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4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 Doležalová" initials="ID" lastIdx="1" clrIdx="0">
    <p:extLst>
      <p:ext uri="{19B8F6BF-5375-455C-9EA6-DF929625EA0E}">
        <p15:presenceInfo xmlns:p15="http://schemas.microsoft.com/office/powerpoint/2012/main" userId="S::954@muni.cz::c1732e5e-2342-462a-8a6c-4eaba44228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F087C-A598-405D-8598-3DB39FB79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46CD7C-EF7B-4CE9-B194-0A91D77BD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085AC5-60EB-4E21-910D-5E8D51EA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B9EF80-C141-4120-BDC9-7FBE2211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2B6F9E-6576-4704-9DAE-F0A1992A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2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28488C-B51B-4DA1-B898-D04B8EE5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979C46-5130-446F-81D6-F7AD19FDA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CAC68F-4DF4-418D-B4F8-C760B96AF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EA4A1-2F33-4B52-BF1C-322B2D7D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84F19F-864E-4093-8828-746C6018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62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19C6239-D14E-4030-9DEF-5EAB484B7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4BB5580-F36F-4D44-8CAF-31E8BE368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43C851-F8CB-4778-9FF6-846295813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B89D30-B062-4673-A2AF-4D93CD3B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51B24D-D2BA-4DA9-8F7C-E641BB43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1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90CD3-A434-4F97-A5D9-B511EBC5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EED0A-E738-4247-9995-A7F1C43D4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CBD28C-AB19-4D34-B9FF-6CC38128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4F69F5-E047-4E09-8394-987A7D49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308F16-6FF7-45B5-A4D2-9B2C281AE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9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53AA7-E3AC-49FF-8F90-16FA304E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B6AAC7-3598-48E7-87F0-77FFA1A2B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BB6D7-27AB-4F34-AF2A-88628A6F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8B685-03FE-4562-8546-B0C52B03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9ECA8-4980-4EA1-B6AE-7A24CB0A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03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15799-8900-4B73-A7FC-5745F8B2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41FC4-B4FF-4F8A-A7D2-2A95AB62A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0BE4BE-BE99-41DD-802C-52D01FE0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183093-38DE-403F-AD82-47CA71A1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66D9A8-5AD6-44AE-94B4-E8EDB8D3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FC2B11-B96A-486E-889B-9E17C794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98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1D5E0-30B0-4421-919B-77A17FC1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6D47BC-D658-4734-98E7-83E23CC4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70AA23-9FAD-49A8-82A1-12264A305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32BF9F4-BAF9-4748-823E-ED7EF1776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4866C2-4BA1-4D6D-BC75-46DBCA671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088F8AE-09EE-464A-9125-CCDCE10F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4404F74-8CA6-4B44-B871-FF380BC4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E119338-EE16-4009-A5CC-5233863A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64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74986-5CB8-4756-AEEA-49EA8BB1A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2EAFB95-DB14-4096-BC1F-85417999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BDE14F-97E2-4C5F-A63E-8DCAD0B9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15234E-93FB-44C8-815C-43E2E267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23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4C0629-7981-4DAA-88C6-CA11EACD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39E32EF-623E-4A35-A578-A707338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C70387D-D80C-41FE-8798-4D6FD454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61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D889C-7C51-4B31-B421-0F2E83634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6D4D1-7640-4902-A742-33716BCA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20A3B0-7D3F-4157-9EDA-D6651ED31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6FD4B9-C25C-45A2-90F9-2058802D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2CCCD0-C201-45A6-8B41-98C45CAD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AC6C87-FF9F-4741-839A-88F862434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40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1CCC9-8D54-48DB-A79C-084A06E3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FA42734-F6A0-4E62-A075-4563D9972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FAAF56-4838-4D4E-AD1A-FC8DECE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0C1357-7E32-4381-8E75-69601902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749AC3-0A50-490B-B94F-76531F82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74834D-6657-49CD-AAEB-CE5CAB2C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485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163129-C2AF-4F9A-AA72-6598F71D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020724-35D3-4880-BDE6-65F139C1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F0183F-A495-4676-9346-0AB90EE1BB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236C-C848-4C6F-8205-6685729728AA}" type="datetimeFigureOut">
              <a:rPr lang="cs-CZ" smtClean="0"/>
              <a:t>28.04.2023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3BC989-01AE-43D8-A2B1-1AB20E73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AC24E1-95ED-44A7-88D5-C32744392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71C4-2453-43CC-A2AB-42947C668B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89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commons.wikimedia.org/wiki/File:August_Labicana_Massimo_Inv5623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es.ff.cuni.cz/pdf/pes4_navratilova.pdf%5b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5333260" TargetMode="External"/><Relationship Id="rId2" Type="http://schemas.openxmlformats.org/officeDocument/2006/relationships/hyperlink" Target="https://cs.wikipedia.org/wiki/586_p%C5%99._n._l.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7FDA3-CF61-45A3-BB60-76B8796D5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 i="1" dirty="0">
                <a:solidFill>
                  <a:srgbClr val="373A3C"/>
                </a:solidFill>
                <a:effectLst/>
                <a:latin typeface="-apple-system"/>
              </a:rPr>
              <a:t>Proměny rituální praxe starověkých společností:</a:t>
            </a:r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917F0D-26DD-4B40-897E-F7B62CAF5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4800" b="1" i="1" dirty="0">
              <a:solidFill>
                <a:srgbClr val="373A3C"/>
              </a:solidFill>
              <a:effectLst/>
              <a:latin typeface="-apple-system"/>
            </a:endParaRPr>
          </a:p>
          <a:p>
            <a:r>
              <a:rPr lang="cs-CZ" sz="4800" b="1" i="1" dirty="0">
                <a:solidFill>
                  <a:srgbClr val="373A3C"/>
                </a:solidFill>
                <a:effectLst/>
                <a:latin typeface="-apple-system"/>
              </a:rPr>
              <a:t>Oběť, mystérium, magie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58800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7697D-124E-461E-896C-9949654E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Rituál(y) v náboženství antického Řecka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FB077F-6103-42C3-B80A-40198800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Oběti (a dary)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000" dirty="0"/>
              <a:t>Dary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altLang="cs-CZ" dirty="0"/>
              <a:t> </a:t>
            </a:r>
            <a:r>
              <a:rPr lang="cs-CZ" altLang="cs-CZ" sz="2000" dirty="0"/>
              <a:t>Nekrvavé oběti: úroda, věnce květin, obilí, ovoce, koláče, med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altLang="cs-CZ" sz="2000" dirty="0"/>
              <a:t>Úlitba: vína, mléka, oleje, medu (např. začátek a konec hostin)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2000" dirty="0"/>
              <a:t>Krvavé oběti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altLang="cs-CZ" sz="2000" dirty="0"/>
              <a:t>Obětní zvířata přesně stanoveno jaký druh kterému bohu nebo bohyni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cs-CZ" altLang="cs-CZ" sz="2000" i="1" dirty="0" err="1"/>
              <a:t>hekatombé</a:t>
            </a:r>
            <a:r>
              <a:rPr lang="cs-CZ" altLang="cs-CZ" sz="2000" dirty="0"/>
              <a:t> – hekatomba, oběť původně sta kusů dobytka spojená např. v Athénách se společnou hostinou všech účastníků – občanů/celé obce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cs-CZ" altLang="cs-CZ" sz="2000" i="1" dirty="0" err="1"/>
              <a:t>holokauston</a:t>
            </a:r>
            <a:r>
              <a:rPr lang="cs-CZ" altLang="cs-CZ" sz="2000" i="1" dirty="0"/>
              <a:t> </a:t>
            </a:r>
            <a:r>
              <a:rPr lang="cs-CZ" altLang="cs-CZ" sz="2000" dirty="0"/>
              <a:t>– </a:t>
            </a:r>
            <a:r>
              <a:rPr lang="cs-CZ" altLang="cs-CZ" sz="2000" dirty="0" err="1"/>
              <a:t>celopal</a:t>
            </a:r>
            <a:r>
              <a:rPr lang="cs-CZ" altLang="cs-CZ" sz="2000" dirty="0"/>
              <a:t> -  oběť podsvětním božstvům byla celá spálena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58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3992C-5417-4A24-B7CD-F66EB03F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355500"/>
          </a:xfrm>
        </p:spPr>
        <p:txBody>
          <a:bodyPr>
            <a:normAutofit/>
          </a:bodyPr>
          <a:lstStyle/>
          <a:p>
            <a:r>
              <a:rPr lang="cs-CZ" sz="3200" dirty="0"/>
              <a:t>Rituál(y) v náboženství antického Řecka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89021-E5F1-477D-8C04-6F97BE64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837189"/>
            <a:ext cx="5180245" cy="4291899"/>
          </a:xfrm>
        </p:spPr>
        <p:txBody>
          <a:bodyPr>
            <a:normAutofit fontScale="77500" lnSpcReduction="20000"/>
          </a:bodyPr>
          <a:lstStyle/>
          <a:p>
            <a:endParaRPr lang="cs-CZ" altLang="cs-CZ" sz="1100" dirty="0"/>
          </a:p>
          <a:p>
            <a:r>
              <a:rPr lang="cs-CZ" altLang="cs-CZ" sz="1800" dirty="0"/>
              <a:t>Věštění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800" dirty="0"/>
              <a:t> velmi obvyklá a často využívaná cesta ke zjištění odpovědí na otázky soukromého i veřejného života </a:t>
            </a:r>
          </a:p>
          <a:p>
            <a:endParaRPr lang="cs-CZ" altLang="cs-CZ" sz="1800" dirty="0"/>
          </a:p>
          <a:p>
            <a:r>
              <a:rPr lang="cs-CZ" altLang="cs-CZ" sz="1800" dirty="0"/>
              <a:t>Věštci a věštkyně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altLang="cs-CZ" sz="1800" i="1" dirty="0" err="1"/>
              <a:t>Manteis</a:t>
            </a:r>
            <a:r>
              <a:rPr lang="cs-CZ" altLang="cs-CZ" sz="1800" dirty="0"/>
              <a:t> – věštci: výklad znamení, zjišťování vůle bohů a bohyní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altLang="cs-CZ" dirty="0"/>
              <a:t>podle obětních zvířat (</a:t>
            </a:r>
            <a:r>
              <a:rPr lang="cs-CZ" altLang="cs-CZ" i="1" dirty="0" err="1"/>
              <a:t>hieroskopiá</a:t>
            </a:r>
            <a:r>
              <a:rPr lang="cs-CZ" altLang="cs-CZ" dirty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altLang="cs-CZ" sz="1800" dirty="0"/>
              <a:t>Věštírny – místa zasvěcená jednotlivým bohům nebo bohyním, kde bylo možné zjišťovat jejich vůli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altLang="cs-CZ" dirty="0"/>
              <a:t>Diova věštírna v </a:t>
            </a:r>
            <a:r>
              <a:rPr lang="cs-CZ" altLang="cs-CZ" dirty="0" err="1"/>
              <a:t>Dodóně</a:t>
            </a:r>
            <a:endParaRPr lang="cs-CZ" altLang="cs-CZ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cs-CZ" altLang="cs-CZ" dirty="0" err="1"/>
              <a:t>Apollónava</a:t>
            </a:r>
            <a:r>
              <a:rPr lang="cs-CZ" altLang="cs-CZ" dirty="0"/>
              <a:t> věštírna v Delfách, v </a:t>
            </a:r>
            <a:r>
              <a:rPr lang="cs-CZ" altLang="cs-CZ" dirty="0" err="1"/>
              <a:t>Didymé</a:t>
            </a:r>
            <a:r>
              <a:rPr lang="cs-CZ" altLang="cs-CZ" dirty="0"/>
              <a:t> u </a:t>
            </a:r>
            <a:r>
              <a:rPr lang="cs-CZ" altLang="cs-CZ" dirty="0" err="1"/>
              <a:t>Milétu</a:t>
            </a:r>
            <a:endParaRPr lang="cs-CZ" altLang="cs-CZ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cs-CZ" altLang="cs-CZ" dirty="0" err="1"/>
              <a:t>Asklépiův</a:t>
            </a:r>
            <a:r>
              <a:rPr lang="cs-CZ" altLang="cs-CZ" dirty="0"/>
              <a:t> chrám v </a:t>
            </a:r>
            <a:r>
              <a:rPr lang="cs-CZ" altLang="cs-CZ" dirty="0" err="1"/>
              <a:t>Epidauru</a:t>
            </a:r>
            <a:r>
              <a:rPr lang="cs-CZ" altLang="cs-CZ" dirty="0"/>
              <a:t> (inkubace vedoucí k uzdravení</a:t>
            </a:r>
            <a:r>
              <a:rPr lang="cs-CZ" altLang="cs-CZ" sz="11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Zdroj: 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Abaton v </a:t>
            </a:r>
            <a:r>
              <a:rPr lang="cs-CZ" sz="16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Epidauru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Plaketa s ukázkou léčebného postupu.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1500" dirty="0"/>
              <a:t>https://commons.wikimedia.org/wiki/File:Abaton_of_Epidaurus,_202471.jpg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0003C9-FC85-4909-AE31-4BA565C656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23876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1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EBD2B-3DFB-4570-9BE6-903BD5EB5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337"/>
          </a:xfrm>
        </p:spPr>
        <p:txBody>
          <a:bodyPr>
            <a:normAutofit/>
          </a:bodyPr>
          <a:lstStyle/>
          <a:p>
            <a:r>
              <a:rPr lang="cs-CZ" sz="4000" dirty="0"/>
              <a:t>Rituál(y) v náboženství antického Řecka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46BBA6-A48A-491E-A490-E0746C7AE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A34C1F-40DA-4A71-8BB4-7FF924E4EF3C}"/>
              </a:ext>
            </a:extLst>
          </p:cNvPr>
          <p:cNvSpPr txBox="1"/>
          <p:nvPr/>
        </p:nvSpPr>
        <p:spPr>
          <a:xfrm>
            <a:off x="838200" y="1238189"/>
            <a:ext cx="1051560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2000" dirty="0"/>
              <a:t>Chrám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900" dirty="0"/>
              <a:t>Příbytek boha, bohyně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900" dirty="0"/>
              <a:t>Uložení chrámových pokladů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900" dirty="0"/>
              <a:t>Vstup jen kněží a kněžky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900" dirty="0"/>
              <a:t>Oltáře před chrámem – shromáždění k obětem</a:t>
            </a:r>
          </a:p>
          <a:p>
            <a:pPr lvl="1">
              <a:buFont typeface="Arial" panose="020B0604020202020204" pitchFamily="34" charset="0"/>
              <a:buNone/>
            </a:pPr>
            <a:endParaRPr lang="cs-CZ" altLang="cs-CZ" sz="1400" dirty="0"/>
          </a:p>
          <a:p>
            <a:r>
              <a:rPr lang="cs-CZ" altLang="cs-CZ" sz="2000" dirty="0"/>
              <a:t>Kalendář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600" dirty="0"/>
              <a:t>Každé město/každá polis vlastní kalendář (nestejný počátek roku i měsíců), původní lunární postupně nahrazován solárním rokem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600" dirty="0"/>
              <a:t>Oficiální kalendáře nejčastěji slouží k orientaci v náboženských svátcích: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altLang="cs-CZ" sz="1700" dirty="0"/>
              <a:t>Delfský kalendář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altLang="cs-CZ" sz="1700" dirty="0"/>
              <a:t>Athénský kalendář – dobře dochované – množství svátků nejrůznějšího významu (zahrnující aspekty zemědělského života, prosperity, kult Athény, občanské svátky, Dionýsova kultu)</a:t>
            </a:r>
          </a:p>
        </p:txBody>
      </p:sp>
    </p:spTree>
    <p:extLst>
      <p:ext uri="{BB962C8B-B14F-4D97-AF65-F5344CB8AC3E}">
        <p14:creationId xmlns:p14="http://schemas.microsoft.com/office/powerpoint/2010/main" val="3602557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7166E9-E8F5-422F-8BAA-90009F63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cs-CZ" sz="4000"/>
              <a:t>Rituály v náboženství antického Říma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DA97C9F0-2EC9-4C90-8D35-C7F0C57DE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 fontScale="70000" lnSpcReduction="20000"/>
          </a:bodyPr>
          <a:lstStyle/>
          <a:p>
            <a:endParaRPr lang="cs-CZ" sz="2000" dirty="0"/>
          </a:p>
          <a:p>
            <a:r>
              <a:rPr lang="cs-CZ" sz="2000" i="1" dirty="0" err="1"/>
              <a:t>Mos</a:t>
            </a:r>
            <a:r>
              <a:rPr lang="cs-CZ" sz="2000" i="1" dirty="0"/>
              <a:t> </a:t>
            </a:r>
            <a:r>
              <a:rPr lang="cs-CZ" sz="2000" i="1" dirty="0" err="1"/>
              <a:t>maiorum</a:t>
            </a:r>
            <a:endParaRPr lang="cs-CZ" sz="2000" i="1" dirty="0"/>
          </a:p>
          <a:p>
            <a:endParaRPr lang="cs-CZ" sz="2000" i="1" dirty="0"/>
          </a:p>
          <a:p>
            <a:r>
              <a:rPr lang="cs-CZ" sz="2000" i="1" dirty="0" err="1"/>
              <a:t>Ortopraxe</a:t>
            </a:r>
            <a:r>
              <a:rPr lang="cs-CZ" sz="2000" i="1" dirty="0"/>
              <a:t>, </a:t>
            </a:r>
            <a:r>
              <a:rPr lang="pt-BR" sz="2100" b="0" i="0" dirty="0">
                <a:solidFill>
                  <a:srgbClr val="2021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založeno na znalosti a správném provedení</a:t>
            </a:r>
            <a:endParaRPr lang="cs-CZ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/>
          </a:p>
          <a:p>
            <a:r>
              <a:rPr lang="cs-CZ" sz="2000" dirty="0"/>
              <a:t>Vliv řecký</a:t>
            </a:r>
          </a:p>
          <a:p>
            <a:r>
              <a:rPr lang="cs-CZ" sz="2000" dirty="0"/>
              <a:t>Vliv etruský</a:t>
            </a:r>
          </a:p>
          <a:p>
            <a:endParaRPr lang="cs-CZ" sz="2000" dirty="0"/>
          </a:p>
          <a:p>
            <a:r>
              <a:rPr lang="cs-CZ" sz="2000" dirty="0"/>
              <a:t>Veřejné</a:t>
            </a:r>
          </a:p>
          <a:p>
            <a:r>
              <a:rPr lang="cs-CZ" sz="2000" dirty="0"/>
              <a:t>Domácí</a:t>
            </a:r>
          </a:p>
          <a:p>
            <a:r>
              <a:rPr lang="cs-CZ" sz="2000" dirty="0"/>
              <a:t>Kult císařů</a:t>
            </a:r>
          </a:p>
          <a:p>
            <a:endParaRPr lang="cs-CZ" sz="2000" dirty="0"/>
          </a:p>
          <a:p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Augustus </a:t>
            </a:r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jako</a:t>
            </a:r>
            <a:r>
              <a:rPr lang="en-US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Pontifex Maximus</a:t>
            </a:r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Řím, pozdní doba Augustova, </a:t>
            </a:r>
            <a:r>
              <a:rPr lang="cs-CZ" sz="13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  <a:hlinkClick r:id="rId2"/>
              </a:rPr>
              <a:t>https://commons.wikimedia.org/wiki/File:August_Labicana_Massimo_Inv56230.jpg</a:t>
            </a:r>
            <a:endParaRPr lang="cs-CZ" sz="13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sz="13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8F24B4-52D1-4B4E-BE62-1BAD004B2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47816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6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31770D-A5B4-4D60-94C8-0EA6CAEA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cs-CZ" sz="4000" dirty="0"/>
              <a:t>Rituály v náboženství antického Říma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E1F86-CFD6-4695-A5A4-517D44563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endParaRPr lang="cs-CZ" sz="20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6DE33A8-1049-4510-8BA3-997FFAA0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1235" y="537882"/>
            <a:ext cx="1939752" cy="55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5A784FF-649B-422C-9AD8-E3DC2DF9A80B}"/>
              </a:ext>
            </a:extLst>
          </p:cNvPr>
          <p:cNvSpPr txBox="1"/>
          <p:nvPr/>
        </p:nvSpPr>
        <p:spPr>
          <a:xfrm>
            <a:off x="771787" y="2686323"/>
            <a:ext cx="5176007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Flamen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Flamines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kněz, obětník, člen kolegia 15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flaminů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 nichž každý měl na starost péči o kult  jednoho božstva.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Bylo podřízeno autoritě nejvyššího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pontifika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Flamen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Dialis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Flamen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Martialis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Flamen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Quirinalis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měli vyšší status jako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Flamines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Maiores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Flaminové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nosili tógu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Toga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praetextata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(viz obr.) a zvláštní pokrývku hlavy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apex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Dalším typickým oděvem byla silná vlněná pláštěnka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laena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 vavřínová ratolest.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Flamen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Divorum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staral v době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císarské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kult zbožštělých císařů.</a:t>
            </a:r>
          </a:p>
          <a:p>
            <a:pPr algn="just">
              <a:spcAft>
                <a:spcPts val="600"/>
              </a:spcAf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Zdroj: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Adkins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Adkins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1996: 79.</a:t>
            </a:r>
          </a:p>
        </p:txBody>
      </p:sp>
    </p:spTree>
    <p:extLst>
      <p:ext uri="{BB962C8B-B14F-4D97-AF65-F5344CB8AC3E}">
        <p14:creationId xmlns:p14="http://schemas.microsoft.com/office/powerpoint/2010/main" val="277995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554E2-18EC-4CBC-BE6E-BB7E8255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cs-CZ" dirty="0"/>
              <a:t>Rituály v náboženství antického Říma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81E60-1A06-4ECF-9DCC-27926D0A5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300" b="1" dirty="0" err="1">
                <a:effectLst/>
                <a:latin typeface="Times New Roman" panose="02020603050405020304" pitchFamily="18" charset="0"/>
              </a:rPr>
              <a:t>Saliové</a:t>
            </a:r>
            <a:endParaRPr lang="cs-CZ" sz="1300" b="1" dirty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Salii</a:t>
            </a:r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kněží boha Marta</a:t>
            </a:r>
          </a:p>
          <a:p>
            <a:pPr lvl="1">
              <a:spcAft>
                <a:spcPts val="600"/>
              </a:spcAft>
            </a:pP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označení odvozeno od lat. </a:t>
            </a:r>
            <a:r>
              <a:rPr lang="cs-CZ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alire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tančit, protože na veřejnosti předváděli v procesích tance (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tripusium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- během svátků v březnu a říjnu</a:t>
            </a:r>
          </a:p>
          <a:p>
            <a:pPr lvl="1">
              <a:spcAft>
                <a:spcPts val="600"/>
              </a:spcAf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éče o 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ancilia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štíty boha Marta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během svátků (počátek a konec válečné sezóny) je vynášeli a rituálně očišťovali. Zpívali také píseň 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Carmen </a:t>
            </a:r>
            <a:r>
              <a:rPr lang="cs-CZ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Saliare</a:t>
            </a:r>
            <a:r>
              <a:rPr lang="cs-CZ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Virgines</a:t>
            </a:r>
            <a:r>
              <a:rPr lang="cs-CZ" sz="1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3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Vestales</a:t>
            </a:r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panny vestálky</a:t>
            </a:r>
          </a:p>
          <a:p>
            <a:pPr lvl="1">
              <a:spcAft>
                <a:spcPts val="600"/>
              </a:spcAf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kněžky pečující o symbolické „srdce“ města Říma, oheň v chrámu bohyně Vesty. </a:t>
            </a:r>
          </a:p>
          <a:p>
            <a:pPr lvl="1">
              <a:spcAft>
                <a:spcPts val="600"/>
              </a:spcAf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Podléhaly nejvyššímu </a:t>
            </a:r>
            <a:r>
              <a:rPr lang="cs-CZ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pontifikovi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který také vybíral nové členky mezi dívkami ve věku 6-10 roků, aby bylo zaručeno jejich panenství, jehož ztráta byla nejtěžším proviněním.</a:t>
            </a:r>
          </a:p>
          <a:p>
            <a:pPr lvl="1">
              <a:spcAft>
                <a:spcPts val="600"/>
              </a:spcAft>
            </a:pP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Nosily zvláštní oděv a charakteristický účes známý jako </a:t>
            </a:r>
            <a:r>
              <a:rPr lang="cs-CZ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sex </a:t>
            </a:r>
            <a:r>
              <a:rPr lang="cs-CZ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crines</a:t>
            </a:r>
            <a:r>
              <a:rPr lang="cs-CZ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šest copů, který jinak mohly nosit pouze nevěsty ve svatební den</a:t>
            </a:r>
            <a:r>
              <a:rPr lang="cs-CZ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Zdroj: </a:t>
            </a:r>
            <a:r>
              <a:rPr lang="cs-CZ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Adkins</a:t>
            </a:r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1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Adkins</a:t>
            </a:r>
            <a:r>
              <a:rPr lang="cs-CZ" sz="1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1996: 238.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14E2A47-E39F-4332-B3A9-AE01A11D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2763" y="876201"/>
            <a:ext cx="2283302" cy="51023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1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6317C2-760E-402E-88F5-4DFD2A41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7883"/>
            <a:ext cx="4783697" cy="1942810"/>
          </a:xfrm>
        </p:spPr>
        <p:txBody>
          <a:bodyPr anchor="b">
            <a:normAutofit/>
          </a:bodyPr>
          <a:lstStyle/>
          <a:p>
            <a:r>
              <a:rPr lang="cs-CZ" sz="4000" dirty="0"/>
              <a:t>Rituály v náboženství antického Říma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24A89-6617-4E77-A932-9594215BC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86323"/>
            <a:ext cx="4783697" cy="343358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Jeden z nejvýznamnějších nástrojů komunikace člověka s bohy v římském náboženství v mnoha podobách využívány při nejrůznějších příležitostech.</a:t>
            </a:r>
          </a:p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Zde oběť býka před chrámem deifikovaného Augusta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Divus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Augustus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kterou se chystá vykonat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Gaius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Calligula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se zahalenou hlavou (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capite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velato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(sestercius z roku 40/41).</a:t>
            </a:r>
          </a:p>
          <a:p>
            <a:pPr algn="just">
              <a:spcAft>
                <a:spcPts val="6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Zdroj: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Adkins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Adkins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1996: 196.</a:t>
            </a:r>
          </a:p>
          <a:p>
            <a:endParaRPr lang="cs-CZ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DFFDF2B-85CF-487D-9580-7530E5DA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5471" y="537882"/>
            <a:ext cx="5191281" cy="558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46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B2DE2-6F51-46BA-95D6-7C1217D6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Rozšiřující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4BD8A8-1F49-421D-B44B-9D2461C6B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AD2E4B-FC70-4F47-BC33-444A5655F041}"/>
              </a:ext>
            </a:extLst>
          </p:cNvPr>
          <p:cNvSpPr txBox="1"/>
          <p:nvPr/>
        </p:nvSpPr>
        <p:spPr>
          <a:xfrm>
            <a:off x="1006679" y="1999936"/>
            <a:ext cx="81352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73A3C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dirty="0" err="1">
                <a:solidFill>
                  <a:srgbClr val="373A3C"/>
                </a:solidFill>
                <a:effectLst/>
                <a:latin typeface="-apple-system"/>
              </a:rPr>
              <a:t>Adkins</a:t>
            </a:r>
            <a:r>
              <a:rPr lang="cs-CZ" b="0" dirty="0">
                <a:solidFill>
                  <a:srgbClr val="373A3C"/>
                </a:solidFill>
                <a:effectLst/>
                <a:latin typeface="-apple-system"/>
              </a:rPr>
              <a:t>, </a:t>
            </a:r>
            <a:r>
              <a:rPr lang="cs-CZ" b="0" dirty="0" err="1">
                <a:solidFill>
                  <a:srgbClr val="373A3C"/>
                </a:solidFill>
                <a:effectLst/>
                <a:latin typeface="-apple-system"/>
              </a:rPr>
              <a:t>Lesley</a:t>
            </a:r>
            <a:r>
              <a:rPr lang="cs-CZ" b="0" dirty="0">
                <a:solidFill>
                  <a:srgbClr val="373A3C"/>
                </a:solidFill>
                <a:effectLst/>
                <a:latin typeface="-apple-system"/>
              </a:rPr>
              <a:t> – Roy </a:t>
            </a:r>
            <a:r>
              <a:rPr lang="cs-CZ" dirty="0" err="1">
                <a:solidFill>
                  <a:srgbClr val="373A3C"/>
                </a:solidFill>
                <a:latin typeface="-apple-system"/>
              </a:rPr>
              <a:t>A</a:t>
            </a:r>
            <a:r>
              <a:rPr lang="cs-CZ" b="0" dirty="0" err="1">
                <a:solidFill>
                  <a:srgbClr val="373A3C"/>
                </a:solidFill>
                <a:effectLst/>
                <a:latin typeface="-apple-system"/>
              </a:rPr>
              <a:t>dkins</a:t>
            </a:r>
            <a:r>
              <a:rPr lang="cs-CZ" b="0" dirty="0">
                <a:solidFill>
                  <a:srgbClr val="373A3C"/>
                </a:solidFill>
                <a:effectLst/>
                <a:latin typeface="-apple-system"/>
              </a:rPr>
              <a:t> (</a:t>
            </a:r>
            <a:r>
              <a:rPr lang="cs-CZ" b="0" dirty="0" err="1">
                <a:solidFill>
                  <a:srgbClr val="373A3C"/>
                </a:solidFill>
                <a:effectLst/>
                <a:latin typeface="-apple-system"/>
              </a:rPr>
              <a:t>edsd</a:t>
            </a:r>
            <a:r>
              <a:rPr lang="cs-CZ" b="0" dirty="0">
                <a:solidFill>
                  <a:srgbClr val="373A3C"/>
                </a:solidFill>
                <a:effectLst/>
                <a:latin typeface="-apple-system"/>
              </a:rPr>
              <a:t>.),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Dictionary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of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Roman Religion</a:t>
            </a:r>
            <a:r>
              <a:rPr lang="cs-CZ" b="0" dirty="0">
                <a:solidFill>
                  <a:srgbClr val="373A3C"/>
                </a:solidFill>
                <a:effectLst/>
                <a:latin typeface="-apple-system"/>
              </a:rPr>
              <a:t>, New York: Oxford University </a:t>
            </a:r>
            <a:r>
              <a:rPr lang="cs-CZ" b="0" dirty="0" err="1">
                <a:solidFill>
                  <a:srgbClr val="373A3C"/>
                </a:solidFill>
                <a:effectLst/>
                <a:latin typeface="-apple-system"/>
              </a:rPr>
              <a:t>Press</a:t>
            </a:r>
            <a:r>
              <a:rPr lang="cs-CZ" b="0" dirty="0">
                <a:solidFill>
                  <a:srgbClr val="373A3C"/>
                </a:solidFill>
                <a:effectLst/>
                <a:latin typeface="-apple-system"/>
              </a:rPr>
              <a:t> 1996.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Beard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 Mary – John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North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 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Pagan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Priests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: Religion and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Power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in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the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Ancient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World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 London: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Ducworth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 1990.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Burkert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 Walter, 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Homo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Necans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.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The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Anthropology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of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Ancient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Greek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Sacrifical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Ritual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and Myth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Berkeley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: University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of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California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Press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 1983.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Meyer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 Marvin – Paul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Mirecki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 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Ancient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Magic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and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Ritual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 </a:t>
            </a:r>
            <a:r>
              <a:rPr lang="cs-CZ" b="0" i="1" dirty="0" err="1">
                <a:solidFill>
                  <a:srgbClr val="373A3C"/>
                </a:solidFill>
                <a:effectLst/>
                <a:latin typeface="-apple-system"/>
              </a:rPr>
              <a:t>Power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 Leiden: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Brill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 2001.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Navrátilová, Hana,  „Chrámový personál v období Nové říše“, in: </a:t>
            </a:r>
            <a:r>
              <a:rPr lang="cs-CZ" dirty="0"/>
              <a:t>Mynářová, Jana (</a:t>
            </a:r>
            <a:r>
              <a:rPr lang="cs-CZ" dirty="0" err="1"/>
              <a:t>ed</a:t>
            </a:r>
            <a:r>
              <a:rPr lang="cs-CZ" dirty="0"/>
              <a:t>.). </a:t>
            </a:r>
            <a:r>
              <a:rPr lang="cs-CZ" i="1" dirty="0"/>
              <a:t>Pražské egyptologické studie </a:t>
            </a:r>
            <a:r>
              <a:rPr lang="cs-CZ" dirty="0"/>
              <a:t>[online] 2005, č. 4, </a:t>
            </a:r>
            <a:r>
              <a:rPr lang="en-GB" dirty="0"/>
              <a:t>1</a:t>
            </a:r>
            <a:r>
              <a:rPr lang="cs-CZ" dirty="0"/>
              <a:t>-</a:t>
            </a:r>
            <a:r>
              <a:rPr lang="en-GB" dirty="0"/>
              <a:t>9</a:t>
            </a:r>
            <a:r>
              <a:rPr lang="cs-CZ" dirty="0"/>
              <a:t>. </a:t>
            </a:r>
            <a:r>
              <a:rPr lang="cs-CZ" dirty="0">
                <a:hlinkClick r:id="rId2"/>
              </a:rPr>
              <a:t>http://pes.ff.cuni.cz/pdf/pes4_navratilova.pdf </a:t>
            </a:r>
            <a:r>
              <a:rPr lang="en-GB" dirty="0"/>
              <a:t> [13.</a:t>
            </a:r>
            <a:r>
              <a:rPr lang="cs-CZ" dirty="0"/>
              <a:t>5. 2021</a:t>
            </a:r>
            <a:r>
              <a:rPr lang="en-GB" dirty="0"/>
              <a:t>]</a:t>
            </a:r>
            <a:endParaRPr lang="cs-CZ" b="0" i="0" dirty="0">
              <a:solidFill>
                <a:srgbClr val="373A3C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Vítek, Tomáš – Jiří Starý – Dalibor 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Antalík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 (</a:t>
            </a:r>
            <a:r>
              <a:rPr lang="cs-CZ" b="0" i="0" dirty="0" err="1">
                <a:solidFill>
                  <a:srgbClr val="373A3C"/>
                </a:solidFill>
                <a:effectLst/>
                <a:latin typeface="-apple-system"/>
              </a:rPr>
              <a:t>eds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.), </a:t>
            </a:r>
            <a:r>
              <a:rPr lang="cs-CZ" b="0" i="1" dirty="0">
                <a:solidFill>
                  <a:srgbClr val="373A3C"/>
                </a:solidFill>
                <a:effectLst/>
                <a:latin typeface="-apple-system"/>
              </a:rPr>
              <a:t>Věštění a prorokování v archaických kulturách</a:t>
            </a:r>
            <a:r>
              <a:rPr lang="cs-CZ" b="0" i="0" dirty="0">
                <a:solidFill>
                  <a:srgbClr val="373A3C"/>
                </a:solidFill>
                <a:effectLst/>
                <a:latin typeface="-apple-system"/>
              </a:rPr>
              <a:t>, (Svět archaických kultur), Praha: Hermann 2006.</a:t>
            </a:r>
          </a:p>
        </p:txBody>
      </p:sp>
    </p:spTree>
    <p:extLst>
      <p:ext uri="{BB962C8B-B14F-4D97-AF65-F5344CB8AC3E}">
        <p14:creationId xmlns:p14="http://schemas.microsoft.com/office/powerpoint/2010/main" val="245196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1F2622-3386-4DE9-98D4-9F86EAFD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Rituál ve starověkých náboženstvích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C7682-6FB9-48E9-8460-4E1CAF73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0" y="2962451"/>
            <a:ext cx="4052499" cy="2820012"/>
          </a:xfrm>
        </p:spPr>
        <p:txBody>
          <a:bodyPr>
            <a:normAutofit lnSpcReduction="10000"/>
          </a:bodyPr>
          <a:lstStyle/>
          <a:p>
            <a:r>
              <a:rPr lang="cs-CZ" sz="1400" dirty="0"/>
              <a:t>Rituál</a:t>
            </a:r>
          </a:p>
          <a:p>
            <a:pPr lvl="1"/>
            <a:r>
              <a:rPr lang="cs-CZ" sz="1400" dirty="0"/>
              <a:t>Definice rituálu</a:t>
            </a:r>
          </a:p>
          <a:p>
            <a:pPr lvl="1"/>
            <a:r>
              <a:rPr lang="cs-CZ" sz="1400" dirty="0"/>
              <a:t>Funkce rituálu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Roviny rituální praxe</a:t>
            </a:r>
          </a:p>
          <a:p>
            <a:pPr lvl="2"/>
            <a:r>
              <a:rPr lang="cs-CZ" sz="1400" dirty="0"/>
              <a:t>Společenská</a:t>
            </a:r>
          </a:p>
          <a:p>
            <a:pPr lvl="2"/>
            <a:r>
              <a:rPr lang="cs-CZ" sz="1400" dirty="0"/>
              <a:t>Soukromá</a:t>
            </a:r>
          </a:p>
          <a:p>
            <a:pPr lvl="1"/>
            <a:endParaRPr lang="cs-CZ" sz="1400" dirty="0"/>
          </a:p>
          <a:p>
            <a:pPr lvl="1"/>
            <a:r>
              <a:rPr lang="cs-CZ" sz="1400" dirty="0"/>
              <a:t>Rituální specialisté		</a:t>
            </a:r>
          </a:p>
          <a:p>
            <a:pPr lvl="2"/>
            <a:r>
              <a:rPr lang="cs-CZ" sz="1400" dirty="0"/>
              <a:t>Kněží, obětníci</a:t>
            </a:r>
          </a:p>
          <a:p>
            <a:pPr lvl="1"/>
            <a:r>
              <a:rPr lang="cs-CZ" sz="1400" dirty="0"/>
              <a:t>Rituální praxe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DA3B2E-F2B5-47C5-B631-53ACE51B6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195" y="3270664"/>
            <a:ext cx="5141701" cy="220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6AA890D-9B9E-43F1-8FFC-7C1DEBF181A3}"/>
              </a:ext>
            </a:extLst>
          </p:cNvPr>
          <p:cNvSpPr txBox="1"/>
          <p:nvPr/>
        </p:nvSpPr>
        <p:spPr>
          <a:xfrm>
            <a:off x="6096000" y="5669280"/>
            <a:ext cx="530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Římský denár, 45-44 př. n.l., Julius </a:t>
            </a:r>
            <a:r>
              <a:rPr lang="cs-CZ" sz="1200" dirty="0" err="1"/>
              <a:t>Gaius</a:t>
            </a:r>
            <a:r>
              <a:rPr lang="cs-CZ" sz="1200" dirty="0"/>
              <a:t> </a:t>
            </a:r>
            <a:r>
              <a:rPr lang="cs-CZ" sz="1200" dirty="0" err="1"/>
              <a:t>Ceasar</a:t>
            </a:r>
            <a:r>
              <a:rPr lang="cs-CZ" sz="1200" dirty="0"/>
              <a:t> jako pontifex </a:t>
            </a:r>
            <a:r>
              <a:rPr lang="cs-CZ" sz="1200" dirty="0" err="1"/>
              <a:t>maximus</a:t>
            </a:r>
            <a:r>
              <a:rPr lang="cs-CZ" sz="1200" dirty="0"/>
              <a:t> https://commons.wikimedia.org/wiki/File:Coin_Julius_Caesar_Pontifex_Maximus.PNG</a:t>
            </a:r>
          </a:p>
        </p:txBody>
      </p:sp>
    </p:spTree>
    <p:extLst>
      <p:ext uri="{BB962C8B-B14F-4D97-AF65-F5344CB8AC3E}">
        <p14:creationId xmlns:p14="http://schemas.microsoft.com/office/powerpoint/2010/main" val="164702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D7596-1288-4895-BF5C-77A32124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Náboženství antického Středomoří:</a:t>
            </a:r>
            <a:br>
              <a:rPr lang="cs-CZ" dirty="0"/>
            </a:br>
            <a:r>
              <a:rPr lang="cs-CZ" sz="3600" dirty="0"/>
              <a:t>Variabilita rituální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D19D04-E348-4C5F-B56B-B5ECF400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Mezopotámie</a:t>
            </a:r>
          </a:p>
          <a:p>
            <a:r>
              <a:rPr lang="cs-CZ" dirty="0"/>
              <a:t>Egypt</a:t>
            </a:r>
          </a:p>
          <a:p>
            <a:r>
              <a:rPr lang="cs-CZ" dirty="0"/>
              <a:t>Syropalestina</a:t>
            </a:r>
          </a:p>
          <a:p>
            <a:r>
              <a:rPr lang="cs-CZ" dirty="0"/>
              <a:t>Zoroastrismus</a:t>
            </a:r>
          </a:p>
          <a:p>
            <a:r>
              <a:rPr lang="cs-CZ" dirty="0"/>
              <a:t>Řecko</a:t>
            </a:r>
          </a:p>
          <a:p>
            <a:r>
              <a:rPr lang="cs-CZ" dirty="0"/>
              <a:t>Řím</a:t>
            </a:r>
          </a:p>
          <a:p>
            <a:r>
              <a:rPr lang="cs-CZ" dirty="0"/>
              <a:t>Helénismus</a:t>
            </a:r>
          </a:p>
        </p:txBody>
      </p:sp>
    </p:spTree>
    <p:extLst>
      <p:ext uri="{BB962C8B-B14F-4D97-AF65-F5344CB8AC3E}">
        <p14:creationId xmlns:p14="http://schemas.microsoft.com/office/powerpoint/2010/main" val="52238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3C13D-B84B-45F5-A9BD-2B46F879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Mezopotámie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563240-62F3-454A-BAEF-C2CAC43D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cs-CZ" sz="2600" b="1" dirty="0"/>
              <a:t>Novoroční slavnost </a:t>
            </a:r>
            <a:r>
              <a:rPr lang="cs-CZ" sz="2600" b="1" i="1" dirty="0" err="1"/>
              <a:t>akítu</a:t>
            </a:r>
            <a:r>
              <a:rPr lang="cs-CZ" sz="2600" b="1" dirty="0"/>
              <a:t> v</a:t>
            </a:r>
            <a:r>
              <a:rPr lang="cs-CZ" sz="2600" dirty="0"/>
              <a:t> </a:t>
            </a:r>
            <a:r>
              <a:rPr lang="cs-CZ" sz="2600" b="1" dirty="0"/>
              <a:t>Babylónu </a:t>
            </a:r>
            <a:r>
              <a:rPr lang="cs-CZ" sz="2400" dirty="0"/>
              <a:t>(částečně rekonstruovaná)</a:t>
            </a:r>
          </a:p>
          <a:p>
            <a:pPr lvl="1">
              <a:spcBef>
                <a:spcPts val="600"/>
              </a:spcBef>
              <a:buSzPct val="85000"/>
            </a:pPr>
            <a:r>
              <a:rPr lang="cs-CZ" dirty="0"/>
              <a:t>Probíhala o </a:t>
            </a:r>
            <a:r>
              <a:rPr lang="cs-CZ" b="1" dirty="0"/>
              <a:t>jarní rovnodennosti</a:t>
            </a:r>
            <a:r>
              <a:rPr lang="cs-CZ" dirty="0"/>
              <a:t> (prvních 11 dnů měsíce </a:t>
            </a:r>
            <a:r>
              <a:rPr lang="cs-CZ" i="1" dirty="0" err="1"/>
              <a:t>nisannu</a:t>
            </a:r>
            <a:r>
              <a:rPr lang="cs-CZ" dirty="0"/>
              <a:t>).</a:t>
            </a:r>
          </a:p>
          <a:p>
            <a:pPr lvl="1">
              <a:spcBef>
                <a:spcPts val="600"/>
              </a:spcBef>
              <a:buSzPct val="85000"/>
            </a:pPr>
            <a:r>
              <a:rPr lang="cs-CZ" dirty="0"/>
              <a:t>Obřady řídil </a:t>
            </a:r>
            <a:r>
              <a:rPr lang="cs-CZ" b="1" dirty="0"/>
              <a:t>velekněz</a:t>
            </a:r>
            <a:endParaRPr lang="cs-CZ" dirty="0"/>
          </a:p>
          <a:p>
            <a:pPr lvl="1">
              <a:spcBef>
                <a:spcPts val="600"/>
              </a:spcBef>
              <a:buSzPct val="85000"/>
            </a:pPr>
            <a:r>
              <a:rPr lang="cs-CZ" dirty="0"/>
              <a:t>V centru slavnosti bůh </a:t>
            </a:r>
            <a:r>
              <a:rPr lang="cs-CZ" b="1" dirty="0" err="1"/>
              <a:t>Marduk</a:t>
            </a:r>
            <a:endParaRPr lang="cs-CZ" b="1" dirty="0"/>
          </a:p>
          <a:p>
            <a:r>
              <a:rPr lang="cs-CZ" sz="2600" dirty="0" err="1"/>
              <a:t>Mardukův</a:t>
            </a:r>
            <a:r>
              <a:rPr lang="cs-CZ" sz="2600" dirty="0"/>
              <a:t> chrám spojovala s domem novoročních slavností (</a:t>
            </a:r>
            <a:r>
              <a:rPr lang="cs-CZ" sz="2600" i="1" dirty="0"/>
              <a:t>bít </a:t>
            </a:r>
            <a:r>
              <a:rPr lang="cs-CZ" sz="2600" i="1" dirty="0" err="1"/>
              <a:t>akítu</a:t>
            </a:r>
            <a:r>
              <a:rPr lang="cs-CZ" sz="2600" dirty="0"/>
              <a:t>) </a:t>
            </a:r>
            <a:r>
              <a:rPr lang="cs-CZ" sz="2600" b="1" dirty="0"/>
              <a:t>Procesní cesta</a:t>
            </a:r>
            <a:r>
              <a:rPr lang="cs-CZ" sz="2600" dirty="0"/>
              <a:t>, zvaná „Nechť ji nepřítel nepřekročí“</a:t>
            </a:r>
            <a:r>
              <a:rPr lang="cs-CZ" sz="2600" i="1" dirty="0"/>
              <a:t>. </a:t>
            </a:r>
          </a:p>
          <a:p>
            <a:r>
              <a:rPr lang="cs-CZ" sz="2600" b="1" dirty="0"/>
              <a:t>Procesní cesta</a:t>
            </a:r>
            <a:r>
              <a:rPr lang="cs-CZ" sz="2600" dirty="0"/>
              <a:t> z </a:t>
            </a:r>
            <a:r>
              <a:rPr lang="cs-CZ" sz="2600" dirty="0" err="1"/>
              <a:t>Mardukova</a:t>
            </a:r>
            <a:r>
              <a:rPr lang="cs-CZ" sz="2600" dirty="0"/>
              <a:t> chrámu vedla </a:t>
            </a:r>
            <a:r>
              <a:rPr lang="cs-CZ" sz="2600" b="1" dirty="0" err="1"/>
              <a:t>Ištařinou</a:t>
            </a:r>
            <a:r>
              <a:rPr lang="cs-CZ" sz="2600" b="1" dirty="0"/>
              <a:t> bránou </a:t>
            </a:r>
            <a:r>
              <a:rPr lang="cs-CZ" sz="2600" dirty="0"/>
              <a:t>vyzdobenou reliéfy </a:t>
            </a:r>
            <a:r>
              <a:rPr lang="cs-CZ" sz="2600" b="1" dirty="0"/>
              <a:t>kráčejících lvů</a:t>
            </a:r>
            <a:r>
              <a:rPr lang="cs-CZ" sz="2600" dirty="0"/>
              <a:t> (symbol </a:t>
            </a:r>
            <a:r>
              <a:rPr lang="cs-CZ" sz="2600" dirty="0" err="1"/>
              <a:t>Ištary</a:t>
            </a:r>
            <a:r>
              <a:rPr lang="cs-CZ" sz="2600" dirty="0"/>
              <a:t>). </a:t>
            </a:r>
          </a:p>
          <a:p>
            <a:pPr lvl="1">
              <a:spcBef>
                <a:spcPts val="1200"/>
              </a:spcBef>
              <a:buSzPct val="85000"/>
            </a:pPr>
            <a:r>
              <a:rPr lang="cs-CZ" sz="1800" dirty="0"/>
              <a:t>	Rekonstrukce </a:t>
            </a:r>
            <a:r>
              <a:rPr lang="cs-CZ" sz="1800" dirty="0" err="1"/>
              <a:t>Ištařiny</a:t>
            </a:r>
            <a:r>
              <a:rPr lang="cs-CZ" sz="1800" dirty="0"/>
              <a:t> brány z nalezených glazovaných cihel, 6. století př.n.l. (rekonstruovaná výška 14,3 m) viz Předoasijské muzeum, Berlín.</a:t>
            </a:r>
          </a:p>
          <a:p>
            <a:pPr marL="288000" indent="-288000">
              <a:spcBef>
                <a:spcPts val="600"/>
              </a:spcBef>
              <a:buClr>
                <a:srgbClr val="C00000"/>
              </a:buClr>
              <a:buSzPct val="85000"/>
              <a:buFont typeface="Calibri" panose="020F0502020204030204" pitchFamily="34" charset="0"/>
              <a:buChar char="●"/>
            </a:pPr>
            <a:r>
              <a:rPr lang="cs-CZ" dirty="0" err="1"/>
              <a:t>Mardukovi</a:t>
            </a:r>
            <a:r>
              <a:rPr lang="cs-CZ" dirty="0"/>
              <a:t> kněží – vlivná vrstva</a:t>
            </a:r>
          </a:p>
          <a:p>
            <a:pPr marL="745200" lvl="1" indent="-288000">
              <a:spcBef>
                <a:spcPts val="600"/>
              </a:spcBef>
              <a:buSzPct val="85000"/>
              <a:buFont typeface="Calibri" panose="020F0502020204030204" pitchFamily="34" charset="0"/>
              <a:buChar char="●"/>
            </a:pPr>
            <a:r>
              <a:rPr lang="cs-CZ" dirty="0"/>
              <a:t>podíl na vzniku a rozvoji legendy o </a:t>
            </a:r>
            <a:r>
              <a:rPr lang="cs-CZ" dirty="0" err="1"/>
              <a:t>Sargonovi</a:t>
            </a:r>
            <a:r>
              <a:rPr lang="cs-CZ" dirty="0"/>
              <a:t> (+2276 př. n.l.)</a:t>
            </a:r>
          </a:p>
          <a:p>
            <a:pPr marL="745200" lvl="1" indent="-288000">
              <a:spcBef>
                <a:spcPts val="600"/>
              </a:spcBef>
              <a:buSzPct val="85000"/>
              <a:buFont typeface="Calibri" panose="020F0502020204030204" pitchFamily="34" charset="0"/>
              <a:buChar char="●"/>
            </a:pPr>
            <a:r>
              <a:rPr lang="cs-CZ" dirty="0"/>
              <a:t>Kritika/hanopis </a:t>
            </a:r>
            <a:r>
              <a:rPr lang="cs-CZ" dirty="0" err="1"/>
              <a:t>Nabonida</a:t>
            </a:r>
            <a:r>
              <a:rPr lang="cs-CZ" dirty="0"/>
              <a:t> (text </a:t>
            </a:r>
            <a:r>
              <a:rPr lang="cs-CZ" dirty="0" err="1"/>
              <a:t>Adad-guppi</a:t>
            </a:r>
            <a:r>
              <a:rPr lang="cs-CZ" dirty="0"/>
              <a:t>, +539 př. n.l., odvrat od </a:t>
            </a:r>
            <a:r>
              <a:rPr lang="cs-CZ" dirty="0" err="1"/>
              <a:t>Marduka</a:t>
            </a:r>
            <a:r>
              <a:rPr lang="cs-CZ" dirty="0"/>
              <a:t>, podpora kultu měsíčního boha </a:t>
            </a:r>
            <a:r>
              <a:rPr lang="cs-CZ" dirty="0" err="1"/>
              <a:t>Sína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460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E72A56-2634-47F9-91A8-187371920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cs-CZ" sz="40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CF1200-5AC2-4380-A8F5-693142BAD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"/>
          <a:stretch/>
        </p:blipFill>
        <p:spPr bwMode="auto">
          <a:xfrm>
            <a:off x="1" y="10"/>
            <a:ext cx="693639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7DF3CBC-2F56-4937-B7DE-8B03A61D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77500" lnSpcReduction="20000"/>
          </a:bodyPr>
          <a:lstStyle/>
          <a:p>
            <a:endParaRPr lang="cs-CZ" sz="2000" dirty="0"/>
          </a:p>
          <a:p>
            <a:r>
              <a:rPr lang="cs-CZ" sz="2000" dirty="0" err="1"/>
              <a:t>Nabonidova</a:t>
            </a:r>
            <a:r>
              <a:rPr lang="cs-CZ" sz="2000" dirty="0"/>
              <a:t> stéla</a:t>
            </a:r>
          </a:p>
          <a:p>
            <a:r>
              <a:rPr lang="cs-CZ" sz="2000" dirty="0" err="1"/>
              <a:t>Ištar</a:t>
            </a:r>
            <a:r>
              <a:rPr lang="cs-CZ" sz="2000" dirty="0"/>
              <a:t>, </a:t>
            </a:r>
            <a:r>
              <a:rPr lang="cs-CZ" sz="2000" dirty="0" err="1"/>
              <a:t>Šamaš</a:t>
            </a:r>
            <a:r>
              <a:rPr lang="cs-CZ" sz="2000" dirty="0"/>
              <a:t>, </a:t>
            </a:r>
            <a:r>
              <a:rPr lang="cs-CZ" sz="2000" dirty="0" err="1"/>
              <a:t>Sín</a:t>
            </a:r>
            <a:r>
              <a:rPr lang="cs-CZ" sz="2000" dirty="0"/>
              <a:t> – zastoupené reliéfy hvězdy, okřídleného slunce a srpkem měsíce</a:t>
            </a:r>
          </a:p>
          <a:p>
            <a:r>
              <a:rPr lang="cs-CZ" sz="2000" dirty="0" err="1"/>
              <a:t>Charrán</a:t>
            </a:r>
            <a:r>
              <a:rPr lang="cs-CZ" sz="2000" dirty="0"/>
              <a:t> (dnešní </a:t>
            </a:r>
            <a:r>
              <a:rPr lang="cs-CZ" sz="2000" dirty="0" err="1"/>
              <a:t>Harran</a:t>
            </a:r>
            <a:r>
              <a:rPr lang="cs-CZ" sz="2000" dirty="0"/>
              <a:t>, dnes  jihovýchodní Turecko, nedaleko syrských hranic)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1300" dirty="0"/>
              <a:t>https://commons.wikimedia.org/wiki/File:British_Museum_Stela_of_Nabonidus.JPG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2339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0412ED-83F7-49C0-A4EA-7B68D105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dirty="0"/>
              <a:t>Egypt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2C0AFB-5F23-4F6C-9840-7A12D4237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/>
              <a:t>Od 18. dynastie růst kněžské vrstvy</a:t>
            </a:r>
          </a:p>
          <a:p>
            <a:pPr lvl="1"/>
            <a:r>
              <a:rPr lang="cs-CZ" sz="2000" dirty="0" err="1"/>
              <a:t>Amonovi</a:t>
            </a:r>
            <a:r>
              <a:rPr lang="cs-CZ" sz="2000" dirty="0"/>
              <a:t> kněží v </a:t>
            </a:r>
            <a:r>
              <a:rPr lang="cs-CZ" sz="2000" dirty="0" err="1"/>
              <a:t>Karnaku</a:t>
            </a:r>
            <a:endParaRPr lang="cs-CZ" sz="2000" dirty="0"/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Kněží – úředníci, písaři</a:t>
            </a:r>
          </a:p>
          <a:p>
            <a:pPr lvl="2"/>
            <a:r>
              <a:rPr lang="cs-CZ" dirty="0"/>
              <a:t>Stavitelé chrámů, lékaři</a:t>
            </a:r>
          </a:p>
          <a:p>
            <a:r>
              <a:rPr lang="cs-CZ" dirty="0"/>
              <a:t>Rituály vázané na kulty mnoha bohů a bohyní</a:t>
            </a:r>
          </a:p>
          <a:p>
            <a:r>
              <a:rPr lang="cs-CZ" dirty="0"/>
              <a:t>Představy o podsvětí, pohřební rituály</a:t>
            </a:r>
          </a:p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Amenhotep, 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nejvyšší kněz</a:t>
            </a:r>
            <a:r>
              <a:rPr lang="en-US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Am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US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</a:t>
            </a:r>
            <a:r>
              <a:rPr lang="en-US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nástěnný reliéf, chrám </a:t>
            </a:r>
            <a:r>
              <a:rPr lang="cs-CZ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Amona-Ré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v</a:t>
            </a:r>
            <a:r>
              <a:rPr lang="en-US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Karnak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</a:t>
            </a:r>
            <a:r>
              <a:rPr lang="en-US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Egypt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12./11. </a:t>
            </a:r>
            <a:r>
              <a:rPr lang="cs-CZ" sz="15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stol.př</a:t>
            </a:r>
            <a:r>
              <a:rPr lang="cs-CZ" sz="15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n. l.</a:t>
            </a:r>
            <a:endParaRPr lang="cs-CZ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503D71-3E99-49E7-BC02-D75CBB9B8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5" b="-2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5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E29114-B199-40BC-B679-448C6366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cs-CZ" sz="4000" dirty="0"/>
              <a:t>Syropalestina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02A2AD3C-628D-4143-9C79-89462D6E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 fontScale="85000" lnSpcReduction="10000"/>
          </a:bodyPr>
          <a:lstStyle/>
          <a:p>
            <a:endParaRPr lang="cs-CZ" sz="1400" dirty="0"/>
          </a:p>
          <a:p>
            <a:r>
              <a:rPr lang="cs-CZ" dirty="0"/>
              <a:t>Šalamounův chrám</a:t>
            </a:r>
          </a:p>
          <a:p>
            <a:pPr lvl="1"/>
            <a:r>
              <a:rPr lang="cs-CZ" b="0" i="0" dirty="0">
                <a:effectLst/>
                <a:latin typeface="Arial" panose="020B0604020202020204" pitchFamily="34" charset="0"/>
              </a:rPr>
              <a:t>zbudován králem Šalamounem (970–931 př. n. l.), </a:t>
            </a:r>
            <a:r>
              <a:rPr lang="cs-CZ" dirty="0">
                <a:latin typeface="Arial" panose="020B0604020202020204" pitchFamily="34" charset="0"/>
              </a:rPr>
              <a:t>z</a:t>
            </a:r>
            <a:r>
              <a:rPr lang="cs-CZ" b="0" i="0" dirty="0">
                <a:effectLst/>
                <a:latin typeface="Arial" panose="020B0604020202020204" pitchFamily="34" charset="0"/>
              </a:rPr>
              <a:t>ničen Babyloňany v roce 587/586 př. </a:t>
            </a:r>
            <a:r>
              <a:rPr lang="cs-CZ" dirty="0">
                <a:latin typeface="Arial" panose="020B0604020202020204" pitchFamily="34" charset="0"/>
              </a:rPr>
              <a:t>n</a:t>
            </a:r>
            <a:r>
              <a:rPr lang="cs-CZ" b="0" i="0" dirty="0">
                <a:effectLst/>
                <a:latin typeface="Arial" panose="020B0604020202020204" pitchFamily="34" charset="0"/>
              </a:rPr>
              <a:t>. l.</a:t>
            </a:r>
            <a:r>
              <a:rPr lang="cs-CZ" b="0" i="0" u="none" strike="noStrike" dirty="0">
                <a:effectLst/>
                <a:latin typeface="Arial" panose="020B0604020202020204" pitchFamily="34" charset="0"/>
                <a:hlinkClick r:id="rId2"/>
              </a:rPr>
              <a:t> </a:t>
            </a:r>
            <a:endParaRPr lang="cs-CZ" dirty="0"/>
          </a:p>
          <a:p>
            <a:pPr lvl="1"/>
            <a:r>
              <a:rPr lang="cs-CZ" dirty="0"/>
              <a:t>Druhý chrám, asi 516 </a:t>
            </a:r>
            <a:r>
              <a:rPr lang="cs-CZ" b="0" i="0" dirty="0">
                <a:effectLst/>
                <a:latin typeface="Arial" panose="020B0604020202020204" pitchFamily="34" charset="0"/>
              </a:rPr>
              <a:t>př. </a:t>
            </a:r>
            <a:r>
              <a:rPr lang="cs-CZ" dirty="0">
                <a:latin typeface="Arial" panose="020B0604020202020204" pitchFamily="34" charset="0"/>
              </a:rPr>
              <a:t>n</a:t>
            </a:r>
            <a:r>
              <a:rPr lang="cs-CZ" b="0" i="0" dirty="0">
                <a:effectLst/>
                <a:latin typeface="Arial" panose="020B0604020202020204" pitchFamily="34" charset="0"/>
              </a:rPr>
              <a:t>. l.</a:t>
            </a:r>
            <a:r>
              <a:rPr lang="cs-CZ" b="0" i="0" u="none" strike="noStrike" dirty="0"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lang="cs-CZ" dirty="0"/>
              <a:t> - 70 n. l.</a:t>
            </a:r>
          </a:p>
          <a:p>
            <a:r>
              <a:rPr lang="cs-CZ" dirty="0"/>
              <a:t>Centrum chrámového kultu</a:t>
            </a:r>
          </a:p>
          <a:p>
            <a:r>
              <a:rPr lang="cs-CZ" dirty="0"/>
              <a:t>Židovské rituální předpisy</a:t>
            </a: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>
                <a:latin typeface="Arial" panose="020B0604020202020204" pitchFamily="34" charset="0"/>
              </a:rPr>
              <a:t>Zdroj: </a:t>
            </a:r>
            <a:r>
              <a:rPr lang="cs-CZ" sz="1400" b="0" i="0" dirty="0">
                <a:effectLst/>
                <a:latin typeface="Arial" panose="020B0604020202020204" pitchFamily="34" charset="0"/>
              </a:rPr>
              <a:t>Starý 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Jeru</a:t>
            </a:r>
            <a:r>
              <a:rPr lang="cs-CZ" sz="1400" b="0" i="0" dirty="0">
                <a:effectLst/>
                <a:latin typeface="Arial" panose="020B0604020202020204" pitchFamily="34" charset="0"/>
              </a:rPr>
              <a:t>z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al</a:t>
            </a:r>
            <a:r>
              <a:rPr lang="cs-CZ" sz="1400" b="0" i="0" dirty="0">
                <a:effectLst/>
                <a:latin typeface="Arial" panose="020B0604020202020204" pitchFamily="34" charset="0"/>
              </a:rPr>
              <a:t>é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m,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Aish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HaTorah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 Yeshiva, model </a:t>
            </a:r>
            <a:r>
              <a:rPr lang="cs-CZ" sz="1400" b="0" i="0" dirty="0">
                <a:effectLst/>
                <a:latin typeface="Arial" panose="020B0604020202020204" pitchFamily="34" charset="0"/>
              </a:rPr>
              <a:t>Druhého Chrámu, Autor: Berthold Werner – Vlastní dílo, Volné dílo, </a:t>
            </a:r>
            <a:r>
              <a:rPr lang="cs-CZ" sz="1400" b="0" i="0" dirty="0">
                <a:effectLst/>
                <a:latin typeface="Arial" panose="020B0604020202020204" pitchFamily="34" charset="0"/>
                <a:hlinkClick r:id="rId3"/>
              </a:rPr>
              <a:t>https://commons.wikimedia.org/w/index.php?curid=5333260</a:t>
            </a:r>
            <a:endParaRPr lang="cs-CZ" sz="1400" b="0" i="0" dirty="0">
              <a:effectLst/>
              <a:latin typeface="Arial" panose="020B0604020202020204" pitchFamily="34" charset="0"/>
            </a:endParaRPr>
          </a:p>
          <a:p>
            <a:endParaRPr lang="cs-CZ" sz="14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555A7F1-CA00-4E87-8E56-21789053C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8" r="2" b="10685"/>
          <a:stretch/>
        </p:blipFill>
        <p:spPr bwMode="auto"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7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8D75E-C766-4AAA-95F2-0EED00D0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44062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Rituál(y) v náboženství antického Řecka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061048-7939-4817-BBB6-B2B63AA2F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cs-CZ" sz="2800" dirty="0"/>
          </a:p>
          <a:p>
            <a:r>
              <a:rPr lang="cs-CZ" altLang="cs-CZ" sz="2800" dirty="0"/>
              <a:t>Rituály – prostředek k dosažení cílů</a:t>
            </a:r>
          </a:p>
          <a:p>
            <a:r>
              <a:rPr lang="cs-CZ" altLang="cs-CZ" sz="2000" dirty="0"/>
              <a:t>Základním cílem je předvídatelný život ve fungujícím (a poznatelném) kosmu ovládaném božstvy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800" dirty="0"/>
              <a:t>nástroj komunikace lidí s bohy a bohyněmi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800" dirty="0"/>
              <a:t>nejčastěji zahrnuje modlitby, očišťování a oběti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800" dirty="0"/>
              <a:t>zajišťuje stálé udržování vzájemných vazeb (koloběh přání a díků v podobě dávání darů</a:t>
            </a:r>
            <a:r>
              <a:rPr lang="cs-CZ" altLang="cs-CZ" sz="2000" dirty="0"/>
              <a:t>)</a:t>
            </a:r>
          </a:p>
          <a:p>
            <a:r>
              <a:rPr lang="cs-CZ" altLang="cs-CZ" sz="2800" dirty="0"/>
              <a:t>Vycházejí z tradice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800" dirty="0"/>
              <a:t>Nejsou obvykle explicitně vázány na konkrétní mýtus (výjimkou jsou mystéria)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800" dirty="0"/>
              <a:t>role </a:t>
            </a:r>
            <a:r>
              <a:rPr lang="cs-CZ" altLang="cs-CZ" sz="1800" dirty="0" err="1"/>
              <a:t>aitiologických</a:t>
            </a:r>
            <a:r>
              <a:rPr lang="cs-CZ" altLang="cs-CZ" sz="1800" dirty="0"/>
              <a:t> mýtů, např. forma krvavé oběti – Prométheus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sz="1800" dirty="0"/>
              <a:t>specifika a odlišnosti v různých lokalitách v rámci kultu téhož božstva</a:t>
            </a:r>
          </a:p>
          <a:p>
            <a:endParaRPr lang="cs-CZ" alt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295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1E1AC-C3E5-49AB-B9B2-77FA7C7B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Rituál(y) v náboženství antického Řecka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2DE395-08EF-4AB1-8397-6134E9E1D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2600" dirty="0"/>
              <a:t>Rituály jsou prováděny:</a:t>
            </a:r>
          </a:p>
          <a:p>
            <a:endParaRPr lang="cs-CZ" altLang="cs-CZ" sz="2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/>
              <a:t>V soukromí domácností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/>
              <a:t>Veřejně jak pro jednotlivce, tak především obec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/>
              <a:t>Mystéria – tajné rituály (ve vyhrazených, uzavřených prostorách svatyní) přístupné jen zasvěceným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altLang="cs-CZ" dirty="0"/>
          </a:p>
          <a:p>
            <a:r>
              <a:rPr lang="cs-CZ" altLang="cs-CZ" dirty="0"/>
              <a:t>Kněžstvo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altLang="cs-CZ" dirty="0"/>
              <a:t>není v Řecku významnou/mocnou sociální vrstvou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altLang="cs-CZ" dirty="0"/>
              <a:t>oběti a modlitby v rodině vykonává otec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altLang="cs-CZ" dirty="0"/>
              <a:t>v obci a státě panovník nebo úředník</a:t>
            </a:r>
          </a:p>
          <a:p>
            <a:pPr lvl="2">
              <a:buFont typeface="Arial" panose="020B0604020202020204" pitchFamily="34" charset="0"/>
              <a:buNone/>
            </a:pPr>
            <a:endParaRPr lang="cs-CZ" altLang="cs-CZ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cs-CZ" altLang="cs-CZ" dirty="0"/>
              <a:t>Kněží, </a:t>
            </a:r>
            <a:r>
              <a:rPr lang="cs-CZ" altLang="cs-CZ" i="1" dirty="0" err="1"/>
              <a:t>hiereis</a:t>
            </a:r>
            <a:r>
              <a:rPr lang="cs-CZ" altLang="cs-CZ" dirty="0"/>
              <a:t>, a kněžky, </a:t>
            </a:r>
            <a:r>
              <a:rPr lang="cs-CZ" altLang="cs-CZ" i="1" dirty="0" err="1"/>
              <a:t>hiereiai</a:t>
            </a:r>
            <a:r>
              <a:rPr lang="cs-CZ" altLang="cs-CZ" dirty="0"/>
              <a:t> pečovali o chrám a kult boha/bohyně v daném místě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altLang="cs-CZ" dirty="0"/>
              <a:t>sami konali oběti nebo pronášeli modlitby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cs-CZ" altLang="cs-CZ" dirty="0"/>
              <a:t>byli voleni, určováni losem, dědili kněžskou funkci aj.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alt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852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8080</TotalTime>
  <Words>1487</Words>
  <Application>Microsoft Office PowerPoint</Application>
  <PresentationFormat>Širokoúhlá obrazovka</PresentationFormat>
  <Paragraphs>171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Courier New</vt:lpstr>
      <vt:lpstr>Times New Roman</vt:lpstr>
      <vt:lpstr>Wingdings</vt:lpstr>
      <vt:lpstr>Motiv Office</vt:lpstr>
      <vt:lpstr>Proměny rituální praxe starověkých společností:</vt:lpstr>
      <vt:lpstr>Rituál ve starověkých náboženstvích</vt:lpstr>
      <vt:lpstr>Náboženství antického Středomoří: Variabilita rituální praxe</vt:lpstr>
      <vt:lpstr>Mezopotámie</vt:lpstr>
      <vt:lpstr>Prezentace aplikace PowerPoint</vt:lpstr>
      <vt:lpstr>Egypt</vt:lpstr>
      <vt:lpstr>Syropalestina</vt:lpstr>
      <vt:lpstr>Rituál(y) v náboženství antického Řecka</vt:lpstr>
      <vt:lpstr>Rituál(y) v náboženství antického Řecka</vt:lpstr>
      <vt:lpstr>Rituál(y) v náboženství antického Řecka</vt:lpstr>
      <vt:lpstr>Rituál(y) v náboženství antického Řecka</vt:lpstr>
      <vt:lpstr>Rituál(y) v náboženství antického Řecka</vt:lpstr>
      <vt:lpstr>Rituály v náboženství antického Říma</vt:lpstr>
      <vt:lpstr>Rituály v náboženství antického Říma</vt:lpstr>
      <vt:lpstr>Rituály v náboženství antického Říma</vt:lpstr>
      <vt:lpstr>Rituály v náboženství antického Říma</vt:lpstr>
      <vt:lpstr>Rozšiřující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Proměny rituální praxe starověkých společností:</dc:title>
  <dc:creator>Iva Doležalová</dc:creator>
  <cp:lastModifiedBy>Iva Doležalová</cp:lastModifiedBy>
  <cp:revision>29</cp:revision>
  <dcterms:created xsi:type="dcterms:W3CDTF">2021-05-05T05:29:39Z</dcterms:created>
  <dcterms:modified xsi:type="dcterms:W3CDTF">2023-04-28T05:04:21Z</dcterms:modified>
</cp:coreProperties>
</file>