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3" r:id="rId9"/>
    <p:sldId id="263" r:id="rId10"/>
    <p:sldId id="264" r:id="rId11"/>
    <p:sldId id="265" r:id="rId12"/>
    <p:sldId id="266" r:id="rId13"/>
    <p:sldId id="274" r:id="rId14"/>
    <p:sldId id="275" r:id="rId15"/>
    <p:sldId id="267" r:id="rId16"/>
    <p:sldId id="268" r:id="rId17"/>
    <p:sldId id="269" r:id="rId18"/>
    <p:sldId id="270" r:id="rId19"/>
    <p:sldId id="276" r:id="rId20"/>
    <p:sldId id="271" r:id="rId21"/>
    <p:sldId id="277" r:id="rId22"/>
    <p:sldId id="27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5925-E7F7-423D-99F0-F9A95D41236C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F03F-FBCC-4B3E-A601-E0B7EEFEB2B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Helénistická náboženství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Hledání jednoty v odcizeném světě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Panteon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Polyteistický panteon</a:t>
            </a:r>
          </a:p>
          <a:p>
            <a:r>
              <a:rPr lang="cs-CZ" dirty="0"/>
              <a:t>Antropomorfní podoba božstev</a:t>
            </a:r>
          </a:p>
          <a:p>
            <a:r>
              <a:rPr lang="cs-CZ" dirty="0"/>
              <a:t>Mnohá božstva diferencovaných sfér vlivu a oblastí pravomocí</a:t>
            </a:r>
          </a:p>
          <a:p>
            <a:r>
              <a:rPr lang="cs-CZ" dirty="0"/>
              <a:t>Roste význam chtonických božstev spojených se Zemí: Démétér, Ísis, Dionýsos</a:t>
            </a:r>
          </a:p>
          <a:p>
            <a:r>
              <a:rPr lang="cs-CZ" dirty="0"/>
              <a:t>Roste význam bohyní: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Nevyzpytatelná, univerzální vládkyně světa ženského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Ísis – nejvýznamnější reprezentantka uvedeného typu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Ísis, lunární Královna Nebe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Kult původně egyptské bohyně se rozšířil na počátku helénistického období do většiny částí římského </a:t>
            </a:r>
            <a:r>
              <a:rPr lang="cs-CZ" dirty="0" err="1"/>
              <a:t>imperia</a:t>
            </a:r>
            <a:r>
              <a:rPr lang="cs-CZ" dirty="0"/>
              <a:t> v podobě mysterijního kultu , kdy byla </a:t>
            </a:r>
            <a:r>
              <a:rPr lang="cs-CZ" dirty="0" err="1"/>
              <a:t>zotožněna</a:t>
            </a:r>
            <a:r>
              <a:rPr lang="cs-CZ" dirty="0"/>
              <a:t> s </a:t>
            </a:r>
            <a:r>
              <a:rPr lang="cs-CZ" dirty="0" err="1"/>
              <a:t>Démétrou</a:t>
            </a:r>
            <a:r>
              <a:rPr lang="cs-CZ" dirty="0"/>
              <a:t>, </a:t>
            </a:r>
            <a:r>
              <a:rPr lang="cs-CZ" dirty="0" err="1"/>
              <a:t>Afrodítou</a:t>
            </a:r>
            <a:r>
              <a:rPr lang="cs-CZ" dirty="0"/>
              <a:t> a dalšími typologicky blízkými bohyněmi.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Zdroj: Kunsthistorisches Museum  Wien, http://www.khm.at.</a:t>
            </a:r>
          </a:p>
          <a:p>
            <a:endParaRPr lang="cs-CZ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7" name="Picture 1" descr="Goettin_Isis_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36713"/>
            <a:ext cx="1973580" cy="374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Mystéria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3700" dirty="0"/>
              <a:t>Původně vycházela ze systémového řádu věcí podobně jako </a:t>
            </a:r>
            <a:r>
              <a:rPr lang="cs-CZ" sz="3700" i="1" dirty="0"/>
              <a:t>pietas</a:t>
            </a:r>
            <a:r>
              <a:rPr lang="cs-CZ" sz="3700" dirty="0"/>
              <a:t>, ale nepředpokládala, že tento řád je snadno dostupný</a:t>
            </a:r>
          </a:p>
          <a:p>
            <a:pPr>
              <a:lnSpc>
                <a:spcPct val="170000"/>
              </a:lnSpc>
            </a:pPr>
            <a:r>
              <a:rPr lang="cs-CZ" sz="3700" dirty="0"/>
              <a:t>Zasvěcení: cesta k proniknutí k pravému řádu věcí</a:t>
            </a:r>
          </a:p>
          <a:p>
            <a:pPr>
              <a:lnSpc>
                <a:spcPct val="170000"/>
              </a:lnSpc>
            </a:pPr>
            <a:r>
              <a:rPr lang="cs-CZ" sz="3700" dirty="0"/>
              <a:t>Výběrová/elektivní forma zbožnosti</a:t>
            </a:r>
          </a:p>
          <a:p>
            <a:pPr>
              <a:lnSpc>
                <a:spcPct val="170000"/>
              </a:lnSpc>
            </a:pPr>
            <a:r>
              <a:rPr lang="cs-CZ" sz="3700" dirty="0"/>
              <a:t>Naděje s nimi spojené – hledání předpověditelného způsobu existence (životní/posmrtná blaženost nikoli překonání smrti)</a:t>
            </a:r>
          </a:p>
          <a:p>
            <a:pPr>
              <a:lnSpc>
                <a:spcPct val="170000"/>
              </a:lnSpc>
            </a:pPr>
            <a:r>
              <a:rPr lang="cs-CZ" sz="3700" dirty="0"/>
              <a:t>pokus o překonání konkrétní situace založené na transformaci vztahu člověk – bohyně/bůh</a:t>
            </a:r>
          </a:p>
          <a:p>
            <a:pPr>
              <a:lnSpc>
                <a:spcPct val="170000"/>
              </a:lnSpc>
            </a:pPr>
            <a:r>
              <a:rPr lang="cs-CZ" sz="3700" dirty="0"/>
              <a:t>Hlavní cíl: zachování tajemství, nikoli propagace víry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CB544-9AA2-4865-AEBE-E84F3DC4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Mystéria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A9DAB-1ECC-4079-B8C5-08D48E84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3200" dirty="0"/>
              <a:t>Od helénistického období zahrnují mystéria konkrétní klasické řecké kulty (Démétér, Dionýsos, Orfeus) a postupně také východní kulty, které se šíří díky příznivým podmínkám (</a:t>
            </a:r>
            <a:r>
              <a:rPr lang="cs-CZ" sz="3200" dirty="0" err="1"/>
              <a:t>Ísis</a:t>
            </a:r>
            <a:r>
              <a:rPr lang="cs-CZ" sz="3200" dirty="0"/>
              <a:t>, </a:t>
            </a:r>
            <a:r>
              <a:rPr lang="cs-CZ" sz="3200" dirty="0" err="1"/>
              <a:t>Kybelé</a:t>
            </a:r>
            <a:r>
              <a:rPr lang="cs-CZ" sz="3200" dirty="0"/>
              <a:t>, </a:t>
            </a:r>
            <a:r>
              <a:rPr lang="cs-CZ" sz="3200" dirty="0" err="1"/>
              <a:t>Mithra</a:t>
            </a:r>
            <a:r>
              <a:rPr lang="cs-CZ" sz="3200" dirty="0"/>
              <a:t>)</a:t>
            </a:r>
          </a:p>
          <a:p>
            <a:pPr>
              <a:lnSpc>
                <a:spcPct val="170000"/>
              </a:lnSpc>
            </a:pPr>
            <a:r>
              <a:rPr lang="cs-CZ" sz="3200" dirty="0"/>
              <a:t>Koncept bohů/bohyní</a:t>
            </a:r>
          </a:p>
          <a:p>
            <a:pPr>
              <a:lnSpc>
                <a:spcPct val="170000"/>
              </a:lnSpc>
            </a:pPr>
            <a:r>
              <a:rPr lang="cs-CZ" sz="3200" dirty="0"/>
              <a:t>Dimenze smrti ve všech iniciacích – záležitost rituálního pojetí</a:t>
            </a:r>
          </a:p>
          <a:p>
            <a:pPr>
              <a:lnSpc>
                <a:spcPct val="170000"/>
              </a:lnSpc>
            </a:pPr>
            <a:r>
              <a:rPr lang="cs-CZ" sz="3200" dirty="0"/>
              <a:t>Iniciace: vytvoření/založení svazku navázáním genealogického spojení jako součást zasvěcení (např. v </a:t>
            </a:r>
            <a:r>
              <a:rPr lang="cs-CZ" sz="3200" dirty="0" err="1"/>
              <a:t>eleusínských</a:t>
            </a:r>
            <a:r>
              <a:rPr lang="cs-CZ" sz="3200" dirty="0"/>
              <a:t> mystériích zasvěcený je </a:t>
            </a:r>
            <a:r>
              <a:rPr lang="cs-CZ" sz="3200" i="1" dirty="0" err="1"/>
              <a:t>gennetés</a:t>
            </a:r>
            <a:r>
              <a:rPr lang="cs-CZ" sz="3200" i="1" dirty="0"/>
              <a:t> </a:t>
            </a:r>
            <a:r>
              <a:rPr lang="cs-CZ" sz="3200" i="1" dirty="0" err="1"/>
              <a:t>theon</a:t>
            </a:r>
            <a:r>
              <a:rPr lang="cs-CZ" sz="3200" dirty="0"/>
              <a:t>)</a:t>
            </a:r>
          </a:p>
          <a:p>
            <a:pPr>
              <a:lnSpc>
                <a:spcPct val="170000"/>
              </a:lnSpc>
            </a:pPr>
            <a:r>
              <a:rPr lang="cs-CZ" sz="3200" dirty="0"/>
              <a:t>Předpokládá mýtus: poskytuje určitý rámec pro verbalizaci více nebo méně významných aspektů mystérií</a:t>
            </a:r>
          </a:p>
          <a:p>
            <a:pPr>
              <a:lnSpc>
                <a:spcPct val="170000"/>
              </a:lnSpc>
            </a:pPr>
            <a:r>
              <a:rPr lang="cs-CZ" sz="3200" dirty="0"/>
              <a:t>Není možné jej považovat za systematický výklad mystérií samotných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C6528A9-99E6-4010-B3F8-E18CC0BC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Démétér - mystéria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BA6CF-179C-496D-B351-4A573FF569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r="-1" b="14098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A1F8F03E-0C46-4562-AADA-2BA3FD8CB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/>
              <a:t>votivní reliéf</a:t>
            </a:r>
          </a:p>
          <a:p>
            <a:r>
              <a:rPr lang="cs-CZ" dirty="0"/>
              <a:t>Démétér, </a:t>
            </a:r>
            <a:r>
              <a:rPr lang="cs-CZ" dirty="0" err="1"/>
              <a:t>Triptolemos</a:t>
            </a:r>
            <a:r>
              <a:rPr lang="cs-CZ" dirty="0"/>
              <a:t>, Persefoné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000" dirty="0"/>
              <a:t>430-440 př.n.l.</a:t>
            </a:r>
          </a:p>
          <a:p>
            <a:r>
              <a:rPr lang="en-US" sz="1600" dirty="0"/>
              <a:t>https://commons.wikimedia.org/wiki/File:NAMA_Triade_%C3%A9leusinienne.jpg</a:t>
            </a:r>
          </a:p>
        </p:txBody>
      </p:sp>
    </p:spTree>
    <p:extLst>
      <p:ext uri="{BB962C8B-B14F-4D97-AF65-F5344CB8AC3E}">
        <p14:creationId xmlns:p14="http://schemas.microsoft.com/office/powerpoint/2010/main" val="360644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Mystéria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 boha Mithry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/>
              <a:t>Inovace v náboženské nabídce helénistického světa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/>
              <a:t>Mužské spasitelské božstvo mysterijního typu</a:t>
            </a:r>
          </a:p>
        </p:txBody>
      </p:sp>
      <p:pic>
        <p:nvPicPr>
          <p:cNvPr id="23554" name="Picture 2" descr="Tauroktonie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25431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851920" y="357301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Tauroktonie. Mithra zabíjí býka</a:t>
            </a:r>
          </a:p>
          <a:p>
            <a:r>
              <a:rPr lang="cs-CZ" dirty="0"/>
              <a:t>Rituální scéna mithraistického kultu je obvyklou součástí mithreí.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Zasvěcování v sedmi postupných stupních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Rozšířen po celém území Římského impéria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92288" y="4797152"/>
            <a:ext cx="5486400" cy="13750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Mithra zabíjí býka, jemuž z ocasu vyrůstá svazek obilí. Nad Mithrovým ramenem je havran, který často usedá na jeho plášť. Pod býkem je had a u nohou býka  je pes, který olizuje krev vytékající z rány. Do genitálií býka se zakusuje štír. Po stranách stojí dva nosiči pochodní (Kautés pochodeň zvedá, Kautopatés jí míří k zemi). Obvykle je scéna rámována znameními zvěrokruhu, v horních rozích často obsahuje také slunce a měsíc. Interpretace je obtížná vzhledem k tomu, že není zachován mýtus, většinou se však orientuje na astrologickou symboliku, kterou potvrzují znamení zvěrokruhu přítomná prakticky vždy na vyobrazeních tauroktonie.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Zdroj: Kunsthistorisches Museum  Wien, http://www.khm.at.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4578" name="Picture 2" descr="Mithrare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11" r="3111"/>
          <a:stretch>
            <a:fillRect/>
          </a:stretch>
        </p:blipFill>
        <p:spPr bwMode="auto">
          <a:xfrm>
            <a:off x="1979712" y="692696"/>
            <a:ext cx="5091442" cy="38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Helénistická filosofie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situaci hledání způsobů vypořádání/smíření se s osudem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Pythagoreismus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Epikureismus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Stoicismus</a:t>
            </a:r>
          </a:p>
          <a:p>
            <a:r>
              <a:rPr lang="cs-CZ" dirty="0"/>
              <a:t>Filosofie a zbožnost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vládu náhody je možné překonat racionálním myšlením nebo se z ní vymanit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filosofie tak mohla sloužit jako průvodce a pomáhat svým vyznavačům vyrovnat se s nahodilostí existence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zaměření na naléhavé etické otázky, odmítání Týché</a:t>
            </a:r>
          </a:p>
          <a:p>
            <a:pPr lvl="1"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Pozdně helénistická náboženství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 zlomu letopočtu se mění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Nově důraz na mužská spasitelská božstva 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Mithra (nově od 1. století n.l.) – inovace, která se stává součástí nabídky mysterijních kultů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Ježíš – postupně se šíří jako jeden z proudů raného křesťanství „kult“ Ježíše Krista 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Nově se šíří helénistickým světem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Nabízí odpovědi na jeho problémy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Odpovědí je nový koncept spásy – vykupitelský typ božstva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Zásadně se liší konceptem exkluzivního monoteismu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Během prvních tří století n.l. získává množství stoupenců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313 legalizováno křesťanství jako jedno z náboženství Římské říše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391 zákaz „pohanských“ kultů a uzavírání chrámů antických božstev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„Vítězství“ křesťanství – počátek nové náboženské jurisdikce = změna kulturní a náboženská na základě náboženského monopolu</a:t>
            </a:r>
          </a:p>
          <a:p>
            <a:pPr lvl="2"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A68BE91E-B43E-47A4-BD3D-7A6FAB91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Vstup do chrámu Božího hrobu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E3A9F1-CBA7-44FA-912D-79B225F4C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12380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9411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Helénismus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Historické vymezení: 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vláda a výboje Alexandra Makedonského/Velikého (356-323 př.n.l.)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konvenční mezník - končí 30 př.n.l. Augustovým připojením Egypta k Římskému impériu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Kulturně dějinné vymezení: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vláda a výboje Alexandra Makedonského/Velikého (356-323 př.n.l.) – systematické budování univerzální říše spojené řeckým jazykem a kulturou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nezvratné změny sociálně politického světa Řeků – lokální svět klasické řecké </a:t>
            </a:r>
            <a:r>
              <a:rPr lang="cs-CZ" i="1" dirty="0"/>
              <a:t>polis</a:t>
            </a:r>
            <a:r>
              <a:rPr lang="cs-CZ" dirty="0"/>
              <a:t> se mění v kosmopolitní vizi nadnárodní </a:t>
            </a:r>
            <a:r>
              <a:rPr lang="cs-CZ" i="1" dirty="0"/>
              <a:t>polis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helénistická kultura a studium helénistických náboženství končí oficiálním přijetím a legitimizací jediné náboženské alternativy na konci 4. století – křesťanství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Helénistická náboženství = náboženské formy a praktiky mnoha etnik, které se samy řadily k obyvatelům rozsáhlého světa spojeného dočasně mocensky a dlouhodobě jazykově a kulturně až do vzniku světa křesťanského (období kulturní a náboženské změny)</a:t>
            </a:r>
          </a:p>
          <a:p>
            <a:pPr lvl="2"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Pozdně helénistická gnóze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Gnostická filosofická a náboženské strategie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Radikálně přehodnocuje stávající svět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Odmítnutí a transcendence – mýticko-kosmická reformulace života v negativním smyslu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Helenistický vykupitelský model transcendence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Charakteristika gnostického diskurzu: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Negativní feminní kosmický determinismus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Duch nebo duše jako padlá část božského uvězněná v temné a padlé hmotě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Transcendentní mužský vykupitelský činitel antitetický hmotě, sympatetický s duší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8C508-AF7E-4532-A348-2824E414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Pozdně helénistická gnóze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60F0A-6958-415D-B1FF-0B829D033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pPr lvl="2">
              <a:buFont typeface="Wingdings" pitchFamily="2" charset="2"/>
              <a:buChar char="§"/>
            </a:pPr>
            <a:r>
              <a:rPr lang="cs-CZ" sz="2800" dirty="0"/>
              <a:t>Křesťanská a nekřesťanská gnóze – mnoho učitelů, mnoho variant</a:t>
            </a:r>
          </a:p>
          <a:p>
            <a:pPr lvl="2">
              <a:buFont typeface="Wingdings" pitchFamily="2" charset="2"/>
              <a:buChar char="§"/>
            </a:pPr>
            <a:r>
              <a:rPr lang="cs-CZ" sz="2800" dirty="0"/>
              <a:t>Manicheismus</a:t>
            </a:r>
          </a:p>
          <a:p>
            <a:pPr lvl="2">
              <a:buFont typeface="Wingdings" pitchFamily="2" charset="2"/>
              <a:buChar char="§"/>
            </a:pPr>
            <a:r>
              <a:rPr lang="cs-CZ" sz="2800" dirty="0"/>
              <a:t>Hermetismus </a:t>
            </a:r>
          </a:p>
          <a:p>
            <a:pPr lvl="2">
              <a:buFont typeface="Wingdings" pitchFamily="2" charset="2"/>
              <a:buChar char="§"/>
            </a:pPr>
            <a:endParaRPr lang="cs-CZ" sz="2800" dirty="0"/>
          </a:p>
          <a:p>
            <a:pPr lvl="1">
              <a:buFont typeface="Wingdings" pitchFamily="2" charset="2"/>
              <a:buChar char="§"/>
            </a:pPr>
            <a:r>
              <a:rPr lang="cs-CZ" sz="1900" dirty="0"/>
              <a:t>Jidášovo evangelium, Kodex </a:t>
            </a:r>
            <a:r>
              <a:rPr lang="cs-CZ" sz="1900" dirty="0" err="1"/>
              <a:t>Tchacos</a:t>
            </a:r>
            <a:endParaRPr lang="cs-CZ" sz="1900" dirty="0"/>
          </a:p>
          <a:p>
            <a:pPr lvl="1">
              <a:buFont typeface="Wingdings" pitchFamily="2" charset="2"/>
              <a:buChar char="§"/>
            </a:pPr>
            <a:r>
              <a:rPr lang="cs-CZ" sz="1900" dirty="0"/>
              <a:t>https://commons.wikimedia.org/wiki/File:Codex_Tchacos_p36.jpg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90C1AA-68E7-4667-9A63-3A94682E6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-3" b="11417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3887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300" dirty="0" err="1"/>
              <a:t>Burkert</a:t>
            </a:r>
            <a:r>
              <a:rPr lang="cs-CZ" sz="1300" dirty="0"/>
              <a:t>, Walter 1987: </a:t>
            </a:r>
            <a:r>
              <a:rPr lang="cs-CZ" sz="1300" i="1" dirty="0" err="1"/>
              <a:t>Ancient</a:t>
            </a:r>
            <a:r>
              <a:rPr lang="cs-CZ" sz="1300" i="1" dirty="0"/>
              <a:t> </a:t>
            </a:r>
            <a:r>
              <a:rPr lang="cs-CZ" sz="1300" i="1" dirty="0" err="1"/>
              <a:t>Mystery</a:t>
            </a:r>
            <a:r>
              <a:rPr lang="cs-CZ" sz="1300" i="1" dirty="0"/>
              <a:t> </a:t>
            </a:r>
            <a:r>
              <a:rPr lang="cs-CZ" sz="1300" i="1" dirty="0" err="1"/>
              <a:t>Cults</a:t>
            </a:r>
            <a:r>
              <a:rPr lang="cs-CZ" sz="1300" dirty="0"/>
              <a:t>, Cambridge – London: Harvard </a:t>
            </a:r>
            <a:r>
              <a:rPr lang="cs-CZ" sz="1300" dirty="0" err="1"/>
              <a:t>Universitys</a:t>
            </a:r>
            <a:r>
              <a:rPr lang="cs-CZ" sz="1300" dirty="0"/>
              <a:t> </a:t>
            </a:r>
            <a:r>
              <a:rPr lang="cs-CZ" sz="1300" dirty="0" err="1"/>
              <a:t>Press</a:t>
            </a:r>
            <a:r>
              <a:rPr lang="cs-CZ" sz="1300" dirty="0"/>
              <a:t>.</a:t>
            </a:r>
          </a:p>
          <a:p>
            <a:r>
              <a:rPr lang="cs-CZ" sz="1300" dirty="0"/>
              <a:t>Martin, </a:t>
            </a:r>
            <a:r>
              <a:rPr lang="cs-CZ" sz="1300" dirty="0" err="1"/>
              <a:t>Luther</a:t>
            </a:r>
            <a:r>
              <a:rPr lang="cs-CZ" sz="1300" dirty="0"/>
              <a:t> H. 1997: </a:t>
            </a:r>
            <a:r>
              <a:rPr lang="cs-CZ" sz="1300" i="1" dirty="0"/>
              <a:t>Helénistická náboženství</a:t>
            </a:r>
            <a:r>
              <a:rPr lang="cs-CZ" sz="1300" dirty="0"/>
              <a:t>, Brno: Masarykova Univerzita.</a:t>
            </a:r>
          </a:p>
          <a:p>
            <a:r>
              <a:rPr lang="cs-CZ" sz="1300" dirty="0"/>
              <a:t>Rudolf, Kurt, </a:t>
            </a:r>
            <a:r>
              <a:rPr lang="cs-CZ" sz="1300" i="1" dirty="0"/>
              <a:t>Gnóze. Podstata a dějiny náboženského směru pozdní antiky</a:t>
            </a:r>
            <a:r>
              <a:rPr lang="cs-CZ" sz="1300" dirty="0"/>
              <a:t>, Praha: Vyšehrad 2010.</a:t>
            </a:r>
          </a:p>
          <a:p>
            <a:r>
              <a:rPr lang="cs-CZ" sz="1300" dirty="0" err="1"/>
              <a:t>Turcan</a:t>
            </a:r>
            <a:r>
              <a:rPr lang="cs-CZ" sz="1300" dirty="0"/>
              <a:t>, Robert 1996: </a:t>
            </a:r>
            <a:r>
              <a:rPr lang="cs-CZ" sz="1300" i="1" dirty="0" err="1"/>
              <a:t>Cults</a:t>
            </a:r>
            <a:r>
              <a:rPr lang="cs-CZ" sz="1300" i="1" dirty="0"/>
              <a:t> </a:t>
            </a:r>
            <a:r>
              <a:rPr lang="cs-CZ" sz="1300" i="1" dirty="0" err="1"/>
              <a:t>of</a:t>
            </a:r>
            <a:r>
              <a:rPr lang="cs-CZ" sz="1300" i="1" dirty="0"/>
              <a:t> Roman Empire</a:t>
            </a:r>
            <a:r>
              <a:rPr lang="cs-CZ" sz="1300" dirty="0"/>
              <a:t>, Oxford: </a:t>
            </a:r>
            <a:r>
              <a:rPr lang="cs-CZ" sz="1300" dirty="0" err="1"/>
              <a:t>Blackwell</a:t>
            </a:r>
            <a:r>
              <a:rPr lang="cs-CZ" sz="1300" dirty="0"/>
              <a:t> </a:t>
            </a:r>
            <a:r>
              <a:rPr lang="cs-CZ" sz="1300" dirty="0" err="1"/>
              <a:t>Publishers</a:t>
            </a:r>
            <a:r>
              <a:rPr lang="cs-CZ" sz="1300" dirty="0"/>
              <a:t>.</a:t>
            </a:r>
          </a:p>
          <a:p>
            <a:r>
              <a:rPr lang="cs-CZ" sz="1300" dirty="0" err="1"/>
              <a:t>Turcan</a:t>
            </a:r>
            <a:r>
              <a:rPr lang="cs-CZ" sz="1300" dirty="0"/>
              <a:t>, Robert 2004: </a:t>
            </a:r>
            <a:r>
              <a:rPr lang="cs-CZ" sz="1300" i="1" dirty="0"/>
              <a:t>Mithra a </a:t>
            </a:r>
            <a:r>
              <a:rPr lang="cs-CZ" sz="1300" i="1" dirty="0" err="1"/>
              <a:t>mithraismus</a:t>
            </a:r>
            <a:r>
              <a:rPr lang="cs-CZ" sz="1300" dirty="0"/>
              <a:t>, Praha: Vyšehrad.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84000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Alexandrovo válečné tažení a rozsah jeho říše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Díky Alexandrově politice se proměnila nejen politická, ale také kulturní a náboženská mapa antického světa.</a:t>
            </a:r>
          </a:p>
          <a:p>
            <a:pPr>
              <a:buFont typeface="Wingdings" pitchFamily="2" charset="2"/>
              <a:buChar char="§"/>
            </a:pPr>
            <a:r>
              <a:rPr lang="cs-CZ" sz="1200" dirty="0"/>
              <a:t> </a:t>
            </a:r>
            <a:r>
              <a:rPr lang="cs-CZ" dirty="0"/>
              <a:t>Zdroj: </a:t>
            </a:r>
            <a:r>
              <a:rPr lang="cs-CZ" dirty="0" err="1"/>
              <a:t>Oliphantová</a:t>
            </a:r>
            <a:r>
              <a:rPr lang="cs-CZ" dirty="0"/>
              <a:t> 1993: 112.</a:t>
            </a:r>
          </a:p>
          <a:p>
            <a:endParaRPr lang="cs-CZ" dirty="0"/>
          </a:p>
        </p:txBody>
      </p:sp>
      <p:pic>
        <p:nvPicPr>
          <p:cNvPr id="1026" name="Picture 2" descr="Mapa00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18000"/>
          </a:blip>
          <a:srcRect l="7227" r="72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Alexandr Veliký (</a:t>
            </a:r>
            <a:r>
              <a:rPr lang="cs-CZ" dirty="0" err="1"/>
              <a:t>Μέγ</a:t>
            </a:r>
            <a:r>
              <a:rPr lang="cs-CZ" dirty="0"/>
              <a:t>ας Αλέξανδρος ο Μακεδών)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*20. a 30. července  356 př.n.l. v </a:t>
            </a:r>
            <a:r>
              <a:rPr lang="cs-CZ" dirty="0" err="1"/>
              <a:t>Pelle</a:t>
            </a:r>
            <a:r>
              <a:rPr lang="cs-CZ" dirty="0"/>
              <a:t> – +10. nebo 11. června 323 př.n.l.  v Babylóně</a:t>
            </a:r>
          </a:p>
          <a:p>
            <a:endParaRPr lang="cs-CZ" dirty="0"/>
          </a:p>
        </p:txBody>
      </p:sp>
      <p:pic>
        <p:nvPicPr>
          <p:cNvPr id="2050" name="obrázek 5" descr="Soubor:Aleksander-d-sto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20" b="2366"/>
          <a:stretch>
            <a:fillRect/>
          </a:stretch>
        </p:blipFill>
        <p:spPr bwMode="auto">
          <a:xfrm>
            <a:off x="3203848" y="692696"/>
            <a:ext cx="2901696" cy="373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Náboženství v době helénistické</a:t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cap="all" dirty="0"/>
              <a:t>Proměny světa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Helénistický svět: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i="1" dirty="0"/>
              <a:t>koiné </a:t>
            </a:r>
            <a:r>
              <a:rPr lang="cs-CZ" dirty="0"/>
              <a:t>(historická podoba řečtiny, společný rámec komunikace)</a:t>
            </a:r>
            <a:endParaRPr lang="cs-CZ" i="1" dirty="0"/>
          </a:p>
          <a:p>
            <a:pPr lvl="2">
              <a:buFont typeface="Wingdings" pitchFamily="2" charset="2"/>
              <a:buChar char="§"/>
            </a:pPr>
            <a:r>
              <a:rPr lang="cs-CZ" dirty="0"/>
              <a:t>kosmopolitismus – hranice </a:t>
            </a:r>
            <a:r>
              <a:rPr lang="cs-CZ" i="1" dirty="0"/>
              <a:t>polis</a:t>
            </a:r>
            <a:r>
              <a:rPr lang="cs-CZ" dirty="0"/>
              <a:t> jsou vzdálené – ztráta jistot dosud fungujícího řádu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ptolemaiovský systém – geocentrický obraz kosmu oddělil zemskou (sublunární) sféru od nebeské (superlunární) sféry propastí kosmického prostoru – obtížnější komunikace s „nebešťany“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Nová architektura kosmu + nová mezinárodně politická topografie = nový hierarchický a horizontální rámec helénistického světového systému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Nová struktura náboženských forem pro tento nový svět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0060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Ptolemaiovský kosmos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Zemi obklopuje sedm oddělených planetárních sfér. Planetou nejblíže Zemi byl Měsíc, pak Merkur, Venuše, Slunce, Mars, Jupiter a nejvzdálenější Saturn.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Zdroj: Martin 1997: 8.</a:t>
            </a:r>
          </a:p>
          <a:p>
            <a:endParaRPr lang="cs-CZ" dirty="0"/>
          </a:p>
        </p:txBody>
      </p:sp>
      <p:sp>
        <p:nvSpPr>
          <p:cNvPr id="8" name="Zástupný symbol pro obrázek 5"/>
          <p:cNvSpPr txBox="1">
            <a:spLocks/>
          </p:cNvSpPr>
          <p:nvPr/>
        </p:nvSpPr>
        <p:spPr>
          <a:xfrm>
            <a:off x="1835696" y="620688"/>
            <a:ext cx="5486400" cy="4114800"/>
          </a:xfrm>
          <a:prstGeom prst="rect">
            <a:avLst/>
          </a:prstGeom>
        </p:spPr>
      </p:sp>
      <p:pic>
        <p:nvPicPr>
          <p:cNvPr id="3074" name="Picture 2" descr="Ptolkosm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37" b="3075"/>
          <a:stretch>
            <a:fillRect/>
          </a:stretch>
        </p:blipFill>
        <p:spPr bwMode="auto">
          <a:xfrm>
            <a:off x="2627784" y="260648"/>
            <a:ext cx="4091178" cy="40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Náboženství v době helénistické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cs-CZ" dirty="0"/>
              <a:t>Proměny ve sféře náboženství a filosofického myšlení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Rostoucí pocit nejistoty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Hledání způsobů eliminace nejistot a zajištění předvídatelného a spokojeného života</a:t>
            </a:r>
          </a:p>
          <a:p>
            <a:pPr lvl="2"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Život je ovlivňován „hrou“ sympatie a antipatie</a:t>
            </a:r>
          </a:p>
          <a:p>
            <a:pPr lvl="2">
              <a:buFont typeface="Wingdings" pitchFamily="2" charset="2"/>
              <a:buChar char="§"/>
            </a:pPr>
            <a:r>
              <a:rPr lang="cs-CZ" i="1" dirty="0"/>
              <a:t>Týché/Fortuna - Štěstěna</a:t>
            </a:r>
            <a:r>
              <a:rPr lang="cs-CZ" dirty="0"/>
              <a:t>, osud – ovlivnit je může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V náboženské rovině: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tradiční zbožnost – </a:t>
            </a:r>
            <a:r>
              <a:rPr lang="cs-CZ" i="1" dirty="0"/>
              <a:t>pietas </a:t>
            </a:r>
            <a:r>
              <a:rPr lang="cs-CZ" dirty="0"/>
              <a:t>(úcta k bohům – viz řecká </a:t>
            </a:r>
            <a:r>
              <a:rPr lang="cs-CZ" i="1" dirty="0"/>
              <a:t>eusebeia</a:t>
            </a:r>
            <a:r>
              <a:rPr lang="cs-CZ" dirty="0"/>
              <a:t>, řádné vztahy mezi lidmi a bohy i lidmi navzájem, věštění, magie) – poznání řádu věcí je samozřejmé a lidem dostupné, lokálně zakotvené strategie existence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/>
              <a:t>mysterijní zbožnost – </a:t>
            </a:r>
            <a:r>
              <a:rPr lang="cs-CZ" i="1" dirty="0"/>
              <a:t>mysterium </a:t>
            </a:r>
            <a:r>
              <a:rPr lang="cs-CZ" dirty="0"/>
              <a:t>(tradiční řecké kulty Démétry, Dionýsa, nové Ísidy, Kybelé, Mithry aj.) – vycházejí ze systémového řádu věcí, ale není snadno dostupný/poznatelný – zasvěcencům k němu umožňuje proniknout</a:t>
            </a:r>
          </a:p>
          <a:p>
            <a:pPr lvl="3">
              <a:buFont typeface="Courier New" pitchFamily="49" charset="0"/>
              <a:buChar char="o"/>
            </a:pPr>
            <a:r>
              <a:rPr lang="cs-CZ" i="1" dirty="0"/>
              <a:t>Gnósis </a:t>
            </a:r>
            <a:r>
              <a:rPr lang="cs-CZ" dirty="0"/>
              <a:t>(z řeckého </a:t>
            </a:r>
            <a:r>
              <a:rPr lang="cs-CZ" i="1" dirty="0"/>
              <a:t>gnósis</a:t>
            </a:r>
            <a:r>
              <a:rPr lang="cs-CZ" dirty="0"/>
              <a:t>, poznání) - učení, podle něhož spása závisí na poznání, nikoli na rituální praxi. Jde o hlubší zjevené duchovní poznání, charakteristické svým odvratem od hmotného světa</a:t>
            </a:r>
            <a:endParaRPr lang="cs-CZ" i="1" dirty="0"/>
          </a:p>
          <a:p>
            <a:pPr lvl="2">
              <a:buFont typeface="Wingdings" pitchFamily="2" charset="2"/>
              <a:buChar char="§"/>
            </a:pPr>
            <a:r>
              <a:rPr lang="cs-CZ" dirty="0"/>
              <a:t>Různé náboženské strategie se doplňují a násobí (není žádný prvek konkurence)</a:t>
            </a:r>
          </a:p>
          <a:p>
            <a:pPr lvl="3">
              <a:buFont typeface="Wingdings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199A8-26A9-404D-9E9F-970C345C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Náboženství v době helénistické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5C8F6-AE89-440C-9BD7-0AC133008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cs-CZ" sz="2200" b="1" dirty="0"/>
              <a:t>Bloudění – hledání  </a:t>
            </a:r>
            <a:r>
              <a:rPr lang="cs-CZ" sz="2200" dirty="0"/>
              <a:t>- metafora pro situaci v helénistickém světě</a:t>
            </a:r>
          </a:p>
          <a:p>
            <a:pPr lvl="2">
              <a:buFont typeface="Wingdings" pitchFamily="2" charset="2"/>
              <a:buChar char="§"/>
            </a:pPr>
            <a:r>
              <a:rPr lang="cs-CZ" sz="1900" dirty="0"/>
              <a:t>Pramen: </a:t>
            </a:r>
            <a:r>
              <a:rPr lang="cs-CZ" sz="1900" dirty="0" err="1"/>
              <a:t>Apuleius</a:t>
            </a:r>
            <a:r>
              <a:rPr lang="cs-CZ" sz="1900" dirty="0"/>
              <a:t>, </a:t>
            </a:r>
            <a:r>
              <a:rPr lang="cs-CZ" sz="1900" i="1" dirty="0"/>
              <a:t>Zlatý </a:t>
            </a:r>
            <a:r>
              <a:rPr lang="cs-CZ" sz="1900" dirty="0"/>
              <a:t>osel, přel. Václav Bahník, (Antická knihovna 22), Praha: Svoboda 1974)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Cílem hledání je spása – jako opak nejistoty, v antickém světě se týká především stávajícího života – jako eliminace nepříznivé Štěstěny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Náboženská a kulturní změna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Proces trvající přes celé helénistické období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Synkretismus – proměny náboženské mapy helenistického světa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Proces zapojování tradice a inovací v kosmopolitním helénistickém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82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Helénistický náboženský systém – synkretismus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Synkretismus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směsice vzniklá díky historické náhodě ?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Helénistický náboženský systém:</a:t>
            </a:r>
          </a:p>
          <a:p>
            <a:pPr lvl="1">
              <a:buNone/>
            </a:pPr>
            <a:endParaRPr lang="cs-CZ" dirty="0"/>
          </a:p>
          <a:p>
            <a:pPr lvl="2">
              <a:buFont typeface="Wingdings" pitchFamily="2" charset="2"/>
              <a:buChar char="§"/>
            </a:pPr>
            <a:r>
              <a:rPr lang="cs-CZ" dirty="0"/>
              <a:t>...Tak jako Kréťané, kteří se stále jeden proti druhému bouří a vedou spolu války, ale když zaútočí vnější nepřítel, zanechají rozbrojů a spojí se – oni tonu říkají „synkretismus“, tedy „společné kréťanství“. (Plútarchos, </a:t>
            </a:r>
            <a:r>
              <a:rPr lang="cs-CZ" i="1" dirty="0"/>
              <a:t>De Fraterno Amore 19</a:t>
            </a:r>
            <a:r>
              <a:rPr lang="cs-CZ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Helénistický náboženský systém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/>
              <a:t>Koherentní vzorce vztahů v mnoha systémových jednotlivostech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1520</Words>
  <Application>Microsoft Office PowerPoint</Application>
  <PresentationFormat>Předvádění na obrazovce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Motiv sady Office</vt:lpstr>
      <vt:lpstr>Helénistická náboženství  </vt:lpstr>
      <vt:lpstr>Chronologie</vt:lpstr>
      <vt:lpstr>    Alexandrovo válečné tažení a rozsah jeho říše </vt:lpstr>
      <vt:lpstr>Alexandr Veliký (Μέγας Αλέξανδρος ο Μακεδών) </vt:lpstr>
      <vt:lpstr>Náboženství v době helénistické </vt:lpstr>
      <vt:lpstr>Ptolemaiovský kosmos </vt:lpstr>
      <vt:lpstr>Náboženství v době helénistické</vt:lpstr>
      <vt:lpstr>Náboženství v době helénistické</vt:lpstr>
      <vt:lpstr>Helénistický náboženský systém – synkretismus</vt:lpstr>
      <vt:lpstr>Panteon</vt:lpstr>
      <vt:lpstr>Ísis, lunární Královna Nebe</vt:lpstr>
      <vt:lpstr>Mystéria</vt:lpstr>
      <vt:lpstr>Mystéria</vt:lpstr>
      <vt:lpstr>Démétér - mystéria</vt:lpstr>
      <vt:lpstr>Mystéria</vt:lpstr>
      <vt:lpstr>Prezentace aplikace PowerPoint</vt:lpstr>
      <vt:lpstr>Helénistická filosofie</vt:lpstr>
      <vt:lpstr>Pozdně helénistická náboženství</vt:lpstr>
      <vt:lpstr>Vstup do chrámu Božího hrobu</vt:lpstr>
      <vt:lpstr>Pozdně helénistická gnóze</vt:lpstr>
      <vt:lpstr>Pozdně helénistická gnóze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Helénistická náboženství</dc:title>
  <dc:creator>Iva</dc:creator>
  <cp:lastModifiedBy>Iva Doležalová</cp:lastModifiedBy>
  <cp:revision>50</cp:revision>
  <dcterms:created xsi:type="dcterms:W3CDTF">2020-06-03T07:37:09Z</dcterms:created>
  <dcterms:modified xsi:type="dcterms:W3CDTF">2022-04-06T05:46:15Z</dcterms:modified>
</cp:coreProperties>
</file>