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0.xml" ContentType="application/vnd.openxmlformats-officedocument.presentationml.notesSlide+xml"/>
  <Override PartName="/ppt/charts/chart4.xml" ContentType="application/vnd.openxmlformats-officedocument.drawingml.chart+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rts/chart5.xml" ContentType="application/vnd.openxmlformats-officedocument.drawingml.chart+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charts/chart6.xml" ContentType="application/vnd.openxmlformats-officedocument.drawingml.chart+xml"/>
  <Override PartName="/ppt/drawings/drawing2.xml" ContentType="application/vnd.openxmlformats-officedocument.drawingml.chartshapes+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notesMasterIdLst>
    <p:notesMasterId r:id="rId63"/>
  </p:notesMasterIdLst>
  <p:sldIdLst>
    <p:sldId id="256" r:id="rId2"/>
    <p:sldId id="257" r:id="rId3"/>
    <p:sldId id="267" r:id="rId4"/>
    <p:sldId id="307" r:id="rId5"/>
    <p:sldId id="310" r:id="rId6"/>
    <p:sldId id="309" r:id="rId7"/>
    <p:sldId id="308" r:id="rId8"/>
    <p:sldId id="268" r:id="rId9"/>
    <p:sldId id="269" r:id="rId10"/>
    <p:sldId id="262" r:id="rId11"/>
    <p:sldId id="313" r:id="rId12"/>
    <p:sldId id="314" r:id="rId13"/>
    <p:sldId id="312" r:id="rId14"/>
    <p:sldId id="315" r:id="rId15"/>
    <p:sldId id="325" r:id="rId16"/>
    <p:sldId id="326" r:id="rId17"/>
    <p:sldId id="327" r:id="rId18"/>
    <p:sldId id="324" r:id="rId19"/>
    <p:sldId id="316" r:id="rId20"/>
    <p:sldId id="277" r:id="rId21"/>
    <p:sldId id="320" r:id="rId22"/>
    <p:sldId id="305" r:id="rId23"/>
    <p:sldId id="319" r:id="rId24"/>
    <p:sldId id="321" r:id="rId25"/>
    <p:sldId id="270" r:id="rId26"/>
    <p:sldId id="328" r:id="rId27"/>
    <p:sldId id="291" r:id="rId28"/>
    <p:sldId id="311" r:id="rId29"/>
    <p:sldId id="274" r:id="rId30"/>
    <p:sldId id="289" r:id="rId31"/>
    <p:sldId id="333" r:id="rId32"/>
    <p:sldId id="334" r:id="rId33"/>
    <p:sldId id="345" r:id="rId34"/>
    <p:sldId id="346" r:id="rId35"/>
    <p:sldId id="347" r:id="rId36"/>
    <p:sldId id="348" r:id="rId37"/>
    <p:sldId id="349" r:id="rId38"/>
    <p:sldId id="351" r:id="rId39"/>
    <p:sldId id="275" r:id="rId40"/>
    <p:sldId id="276" r:id="rId41"/>
    <p:sldId id="331" r:id="rId42"/>
    <p:sldId id="332" r:id="rId43"/>
    <p:sldId id="306" r:id="rId44"/>
    <p:sldId id="304" r:id="rId45"/>
    <p:sldId id="278" r:id="rId46"/>
    <p:sldId id="317" r:id="rId47"/>
    <p:sldId id="330" r:id="rId48"/>
    <p:sldId id="329" r:id="rId49"/>
    <p:sldId id="290" r:id="rId50"/>
    <p:sldId id="293" r:id="rId51"/>
    <p:sldId id="294" r:id="rId52"/>
    <p:sldId id="295" r:id="rId53"/>
    <p:sldId id="352" r:id="rId54"/>
    <p:sldId id="353" r:id="rId55"/>
    <p:sldId id="296" r:id="rId56"/>
    <p:sldId id="354" r:id="rId57"/>
    <p:sldId id="297" r:id="rId58"/>
    <p:sldId id="298" r:id="rId59"/>
    <p:sldId id="323" r:id="rId60"/>
    <p:sldId id="284" r:id="rId61"/>
    <p:sldId id="285" r:id="rId62"/>
  </p:sldIdLst>
  <p:sldSz cx="9144000" cy="6858000" type="screen4x3"/>
  <p:notesSz cx="6858000" cy="987425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E6F2"/>
    <a:srgbClr val="FFA983"/>
    <a:srgbClr val="FF7F27"/>
    <a:srgbClr val="AFDFFF"/>
    <a:srgbClr val="C4FF83"/>
    <a:srgbClr val="2A00DE"/>
    <a:srgbClr val="EFF6FF"/>
    <a:srgbClr val="01F1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Stile chiaro 2 - Color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Stile chiaro 3 - Colore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D7B26C5-4107-4FEC-AEDC-1716B250A1EF}" styleName="Stile chi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3447" autoAdjust="0"/>
  </p:normalViewPr>
  <p:slideViewPr>
    <p:cSldViewPr>
      <p:cViewPr>
        <p:scale>
          <a:sx n="100" d="100"/>
          <a:sy n="100" d="100"/>
        </p:scale>
        <p:origin x="228" y="64"/>
      </p:cViewPr>
      <p:guideLst>
        <p:guide orient="horz" pos="2160"/>
        <p:guide pos="2880"/>
      </p:guideLst>
    </p:cSldViewPr>
  </p:slideViewPr>
  <p:outlineViewPr>
    <p:cViewPr>
      <p:scale>
        <a:sx n="33" d="100"/>
        <a:sy n="33" d="100"/>
      </p:scale>
      <p:origin x="0" y="-6408"/>
    </p:cViewPr>
  </p:outlineViewPr>
  <p:notesTextViewPr>
    <p:cViewPr>
      <p:scale>
        <a:sx n="100" d="100"/>
        <a:sy n="100" d="100"/>
      </p:scale>
      <p:origin x="0" y="0"/>
    </p:cViewPr>
  </p:notesTextViewPr>
  <p:notesViewPr>
    <p:cSldViewPr>
      <p:cViewPr varScale="1">
        <p:scale>
          <a:sx n="42" d="100"/>
          <a:sy n="42" d="100"/>
        </p:scale>
        <p:origin x="2820" y="5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2" Type="http://schemas.openxmlformats.org/officeDocument/2006/relationships/oleObject" Target="file:///C:\Users\simona\Desktop\convegni\IRAL%20SI\Grafici.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simona\Desktop\convegni\IRAL%20SI\Grafici.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imona\Desktop\BIBLIOGRAFIA%20DOTTORATO\file%20modificati\ESPACE%20analyse%20FROG.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imona\Desktop\convegni\Aarhus\Grafic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imona\Desktop\publication%20monographie%20ARACNE\Grafici.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simona\Desktop\BIBLIOGRAFIA%20DOTTORATO\file%20modificati\ESPACE%20analyse%20FRO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'IRAL SI'!$B$2</c:f>
              <c:strCache>
                <c:ptCount val="1"/>
                <c:pt idx="0">
                  <c:v>C</c:v>
                </c:pt>
              </c:strCache>
            </c:strRef>
          </c:tx>
          <c:invertIfNegative val="0"/>
          <c:cat>
            <c:strRef>
              <c:f>'IRAL SI'!$A$3:$A$5</c:f>
              <c:strCache>
                <c:ptCount val="3"/>
                <c:pt idx="0">
                  <c:v>ENG</c:v>
                </c:pt>
                <c:pt idx="1">
                  <c:v>FR</c:v>
                </c:pt>
                <c:pt idx="2">
                  <c:v>ITA</c:v>
                </c:pt>
              </c:strCache>
            </c:strRef>
          </c:cat>
          <c:val>
            <c:numRef>
              <c:f>'IRAL SI'!$B$3:$B$5</c:f>
              <c:numCache>
                <c:formatCode>0.00</c:formatCode>
                <c:ptCount val="3"/>
                <c:pt idx="0">
                  <c:v>9</c:v>
                </c:pt>
                <c:pt idx="1">
                  <c:v>12.31</c:v>
                </c:pt>
                <c:pt idx="2">
                  <c:v>10.7</c:v>
                </c:pt>
              </c:numCache>
            </c:numRef>
          </c:val>
          <c:extLst>
            <c:ext xmlns:c16="http://schemas.microsoft.com/office/drawing/2014/chart" uri="{C3380CC4-5D6E-409C-BE32-E72D297353CC}">
              <c16:uniqueId val="{00000000-9EEA-40DB-B7BA-C18C47D95304}"/>
            </c:ext>
          </c:extLst>
        </c:ser>
        <c:ser>
          <c:idx val="1"/>
          <c:order val="1"/>
          <c:tx>
            <c:strRef>
              <c:f>'IRAL SI'!$C$2</c:f>
              <c:strCache>
                <c:ptCount val="1"/>
                <c:pt idx="0">
                  <c:v>M</c:v>
                </c:pt>
              </c:strCache>
            </c:strRef>
          </c:tx>
          <c:invertIfNegative val="0"/>
          <c:cat>
            <c:strRef>
              <c:f>'IRAL SI'!$A$3:$A$5</c:f>
              <c:strCache>
                <c:ptCount val="3"/>
                <c:pt idx="0">
                  <c:v>ENG</c:v>
                </c:pt>
                <c:pt idx="1">
                  <c:v>FR</c:v>
                </c:pt>
                <c:pt idx="2">
                  <c:v>ITA</c:v>
                </c:pt>
              </c:strCache>
            </c:strRef>
          </c:cat>
          <c:val>
            <c:numRef>
              <c:f>'IRAL SI'!$C$3:$C$5</c:f>
              <c:numCache>
                <c:formatCode>0.00</c:formatCode>
                <c:ptCount val="3"/>
                <c:pt idx="0">
                  <c:v>18.5</c:v>
                </c:pt>
                <c:pt idx="1">
                  <c:v>10.9</c:v>
                </c:pt>
                <c:pt idx="2">
                  <c:v>10.1</c:v>
                </c:pt>
              </c:numCache>
            </c:numRef>
          </c:val>
          <c:extLst>
            <c:ext xmlns:c16="http://schemas.microsoft.com/office/drawing/2014/chart" uri="{C3380CC4-5D6E-409C-BE32-E72D297353CC}">
              <c16:uniqueId val="{00000001-9EEA-40DB-B7BA-C18C47D95304}"/>
            </c:ext>
          </c:extLst>
        </c:ser>
        <c:ser>
          <c:idx val="2"/>
          <c:order val="2"/>
          <c:tx>
            <c:strRef>
              <c:f>'IRAL SI'!$D$2</c:f>
              <c:strCache>
                <c:ptCount val="1"/>
                <c:pt idx="0">
                  <c:v>P</c:v>
                </c:pt>
              </c:strCache>
            </c:strRef>
          </c:tx>
          <c:spPr>
            <a:solidFill>
              <a:srgbClr val="00B050"/>
            </a:solidFill>
          </c:spPr>
          <c:invertIfNegative val="0"/>
          <c:cat>
            <c:strRef>
              <c:f>'IRAL SI'!$A$3:$A$5</c:f>
              <c:strCache>
                <c:ptCount val="3"/>
                <c:pt idx="0">
                  <c:v>ENG</c:v>
                </c:pt>
                <c:pt idx="1">
                  <c:v>FR</c:v>
                </c:pt>
                <c:pt idx="2">
                  <c:v>ITA</c:v>
                </c:pt>
              </c:strCache>
            </c:strRef>
          </c:cat>
          <c:val>
            <c:numRef>
              <c:f>'IRAL SI'!$D$3:$D$5</c:f>
              <c:numCache>
                <c:formatCode>0.00</c:formatCode>
                <c:ptCount val="3"/>
                <c:pt idx="0">
                  <c:v>72.5</c:v>
                </c:pt>
                <c:pt idx="1">
                  <c:v>76.8</c:v>
                </c:pt>
                <c:pt idx="2">
                  <c:v>79.2</c:v>
                </c:pt>
              </c:numCache>
            </c:numRef>
          </c:val>
          <c:extLst>
            <c:ext xmlns:c16="http://schemas.microsoft.com/office/drawing/2014/chart" uri="{C3380CC4-5D6E-409C-BE32-E72D297353CC}">
              <c16:uniqueId val="{00000002-9EEA-40DB-B7BA-C18C47D95304}"/>
            </c:ext>
          </c:extLst>
        </c:ser>
        <c:dLbls>
          <c:showLegendKey val="0"/>
          <c:showVal val="0"/>
          <c:showCatName val="0"/>
          <c:showSerName val="0"/>
          <c:showPercent val="0"/>
          <c:showBubbleSize val="0"/>
        </c:dLbls>
        <c:gapWidth val="150"/>
        <c:overlap val="100"/>
        <c:axId val="69255936"/>
        <c:axId val="69257472"/>
      </c:barChart>
      <c:catAx>
        <c:axId val="69255936"/>
        <c:scaling>
          <c:orientation val="minMax"/>
        </c:scaling>
        <c:delete val="0"/>
        <c:axPos val="b"/>
        <c:numFmt formatCode="General" sourceLinked="0"/>
        <c:majorTickMark val="out"/>
        <c:minorTickMark val="none"/>
        <c:tickLblPos val="nextTo"/>
        <c:crossAx val="69257472"/>
        <c:crosses val="autoZero"/>
        <c:auto val="1"/>
        <c:lblAlgn val="ctr"/>
        <c:lblOffset val="100"/>
        <c:noMultiLvlLbl val="0"/>
      </c:catAx>
      <c:valAx>
        <c:axId val="69257472"/>
        <c:scaling>
          <c:orientation val="minMax"/>
          <c:max val="100"/>
        </c:scaling>
        <c:delete val="0"/>
        <c:axPos val="l"/>
        <c:numFmt formatCode="0" sourceLinked="0"/>
        <c:majorTickMark val="out"/>
        <c:minorTickMark val="none"/>
        <c:tickLblPos val="nextTo"/>
        <c:crossAx val="69255936"/>
        <c:crosses val="autoZero"/>
        <c:crossBetween val="between"/>
        <c:majorUnit val="20"/>
      </c:valAx>
    </c:plotArea>
    <c:legend>
      <c:legendPos val="r"/>
      <c:overlay val="0"/>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barChart>
        <c:barDir val="col"/>
        <c:grouping val="stacked"/>
        <c:varyColors val="0"/>
        <c:ser>
          <c:idx val="0"/>
          <c:order val="0"/>
          <c:tx>
            <c:strRef>
              <c:f>'IRAL SI'!$A$18</c:f>
              <c:strCache>
                <c:ptCount val="1"/>
                <c:pt idx="0">
                  <c:v>C</c:v>
                </c:pt>
              </c:strCache>
            </c:strRef>
          </c:tx>
          <c:invertIfNegative val="0"/>
          <c:cat>
            <c:multiLvlStrRef>
              <c:f>'IRAL SI'!$B$16:$G$17</c:f>
              <c:multiLvlStrCache>
                <c:ptCount val="6"/>
                <c:lvl>
                  <c:pt idx="0">
                    <c:v>Verbs</c:v>
                  </c:pt>
                  <c:pt idx="1">
                    <c:v>Other</c:v>
                  </c:pt>
                  <c:pt idx="2">
                    <c:v>Verbs</c:v>
                  </c:pt>
                  <c:pt idx="3">
                    <c:v>Other</c:v>
                  </c:pt>
                  <c:pt idx="4">
                    <c:v>Verbs</c:v>
                  </c:pt>
                  <c:pt idx="5">
                    <c:v>Other</c:v>
                  </c:pt>
                </c:lvl>
                <c:lvl>
                  <c:pt idx="0">
                    <c:v>ENG</c:v>
                  </c:pt>
                  <c:pt idx="2">
                    <c:v>FR</c:v>
                  </c:pt>
                  <c:pt idx="4">
                    <c:v>ITA</c:v>
                  </c:pt>
                </c:lvl>
              </c:multiLvlStrCache>
            </c:multiLvlStrRef>
          </c:cat>
          <c:val>
            <c:numRef>
              <c:f>'IRAL SI'!$B$18:$G$18</c:f>
              <c:numCache>
                <c:formatCode>0.00</c:formatCode>
                <c:ptCount val="6"/>
                <c:pt idx="0">
                  <c:v>8.6</c:v>
                </c:pt>
                <c:pt idx="1">
                  <c:v>0</c:v>
                </c:pt>
                <c:pt idx="2">
                  <c:v>12</c:v>
                </c:pt>
                <c:pt idx="3">
                  <c:v>0</c:v>
                </c:pt>
                <c:pt idx="4">
                  <c:v>10.7</c:v>
                </c:pt>
                <c:pt idx="5">
                  <c:v>0</c:v>
                </c:pt>
              </c:numCache>
            </c:numRef>
          </c:val>
          <c:extLst>
            <c:ext xmlns:c16="http://schemas.microsoft.com/office/drawing/2014/chart" uri="{C3380CC4-5D6E-409C-BE32-E72D297353CC}">
              <c16:uniqueId val="{00000000-32B8-414B-A3B1-2C52E8C4EDFE}"/>
            </c:ext>
          </c:extLst>
        </c:ser>
        <c:ser>
          <c:idx val="1"/>
          <c:order val="1"/>
          <c:tx>
            <c:strRef>
              <c:f>'IRAL SI'!$A$19</c:f>
              <c:strCache>
                <c:ptCount val="1"/>
                <c:pt idx="0">
                  <c:v>M</c:v>
                </c:pt>
              </c:strCache>
            </c:strRef>
          </c:tx>
          <c:invertIfNegative val="0"/>
          <c:cat>
            <c:multiLvlStrRef>
              <c:f>'IRAL SI'!$B$16:$G$17</c:f>
              <c:multiLvlStrCache>
                <c:ptCount val="6"/>
                <c:lvl>
                  <c:pt idx="0">
                    <c:v>Verbs</c:v>
                  </c:pt>
                  <c:pt idx="1">
                    <c:v>Other</c:v>
                  </c:pt>
                  <c:pt idx="2">
                    <c:v>Verbs</c:v>
                  </c:pt>
                  <c:pt idx="3">
                    <c:v>Other</c:v>
                  </c:pt>
                  <c:pt idx="4">
                    <c:v>Verbs</c:v>
                  </c:pt>
                  <c:pt idx="5">
                    <c:v>Other</c:v>
                  </c:pt>
                </c:lvl>
                <c:lvl>
                  <c:pt idx="0">
                    <c:v>ENG</c:v>
                  </c:pt>
                  <c:pt idx="2">
                    <c:v>FR</c:v>
                  </c:pt>
                  <c:pt idx="4">
                    <c:v>ITA</c:v>
                  </c:pt>
                </c:lvl>
              </c:multiLvlStrCache>
            </c:multiLvlStrRef>
          </c:cat>
          <c:val>
            <c:numRef>
              <c:f>'IRAL SI'!$B$19:$G$19</c:f>
              <c:numCache>
                <c:formatCode>0.00</c:formatCode>
                <c:ptCount val="6"/>
                <c:pt idx="0">
                  <c:v>17.3</c:v>
                </c:pt>
                <c:pt idx="1">
                  <c:v>0.4</c:v>
                </c:pt>
                <c:pt idx="2">
                  <c:v>8.8000000000000007</c:v>
                </c:pt>
                <c:pt idx="3">
                  <c:v>2.1</c:v>
                </c:pt>
                <c:pt idx="4">
                  <c:v>9.1</c:v>
                </c:pt>
                <c:pt idx="5">
                  <c:v>1</c:v>
                </c:pt>
              </c:numCache>
            </c:numRef>
          </c:val>
          <c:extLst>
            <c:ext xmlns:c16="http://schemas.microsoft.com/office/drawing/2014/chart" uri="{C3380CC4-5D6E-409C-BE32-E72D297353CC}">
              <c16:uniqueId val="{00000001-32B8-414B-A3B1-2C52E8C4EDFE}"/>
            </c:ext>
          </c:extLst>
        </c:ser>
        <c:ser>
          <c:idx val="2"/>
          <c:order val="2"/>
          <c:tx>
            <c:strRef>
              <c:f>'IRAL SI'!$A$20</c:f>
              <c:strCache>
                <c:ptCount val="1"/>
                <c:pt idx="0">
                  <c:v>P</c:v>
                </c:pt>
              </c:strCache>
            </c:strRef>
          </c:tx>
          <c:spPr>
            <a:solidFill>
              <a:srgbClr val="00B050"/>
            </a:solidFill>
          </c:spPr>
          <c:invertIfNegative val="0"/>
          <c:cat>
            <c:multiLvlStrRef>
              <c:f>'IRAL SI'!$B$16:$G$17</c:f>
              <c:multiLvlStrCache>
                <c:ptCount val="6"/>
                <c:lvl>
                  <c:pt idx="0">
                    <c:v>Verbs</c:v>
                  </c:pt>
                  <c:pt idx="1">
                    <c:v>Other</c:v>
                  </c:pt>
                  <c:pt idx="2">
                    <c:v>Verbs</c:v>
                  </c:pt>
                  <c:pt idx="3">
                    <c:v>Other</c:v>
                  </c:pt>
                  <c:pt idx="4">
                    <c:v>Verbs</c:v>
                  </c:pt>
                  <c:pt idx="5">
                    <c:v>Other</c:v>
                  </c:pt>
                </c:lvl>
                <c:lvl>
                  <c:pt idx="0">
                    <c:v>ENG</c:v>
                  </c:pt>
                  <c:pt idx="2">
                    <c:v>FR</c:v>
                  </c:pt>
                  <c:pt idx="4">
                    <c:v>ITA</c:v>
                  </c:pt>
                </c:lvl>
              </c:multiLvlStrCache>
            </c:multiLvlStrRef>
          </c:cat>
          <c:val>
            <c:numRef>
              <c:f>'IRAL SI'!$B$20:$G$20</c:f>
              <c:numCache>
                <c:formatCode>0.00</c:formatCode>
                <c:ptCount val="6"/>
                <c:pt idx="0">
                  <c:v>20.7</c:v>
                </c:pt>
                <c:pt idx="1">
                  <c:v>53</c:v>
                </c:pt>
                <c:pt idx="2">
                  <c:v>43.7</c:v>
                </c:pt>
                <c:pt idx="3">
                  <c:v>33.1</c:v>
                </c:pt>
                <c:pt idx="4">
                  <c:v>42</c:v>
                </c:pt>
                <c:pt idx="5">
                  <c:v>37.200000000000003</c:v>
                </c:pt>
              </c:numCache>
            </c:numRef>
          </c:val>
          <c:extLst>
            <c:ext xmlns:c16="http://schemas.microsoft.com/office/drawing/2014/chart" uri="{C3380CC4-5D6E-409C-BE32-E72D297353CC}">
              <c16:uniqueId val="{00000002-32B8-414B-A3B1-2C52E8C4EDFE}"/>
            </c:ext>
          </c:extLst>
        </c:ser>
        <c:dLbls>
          <c:showLegendKey val="0"/>
          <c:showVal val="0"/>
          <c:showCatName val="0"/>
          <c:showSerName val="0"/>
          <c:showPercent val="0"/>
          <c:showBubbleSize val="0"/>
        </c:dLbls>
        <c:gapWidth val="150"/>
        <c:overlap val="100"/>
        <c:axId val="92810240"/>
        <c:axId val="92816128"/>
      </c:barChart>
      <c:catAx>
        <c:axId val="92810240"/>
        <c:scaling>
          <c:orientation val="minMax"/>
        </c:scaling>
        <c:delete val="0"/>
        <c:axPos val="b"/>
        <c:numFmt formatCode="General" sourceLinked="0"/>
        <c:majorTickMark val="out"/>
        <c:minorTickMark val="none"/>
        <c:tickLblPos val="nextTo"/>
        <c:crossAx val="92816128"/>
        <c:crosses val="autoZero"/>
        <c:auto val="1"/>
        <c:lblAlgn val="ctr"/>
        <c:lblOffset val="100"/>
        <c:noMultiLvlLbl val="0"/>
      </c:catAx>
      <c:valAx>
        <c:axId val="92816128"/>
        <c:scaling>
          <c:orientation val="minMax"/>
          <c:max val="100"/>
        </c:scaling>
        <c:delete val="0"/>
        <c:axPos val="l"/>
        <c:numFmt formatCode="0" sourceLinked="0"/>
        <c:majorTickMark val="out"/>
        <c:minorTickMark val="none"/>
        <c:tickLblPos val="nextTo"/>
        <c:crossAx val="92810240"/>
        <c:crosses val="autoZero"/>
        <c:crossBetween val="between"/>
        <c:majorUnit val="20"/>
      </c:valAx>
    </c:plotArea>
    <c:legend>
      <c:legendPos val="r"/>
      <c:overlay val="0"/>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'Comparaison LN'!$A$100</c:f>
              <c:strCache>
                <c:ptCount val="1"/>
                <c:pt idx="0">
                  <c:v>ENG</c:v>
                </c:pt>
              </c:strCache>
            </c:strRef>
          </c:tx>
          <c:spPr>
            <a:solidFill>
              <a:schemeClr val="accent5">
                <a:lumMod val="60000"/>
                <a:lumOff val="40000"/>
              </a:schemeClr>
            </a:solidFill>
          </c:spPr>
          <c:invertIfNegative val="0"/>
          <c:cat>
            <c:strRef>
              <c:f>'Comparaison LN'!$B$99:$D$99</c:f>
              <c:strCache>
                <c:ptCount val="3"/>
                <c:pt idx="0">
                  <c:v>PART</c:v>
                </c:pt>
                <c:pt idx="1">
                  <c:v>adverbs</c:v>
                </c:pt>
                <c:pt idx="2">
                  <c:v>PP</c:v>
                </c:pt>
              </c:strCache>
            </c:strRef>
          </c:cat>
          <c:val>
            <c:numRef>
              <c:f>'Comparaison LN'!$B$100:$D$100</c:f>
              <c:numCache>
                <c:formatCode>0.0%</c:formatCode>
                <c:ptCount val="3"/>
                <c:pt idx="0" formatCode="0.00%">
                  <c:v>0.51600000000000001</c:v>
                </c:pt>
                <c:pt idx="1">
                  <c:v>8.0000000000000071E-3</c:v>
                </c:pt>
                <c:pt idx="2" formatCode="0.00%">
                  <c:v>0.47600000000000015</c:v>
                </c:pt>
              </c:numCache>
            </c:numRef>
          </c:val>
          <c:extLst>
            <c:ext xmlns:c16="http://schemas.microsoft.com/office/drawing/2014/chart" uri="{C3380CC4-5D6E-409C-BE32-E72D297353CC}">
              <c16:uniqueId val="{00000000-7EB6-4D4F-BA83-06CCF0482B8F}"/>
            </c:ext>
          </c:extLst>
        </c:ser>
        <c:ser>
          <c:idx val="1"/>
          <c:order val="1"/>
          <c:tx>
            <c:strRef>
              <c:f>'Comparaison LN'!$A$101</c:f>
              <c:strCache>
                <c:ptCount val="1"/>
                <c:pt idx="0">
                  <c:v>FR</c:v>
                </c:pt>
              </c:strCache>
            </c:strRef>
          </c:tx>
          <c:spPr>
            <a:solidFill>
              <a:schemeClr val="accent3">
                <a:lumMod val="40000"/>
                <a:lumOff val="60000"/>
              </a:schemeClr>
            </a:solidFill>
          </c:spPr>
          <c:invertIfNegative val="0"/>
          <c:cat>
            <c:strRef>
              <c:f>'Comparaison LN'!$B$99:$D$99</c:f>
              <c:strCache>
                <c:ptCount val="3"/>
                <c:pt idx="0">
                  <c:v>PART</c:v>
                </c:pt>
                <c:pt idx="1">
                  <c:v>adverbs</c:v>
                </c:pt>
                <c:pt idx="2">
                  <c:v>PP</c:v>
                </c:pt>
              </c:strCache>
            </c:strRef>
          </c:cat>
          <c:val>
            <c:numRef>
              <c:f>'Comparaison LN'!$B$101:$D$101</c:f>
              <c:numCache>
                <c:formatCode>0.00%</c:formatCode>
                <c:ptCount val="3"/>
                <c:pt idx="0" formatCode="0%">
                  <c:v>0</c:v>
                </c:pt>
                <c:pt idx="1">
                  <c:v>8.3000000000000046E-2</c:v>
                </c:pt>
                <c:pt idx="2">
                  <c:v>0.91700000000000004</c:v>
                </c:pt>
              </c:numCache>
            </c:numRef>
          </c:val>
          <c:extLst>
            <c:ext xmlns:c16="http://schemas.microsoft.com/office/drawing/2014/chart" uri="{C3380CC4-5D6E-409C-BE32-E72D297353CC}">
              <c16:uniqueId val="{00000001-7EB6-4D4F-BA83-06CCF0482B8F}"/>
            </c:ext>
          </c:extLst>
        </c:ser>
        <c:ser>
          <c:idx val="2"/>
          <c:order val="2"/>
          <c:tx>
            <c:strRef>
              <c:f>'Comparaison LN'!$A$102</c:f>
              <c:strCache>
                <c:ptCount val="1"/>
                <c:pt idx="0">
                  <c:v>ITA</c:v>
                </c:pt>
              </c:strCache>
            </c:strRef>
          </c:tx>
          <c:spPr>
            <a:solidFill>
              <a:srgbClr val="FFFF00"/>
            </a:solidFill>
          </c:spPr>
          <c:invertIfNegative val="0"/>
          <c:cat>
            <c:strRef>
              <c:f>'Comparaison LN'!$B$99:$D$99</c:f>
              <c:strCache>
                <c:ptCount val="3"/>
                <c:pt idx="0">
                  <c:v>PART</c:v>
                </c:pt>
                <c:pt idx="1">
                  <c:v>adverbs</c:v>
                </c:pt>
                <c:pt idx="2">
                  <c:v>PP</c:v>
                </c:pt>
              </c:strCache>
            </c:strRef>
          </c:cat>
          <c:val>
            <c:numRef>
              <c:f>'Comparaison LN'!$B$102:$D$102</c:f>
              <c:numCache>
                <c:formatCode>0%</c:formatCode>
                <c:ptCount val="3"/>
                <c:pt idx="0" formatCode="0.00%">
                  <c:v>0.13</c:v>
                </c:pt>
                <c:pt idx="1">
                  <c:v>2.5999999999999999E-2</c:v>
                </c:pt>
                <c:pt idx="2" formatCode="0.00%">
                  <c:v>0.8420000000000003</c:v>
                </c:pt>
              </c:numCache>
            </c:numRef>
          </c:val>
          <c:extLst>
            <c:ext xmlns:c16="http://schemas.microsoft.com/office/drawing/2014/chart" uri="{C3380CC4-5D6E-409C-BE32-E72D297353CC}">
              <c16:uniqueId val="{00000002-7EB6-4D4F-BA83-06CCF0482B8F}"/>
            </c:ext>
          </c:extLst>
        </c:ser>
        <c:dLbls>
          <c:showLegendKey val="0"/>
          <c:showVal val="0"/>
          <c:showCatName val="0"/>
          <c:showSerName val="0"/>
          <c:showPercent val="0"/>
          <c:showBubbleSize val="0"/>
        </c:dLbls>
        <c:gapWidth val="150"/>
        <c:axId val="92940544"/>
        <c:axId val="92946432"/>
      </c:barChart>
      <c:catAx>
        <c:axId val="92940544"/>
        <c:scaling>
          <c:orientation val="minMax"/>
        </c:scaling>
        <c:delete val="0"/>
        <c:axPos val="b"/>
        <c:numFmt formatCode="General" sourceLinked="0"/>
        <c:majorTickMark val="out"/>
        <c:minorTickMark val="none"/>
        <c:tickLblPos val="nextTo"/>
        <c:txPr>
          <a:bodyPr/>
          <a:lstStyle/>
          <a:p>
            <a:pPr>
              <a:defRPr lang="fr-FR"/>
            </a:pPr>
            <a:endParaRPr lang="en-US"/>
          </a:p>
        </c:txPr>
        <c:crossAx val="92946432"/>
        <c:crosses val="autoZero"/>
        <c:auto val="1"/>
        <c:lblAlgn val="ctr"/>
        <c:lblOffset val="100"/>
        <c:noMultiLvlLbl val="0"/>
      </c:catAx>
      <c:valAx>
        <c:axId val="92946432"/>
        <c:scaling>
          <c:orientation val="minMax"/>
        </c:scaling>
        <c:delete val="0"/>
        <c:axPos val="l"/>
        <c:majorGridlines>
          <c:spPr>
            <a:ln w="0"/>
          </c:spPr>
        </c:majorGridlines>
        <c:numFmt formatCode="0%" sourceLinked="0"/>
        <c:majorTickMark val="out"/>
        <c:minorTickMark val="none"/>
        <c:tickLblPos val="nextTo"/>
        <c:txPr>
          <a:bodyPr/>
          <a:lstStyle/>
          <a:p>
            <a:pPr>
              <a:defRPr lang="fr-FR"/>
            </a:pPr>
            <a:endParaRPr lang="en-US"/>
          </a:p>
        </c:txPr>
        <c:crossAx val="92940544"/>
        <c:crosses val="autoZero"/>
        <c:crossBetween val="between"/>
        <c:minorUnit val="2.0000000000000011E-2"/>
      </c:valAx>
      <c:spPr>
        <a:noFill/>
        <a:ln w="25400">
          <a:noFill/>
        </a:ln>
      </c:spPr>
    </c:plotArea>
    <c:legend>
      <c:legendPos val="r"/>
      <c:overlay val="0"/>
      <c:txPr>
        <a:bodyPr/>
        <a:lstStyle/>
        <a:p>
          <a:pPr>
            <a:defRPr lang="fr-FR"/>
          </a:pPr>
          <a:endParaRPr lang="en-US"/>
        </a:p>
      </c:txPr>
    </c:legend>
    <c:plotVisOnly val="1"/>
    <c:dispBlanksAs val="gap"/>
    <c:showDLblsOverMax val="0"/>
  </c:chart>
  <c:txPr>
    <a:bodyPr/>
    <a:lstStyle/>
    <a:p>
      <a:pPr>
        <a:defRPr sz="1400" b="1">
          <a:solidFill>
            <a:srgbClr val="002060"/>
          </a:solidFill>
          <a:latin typeface="Constantia" pitchFamily="18" charset="0"/>
          <a:cs typeface="Times New Roman" pitchFamily="18" charset="0"/>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tx>
            <c:strRef>
              <c:f>Foglio1!$A$100</c:f>
              <c:strCache>
                <c:ptCount val="1"/>
                <c:pt idx="0">
                  <c:v>SD0</c:v>
                </c:pt>
              </c:strCache>
            </c:strRef>
          </c:tx>
          <c:invertIfNegative val="0"/>
          <c:cat>
            <c:strRef>
              <c:f>Foglio1!$B$99:$D$99</c:f>
              <c:strCache>
                <c:ptCount val="3"/>
                <c:pt idx="0">
                  <c:v>ENG</c:v>
                </c:pt>
                <c:pt idx="1">
                  <c:v>FR</c:v>
                </c:pt>
                <c:pt idx="2">
                  <c:v>IT</c:v>
                </c:pt>
              </c:strCache>
            </c:strRef>
          </c:cat>
          <c:val>
            <c:numRef>
              <c:f>Foglio1!$B$100:$D$100</c:f>
              <c:numCache>
                <c:formatCode>0.00</c:formatCode>
                <c:ptCount val="3"/>
                <c:pt idx="0">
                  <c:v>0</c:v>
                </c:pt>
                <c:pt idx="1">
                  <c:v>0</c:v>
                </c:pt>
                <c:pt idx="2">
                  <c:v>0</c:v>
                </c:pt>
              </c:numCache>
            </c:numRef>
          </c:val>
          <c:extLst>
            <c:ext xmlns:c16="http://schemas.microsoft.com/office/drawing/2014/chart" uri="{C3380CC4-5D6E-409C-BE32-E72D297353CC}">
              <c16:uniqueId val="{00000000-B885-49D4-9A09-684F9F719073}"/>
            </c:ext>
          </c:extLst>
        </c:ser>
        <c:ser>
          <c:idx val="1"/>
          <c:order val="1"/>
          <c:tx>
            <c:strRef>
              <c:f>Foglio1!$A$101</c:f>
              <c:strCache>
                <c:ptCount val="1"/>
                <c:pt idx="0">
                  <c:v>SD1</c:v>
                </c:pt>
              </c:strCache>
            </c:strRef>
          </c:tx>
          <c:spPr>
            <a:solidFill>
              <a:sysClr val="window" lastClr="FFFFFF"/>
            </a:solidFill>
            <a:ln>
              <a:solidFill>
                <a:sysClr val="windowText" lastClr="000000"/>
              </a:solidFill>
            </a:ln>
          </c:spPr>
          <c:invertIfNegative val="0"/>
          <c:cat>
            <c:strRef>
              <c:f>Foglio1!$B$99:$D$99</c:f>
              <c:strCache>
                <c:ptCount val="3"/>
                <c:pt idx="0">
                  <c:v>ENG</c:v>
                </c:pt>
                <c:pt idx="1">
                  <c:v>FR</c:v>
                </c:pt>
                <c:pt idx="2">
                  <c:v>IT</c:v>
                </c:pt>
              </c:strCache>
            </c:strRef>
          </c:cat>
          <c:val>
            <c:numRef>
              <c:f>Foglio1!$B$101:$D$101</c:f>
              <c:numCache>
                <c:formatCode>0.00</c:formatCode>
                <c:ptCount val="3"/>
                <c:pt idx="0">
                  <c:v>11.1</c:v>
                </c:pt>
                <c:pt idx="1">
                  <c:v>30</c:v>
                </c:pt>
                <c:pt idx="2">
                  <c:v>37</c:v>
                </c:pt>
              </c:numCache>
            </c:numRef>
          </c:val>
          <c:extLst>
            <c:ext xmlns:c16="http://schemas.microsoft.com/office/drawing/2014/chart" uri="{C3380CC4-5D6E-409C-BE32-E72D297353CC}">
              <c16:uniqueId val="{00000001-B885-49D4-9A09-684F9F719073}"/>
            </c:ext>
          </c:extLst>
        </c:ser>
        <c:ser>
          <c:idx val="2"/>
          <c:order val="2"/>
          <c:tx>
            <c:strRef>
              <c:f>Foglio1!$A$102</c:f>
              <c:strCache>
                <c:ptCount val="1"/>
                <c:pt idx="0">
                  <c:v>SD2</c:v>
                </c:pt>
              </c:strCache>
            </c:strRef>
          </c:tx>
          <c:spPr>
            <a:solidFill>
              <a:schemeClr val="bg1">
                <a:lumMod val="85000"/>
              </a:schemeClr>
            </a:solidFill>
            <a:ln>
              <a:solidFill>
                <a:schemeClr val="tx1">
                  <a:lumMod val="95000"/>
                  <a:lumOff val="5000"/>
                </a:schemeClr>
              </a:solidFill>
            </a:ln>
          </c:spPr>
          <c:invertIfNegative val="0"/>
          <c:cat>
            <c:strRef>
              <c:f>Foglio1!$B$99:$D$99</c:f>
              <c:strCache>
                <c:ptCount val="3"/>
                <c:pt idx="0">
                  <c:v>ENG</c:v>
                </c:pt>
                <c:pt idx="1">
                  <c:v>FR</c:v>
                </c:pt>
                <c:pt idx="2">
                  <c:v>IT</c:v>
                </c:pt>
              </c:strCache>
            </c:strRef>
          </c:cat>
          <c:val>
            <c:numRef>
              <c:f>Foglio1!$B$102:$D$102</c:f>
              <c:numCache>
                <c:formatCode>0.00</c:formatCode>
                <c:ptCount val="3"/>
                <c:pt idx="0">
                  <c:v>68.5</c:v>
                </c:pt>
                <c:pt idx="1">
                  <c:v>51</c:v>
                </c:pt>
                <c:pt idx="2">
                  <c:v>54</c:v>
                </c:pt>
              </c:numCache>
            </c:numRef>
          </c:val>
          <c:extLst>
            <c:ext xmlns:c16="http://schemas.microsoft.com/office/drawing/2014/chart" uri="{C3380CC4-5D6E-409C-BE32-E72D297353CC}">
              <c16:uniqueId val="{00000002-B885-49D4-9A09-684F9F719073}"/>
            </c:ext>
          </c:extLst>
        </c:ser>
        <c:ser>
          <c:idx val="3"/>
          <c:order val="3"/>
          <c:tx>
            <c:strRef>
              <c:f>Foglio1!$A$103</c:f>
              <c:strCache>
                <c:ptCount val="1"/>
                <c:pt idx="0">
                  <c:v>SD3</c:v>
                </c:pt>
              </c:strCache>
            </c:strRef>
          </c:tx>
          <c:spPr>
            <a:solidFill>
              <a:schemeClr val="bg1">
                <a:lumMod val="50000"/>
              </a:schemeClr>
            </a:solidFill>
          </c:spPr>
          <c:invertIfNegative val="0"/>
          <c:cat>
            <c:strRef>
              <c:f>Foglio1!$B$99:$D$99</c:f>
              <c:strCache>
                <c:ptCount val="3"/>
                <c:pt idx="0">
                  <c:v>ENG</c:v>
                </c:pt>
                <c:pt idx="1">
                  <c:v>FR</c:v>
                </c:pt>
                <c:pt idx="2">
                  <c:v>IT</c:v>
                </c:pt>
              </c:strCache>
            </c:strRef>
          </c:cat>
          <c:val>
            <c:numRef>
              <c:f>Foglio1!$B$103:$D$103</c:f>
              <c:numCache>
                <c:formatCode>0.00</c:formatCode>
                <c:ptCount val="3"/>
                <c:pt idx="0">
                  <c:v>18.5</c:v>
                </c:pt>
                <c:pt idx="1">
                  <c:v>16</c:v>
                </c:pt>
                <c:pt idx="2">
                  <c:v>9</c:v>
                </c:pt>
              </c:numCache>
            </c:numRef>
          </c:val>
          <c:extLst>
            <c:ext xmlns:c16="http://schemas.microsoft.com/office/drawing/2014/chart" uri="{C3380CC4-5D6E-409C-BE32-E72D297353CC}">
              <c16:uniqueId val="{00000003-B885-49D4-9A09-684F9F719073}"/>
            </c:ext>
          </c:extLst>
        </c:ser>
        <c:ser>
          <c:idx val="4"/>
          <c:order val="4"/>
          <c:tx>
            <c:strRef>
              <c:f>Foglio1!$A$104</c:f>
              <c:strCache>
                <c:ptCount val="1"/>
                <c:pt idx="0">
                  <c:v>SD4+</c:v>
                </c:pt>
              </c:strCache>
            </c:strRef>
          </c:tx>
          <c:spPr>
            <a:solidFill>
              <a:schemeClr val="tx1"/>
            </a:solidFill>
          </c:spPr>
          <c:invertIfNegative val="0"/>
          <c:cat>
            <c:strRef>
              <c:f>Foglio1!$B$99:$D$99</c:f>
              <c:strCache>
                <c:ptCount val="3"/>
                <c:pt idx="0">
                  <c:v>ENG</c:v>
                </c:pt>
                <c:pt idx="1">
                  <c:v>FR</c:v>
                </c:pt>
                <c:pt idx="2">
                  <c:v>IT</c:v>
                </c:pt>
              </c:strCache>
            </c:strRef>
          </c:cat>
          <c:val>
            <c:numRef>
              <c:f>Foglio1!$B$104:$D$104</c:f>
              <c:numCache>
                <c:formatCode>0.00</c:formatCode>
                <c:ptCount val="3"/>
                <c:pt idx="0">
                  <c:v>1.8</c:v>
                </c:pt>
                <c:pt idx="1">
                  <c:v>2</c:v>
                </c:pt>
                <c:pt idx="2">
                  <c:v>0</c:v>
                </c:pt>
              </c:numCache>
            </c:numRef>
          </c:val>
          <c:extLst>
            <c:ext xmlns:c16="http://schemas.microsoft.com/office/drawing/2014/chart" uri="{C3380CC4-5D6E-409C-BE32-E72D297353CC}">
              <c16:uniqueId val="{00000004-B885-49D4-9A09-684F9F719073}"/>
            </c:ext>
          </c:extLst>
        </c:ser>
        <c:dLbls>
          <c:showLegendKey val="0"/>
          <c:showVal val="0"/>
          <c:showCatName val="0"/>
          <c:showSerName val="0"/>
          <c:showPercent val="0"/>
          <c:showBubbleSize val="0"/>
        </c:dLbls>
        <c:gapWidth val="150"/>
        <c:axId val="93236224"/>
        <c:axId val="93213440"/>
      </c:barChart>
      <c:catAx>
        <c:axId val="93236224"/>
        <c:scaling>
          <c:orientation val="minMax"/>
        </c:scaling>
        <c:delete val="0"/>
        <c:axPos val="b"/>
        <c:numFmt formatCode="General" sourceLinked="0"/>
        <c:majorTickMark val="out"/>
        <c:minorTickMark val="none"/>
        <c:tickLblPos val="nextTo"/>
        <c:crossAx val="93213440"/>
        <c:crosses val="autoZero"/>
        <c:auto val="1"/>
        <c:lblAlgn val="ctr"/>
        <c:lblOffset val="100"/>
        <c:noMultiLvlLbl val="0"/>
      </c:catAx>
      <c:valAx>
        <c:axId val="93213440"/>
        <c:scaling>
          <c:orientation val="minMax"/>
          <c:max val="100"/>
        </c:scaling>
        <c:delete val="0"/>
        <c:axPos val="l"/>
        <c:numFmt formatCode="0" sourceLinked="0"/>
        <c:majorTickMark val="out"/>
        <c:minorTickMark val="none"/>
        <c:tickLblPos val="nextTo"/>
        <c:crossAx val="93236224"/>
        <c:crosses val="autoZero"/>
        <c:crossBetween val="between"/>
        <c:minorUnit val="20"/>
      </c:valAx>
    </c:plotArea>
    <c:legend>
      <c:legendPos val="r"/>
      <c:overlay val="0"/>
    </c:legend>
    <c:plotVisOnly val="1"/>
    <c:dispBlanksAs val="gap"/>
    <c:showDLblsOverMax val="0"/>
  </c:chart>
  <c:spPr>
    <a:ln>
      <a:noFill/>
    </a:ln>
  </c:spPr>
  <c:txPr>
    <a:bodyPr/>
    <a:lstStyle/>
    <a:p>
      <a:pPr>
        <a:defRPr sz="1200">
          <a:solidFill>
            <a:srgbClr val="002060"/>
          </a:solidFill>
          <a:latin typeface="Times New Roman" pitchFamily="18" charset="0"/>
          <a:cs typeface="Times New Roman" pitchFamily="18"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713407903167288"/>
          <c:y val="5.4084209540113892E-2"/>
          <c:w val="0.64174366812564165"/>
          <c:h val="0.64591068014087472"/>
        </c:manualLayout>
      </c:layout>
      <c:barChart>
        <c:barDir val="col"/>
        <c:grouping val="clustered"/>
        <c:varyColors val="0"/>
        <c:ser>
          <c:idx val="0"/>
          <c:order val="0"/>
          <c:tx>
            <c:strRef>
              <c:f>Foglio1!$A$267</c:f>
              <c:strCache>
                <c:ptCount val="1"/>
                <c:pt idx="0">
                  <c:v>DS0</c:v>
                </c:pt>
              </c:strCache>
            </c:strRef>
          </c:tx>
          <c:spPr>
            <a:solidFill>
              <a:schemeClr val="tx1">
                <a:lumMod val="75000"/>
                <a:lumOff val="25000"/>
              </a:schemeClr>
            </a:solidFill>
          </c:spPr>
          <c:invertIfNegative val="0"/>
          <c:cat>
            <c:strRef>
              <c:f>Foglio1!$B$266:$F$266</c:f>
              <c:strCache>
                <c:ptCount val="5"/>
                <c:pt idx="0">
                  <c:v>L1 ANG INT</c:v>
                </c:pt>
                <c:pt idx="1">
                  <c:v>L1 ANG AVA</c:v>
                </c:pt>
                <c:pt idx="3">
                  <c:v>L1 FR INT</c:v>
                </c:pt>
                <c:pt idx="4">
                  <c:v>L1 FR AVA</c:v>
                </c:pt>
              </c:strCache>
            </c:strRef>
          </c:cat>
          <c:val>
            <c:numRef>
              <c:f>Foglio1!$B$267:$F$267</c:f>
              <c:numCache>
                <c:formatCode>0.00</c:formatCode>
                <c:ptCount val="5"/>
                <c:pt idx="0">
                  <c:v>3.8</c:v>
                </c:pt>
                <c:pt idx="1">
                  <c:v>2</c:v>
                </c:pt>
                <c:pt idx="3">
                  <c:v>2.7</c:v>
                </c:pt>
                <c:pt idx="4">
                  <c:v>0</c:v>
                </c:pt>
              </c:numCache>
            </c:numRef>
          </c:val>
          <c:extLst>
            <c:ext xmlns:c16="http://schemas.microsoft.com/office/drawing/2014/chart" uri="{C3380CC4-5D6E-409C-BE32-E72D297353CC}">
              <c16:uniqueId val="{00000000-B565-4448-BDB9-CF59588DD10E}"/>
            </c:ext>
          </c:extLst>
        </c:ser>
        <c:ser>
          <c:idx val="1"/>
          <c:order val="1"/>
          <c:tx>
            <c:strRef>
              <c:f>Foglio1!$A$268</c:f>
              <c:strCache>
                <c:ptCount val="1"/>
                <c:pt idx="0">
                  <c:v>DS1</c:v>
                </c:pt>
              </c:strCache>
            </c:strRef>
          </c:tx>
          <c:spPr>
            <a:solidFill>
              <a:schemeClr val="bg1"/>
            </a:solidFill>
            <a:ln>
              <a:solidFill>
                <a:sysClr val="windowText" lastClr="000000"/>
              </a:solidFill>
            </a:ln>
          </c:spPr>
          <c:invertIfNegative val="0"/>
          <c:cat>
            <c:strRef>
              <c:f>Foglio1!$B$266:$F$266</c:f>
              <c:strCache>
                <c:ptCount val="5"/>
                <c:pt idx="0">
                  <c:v>L1 ANG INT</c:v>
                </c:pt>
                <c:pt idx="1">
                  <c:v>L1 ANG AVA</c:v>
                </c:pt>
                <c:pt idx="3">
                  <c:v>L1 FR INT</c:v>
                </c:pt>
                <c:pt idx="4">
                  <c:v>L1 FR AVA</c:v>
                </c:pt>
              </c:strCache>
            </c:strRef>
          </c:cat>
          <c:val>
            <c:numRef>
              <c:f>Foglio1!$B$268:$F$268</c:f>
              <c:numCache>
                <c:formatCode>0.00</c:formatCode>
                <c:ptCount val="5"/>
                <c:pt idx="0">
                  <c:v>61.6</c:v>
                </c:pt>
                <c:pt idx="1">
                  <c:v>34.6</c:v>
                </c:pt>
                <c:pt idx="3">
                  <c:v>43.2</c:v>
                </c:pt>
                <c:pt idx="4">
                  <c:v>34.200000000000003</c:v>
                </c:pt>
              </c:numCache>
            </c:numRef>
          </c:val>
          <c:extLst>
            <c:ext xmlns:c16="http://schemas.microsoft.com/office/drawing/2014/chart" uri="{C3380CC4-5D6E-409C-BE32-E72D297353CC}">
              <c16:uniqueId val="{00000001-B565-4448-BDB9-CF59588DD10E}"/>
            </c:ext>
          </c:extLst>
        </c:ser>
        <c:ser>
          <c:idx val="2"/>
          <c:order val="2"/>
          <c:tx>
            <c:strRef>
              <c:f>Foglio1!$A$269</c:f>
              <c:strCache>
                <c:ptCount val="1"/>
                <c:pt idx="0">
                  <c:v>DS2</c:v>
                </c:pt>
              </c:strCache>
            </c:strRef>
          </c:tx>
          <c:spPr>
            <a:solidFill>
              <a:schemeClr val="bg1">
                <a:lumMod val="85000"/>
              </a:schemeClr>
            </a:solidFill>
            <a:ln>
              <a:solidFill>
                <a:sysClr val="windowText" lastClr="000000"/>
              </a:solidFill>
            </a:ln>
          </c:spPr>
          <c:invertIfNegative val="0"/>
          <c:cat>
            <c:strRef>
              <c:f>Foglio1!$B$266:$F$266</c:f>
              <c:strCache>
                <c:ptCount val="5"/>
                <c:pt idx="0">
                  <c:v>L1 ANG INT</c:v>
                </c:pt>
                <c:pt idx="1">
                  <c:v>L1 ANG AVA</c:v>
                </c:pt>
                <c:pt idx="3">
                  <c:v>L1 FR INT</c:v>
                </c:pt>
                <c:pt idx="4">
                  <c:v>L1 FR AVA</c:v>
                </c:pt>
              </c:strCache>
            </c:strRef>
          </c:cat>
          <c:val>
            <c:numRef>
              <c:f>Foglio1!$B$269:$F$269</c:f>
              <c:numCache>
                <c:formatCode>0.00</c:formatCode>
                <c:ptCount val="5"/>
                <c:pt idx="0">
                  <c:v>30.8</c:v>
                </c:pt>
                <c:pt idx="1">
                  <c:v>55.7</c:v>
                </c:pt>
                <c:pt idx="3">
                  <c:v>46</c:v>
                </c:pt>
                <c:pt idx="4">
                  <c:v>60.6</c:v>
                </c:pt>
              </c:numCache>
            </c:numRef>
          </c:val>
          <c:extLst>
            <c:ext xmlns:c16="http://schemas.microsoft.com/office/drawing/2014/chart" uri="{C3380CC4-5D6E-409C-BE32-E72D297353CC}">
              <c16:uniqueId val="{00000002-B565-4448-BDB9-CF59588DD10E}"/>
            </c:ext>
          </c:extLst>
        </c:ser>
        <c:ser>
          <c:idx val="3"/>
          <c:order val="3"/>
          <c:tx>
            <c:strRef>
              <c:f>Foglio1!$A$270</c:f>
              <c:strCache>
                <c:ptCount val="1"/>
                <c:pt idx="0">
                  <c:v>DS3</c:v>
                </c:pt>
              </c:strCache>
            </c:strRef>
          </c:tx>
          <c:spPr>
            <a:solidFill>
              <a:schemeClr val="tx1">
                <a:lumMod val="65000"/>
                <a:lumOff val="35000"/>
              </a:schemeClr>
            </a:solidFill>
          </c:spPr>
          <c:invertIfNegative val="0"/>
          <c:cat>
            <c:strRef>
              <c:f>Foglio1!$B$266:$F$266</c:f>
              <c:strCache>
                <c:ptCount val="5"/>
                <c:pt idx="0">
                  <c:v>L1 ANG INT</c:v>
                </c:pt>
                <c:pt idx="1">
                  <c:v>L1 ANG AVA</c:v>
                </c:pt>
                <c:pt idx="3">
                  <c:v>L1 FR INT</c:v>
                </c:pt>
                <c:pt idx="4">
                  <c:v>L1 FR AVA</c:v>
                </c:pt>
              </c:strCache>
            </c:strRef>
          </c:cat>
          <c:val>
            <c:numRef>
              <c:f>Foglio1!$B$270:$F$270</c:f>
              <c:numCache>
                <c:formatCode>0.00</c:formatCode>
                <c:ptCount val="5"/>
                <c:pt idx="0">
                  <c:v>3.8</c:v>
                </c:pt>
                <c:pt idx="1">
                  <c:v>5.7</c:v>
                </c:pt>
                <c:pt idx="3">
                  <c:v>5.4</c:v>
                </c:pt>
                <c:pt idx="4">
                  <c:v>2.6</c:v>
                </c:pt>
              </c:numCache>
            </c:numRef>
          </c:val>
          <c:extLst>
            <c:ext xmlns:c16="http://schemas.microsoft.com/office/drawing/2014/chart" uri="{C3380CC4-5D6E-409C-BE32-E72D297353CC}">
              <c16:uniqueId val="{00000003-B565-4448-BDB9-CF59588DD10E}"/>
            </c:ext>
          </c:extLst>
        </c:ser>
        <c:ser>
          <c:idx val="4"/>
          <c:order val="4"/>
          <c:tx>
            <c:strRef>
              <c:f>Foglio1!$A$271</c:f>
              <c:strCache>
                <c:ptCount val="1"/>
                <c:pt idx="0">
                  <c:v>DS4+</c:v>
                </c:pt>
              </c:strCache>
            </c:strRef>
          </c:tx>
          <c:spPr>
            <a:solidFill>
              <a:schemeClr val="tx1"/>
            </a:solidFill>
          </c:spPr>
          <c:invertIfNegative val="0"/>
          <c:cat>
            <c:strRef>
              <c:f>Foglio1!$B$266:$F$266</c:f>
              <c:strCache>
                <c:ptCount val="5"/>
                <c:pt idx="0">
                  <c:v>L1 ANG INT</c:v>
                </c:pt>
                <c:pt idx="1">
                  <c:v>L1 ANG AVA</c:v>
                </c:pt>
                <c:pt idx="3">
                  <c:v>L1 FR INT</c:v>
                </c:pt>
                <c:pt idx="4">
                  <c:v>L1 FR AVA</c:v>
                </c:pt>
              </c:strCache>
            </c:strRef>
          </c:cat>
          <c:val>
            <c:numRef>
              <c:f>Foglio1!$B$271:$F$271</c:f>
              <c:numCache>
                <c:formatCode>0.00</c:formatCode>
                <c:ptCount val="5"/>
                <c:pt idx="0">
                  <c:v>0</c:v>
                </c:pt>
                <c:pt idx="1">
                  <c:v>2</c:v>
                </c:pt>
                <c:pt idx="3">
                  <c:v>2.7</c:v>
                </c:pt>
                <c:pt idx="4">
                  <c:v>2.6</c:v>
                </c:pt>
              </c:numCache>
            </c:numRef>
          </c:val>
          <c:extLst>
            <c:ext xmlns:c16="http://schemas.microsoft.com/office/drawing/2014/chart" uri="{C3380CC4-5D6E-409C-BE32-E72D297353CC}">
              <c16:uniqueId val="{00000004-B565-4448-BDB9-CF59588DD10E}"/>
            </c:ext>
          </c:extLst>
        </c:ser>
        <c:dLbls>
          <c:showLegendKey val="0"/>
          <c:showVal val="0"/>
          <c:showCatName val="0"/>
          <c:showSerName val="0"/>
          <c:showPercent val="0"/>
          <c:showBubbleSize val="0"/>
        </c:dLbls>
        <c:gapWidth val="150"/>
        <c:axId val="83692544"/>
        <c:axId val="88056576"/>
      </c:barChart>
      <c:catAx>
        <c:axId val="83692544"/>
        <c:scaling>
          <c:orientation val="minMax"/>
        </c:scaling>
        <c:delete val="0"/>
        <c:axPos val="b"/>
        <c:numFmt formatCode="General" sourceLinked="0"/>
        <c:majorTickMark val="out"/>
        <c:minorTickMark val="none"/>
        <c:tickLblPos val="nextTo"/>
        <c:crossAx val="88056576"/>
        <c:crosses val="autoZero"/>
        <c:auto val="1"/>
        <c:lblAlgn val="ctr"/>
        <c:lblOffset val="100"/>
        <c:noMultiLvlLbl val="0"/>
      </c:catAx>
      <c:valAx>
        <c:axId val="88056576"/>
        <c:scaling>
          <c:orientation val="minMax"/>
          <c:max val="100"/>
        </c:scaling>
        <c:delete val="0"/>
        <c:axPos val="l"/>
        <c:numFmt formatCode="0" sourceLinked="0"/>
        <c:majorTickMark val="out"/>
        <c:minorTickMark val="none"/>
        <c:tickLblPos val="nextTo"/>
        <c:crossAx val="83692544"/>
        <c:crosses val="autoZero"/>
        <c:crossBetween val="between"/>
        <c:minorUnit val="20"/>
      </c:valAx>
    </c:plotArea>
    <c:legend>
      <c:legendPos val="r"/>
      <c:overlay val="0"/>
    </c:legend>
    <c:plotVisOnly val="1"/>
    <c:dispBlanksAs val="gap"/>
    <c:showDLblsOverMax val="0"/>
  </c:chart>
  <c:spPr>
    <a:ln>
      <a:noFill/>
    </a:ln>
  </c:spPr>
  <c:txPr>
    <a:bodyPr/>
    <a:lstStyle/>
    <a:p>
      <a:pPr>
        <a:defRPr sz="1800">
          <a:solidFill>
            <a:srgbClr val="002060"/>
          </a:solidFill>
          <a:latin typeface="Times New Roman" pitchFamily="18" charset="0"/>
          <a:cs typeface="Times New Roman" pitchFamily="18"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454605263157921"/>
          <c:y val="5.3821225071225096E-2"/>
          <c:w val="0.59156359649121493"/>
          <c:h val="0.67053236368798497"/>
        </c:manualLayout>
      </c:layout>
      <c:barChart>
        <c:barDir val="col"/>
        <c:grouping val="clustered"/>
        <c:varyColors val="0"/>
        <c:ser>
          <c:idx val="0"/>
          <c:order val="0"/>
          <c:tx>
            <c:strRef>
              <c:f>'Comparaison L1 ENG&gt;L2 IT'!$A$38</c:f>
              <c:strCache>
                <c:ptCount val="1"/>
                <c:pt idx="0">
                  <c:v>INT L1 ENG </c:v>
                </c:pt>
              </c:strCache>
            </c:strRef>
          </c:tx>
          <c:spPr>
            <a:solidFill>
              <a:schemeClr val="bg1">
                <a:lumMod val="75000"/>
              </a:schemeClr>
            </a:solidFill>
          </c:spPr>
          <c:invertIfNegative val="0"/>
          <c:cat>
            <c:strRef>
              <c:f>'Comparaison L1 ENG&gt;L2 IT'!$B$37:$D$37</c:f>
              <c:strCache>
                <c:ptCount val="3"/>
                <c:pt idx="0">
                  <c:v>PART</c:v>
                </c:pt>
                <c:pt idx="1">
                  <c:v>adverbs</c:v>
                </c:pt>
                <c:pt idx="2">
                  <c:v>PP</c:v>
                </c:pt>
              </c:strCache>
            </c:strRef>
          </c:cat>
          <c:val>
            <c:numRef>
              <c:f>'Comparaison L1 ENG&gt;L2 IT'!$B$38:$D$38</c:f>
              <c:numCache>
                <c:formatCode>0.00%</c:formatCode>
                <c:ptCount val="3"/>
                <c:pt idx="0" formatCode="0%">
                  <c:v>0</c:v>
                </c:pt>
                <c:pt idx="1">
                  <c:v>6.2E-2</c:v>
                </c:pt>
                <c:pt idx="2" formatCode="0.0%">
                  <c:v>0.9375</c:v>
                </c:pt>
              </c:numCache>
            </c:numRef>
          </c:val>
          <c:extLst>
            <c:ext xmlns:c16="http://schemas.microsoft.com/office/drawing/2014/chart" uri="{C3380CC4-5D6E-409C-BE32-E72D297353CC}">
              <c16:uniqueId val="{00000000-D97C-9F4D-88D4-CFFBF08A1E39}"/>
            </c:ext>
          </c:extLst>
        </c:ser>
        <c:ser>
          <c:idx val="1"/>
          <c:order val="1"/>
          <c:tx>
            <c:strRef>
              <c:f>'Comparaison L1 ENG&gt;L2 IT'!$A$39</c:f>
              <c:strCache>
                <c:ptCount val="1"/>
                <c:pt idx="0">
                  <c:v>ADV L1 ENG </c:v>
                </c:pt>
              </c:strCache>
            </c:strRef>
          </c:tx>
          <c:spPr>
            <a:solidFill>
              <a:schemeClr val="bg1">
                <a:lumMod val="50000"/>
              </a:schemeClr>
            </a:solidFill>
          </c:spPr>
          <c:invertIfNegative val="0"/>
          <c:cat>
            <c:strRef>
              <c:f>'Comparaison L1 ENG&gt;L2 IT'!$B$37:$D$37</c:f>
              <c:strCache>
                <c:ptCount val="3"/>
                <c:pt idx="0">
                  <c:v>PART</c:v>
                </c:pt>
                <c:pt idx="1">
                  <c:v>adverbs</c:v>
                </c:pt>
                <c:pt idx="2">
                  <c:v>PP</c:v>
                </c:pt>
              </c:strCache>
            </c:strRef>
          </c:cat>
          <c:val>
            <c:numRef>
              <c:f>'Comparaison L1 ENG&gt;L2 IT'!$B$39:$D$39</c:f>
              <c:numCache>
                <c:formatCode>0.0%</c:formatCode>
                <c:ptCount val="3"/>
                <c:pt idx="0" formatCode="0.00%">
                  <c:v>0.23</c:v>
                </c:pt>
                <c:pt idx="1">
                  <c:v>0.02</c:v>
                </c:pt>
                <c:pt idx="2">
                  <c:v>0.75</c:v>
                </c:pt>
              </c:numCache>
            </c:numRef>
          </c:val>
          <c:extLst>
            <c:ext xmlns:c16="http://schemas.microsoft.com/office/drawing/2014/chart" uri="{C3380CC4-5D6E-409C-BE32-E72D297353CC}">
              <c16:uniqueId val="{00000001-D97C-9F4D-88D4-CFFBF08A1E39}"/>
            </c:ext>
          </c:extLst>
        </c:ser>
        <c:dLbls>
          <c:showLegendKey val="0"/>
          <c:showVal val="0"/>
          <c:showCatName val="0"/>
          <c:showSerName val="0"/>
          <c:showPercent val="0"/>
          <c:showBubbleSize val="0"/>
        </c:dLbls>
        <c:gapWidth val="150"/>
        <c:axId val="93328512"/>
        <c:axId val="93330048"/>
      </c:barChart>
      <c:catAx>
        <c:axId val="93328512"/>
        <c:scaling>
          <c:orientation val="minMax"/>
        </c:scaling>
        <c:delete val="0"/>
        <c:axPos val="b"/>
        <c:numFmt formatCode="General" sourceLinked="0"/>
        <c:majorTickMark val="out"/>
        <c:minorTickMark val="none"/>
        <c:tickLblPos val="nextTo"/>
        <c:txPr>
          <a:bodyPr/>
          <a:lstStyle/>
          <a:p>
            <a:pPr>
              <a:defRPr lang="fr-FR"/>
            </a:pPr>
            <a:endParaRPr lang="en-US"/>
          </a:p>
        </c:txPr>
        <c:crossAx val="93330048"/>
        <c:crosses val="autoZero"/>
        <c:auto val="1"/>
        <c:lblAlgn val="ctr"/>
        <c:lblOffset val="100"/>
        <c:noMultiLvlLbl val="0"/>
      </c:catAx>
      <c:valAx>
        <c:axId val="93330048"/>
        <c:scaling>
          <c:orientation val="minMax"/>
        </c:scaling>
        <c:delete val="0"/>
        <c:axPos val="l"/>
        <c:majorGridlines/>
        <c:numFmt formatCode="0%" sourceLinked="1"/>
        <c:majorTickMark val="out"/>
        <c:minorTickMark val="none"/>
        <c:tickLblPos val="nextTo"/>
        <c:txPr>
          <a:bodyPr/>
          <a:lstStyle/>
          <a:p>
            <a:pPr>
              <a:defRPr lang="fr-FR"/>
            </a:pPr>
            <a:endParaRPr lang="en-US"/>
          </a:p>
        </c:txPr>
        <c:crossAx val="93328512"/>
        <c:crosses val="autoZero"/>
        <c:crossBetween val="between"/>
      </c:valAx>
    </c:plotArea>
    <c:legend>
      <c:legendPos val="r"/>
      <c:layout>
        <c:manualLayout>
          <c:xMode val="edge"/>
          <c:yMode val="edge"/>
          <c:x val="0.718197978002444"/>
          <c:y val="0.31700842763502957"/>
          <c:w val="0.275612818976398"/>
          <c:h val="0.32567016363262213"/>
        </c:manualLayout>
      </c:layout>
      <c:overlay val="0"/>
      <c:txPr>
        <a:bodyPr/>
        <a:lstStyle/>
        <a:p>
          <a:pPr>
            <a:defRPr lang="fr-FR"/>
          </a:pPr>
          <a:endParaRPr lang="en-US"/>
        </a:p>
      </c:txPr>
    </c:legend>
    <c:plotVisOnly val="1"/>
    <c:dispBlanksAs val="gap"/>
    <c:showDLblsOverMax val="0"/>
  </c:chart>
  <c:txPr>
    <a:bodyPr/>
    <a:lstStyle/>
    <a:p>
      <a:pPr>
        <a:defRPr sz="1200" b="1">
          <a:solidFill>
            <a:srgbClr val="002060"/>
          </a:solidFill>
          <a:latin typeface="+mj-lt"/>
          <a:cs typeface="Times New Roman" pitchFamily="18"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0.16981</cdr:x>
      <cdr:y>0.22359</cdr:y>
    </cdr:from>
    <cdr:to>
      <cdr:x>0.39206</cdr:x>
      <cdr:y>0.99868</cdr:y>
    </cdr:to>
    <cdr:sp macro="" textlink="">
      <cdr:nvSpPr>
        <cdr:cNvPr id="2" name="Ellipse 1"/>
        <cdr:cNvSpPr/>
      </cdr:nvSpPr>
      <cdr:spPr>
        <a:xfrm xmlns:a="http://schemas.openxmlformats.org/drawingml/2006/main">
          <a:off x="642942" y="571504"/>
          <a:ext cx="841479" cy="1981130"/>
        </a:xfrm>
        <a:prstGeom xmlns:a="http://schemas.openxmlformats.org/drawingml/2006/main" prst="ellipse">
          <a:avLst/>
        </a:prstGeom>
        <a:noFill xmlns:a="http://schemas.openxmlformats.org/drawingml/2006/main"/>
        <a:ln xmlns:a="http://schemas.openxmlformats.org/drawingml/2006/main" w="9525" cap="flat" cmpd="sng" algn="ctr">
          <a:solidFill>
            <a:srgbClr val="002060"/>
          </a:solidFill>
          <a:prstDash val="solid"/>
        </a:ln>
        <a:effectLst xmlns:a="http://schemas.openxmlformats.org/drawingml/2006/main">
          <a:outerShdw blurRad="40000" dist="23000" dir="5400000" rotWithShape="0">
            <a:srgbClr val="000000">
              <a:alpha val="35000"/>
            </a:srgbClr>
          </a:outerShdw>
        </a:effectLst>
      </cdr:spPr>
      <cdr:style>
        <a:lnRef xmlns:a="http://schemas.openxmlformats.org/drawingml/2006/main" idx="1">
          <a:schemeClr val="accent1"/>
        </a:lnRef>
        <a:fillRef xmlns:a="http://schemas.openxmlformats.org/drawingml/2006/main" idx="3">
          <a:schemeClr val="accent1"/>
        </a:fillRef>
        <a:effectRef xmlns:a="http://schemas.openxmlformats.org/drawingml/2006/main" idx="2">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it-IT"/>
          </a:defPPr>
          <a:lvl1pPr marL="0" algn="l" defTabSz="914400" rtl="0" eaLnBrk="1" latinLnBrk="0" hangingPunct="1">
            <a:defRPr sz="1800" kern="1200">
              <a:solidFill>
                <a:sysClr val="window" lastClr="FFFFFF"/>
              </a:solidFill>
              <a:latin typeface="Constantia"/>
            </a:defRPr>
          </a:lvl1pPr>
          <a:lvl2pPr marL="457200" algn="l" defTabSz="914400" rtl="0" eaLnBrk="1" latinLnBrk="0" hangingPunct="1">
            <a:defRPr sz="1800" kern="1200">
              <a:solidFill>
                <a:sysClr val="window" lastClr="FFFFFF"/>
              </a:solidFill>
              <a:latin typeface="Constantia"/>
            </a:defRPr>
          </a:lvl2pPr>
          <a:lvl3pPr marL="914400" algn="l" defTabSz="914400" rtl="0" eaLnBrk="1" latinLnBrk="0" hangingPunct="1">
            <a:defRPr sz="1800" kern="1200">
              <a:solidFill>
                <a:sysClr val="window" lastClr="FFFFFF"/>
              </a:solidFill>
              <a:latin typeface="Constantia"/>
            </a:defRPr>
          </a:lvl3pPr>
          <a:lvl4pPr marL="1371600" algn="l" defTabSz="914400" rtl="0" eaLnBrk="1" latinLnBrk="0" hangingPunct="1">
            <a:defRPr sz="1800" kern="1200">
              <a:solidFill>
                <a:sysClr val="window" lastClr="FFFFFF"/>
              </a:solidFill>
              <a:latin typeface="Constantia"/>
            </a:defRPr>
          </a:lvl4pPr>
          <a:lvl5pPr marL="1828800" algn="l" defTabSz="914400" rtl="0" eaLnBrk="1" latinLnBrk="0" hangingPunct="1">
            <a:defRPr sz="1800" kern="1200">
              <a:solidFill>
                <a:sysClr val="window" lastClr="FFFFFF"/>
              </a:solidFill>
              <a:latin typeface="Constantia"/>
            </a:defRPr>
          </a:lvl5pPr>
          <a:lvl6pPr marL="2286000" algn="l" defTabSz="914400" rtl="0" eaLnBrk="1" latinLnBrk="0" hangingPunct="1">
            <a:defRPr sz="1800" kern="1200">
              <a:solidFill>
                <a:sysClr val="window" lastClr="FFFFFF"/>
              </a:solidFill>
              <a:latin typeface="Constantia"/>
            </a:defRPr>
          </a:lvl6pPr>
          <a:lvl7pPr marL="2743200" algn="l" defTabSz="914400" rtl="0" eaLnBrk="1" latinLnBrk="0" hangingPunct="1">
            <a:defRPr sz="1800" kern="1200">
              <a:solidFill>
                <a:sysClr val="window" lastClr="FFFFFF"/>
              </a:solidFill>
              <a:latin typeface="Constantia"/>
            </a:defRPr>
          </a:lvl7pPr>
          <a:lvl8pPr marL="3200400" algn="l" defTabSz="914400" rtl="0" eaLnBrk="1" latinLnBrk="0" hangingPunct="1">
            <a:defRPr sz="1800" kern="1200">
              <a:solidFill>
                <a:sysClr val="window" lastClr="FFFFFF"/>
              </a:solidFill>
              <a:latin typeface="Constantia"/>
            </a:defRPr>
          </a:lvl8pPr>
          <a:lvl9pPr marL="3657600" algn="l" defTabSz="914400" rtl="0" eaLnBrk="1" latinLnBrk="0" hangingPunct="1">
            <a:defRPr sz="1800" kern="1200">
              <a:solidFill>
                <a:sysClr val="window" lastClr="FFFFFF"/>
              </a:solidFill>
              <a:latin typeface="Constantia"/>
            </a:defRPr>
          </a:lvl9pPr>
        </a:lstStyle>
        <a:p xmlns:a="http://schemas.openxmlformats.org/drawingml/2006/main">
          <a:pPr algn="ctr"/>
          <a:endParaRPr lang="fr-FR" dirty="0"/>
        </a:p>
      </cdr:txBody>
    </cdr:sp>
  </cdr:relSizeAnchor>
</c:userShapes>
</file>

<file path=ppt/drawings/drawing2.xml><?xml version="1.0" encoding="utf-8"?>
<c:userShapes xmlns:c="http://schemas.openxmlformats.org/drawingml/2006/chart">
  <cdr:relSizeAnchor xmlns:cdr="http://schemas.openxmlformats.org/drawingml/2006/chartDrawing">
    <cdr:from>
      <cdr:x>0.12961</cdr:x>
      <cdr:y>0</cdr:y>
    </cdr:from>
    <cdr:to>
      <cdr:x>0.37901</cdr:x>
      <cdr:y>0.90222</cdr:y>
    </cdr:to>
    <cdr:sp macro="" textlink="">
      <cdr:nvSpPr>
        <cdr:cNvPr id="2" name="Ovale 1"/>
        <cdr:cNvSpPr/>
      </cdr:nvSpPr>
      <cdr:spPr>
        <a:xfrm xmlns:a="http://schemas.openxmlformats.org/drawingml/2006/main">
          <a:off x="531987" y="0"/>
          <a:ext cx="1023644" cy="2208878"/>
        </a:xfrm>
        <a:prstGeom xmlns:a="http://schemas.openxmlformats.org/drawingml/2006/main" prst="ellipse">
          <a:avLst/>
        </a:prstGeom>
        <a:noFill xmlns:a="http://schemas.openxmlformats.org/drawingml/2006/main"/>
        <a:ln xmlns:a="http://schemas.openxmlformats.org/drawingml/2006/main" w="25400" cap="flat" cmpd="thickThin" algn="ctr">
          <a:solidFill>
            <a:srgbClr val="3891A7">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onstantia"/>
            </a:defRPr>
          </a:lvl1pPr>
          <a:lvl2pPr marL="457200" indent="0">
            <a:defRPr sz="1100">
              <a:solidFill>
                <a:sysClr val="window" lastClr="FFFFFF"/>
              </a:solidFill>
              <a:latin typeface="Constantia"/>
            </a:defRPr>
          </a:lvl2pPr>
          <a:lvl3pPr marL="914400" indent="0">
            <a:defRPr sz="1100">
              <a:solidFill>
                <a:sysClr val="window" lastClr="FFFFFF"/>
              </a:solidFill>
              <a:latin typeface="Constantia"/>
            </a:defRPr>
          </a:lvl3pPr>
          <a:lvl4pPr marL="1371600" indent="0">
            <a:defRPr sz="1100">
              <a:solidFill>
                <a:sysClr val="window" lastClr="FFFFFF"/>
              </a:solidFill>
              <a:latin typeface="Constantia"/>
            </a:defRPr>
          </a:lvl4pPr>
          <a:lvl5pPr marL="1828800" indent="0">
            <a:defRPr sz="1100">
              <a:solidFill>
                <a:sysClr val="window" lastClr="FFFFFF"/>
              </a:solidFill>
              <a:latin typeface="Constantia"/>
            </a:defRPr>
          </a:lvl5pPr>
          <a:lvl6pPr marL="2286000" indent="0">
            <a:defRPr sz="1100">
              <a:solidFill>
                <a:sysClr val="window" lastClr="FFFFFF"/>
              </a:solidFill>
              <a:latin typeface="Constantia"/>
            </a:defRPr>
          </a:lvl6pPr>
          <a:lvl7pPr marL="2743200" indent="0">
            <a:defRPr sz="1100">
              <a:solidFill>
                <a:sysClr val="window" lastClr="FFFFFF"/>
              </a:solidFill>
              <a:latin typeface="Constantia"/>
            </a:defRPr>
          </a:lvl7pPr>
          <a:lvl8pPr marL="3200400" indent="0">
            <a:defRPr sz="1100">
              <a:solidFill>
                <a:sysClr val="window" lastClr="FFFFFF"/>
              </a:solidFill>
              <a:latin typeface="Constantia"/>
            </a:defRPr>
          </a:lvl8pPr>
          <a:lvl9pPr marL="3657600" indent="0">
            <a:defRPr sz="1100">
              <a:solidFill>
                <a:sysClr val="window" lastClr="FFFFFF"/>
              </a:solidFill>
              <a:latin typeface="Constantia"/>
            </a:defRPr>
          </a:lvl9pPr>
        </a:lstStyle>
        <a:p xmlns:a="http://schemas.openxmlformats.org/drawingml/2006/main">
          <a:pPr algn="ctr"/>
          <a:endParaRPr lang="it-IT"/>
        </a:p>
      </cdr:txBody>
    </cdr:sp>
  </cdr:relSizeAnchor>
  <cdr:relSizeAnchor xmlns:cdr="http://schemas.openxmlformats.org/drawingml/2006/chartDrawing">
    <cdr:from>
      <cdr:x>0.27419</cdr:x>
      <cdr:y>0.30556</cdr:y>
    </cdr:from>
    <cdr:to>
      <cdr:x>0.27419</cdr:x>
      <cdr:y>0.52778</cdr:y>
    </cdr:to>
    <cdr:cxnSp macro="">
      <cdr:nvCxnSpPr>
        <cdr:cNvPr id="3" name="Connecteur droit avec flèche 3">
          <a:extLst xmlns:a="http://schemas.openxmlformats.org/drawingml/2006/main">
            <a:ext uri="{FF2B5EF4-FFF2-40B4-BE49-F238E27FC236}">
              <a16:creationId xmlns:a16="http://schemas.microsoft.com/office/drawing/2014/main" id="{6F6E6023-4D41-AD4C-87DA-22B8707D3F3E}"/>
            </a:ext>
          </a:extLst>
        </cdr:cNvPr>
        <cdr:cNvCxnSpPr/>
      </cdr:nvCxnSpPr>
      <cdr:spPr>
        <a:xfrm xmlns:a="http://schemas.openxmlformats.org/drawingml/2006/main">
          <a:off x="1224136" y="792088"/>
          <a:ext cx="0" cy="576069"/>
        </a:xfrm>
        <a:prstGeom xmlns:a="http://schemas.openxmlformats.org/drawingml/2006/main" prst="straightConnector1">
          <a:avLst/>
        </a:prstGeom>
        <a:noFill xmlns:a="http://schemas.openxmlformats.org/drawingml/2006/main"/>
        <a:ln xmlns:a="http://schemas.openxmlformats.org/drawingml/2006/main" w="25400" cap="flat" cmpd="thickThin" algn="ctr">
          <a:solidFill>
            <a:srgbClr val="C32D2E"/>
          </a:solidFill>
          <a:prstDash val="solid"/>
          <a:tailEnd type="arrow"/>
        </a:ln>
        <a:effectLst xmlns:a="http://schemas.openxmlformats.org/drawingml/2006/main">
          <a:outerShdw blurRad="50800" dist="38100" dir="5400000" rotWithShape="0">
            <a:srgbClr val="000000">
              <a:alpha val="35000"/>
            </a:srgbClr>
          </a:outerShdw>
        </a:effectLst>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93713"/>
          </a:xfrm>
          <a:prstGeom prst="rect">
            <a:avLst/>
          </a:prstGeom>
        </p:spPr>
        <p:txBody>
          <a:bodyPr vert="horz" lIns="91440" tIns="45720" rIns="91440" bIns="45720" rtlCol="0"/>
          <a:lstStyle>
            <a:lvl1pPr algn="r">
              <a:defRPr sz="1200"/>
            </a:lvl1pPr>
          </a:lstStyle>
          <a:p>
            <a:fld id="{6F1984CB-3E20-43A4-93B5-B1E41B1BE62E}" type="datetimeFigureOut">
              <a:rPr lang="it-IT" smtClean="0"/>
              <a:pPr/>
              <a:t>31/03/2023</a:t>
            </a:fld>
            <a:endParaRPr lang="it-IT"/>
          </a:p>
        </p:txBody>
      </p:sp>
      <p:sp>
        <p:nvSpPr>
          <p:cNvPr id="4" name="Segnaposto immagine diapositiva 3"/>
          <p:cNvSpPr>
            <a:spLocks noGrp="1" noRot="1" noChangeAspect="1"/>
          </p:cNvSpPr>
          <p:nvPr>
            <p:ph type="sldImg" idx="2"/>
          </p:nvPr>
        </p:nvSpPr>
        <p:spPr>
          <a:xfrm>
            <a:off x="962025" y="741363"/>
            <a:ext cx="4933950" cy="37020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690270"/>
            <a:ext cx="5486400" cy="444341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78824"/>
            <a:ext cx="2971800" cy="493713"/>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9378824"/>
            <a:ext cx="2971800" cy="493713"/>
          </a:xfrm>
          <a:prstGeom prst="rect">
            <a:avLst/>
          </a:prstGeom>
        </p:spPr>
        <p:txBody>
          <a:bodyPr vert="horz" lIns="91440" tIns="45720" rIns="91440" bIns="45720" rtlCol="0" anchor="b"/>
          <a:lstStyle>
            <a:lvl1pPr algn="r">
              <a:defRPr sz="1200"/>
            </a:lvl1pPr>
          </a:lstStyle>
          <a:p>
            <a:fld id="{150DFF66-C952-4283-94D0-C254E8CAE3D3}"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1</a:t>
            </a:fld>
            <a:endParaRPr 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Berman &amp; </a:t>
            </a:r>
            <a:r>
              <a:rPr lang="it-IT" dirty="0" err="1"/>
              <a:t>Slobin</a:t>
            </a:r>
            <a:r>
              <a:rPr lang="it-IT" dirty="0"/>
              <a:t> </a:t>
            </a:r>
            <a:r>
              <a:rPr lang="it-IT" dirty="0" err="1"/>
              <a:t>suggest</a:t>
            </a:r>
            <a:r>
              <a:rPr lang="it-IT" dirty="0"/>
              <a:t> </a:t>
            </a:r>
            <a:r>
              <a:rPr lang="it-IT" dirty="0" err="1"/>
              <a:t>that</a:t>
            </a:r>
            <a:r>
              <a:rPr lang="it-IT" dirty="0"/>
              <a:t> </a:t>
            </a:r>
            <a:r>
              <a:rPr lang="it-IT" dirty="0" err="1"/>
              <a:t>it</a:t>
            </a:r>
            <a:r>
              <a:rPr lang="it-IT" dirty="0"/>
              <a:t> </a:t>
            </a:r>
            <a:r>
              <a:rPr lang="it-IT" dirty="0" err="1"/>
              <a:t>is</a:t>
            </a:r>
            <a:r>
              <a:rPr lang="it-IT" dirty="0"/>
              <a:t> </a:t>
            </a:r>
            <a:r>
              <a:rPr lang="it-IT" dirty="0" err="1"/>
              <a:t>too</a:t>
            </a:r>
            <a:r>
              <a:rPr lang="it-IT" dirty="0"/>
              <a:t> </a:t>
            </a:r>
            <a:r>
              <a:rPr lang="it-IT" dirty="0" err="1"/>
              <a:t>risked</a:t>
            </a:r>
            <a:r>
              <a:rPr lang="it-IT" dirty="0"/>
              <a:t> to </a:t>
            </a:r>
            <a:r>
              <a:rPr lang="it-IT" dirty="0" err="1"/>
              <a:t>fit</a:t>
            </a:r>
            <a:r>
              <a:rPr lang="it-IT" dirty="0"/>
              <a:t> </a:t>
            </a:r>
            <a:r>
              <a:rPr lang="it-IT" dirty="0" err="1"/>
              <a:t>languages</a:t>
            </a:r>
            <a:r>
              <a:rPr lang="it-IT" dirty="0"/>
              <a:t> in a </a:t>
            </a:r>
            <a:r>
              <a:rPr lang="it-IT" dirty="0" err="1"/>
              <a:t>dichotomy</a:t>
            </a:r>
            <a:r>
              <a:rPr lang="it-IT" dirty="0"/>
              <a:t> </a:t>
            </a:r>
            <a:r>
              <a:rPr lang="it-IT" dirty="0" err="1"/>
              <a:t>since</a:t>
            </a:r>
            <a:r>
              <a:rPr lang="it-IT" dirty="0"/>
              <a:t> </a:t>
            </a:r>
            <a:r>
              <a:rPr lang="it-IT" dirty="0" err="1"/>
              <a:t>typological</a:t>
            </a:r>
            <a:r>
              <a:rPr lang="it-IT" dirty="0"/>
              <a:t> </a:t>
            </a:r>
            <a:r>
              <a:rPr lang="it-IT" dirty="0" err="1"/>
              <a:t>characterization</a:t>
            </a:r>
            <a:r>
              <a:rPr lang="it-IT" dirty="0"/>
              <a:t> </a:t>
            </a:r>
            <a:r>
              <a:rPr lang="it-IT" dirty="0" err="1"/>
              <a:t>reflect</a:t>
            </a:r>
            <a:r>
              <a:rPr lang="it-IT" dirty="0"/>
              <a:t> </a:t>
            </a:r>
            <a:r>
              <a:rPr lang="it-IT" dirty="0" err="1"/>
              <a:t>tendencies</a:t>
            </a:r>
            <a:r>
              <a:rPr lang="it-IT" dirty="0"/>
              <a:t> </a:t>
            </a:r>
            <a:r>
              <a:rPr lang="it-IT" dirty="0" err="1"/>
              <a:t>tarher</a:t>
            </a:r>
            <a:r>
              <a:rPr lang="it-IT" dirty="0"/>
              <a:t> </a:t>
            </a:r>
            <a:r>
              <a:rPr lang="it-IT" dirty="0" err="1"/>
              <a:t>than</a:t>
            </a:r>
            <a:r>
              <a:rPr lang="it-IT" dirty="0"/>
              <a:t> </a:t>
            </a:r>
            <a:r>
              <a:rPr lang="it-IT" dirty="0" err="1"/>
              <a:t>absoulte</a:t>
            </a:r>
            <a:r>
              <a:rPr lang="it-IT" dirty="0"/>
              <a:t> </a:t>
            </a:r>
            <a:r>
              <a:rPr lang="it-IT" dirty="0" err="1"/>
              <a:t>difference</a:t>
            </a:r>
            <a:r>
              <a:rPr lang="it-IT" dirty="0"/>
              <a:t> </a:t>
            </a:r>
            <a:r>
              <a:rPr lang="it-IT" dirty="0" err="1"/>
              <a:t>between</a:t>
            </a:r>
            <a:r>
              <a:rPr lang="it-IT" dirty="0"/>
              <a:t> </a:t>
            </a:r>
            <a:r>
              <a:rPr lang="it-IT" dirty="0" err="1"/>
              <a:t>languages</a:t>
            </a:r>
            <a:endParaRPr lang="it-IT"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10</a:t>
            </a:fld>
            <a:endParaRPr lang="it-IT"/>
          </a:p>
        </p:txBody>
      </p:sp>
    </p:spTree>
    <p:extLst>
      <p:ext uri="{BB962C8B-B14F-4D97-AF65-F5344CB8AC3E}">
        <p14:creationId xmlns:p14="http://schemas.microsoft.com/office/powerpoint/2010/main" val="725600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In </a:t>
            </a:r>
            <a:r>
              <a:rPr lang="it-IT" dirty="0" err="1"/>
              <a:t>fact</a:t>
            </a:r>
            <a:r>
              <a:rPr lang="it-IT" dirty="0"/>
              <a:t>, </a:t>
            </a:r>
            <a:r>
              <a:rPr lang="it-IT" dirty="0" err="1"/>
              <a:t>many</a:t>
            </a:r>
            <a:r>
              <a:rPr lang="it-IT" dirty="0"/>
              <a:t> studies </a:t>
            </a:r>
            <a:r>
              <a:rPr lang="it-IT" dirty="0" err="1"/>
              <a:t>have</a:t>
            </a:r>
            <a:r>
              <a:rPr lang="it-IT" dirty="0"/>
              <a:t> </a:t>
            </a:r>
            <a:r>
              <a:rPr lang="it-IT" dirty="0" err="1"/>
              <a:t>shown</a:t>
            </a:r>
            <a:r>
              <a:rPr lang="it-IT" dirty="0"/>
              <a:t> </a:t>
            </a:r>
            <a:r>
              <a:rPr lang="it-IT" dirty="0" err="1"/>
              <a:t>that</a:t>
            </a:r>
            <a:r>
              <a:rPr lang="it-IT" dirty="0"/>
              <a:t> some </a:t>
            </a:r>
            <a:r>
              <a:rPr lang="it-IT" dirty="0" err="1"/>
              <a:t>languages</a:t>
            </a:r>
            <a:r>
              <a:rPr lang="it-IT" dirty="0"/>
              <a:t> are in-</a:t>
            </a:r>
            <a:r>
              <a:rPr lang="it-IT" dirty="0" err="1"/>
              <a:t>between</a:t>
            </a:r>
            <a:r>
              <a:rPr lang="it-IT" dirty="0"/>
              <a:t> the </a:t>
            </a:r>
            <a:r>
              <a:rPr lang="it-IT" dirty="0" err="1"/>
              <a:t>two</a:t>
            </a:r>
            <a:r>
              <a:rPr lang="it-IT" dirty="0"/>
              <a:t> </a:t>
            </a:r>
            <a:r>
              <a:rPr lang="it-IT" dirty="0" err="1"/>
              <a:t>Talmyan</a:t>
            </a:r>
            <a:r>
              <a:rPr lang="it-IT" dirty="0"/>
              <a:t> </a:t>
            </a:r>
            <a:r>
              <a:rPr lang="it-IT" dirty="0" err="1"/>
              <a:t>types</a:t>
            </a:r>
            <a:r>
              <a:rPr lang="it-IT" dirty="0"/>
              <a:t>, </a:t>
            </a:r>
            <a:r>
              <a:rPr lang="it-IT" dirty="0" err="1"/>
              <a:t>offering</a:t>
            </a:r>
            <a:r>
              <a:rPr lang="it-IT" dirty="0"/>
              <a:t> </a:t>
            </a:r>
            <a:r>
              <a:rPr lang="it-IT" dirty="0" err="1"/>
              <a:t>hybrid</a:t>
            </a:r>
            <a:r>
              <a:rPr lang="it-IT" dirty="0"/>
              <a:t> </a:t>
            </a:r>
            <a:r>
              <a:rPr lang="it-IT" dirty="0" err="1"/>
              <a:t>lexicalization</a:t>
            </a:r>
            <a:r>
              <a:rPr lang="it-IT" dirty="0"/>
              <a:t> strategies for ME. </a:t>
            </a:r>
          </a:p>
          <a:p>
            <a:r>
              <a:rPr lang="it-IT" dirty="0" err="1"/>
              <a:t>Apart</a:t>
            </a:r>
            <a:r>
              <a:rPr lang="it-IT" dirty="0"/>
              <a:t> from inter-</a:t>
            </a:r>
            <a:r>
              <a:rPr lang="it-IT" dirty="0" err="1"/>
              <a:t>typological</a:t>
            </a:r>
            <a:r>
              <a:rPr lang="it-IT" dirty="0"/>
              <a:t> </a:t>
            </a:r>
            <a:r>
              <a:rPr lang="it-IT" dirty="0" err="1"/>
              <a:t>variation</a:t>
            </a:r>
            <a:r>
              <a:rPr lang="it-IT" dirty="0"/>
              <a:t>, intra-</a:t>
            </a:r>
            <a:r>
              <a:rPr lang="it-IT" dirty="0" err="1"/>
              <a:t>typological</a:t>
            </a:r>
            <a:r>
              <a:rPr lang="it-IT" dirty="0"/>
              <a:t> </a:t>
            </a:r>
            <a:r>
              <a:rPr lang="it-IT" dirty="0" err="1"/>
              <a:t>variation</a:t>
            </a:r>
            <a:r>
              <a:rPr lang="it-IT" dirty="0"/>
              <a:t> </a:t>
            </a:r>
            <a:r>
              <a:rPr lang="it-IT" dirty="0" err="1"/>
              <a:t>is</a:t>
            </a:r>
            <a:r>
              <a:rPr lang="it-IT" dirty="0"/>
              <a:t> </a:t>
            </a:r>
            <a:r>
              <a:rPr lang="it-IT" dirty="0" err="1"/>
              <a:t>also</a:t>
            </a:r>
            <a:r>
              <a:rPr lang="it-IT" dirty="0"/>
              <a:t> </a:t>
            </a:r>
            <a:r>
              <a:rPr lang="it-IT" dirty="0" err="1"/>
              <a:t>attested</a:t>
            </a:r>
            <a:r>
              <a:rPr lang="it-IT" dirty="0"/>
              <a:t>, </a:t>
            </a:r>
            <a:r>
              <a:rPr lang="it-IT" dirty="0" err="1"/>
              <a:t>even</a:t>
            </a:r>
            <a:r>
              <a:rPr lang="it-IT" dirty="0"/>
              <a:t> in </a:t>
            </a:r>
            <a:r>
              <a:rPr lang="it-IT" dirty="0" err="1"/>
              <a:t>closely</a:t>
            </a:r>
            <a:r>
              <a:rPr lang="it-IT" dirty="0"/>
              <a:t> </a:t>
            </a:r>
            <a:r>
              <a:rPr lang="it-IT" dirty="0" err="1"/>
              <a:t>related</a:t>
            </a:r>
            <a:r>
              <a:rPr lang="it-IT" dirty="0"/>
              <a:t> </a:t>
            </a:r>
            <a:r>
              <a:rPr lang="it-IT" dirty="0" err="1"/>
              <a:t>languages</a:t>
            </a:r>
            <a:r>
              <a:rPr lang="it-IT" dirty="0"/>
              <a:t>.</a:t>
            </a:r>
          </a:p>
          <a:p>
            <a:endParaRPr lang="it-IT" dirty="0"/>
          </a:p>
          <a:p>
            <a:r>
              <a:rPr lang="it-IT" dirty="0"/>
              <a:t>For ex. </a:t>
            </a:r>
            <a:r>
              <a:rPr lang="it-IT" dirty="0" err="1"/>
              <a:t>Within</a:t>
            </a:r>
            <a:r>
              <a:rPr lang="it-IT" dirty="0"/>
              <a:t> the S-</a:t>
            </a:r>
            <a:r>
              <a:rPr lang="it-IT" dirty="0" err="1"/>
              <a:t>Languages</a:t>
            </a:r>
            <a:r>
              <a:rPr lang="it-IT" dirty="0"/>
              <a:t>, </a:t>
            </a:r>
            <a:r>
              <a:rPr lang="it-IT" dirty="0" err="1"/>
              <a:t>Icelandic</a:t>
            </a:r>
            <a:r>
              <a:rPr lang="it-IT" dirty="0"/>
              <a:t> shows a </a:t>
            </a:r>
            <a:r>
              <a:rPr lang="it-IT" dirty="0" err="1"/>
              <a:t>great</a:t>
            </a:r>
            <a:r>
              <a:rPr lang="it-IT" dirty="0"/>
              <a:t> </a:t>
            </a:r>
            <a:r>
              <a:rPr lang="it-IT" dirty="0" err="1"/>
              <a:t>variety</a:t>
            </a:r>
            <a:r>
              <a:rPr lang="it-IT" dirty="0"/>
              <a:t> of Manner </a:t>
            </a:r>
            <a:r>
              <a:rPr lang="it-IT" dirty="0" err="1"/>
              <a:t>verbs</a:t>
            </a:r>
            <a:r>
              <a:rPr lang="it-IT" dirty="0"/>
              <a:t> </a:t>
            </a:r>
            <a:r>
              <a:rPr lang="it-IT" dirty="0" err="1"/>
              <a:t>than</a:t>
            </a:r>
            <a:r>
              <a:rPr lang="it-IT" dirty="0"/>
              <a:t> </a:t>
            </a:r>
            <a:r>
              <a:rPr lang="it-IT" dirty="0" err="1"/>
              <a:t>Swedish</a:t>
            </a:r>
            <a:r>
              <a:rPr lang="it-IT" dirty="0"/>
              <a:t>. </a:t>
            </a:r>
            <a:r>
              <a:rPr lang="it-IT" dirty="0" err="1"/>
              <a:t>It</a:t>
            </a:r>
            <a:r>
              <a:rPr lang="it-IT" dirty="0"/>
              <a:t> </a:t>
            </a:r>
            <a:r>
              <a:rPr lang="it-IT" dirty="0" err="1"/>
              <a:t>also</a:t>
            </a:r>
            <a:r>
              <a:rPr lang="it-IT" dirty="0"/>
              <a:t> </a:t>
            </a:r>
            <a:r>
              <a:rPr lang="it-IT" dirty="0" err="1"/>
              <a:t>describes</a:t>
            </a:r>
            <a:r>
              <a:rPr lang="it-IT" dirty="0"/>
              <a:t> </a:t>
            </a:r>
            <a:r>
              <a:rPr lang="it-IT" dirty="0" err="1"/>
              <a:t>Path</a:t>
            </a:r>
            <a:r>
              <a:rPr lang="it-IT" dirty="0"/>
              <a:t> in a more </a:t>
            </a:r>
            <a:r>
              <a:rPr lang="it-IT" dirty="0" err="1"/>
              <a:t>detailed</a:t>
            </a:r>
            <a:r>
              <a:rPr lang="it-IT" dirty="0"/>
              <a:t> way </a:t>
            </a:r>
            <a:r>
              <a:rPr lang="it-IT" dirty="0" err="1"/>
              <a:t>than</a:t>
            </a:r>
            <a:r>
              <a:rPr lang="it-IT" dirty="0"/>
              <a:t> </a:t>
            </a:r>
            <a:r>
              <a:rPr lang="it-IT" dirty="0" err="1"/>
              <a:t>Swedish</a:t>
            </a:r>
            <a:r>
              <a:rPr lang="it-IT" dirty="0"/>
              <a:t>, </a:t>
            </a:r>
            <a:r>
              <a:rPr lang="it-IT" dirty="0" err="1"/>
              <a:t>probably</a:t>
            </a:r>
            <a:r>
              <a:rPr lang="it-IT" dirty="0"/>
              <a:t> </a:t>
            </a:r>
            <a:r>
              <a:rPr lang="it-IT" dirty="0" err="1"/>
              <a:t>because</a:t>
            </a:r>
            <a:r>
              <a:rPr lang="it-IT" dirty="0"/>
              <a:t> </a:t>
            </a:r>
            <a:r>
              <a:rPr lang="it-IT" dirty="0" err="1"/>
              <a:t>Icelandic</a:t>
            </a:r>
            <a:r>
              <a:rPr lang="it-IT" dirty="0"/>
              <a:t> </a:t>
            </a:r>
            <a:r>
              <a:rPr lang="it-IT" dirty="0" err="1"/>
              <a:t>keeps</a:t>
            </a:r>
            <a:r>
              <a:rPr lang="it-IT" dirty="0"/>
              <a:t> the </a:t>
            </a:r>
            <a:r>
              <a:rPr lang="it-IT" dirty="0" err="1"/>
              <a:t>cases</a:t>
            </a:r>
            <a:r>
              <a:rPr lang="it-IT" dirty="0"/>
              <a:t> from the </a:t>
            </a:r>
            <a:r>
              <a:rPr lang="it-IT" dirty="0" err="1"/>
              <a:t>old</a:t>
            </a:r>
            <a:r>
              <a:rPr lang="it-IT" dirty="0"/>
              <a:t> </a:t>
            </a:r>
            <a:r>
              <a:rPr lang="it-IT" dirty="0" err="1"/>
              <a:t>Nordic</a:t>
            </a:r>
            <a:r>
              <a:rPr lang="it-IT" dirty="0"/>
              <a:t>, </a:t>
            </a:r>
            <a:r>
              <a:rPr lang="it-IT" dirty="0" err="1"/>
              <a:t>while</a:t>
            </a:r>
            <a:r>
              <a:rPr lang="it-IT" dirty="0"/>
              <a:t> </a:t>
            </a:r>
            <a:r>
              <a:rPr lang="it-IT" dirty="0" err="1"/>
              <a:t>Swedish</a:t>
            </a:r>
            <a:r>
              <a:rPr lang="it-IT" dirty="0"/>
              <a:t> </a:t>
            </a:r>
            <a:r>
              <a:rPr lang="it-IT" dirty="0" err="1"/>
              <a:t>lost</a:t>
            </a:r>
            <a:r>
              <a:rPr lang="it-IT" dirty="0"/>
              <a:t> </a:t>
            </a:r>
            <a:r>
              <a:rPr lang="it-IT" dirty="0" err="1"/>
              <a:t>this</a:t>
            </a:r>
            <a:r>
              <a:rPr lang="it-IT" dirty="0"/>
              <a:t> </a:t>
            </a:r>
            <a:r>
              <a:rPr lang="it-IT" dirty="0" err="1"/>
              <a:t>linguistic</a:t>
            </a:r>
            <a:r>
              <a:rPr lang="it-IT" dirty="0"/>
              <a:t> </a:t>
            </a:r>
            <a:r>
              <a:rPr lang="it-IT" dirty="0" err="1"/>
              <a:t>resource</a:t>
            </a:r>
            <a:r>
              <a:rPr lang="it-IT" dirty="0"/>
              <a:t>. </a:t>
            </a:r>
            <a:r>
              <a:rPr lang="it-IT" dirty="0" err="1"/>
              <a:t>Icelandic</a:t>
            </a:r>
            <a:r>
              <a:rPr lang="it-IT" dirty="0"/>
              <a:t> </a:t>
            </a:r>
            <a:r>
              <a:rPr lang="it-IT" dirty="0" err="1"/>
              <a:t>is</a:t>
            </a:r>
            <a:r>
              <a:rPr lang="it-IT" dirty="0"/>
              <a:t> ‘more satellite’ </a:t>
            </a:r>
            <a:r>
              <a:rPr lang="it-IT" dirty="0" err="1"/>
              <a:t>than</a:t>
            </a:r>
            <a:r>
              <a:rPr lang="it-IT" dirty="0"/>
              <a:t> </a:t>
            </a:r>
            <a:r>
              <a:rPr lang="it-IT" dirty="0" err="1"/>
              <a:t>swedish</a:t>
            </a:r>
            <a:endParaRPr lang="it-IT"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11</a:t>
            </a:fld>
            <a:endParaRPr lang="it-IT"/>
          </a:p>
        </p:txBody>
      </p:sp>
    </p:spTree>
    <p:extLst>
      <p:ext uri="{BB962C8B-B14F-4D97-AF65-F5344CB8AC3E}">
        <p14:creationId xmlns:p14="http://schemas.microsoft.com/office/powerpoint/2010/main" val="598230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err="1"/>
              <a:t>Within</a:t>
            </a:r>
            <a:r>
              <a:rPr lang="it-IT" dirty="0"/>
              <a:t> V-</a:t>
            </a:r>
            <a:r>
              <a:rPr lang="it-IT" dirty="0" err="1"/>
              <a:t>languages</a:t>
            </a:r>
            <a:r>
              <a:rPr lang="it-IT" dirty="0"/>
              <a:t>, </a:t>
            </a:r>
            <a:r>
              <a:rPr lang="it-IT" dirty="0" err="1"/>
              <a:t>as</a:t>
            </a:r>
            <a:r>
              <a:rPr lang="it-IT" dirty="0"/>
              <a:t> </a:t>
            </a:r>
            <a:r>
              <a:rPr lang="it-IT" dirty="0" err="1"/>
              <a:t>you</a:t>
            </a:r>
            <a:r>
              <a:rPr lang="it-IT" dirty="0"/>
              <a:t> can </a:t>
            </a:r>
            <a:r>
              <a:rPr lang="it-IT" dirty="0" err="1"/>
              <a:t>see</a:t>
            </a:r>
            <a:r>
              <a:rPr lang="it-IT" dirty="0"/>
              <a:t> in the </a:t>
            </a:r>
            <a:r>
              <a:rPr lang="it-IT" dirty="0" err="1"/>
              <a:t>example</a:t>
            </a:r>
            <a:r>
              <a:rPr lang="it-IT" dirty="0"/>
              <a:t>, </a:t>
            </a:r>
            <a:r>
              <a:rPr lang="it-IT" dirty="0" err="1"/>
              <a:t>Italian</a:t>
            </a:r>
            <a:r>
              <a:rPr lang="it-IT" dirty="0"/>
              <a:t> </a:t>
            </a:r>
            <a:r>
              <a:rPr lang="it-IT" dirty="0" err="1"/>
              <a:t>allows</a:t>
            </a:r>
            <a:r>
              <a:rPr lang="it-IT" dirty="0"/>
              <a:t> for </a:t>
            </a:r>
            <a:r>
              <a:rPr lang="it-IT" dirty="0" err="1"/>
              <a:t>two</a:t>
            </a:r>
            <a:r>
              <a:rPr lang="it-IT" dirty="0"/>
              <a:t> </a:t>
            </a:r>
            <a:r>
              <a:rPr lang="it-IT" dirty="0" err="1"/>
              <a:t>different</a:t>
            </a:r>
            <a:r>
              <a:rPr lang="it-IT" dirty="0"/>
              <a:t> </a:t>
            </a:r>
            <a:r>
              <a:rPr lang="it-IT" dirty="0" err="1"/>
              <a:t>types</a:t>
            </a:r>
            <a:r>
              <a:rPr lang="it-IT" dirty="0"/>
              <a:t> of </a:t>
            </a:r>
            <a:r>
              <a:rPr lang="it-IT" dirty="0" err="1"/>
              <a:t>motion</a:t>
            </a:r>
            <a:r>
              <a:rPr lang="it-IT" dirty="0"/>
              <a:t> patterns to express a ME. In 1) </a:t>
            </a:r>
            <a:r>
              <a:rPr lang="it-IT" dirty="0" err="1"/>
              <a:t>we</a:t>
            </a:r>
            <a:r>
              <a:rPr lang="it-IT" dirty="0"/>
              <a:t> </a:t>
            </a:r>
            <a:r>
              <a:rPr lang="it-IT" dirty="0" err="1"/>
              <a:t>have</a:t>
            </a:r>
            <a:r>
              <a:rPr lang="it-IT" dirty="0"/>
              <a:t> a </a:t>
            </a:r>
            <a:r>
              <a:rPr lang="it-IT" dirty="0" err="1"/>
              <a:t>verb</a:t>
            </a:r>
            <a:r>
              <a:rPr lang="it-IT" dirty="0"/>
              <a:t> </a:t>
            </a:r>
            <a:r>
              <a:rPr lang="it-IT" dirty="0" err="1"/>
              <a:t>followed</a:t>
            </a:r>
            <a:r>
              <a:rPr lang="it-IT" dirty="0"/>
              <a:t> by a </a:t>
            </a:r>
            <a:r>
              <a:rPr lang="it-IT" dirty="0" err="1"/>
              <a:t>directional</a:t>
            </a:r>
            <a:r>
              <a:rPr lang="it-IT" dirty="0"/>
              <a:t> </a:t>
            </a:r>
            <a:r>
              <a:rPr lang="it-IT" dirty="0" err="1"/>
              <a:t>particle</a:t>
            </a:r>
            <a:r>
              <a:rPr lang="it-IT" dirty="0"/>
              <a:t> (via). In 2. </a:t>
            </a:r>
            <a:r>
              <a:rPr lang="it-IT" dirty="0" err="1"/>
              <a:t>we</a:t>
            </a:r>
            <a:r>
              <a:rPr lang="it-IT" dirty="0"/>
              <a:t> </a:t>
            </a:r>
            <a:r>
              <a:rPr lang="it-IT" dirty="0" err="1"/>
              <a:t>have</a:t>
            </a:r>
            <a:r>
              <a:rPr lang="it-IT" dirty="0"/>
              <a:t> just a </a:t>
            </a:r>
            <a:r>
              <a:rPr lang="it-IT" dirty="0" err="1"/>
              <a:t>motion</a:t>
            </a:r>
            <a:r>
              <a:rPr lang="it-IT" dirty="0"/>
              <a:t> </a:t>
            </a:r>
            <a:r>
              <a:rPr lang="it-IT" dirty="0" err="1"/>
              <a:t>verb</a:t>
            </a:r>
            <a:r>
              <a:rPr lang="it-IT" dirty="0"/>
              <a:t> (scappa) </a:t>
            </a:r>
            <a:r>
              <a:rPr lang="it-IT" dirty="0" err="1"/>
              <a:t>lexicalising</a:t>
            </a:r>
            <a:r>
              <a:rPr lang="it-IT" dirty="0"/>
              <a:t> </a:t>
            </a:r>
            <a:r>
              <a:rPr lang="it-IT" dirty="0" err="1"/>
              <a:t>Path</a:t>
            </a:r>
            <a:r>
              <a:rPr lang="it-IT" dirty="0"/>
              <a:t>. The satellite </a:t>
            </a:r>
            <a:r>
              <a:rPr lang="it-IT" dirty="0" err="1"/>
              <a:t>construction</a:t>
            </a:r>
            <a:r>
              <a:rPr lang="it-IT" dirty="0"/>
              <a:t> in </a:t>
            </a:r>
            <a:r>
              <a:rPr lang="it-IT" dirty="0" err="1"/>
              <a:t>Italian</a:t>
            </a:r>
            <a:r>
              <a:rPr lang="it-IT" dirty="0"/>
              <a:t> </a:t>
            </a:r>
            <a:r>
              <a:rPr lang="it-IT" dirty="0" err="1"/>
              <a:t>seem</a:t>
            </a:r>
            <a:r>
              <a:rPr lang="it-IT" dirty="0"/>
              <a:t> to </a:t>
            </a:r>
            <a:r>
              <a:rPr lang="it-IT" dirty="0" err="1"/>
              <a:t>provide</a:t>
            </a:r>
            <a:r>
              <a:rPr lang="it-IT" dirty="0"/>
              <a:t> a more </a:t>
            </a:r>
            <a:r>
              <a:rPr lang="it-IT" dirty="0" err="1"/>
              <a:t>detailed</a:t>
            </a:r>
            <a:r>
              <a:rPr lang="it-IT" dirty="0"/>
              <a:t> </a:t>
            </a:r>
            <a:r>
              <a:rPr lang="it-IT" dirty="0" err="1"/>
              <a:t>Path</a:t>
            </a:r>
            <a:r>
              <a:rPr lang="it-IT" dirty="0"/>
              <a:t> in </a:t>
            </a:r>
            <a:r>
              <a:rPr lang="it-IT" dirty="0" err="1"/>
              <a:t>Italian</a:t>
            </a:r>
            <a:r>
              <a:rPr lang="it-IT" dirty="0"/>
              <a:t> </a:t>
            </a:r>
            <a:r>
              <a:rPr lang="it-IT" dirty="0" err="1"/>
              <a:t>than</a:t>
            </a:r>
            <a:r>
              <a:rPr lang="it-IT" dirty="0"/>
              <a:t> in French.</a:t>
            </a:r>
          </a:p>
          <a:p>
            <a:endParaRPr lang="it-IT" dirty="0"/>
          </a:p>
          <a:p>
            <a:r>
              <a:rPr lang="it-IT" dirty="0"/>
              <a:t>In the French </a:t>
            </a:r>
            <a:r>
              <a:rPr lang="it-IT" dirty="0" err="1"/>
              <a:t>Example</a:t>
            </a:r>
            <a:r>
              <a:rPr lang="it-IT" dirty="0"/>
              <a:t>, on the </a:t>
            </a:r>
            <a:r>
              <a:rPr lang="it-IT" dirty="0" err="1"/>
              <a:t>contrary</a:t>
            </a:r>
            <a:r>
              <a:rPr lang="it-IT" dirty="0"/>
              <a:t>, </a:t>
            </a:r>
            <a:r>
              <a:rPr lang="it-IT" dirty="0" err="1"/>
              <a:t>we</a:t>
            </a:r>
            <a:r>
              <a:rPr lang="it-IT" dirty="0"/>
              <a:t> do </a:t>
            </a:r>
            <a:r>
              <a:rPr lang="it-IT" dirty="0" err="1"/>
              <a:t>not</a:t>
            </a:r>
            <a:r>
              <a:rPr lang="it-IT" dirty="0"/>
              <a:t> </a:t>
            </a:r>
            <a:r>
              <a:rPr lang="it-IT" dirty="0" err="1"/>
              <a:t>find</a:t>
            </a:r>
            <a:r>
              <a:rPr lang="it-IT" dirty="0"/>
              <a:t> </a:t>
            </a:r>
            <a:r>
              <a:rPr lang="it-IT" dirty="0" err="1"/>
              <a:t>this</a:t>
            </a:r>
            <a:r>
              <a:rPr lang="it-IT" dirty="0"/>
              <a:t> </a:t>
            </a:r>
            <a:r>
              <a:rPr lang="it-IT" dirty="0" err="1"/>
              <a:t>flexicibility</a:t>
            </a:r>
            <a:r>
              <a:rPr lang="it-IT" dirty="0"/>
              <a:t>, </a:t>
            </a:r>
            <a:r>
              <a:rPr lang="it-IT" dirty="0" err="1"/>
              <a:t>since</a:t>
            </a:r>
            <a:r>
              <a:rPr lang="it-IT" dirty="0"/>
              <a:t> </a:t>
            </a:r>
            <a:r>
              <a:rPr lang="it-IT" dirty="0" err="1"/>
              <a:t>only</a:t>
            </a:r>
            <a:r>
              <a:rPr lang="it-IT" dirty="0"/>
              <a:t> the </a:t>
            </a:r>
            <a:r>
              <a:rPr lang="it-IT" dirty="0" err="1"/>
              <a:t>verb</a:t>
            </a:r>
            <a:r>
              <a:rPr lang="it-IT" dirty="0"/>
              <a:t>-pattern by </a:t>
            </a:r>
            <a:r>
              <a:rPr lang="it-IT" dirty="0" err="1"/>
              <a:t>means</a:t>
            </a:r>
            <a:r>
              <a:rPr lang="it-IT" dirty="0"/>
              <a:t> of ‘s’</a:t>
            </a:r>
            <a:r>
              <a:rPr lang="it-IT" dirty="0" err="1"/>
              <a:t>échapper</a:t>
            </a:r>
            <a:r>
              <a:rPr lang="it-IT" dirty="0"/>
              <a:t>’ </a:t>
            </a:r>
            <a:r>
              <a:rPr lang="it-IT" dirty="0" err="1"/>
              <a:t>is</a:t>
            </a:r>
            <a:r>
              <a:rPr lang="it-IT" dirty="0"/>
              <a:t> </a:t>
            </a:r>
            <a:r>
              <a:rPr lang="it-IT" dirty="0" err="1"/>
              <a:t>possible</a:t>
            </a:r>
            <a:r>
              <a:rPr lang="it-IT" dirty="0"/>
              <a:t>.</a:t>
            </a:r>
          </a:p>
          <a:p>
            <a:endParaRPr lang="it-IT" dirty="0"/>
          </a:p>
          <a:p>
            <a:pPr algn="l"/>
            <a:r>
              <a:rPr lang="it-IT" dirty="0" err="1"/>
              <a:t>Actually</a:t>
            </a:r>
            <a:r>
              <a:rPr lang="it-IT" dirty="0"/>
              <a:t>, </a:t>
            </a:r>
            <a:r>
              <a:rPr lang="en-GB" sz="1800" b="0" i="0" u="none" strike="noStrike" baseline="0" dirty="0">
                <a:latin typeface="AdvOT15f0a2b2"/>
              </a:rPr>
              <a:t>French also displays a </a:t>
            </a:r>
            <a:r>
              <a:rPr lang="en-GB" sz="1800" b="0" i="0" u="none" strike="noStrike" baseline="0" dirty="0">
                <a:latin typeface="AdvOT2df93c3e.I+fb"/>
              </a:rPr>
              <a:t>fl</a:t>
            </a:r>
            <a:r>
              <a:rPr lang="en-GB" sz="1800" b="0" i="0" u="none" strike="noStrike" baseline="0" dirty="0">
                <a:latin typeface="AdvOT2df93c3e.I"/>
              </a:rPr>
              <a:t>exible typological system</a:t>
            </a:r>
            <a:r>
              <a:rPr lang="en-GB" sz="1800" b="0" i="0" u="none" strike="noStrike" baseline="0" dirty="0">
                <a:latin typeface="AdvOT15f0a2b2"/>
              </a:rPr>
              <a:t>, through the variable distribution of spatial information within a clause. This is evident when other spatial components are encoded in the main verb, while the Path appears outside it, in a different constituent (e.g., </a:t>
            </a:r>
            <a:r>
              <a:rPr lang="en-GB" sz="1800" b="0" i="0" u="none" strike="noStrike" baseline="0" dirty="0" err="1">
                <a:latin typeface="AdvOT2df93c3e.I"/>
              </a:rPr>
              <a:t>elle</a:t>
            </a:r>
            <a:r>
              <a:rPr lang="en-GB" sz="1800" b="0" i="0" u="none" strike="noStrike" baseline="0" dirty="0">
                <a:latin typeface="AdvOT2df93c3e.I"/>
              </a:rPr>
              <a:t> </a:t>
            </a:r>
            <a:r>
              <a:rPr lang="fr-FR" sz="1800" b="0" i="0" u="none" strike="noStrike" baseline="0" dirty="0">
                <a:latin typeface="AdvOT09da1be5.BI"/>
              </a:rPr>
              <a:t>fait quelques petites glissades </a:t>
            </a:r>
            <a:r>
              <a:rPr lang="fr-FR" sz="1800" b="0" i="0" u="none" strike="noStrike" baseline="0" dirty="0">
                <a:latin typeface="AdvOT2df93c3e.I"/>
              </a:rPr>
              <a:t>[</a:t>
            </a:r>
            <a:r>
              <a:rPr lang="fr-FR" sz="1800" b="0" i="0" u="none" strike="noStrike" baseline="0" dirty="0" err="1">
                <a:latin typeface="AdvOT2df93c3e.I"/>
              </a:rPr>
              <a:t>Manner</a:t>
            </a:r>
            <a:r>
              <a:rPr lang="fr-FR" sz="1800" b="0" i="0" u="none" strike="noStrike" baseline="0" dirty="0">
                <a:latin typeface="AdvOT2df93c3e.I"/>
              </a:rPr>
              <a:t>] </a:t>
            </a:r>
            <a:r>
              <a:rPr lang="fr-FR" sz="1800" b="0" i="0" u="none" strike="noStrike" baseline="0" dirty="0">
                <a:latin typeface="AdvOT09da1be5.BI"/>
              </a:rPr>
              <a:t>pour arriver </a:t>
            </a:r>
            <a:r>
              <a:rPr lang="fr-FR" sz="1800" b="0" i="0" u="none" strike="noStrike" baseline="0" dirty="0">
                <a:latin typeface="AdvOT2df93c3e.I"/>
              </a:rPr>
              <a:t>[Path] sur le ponton gauche </a:t>
            </a:r>
            <a:r>
              <a:rPr lang="en-GB" sz="1800" b="0" i="0" u="none" strike="noStrike" baseline="0" dirty="0">
                <a:latin typeface="AdvOT15f0a2b2+20"/>
              </a:rPr>
              <a:t>‘</a:t>
            </a:r>
            <a:r>
              <a:rPr lang="en-GB" sz="1800" b="0" i="0" u="none" strike="noStrike" baseline="0" dirty="0">
                <a:latin typeface="AdvOT15f0a2b2"/>
              </a:rPr>
              <a:t>she does a few slides in order to get to the bridge on the left</a:t>
            </a:r>
            <a:r>
              <a:rPr lang="en-GB" sz="1800" b="0" i="0" u="none" strike="noStrike" baseline="0" dirty="0">
                <a:latin typeface="AdvOT15f0a2b2+20"/>
              </a:rPr>
              <a:t>’</a:t>
            </a:r>
            <a:r>
              <a:rPr lang="en-GB" sz="1800" b="0" i="0" u="none" strike="noStrike" baseline="0" dirty="0">
                <a:latin typeface="AdvOT15f0a2b2"/>
              </a:rPr>
              <a:t>,</a:t>
            </a:r>
            <a:endParaRPr lang="it-IT" dirty="0"/>
          </a:p>
          <a:p>
            <a:endParaRPr lang="it-IT" dirty="0"/>
          </a:p>
          <a:p>
            <a:endParaRPr lang="it-IT"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12</a:t>
            </a:fld>
            <a:endParaRPr lang="it-IT"/>
          </a:p>
        </p:txBody>
      </p:sp>
    </p:spTree>
    <p:extLst>
      <p:ext uri="{BB962C8B-B14F-4D97-AF65-F5344CB8AC3E}">
        <p14:creationId xmlns:p14="http://schemas.microsoft.com/office/powerpoint/2010/main" val="2900126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l"/>
            <a:r>
              <a:rPr lang="en-GB" sz="1800" b="0" i="0" u="none" strike="noStrike" baseline="0" dirty="0">
                <a:latin typeface="TimesNewRomanPSMT-Regular"/>
              </a:rPr>
              <a:t>these </a:t>
            </a:r>
            <a:r>
              <a:rPr lang="en-GB" sz="1800" b="0" i="0" u="none" strike="noStrike" baseline="0" dirty="0" err="1">
                <a:latin typeface="TimesNewRomanPSMT-Regular"/>
              </a:rPr>
              <a:t>intratypological</a:t>
            </a:r>
            <a:r>
              <a:rPr lang="en-GB" sz="1800" b="0" i="0" u="none" strike="noStrike" baseline="0" dirty="0">
                <a:latin typeface="TimesNewRomanPSMT-Regular"/>
              </a:rPr>
              <a:t> differences have led some authors to propose </a:t>
            </a:r>
            <a:r>
              <a:rPr lang="en-GB" sz="1800" b="0" i="1" u="none" strike="noStrike" baseline="0" dirty="0">
                <a:latin typeface="TimesNewRomanPSMT-Italic"/>
              </a:rPr>
              <a:t>clines of salience </a:t>
            </a:r>
            <a:r>
              <a:rPr lang="en-GB" sz="1800" b="0" i="0" u="none" strike="noStrike" baseline="0" dirty="0">
                <a:latin typeface="TimesNewRomanPSMT-Regular"/>
              </a:rPr>
              <a:t>for motion semantic components.</a:t>
            </a:r>
          </a:p>
          <a:p>
            <a:pPr algn="l"/>
            <a:r>
              <a:rPr lang="en-GB" sz="1800" b="0" i="0" u="none" strike="noStrike" baseline="0" dirty="0">
                <a:latin typeface="TimesNewRomanPSMT-Regular"/>
              </a:rPr>
              <a:t>This suggests that the whole typology can be seen as a cline rather than a dichotomy</a:t>
            </a:r>
            <a:endParaRPr lang="it-IT"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13</a:t>
            </a:fld>
            <a:endParaRPr lang="it-IT"/>
          </a:p>
        </p:txBody>
      </p:sp>
    </p:spTree>
    <p:extLst>
      <p:ext uri="{BB962C8B-B14F-4D97-AF65-F5344CB8AC3E}">
        <p14:creationId xmlns:p14="http://schemas.microsoft.com/office/powerpoint/2010/main" val="2243048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err="1"/>
              <a:t>Talmy’s</a:t>
            </a:r>
            <a:r>
              <a:rPr lang="it-IT" dirty="0"/>
              <a:t> </a:t>
            </a:r>
            <a:r>
              <a:rPr lang="it-IT" dirty="0" err="1"/>
              <a:t>dichotomy</a:t>
            </a:r>
            <a:r>
              <a:rPr lang="it-IT" dirty="0"/>
              <a:t> </a:t>
            </a:r>
            <a:r>
              <a:rPr lang="it-IT" dirty="0" err="1"/>
              <a:t>has</a:t>
            </a:r>
            <a:r>
              <a:rPr lang="it-IT" dirty="0"/>
              <a:t> </a:t>
            </a:r>
            <a:r>
              <a:rPr lang="it-IT" dirty="0" err="1"/>
              <a:t>represented</a:t>
            </a:r>
            <a:r>
              <a:rPr lang="it-IT" dirty="0"/>
              <a:t> a fertile ground for </a:t>
            </a:r>
            <a:r>
              <a:rPr lang="it-IT" dirty="0" err="1"/>
              <a:t>applied</a:t>
            </a:r>
            <a:r>
              <a:rPr lang="it-IT" dirty="0"/>
              <a:t> </a:t>
            </a:r>
            <a:r>
              <a:rPr lang="it-IT" dirty="0" err="1"/>
              <a:t>linguistics</a:t>
            </a:r>
            <a:r>
              <a:rPr lang="it-IT" dirty="0"/>
              <a:t>, </a:t>
            </a:r>
            <a:r>
              <a:rPr lang="it-IT" dirty="0" err="1"/>
              <a:t>such</a:t>
            </a:r>
            <a:r>
              <a:rPr lang="it-IT" dirty="0"/>
              <a:t> </a:t>
            </a:r>
            <a:r>
              <a:rPr lang="it-IT" dirty="0" err="1"/>
              <a:t>as</a:t>
            </a:r>
            <a:r>
              <a:rPr lang="it-IT" dirty="0"/>
              <a:t> </a:t>
            </a:r>
            <a:r>
              <a:rPr lang="it-IT" dirty="0" err="1"/>
              <a:t>language</a:t>
            </a:r>
            <a:r>
              <a:rPr lang="it-IT" dirty="0"/>
              <a:t> </a:t>
            </a:r>
            <a:r>
              <a:rPr lang="it-IT" dirty="0" err="1"/>
              <a:t>acquisition</a:t>
            </a:r>
            <a:r>
              <a:rPr lang="it-IT" dirty="0"/>
              <a:t>, </a:t>
            </a:r>
            <a:r>
              <a:rPr lang="it-IT" dirty="0" err="1"/>
              <a:t>translation</a:t>
            </a:r>
            <a:r>
              <a:rPr lang="it-IT" dirty="0"/>
              <a:t> and </a:t>
            </a:r>
            <a:r>
              <a:rPr lang="it-IT" dirty="0" err="1"/>
              <a:t>interpreting</a:t>
            </a:r>
            <a:r>
              <a:rPr lang="it-IT" dirty="0"/>
              <a:t>, and </a:t>
            </a:r>
            <a:r>
              <a:rPr lang="it-IT" dirty="0" err="1"/>
              <a:t>we</a:t>
            </a:r>
            <a:r>
              <a:rPr lang="it-IT" dirty="0"/>
              <a:t> </a:t>
            </a:r>
            <a:r>
              <a:rPr lang="it-IT" dirty="0" err="1"/>
              <a:t>hope</a:t>
            </a:r>
            <a:r>
              <a:rPr lang="it-IT" dirty="0"/>
              <a:t>, for </a:t>
            </a:r>
            <a:r>
              <a:rPr lang="it-IT" dirty="0" err="1"/>
              <a:t>language</a:t>
            </a:r>
            <a:r>
              <a:rPr lang="it-IT" dirty="0"/>
              <a:t> learning.</a:t>
            </a:r>
          </a:p>
          <a:p>
            <a:endParaRPr lang="it-IT" dirty="0"/>
          </a:p>
          <a:p>
            <a:pPr algn="l"/>
            <a:r>
              <a:rPr lang="it-IT" sz="1200" b="0" i="0" u="none" strike="noStrike" baseline="0" dirty="0" err="1">
                <a:latin typeface="+mn-lt"/>
              </a:rPr>
              <a:t>During</a:t>
            </a:r>
            <a:r>
              <a:rPr lang="it-IT" sz="1200" b="0" i="0" u="none" strike="noStrike" baseline="0" dirty="0">
                <a:latin typeface="+mn-lt"/>
              </a:rPr>
              <a:t> first </a:t>
            </a:r>
            <a:r>
              <a:rPr lang="it-IT" sz="1200" b="0" i="0" u="none" strike="noStrike" baseline="0" dirty="0" err="1">
                <a:latin typeface="+mn-lt"/>
              </a:rPr>
              <a:t>language</a:t>
            </a:r>
            <a:r>
              <a:rPr lang="it-IT" sz="1200" b="0" i="0" u="none" strike="noStrike" baseline="0" dirty="0">
                <a:latin typeface="+mn-lt"/>
              </a:rPr>
              <a:t> </a:t>
            </a:r>
            <a:r>
              <a:rPr lang="it-IT" sz="1200" b="0" i="0" u="none" strike="noStrike" baseline="0" dirty="0" err="1">
                <a:latin typeface="+mn-lt"/>
              </a:rPr>
              <a:t>acquisition</a:t>
            </a:r>
            <a:r>
              <a:rPr lang="it-IT" sz="1200" b="0" i="0" u="none" strike="noStrike" baseline="0" dirty="0">
                <a:latin typeface="+mn-lt"/>
              </a:rPr>
              <a:t>, </a:t>
            </a:r>
            <a:r>
              <a:rPr lang="en-GB" sz="1800" b="0" i="0" u="none" strike="noStrike" baseline="0" dirty="0">
                <a:latin typeface="AdvOT15f0a2b2"/>
              </a:rPr>
              <a:t>children quickly learn to attend to aspects of a motion event. Once internalized, attention to particular domains of experience becomes particularly resistant to re-structuring in adult L2 acquisition (</a:t>
            </a:r>
            <a:r>
              <a:rPr lang="en-GB" sz="1800" b="0" i="0" u="none" strike="noStrike" baseline="0" dirty="0" err="1">
                <a:latin typeface="AdvOT15f0a2b2"/>
              </a:rPr>
              <a:t>Slobin</a:t>
            </a:r>
            <a:r>
              <a:rPr lang="en-GB" sz="1800" b="0" i="0" u="none" strike="noStrike" baseline="0" dirty="0">
                <a:latin typeface="AdvOT15f0a2b2"/>
              </a:rPr>
              <a:t> 1996). This resistance may easily</a:t>
            </a:r>
          </a:p>
          <a:p>
            <a:pPr algn="l"/>
            <a:r>
              <a:rPr lang="en-GB" sz="1800" b="0" i="0" u="none" strike="noStrike" baseline="0" dirty="0">
                <a:latin typeface="AdvOT15f0a2b2"/>
              </a:rPr>
              <a:t>imply transfer of L1 spatial representation into the L2 production, </a:t>
            </a:r>
          </a:p>
          <a:p>
            <a:pPr algn="l"/>
            <a:r>
              <a:rPr lang="en-GB" sz="1800" b="0" i="0" u="none" strike="noStrike" baseline="0" dirty="0">
                <a:latin typeface="AdvOT15f0a2b2"/>
              </a:rPr>
              <a:t>In the construal of a motion event in a L2, the learner</a:t>
            </a:r>
            <a:r>
              <a:rPr lang="en-GB" sz="1800" b="0" i="0" u="none" strike="noStrike" baseline="0" dirty="0">
                <a:latin typeface="AdvOT15f0a2b2+20"/>
              </a:rPr>
              <a:t>’</a:t>
            </a:r>
            <a:r>
              <a:rPr lang="en-GB" sz="1800" b="0" i="0" u="none" strike="noStrike" baseline="0" dirty="0">
                <a:latin typeface="AdvOT15f0a2b2"/>
              </a:rPr>
              <a:t>s task consists of recognizing and learning target-like ways to talk about motion (</a:t>
            </a:r>
            <a:r>
              <a:rPr lang="en-GB" sz="1800" b="0" i="0" u="none" strike="noStrike" baseline="0" dirty="0" err="1">
                <a:latin typeface="AdvOT15f0a2b2"/>
              </a:rPr>
              <a:t>Cadierno</a:t>
            </a:r>
            <a:r>
              <a:rPr lang="en-GB" sz="1800" b="0" i="0" u="none" strike="noStrike" baseline="0" dirty="0">
                <a:latin typeface="AdvOT15f0a2b2"/>
              </a:rPr>
              <a:t> 2017). In the case of transition from an S-language L1 to a V-language L2, learners must focus less on Manner. In the opposite transition, learners must pay more attention to Manner and to a detailed Path.</a:t>
            </a:r>
          </a:p>
          <a:p>
            <a:pPr algn="l"/>
            <a:endParaRPr lang="en-GB" sz="1800" b="0" i="0" u="none" strike="noStrike" baseline="0" dirty="0">
              <a:latin typeface="AdvOT15f0a2b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dirty="0">
                <a:latin typeface="AdvOT15f0a2b2"/>
              </a:rPr>
              <a:t>But what really happens? Motion is considered as a prone domain for cross-linguistic difference, </a:t>
            </a:r>
            <a:r>
              <a:rPr lang="en-GB" sz="1200" b="0" i="0" u="none" strike="noStrike" baseline="0" dirty="0">
                <a:latin typeface="AdvOT15f0a2b2"/>
              </a:rPr>
              <a:t>especially if motion in the target language (TL) is not organized in the same way as in the L1.</a:t>
            </a:r>
          </a:p>
          <a:p>
            <a:pPr algn="l"/>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14</a:t>
            </a:fld>
            <a:endParaRPr lang="it-IT"/>
          </a:p>
        </p:txBody>
      </p:sp>
    </p:spTree>
    <p:extLst>
      <p:ext uri="{BB962C8B-B14F-4D97-AF65-F5344CB8AC3E}">
        <p14:creationId xmlns:p14="http://schemas.microsoft.com/office/powerpoint/2010/main" val="742025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err="1"/>
              <a:t>Talmy’s</a:t>
            </a:r>
            <a:r>
              <a:rPr lang="it-IT" dirty="0"/>
              <a:t> </a:t>
            </a:r>
            <a:r>
              <a:rPr lang="it-IT" dirty="0" err="1"/>
              <a:t>dichotomy</a:t>
            </a:r>
            <a:r>
              <a:rPr lang="it-IT" dirty="0"/>
              <a:t> </a:t>
            </a:r>
            <a:r>
              <a:rPr lang="it-IT" dirty="0" err="1"/>
              <a:t>has</a:t>
            </a:r>
            <a:r>
              <a:rPr lang="it-IT" dirty="0"/>
              <a:t> </a:t>
            </a:r>
            <a:r>
              <a:rPr lang="it-IT" dirty="0" err="1"/>
              <a:t>represented</a:t>
            </a:r>
            <a:r>
              <a:rPr lang="it-IT" dirty="0"/>
              <a:t> a fertile ground for </a:t>
            </a:r>
            <a:r>
              <a:rPr lang="it-IT" dirty="0" err="1"/>
              <a:t>applied</a:t>
            </a:r>
            <a:r>
              <a:rPr lang="it-IT" dirty="0"/>
              <a:t> </a:t>
            </a:r>
            <a:r>
              <a:rPr lang="it-IT" dirty="0" err="1"/>
              <a:t>linguistics</a:t>
            </a:r>
            <a:r>
              <a:rPr lang="it-IT" dirty="0"/>
              <a:t>, </a:t>
            </a:r>
            <a:r>
              <a:rPr lang="it-IT" dirty="0" err="1"/>
              <a:t>such</a:t>
            </a:r>
            <a:r>
              <a:rPr lang="it-IT" dirty="0"/>
              <a:t> </a:t>
            </a:r>
            <a:r>
              <a:rPr lang="it-IT" dirty="0" err="1"/>
              <a:t>as</a:t>
            </a:r>
            <a:r>
              <a:rPr lang="it-IT" dirty="0"/>
              <a:t> </a:t>
            </a:r>
            <a:r>
              <a:rPr lang="it-IT" dirty="0" err="1"/>
              <a:t>language</a:t>
            </a:r>
            <a:r>
              <a:rPr lang="it-IT" dirty="0"/>
              <a:t> </a:t>
            </a:r>
            <a:r>
              <a:rPr lang="it-IT" dirty="0" err="1"/>
              <a:t>acquisition</a:t>
            </a:r>
            <a:r>
              <a:rPr lang="it-IT" dirty="0"/>
              <a:t>, </a:t>
            </a:r>
            <a:r>
              <a:rPr lang="it-IT" dirty="0" err="1"/>
              <a:t>translation</a:t>
            </a:r>
            <a:r>
              <a:rPr lang="it-IT" dirty="0"/>
              <a:t> and </a:t>
            </a:r>
            <a:r>
              <a:rPr lang="it-IT" dirty="0" err="1"/>
              <a:t>interpreting</a:t>
            </a:r>
            <a:r>
              <a:rPr lang="it-IT" dirty="0"/>
              <a:t>, and </a:t>
            </a:r>
            <a:r>
              <a:rPr lang="it-IT" dirty="0" err="1"/>
              <a:t>we</a:t>
            </a:r>
            <a:r>
              <a:rPr lang="it-IT" dirty="0"/>
              <a:t> </a:t>
            </a:r>
            <a:r>
              <a:rPr lang="it-IT" dirty="0" err="1"/>
              <a:t>hope</a:t>
            </a:r>
            <a:r>
              <a:rPr lang="it-IT" dirty="0"/>
              <a:t>, for </a:t>
            </a:r>
            <a:r>
              <a:rPr lang="it-IT" dirty="0" err="1"/>
              <a:t>language</a:t>
            </a:r>
            <a:r>
              <a:rPr lang="it-IT" dirty="0"/>
              <a:t> learning.</a:t>
            </a:r>
          </a:p>
          <a:p>
            <a:endParaRPr lang="it-IT" dirty="0"/>
          </a:p>
          <a:p>
            <a:pPr algn="l"/>
            <a:r>
              <a:rPr lang="it-IT" sz="1200" b="0" i="0" u="none" strike="noStrike" baseline="0" dirty="0" err="1">
                <a:latin typeface="+mn-lt"/>
              </a:rPr>
              <a:t>During</a:t>
            </a:r>
            <a:r>
              <a:rPr lang="it-IT" sz="1200" b="0" i="0" u="none" strike="noStrike" baseline="0" dirty="0">
                <a:latin typeface="+mn-lt"/>
              </a:rPr>
              <a:t> first </a:t>
            </a:r>
            <a:r>
              <a:rPr lang="it-IT" sz="1200" b="0" i="0" u="none" strike="noStrike" baseline="0" dirty="0" err="1">
                <a:latin typeface="+mn-lt"/>
              </a:rPr>
              <a:t>language</a:t>
            </a:r>
            <a:r>
              <a:rPr lang="it-IT" sz="1200" b="0" i="0" u="none" strike="noStrike" baseline="0" dirty="0">
                <a:latin typeface="+mn-lt"/>
              </a:rPr>
              <a:t> </a:t>
            </a:r>
            <a:r>
              <a:rPr lang="it-IT" sz="1200" b="0" i="0" u="none" strike="noStrike" baseline="0" dirty="0" err="1">
                <a:latin typeface="+mn-lt"/>
              </a:rPr>
              <a:t>acquisition</a:t>
            </a:r>
            <a:r>
              <a:rPr lang="it-IT" sz="1200" b="0" i="0" u="none" strike="noStrike" baseline="0" dirty="0">
                <a:latin typeface="+mn-lt"/>
              </a:rPr>
              <a:t>, </a:t>
            </a:r>
            <a:r>
              <a:rPr lang="en-GB" sz="1800" b="0" i="0" u="none" strike="noStrike" baseline="0" dirty="0">
                <a:latin typeface="AdvOT15f0a2b2"/>
              </a:rPr>
              <a:t>children quickly learn to attend to aspects of a motion event. Once internalized, attention to particular domains of experience becomes particularly resistant to re-structuring in adult L2 acquisition (</a:t>
            </a:r>
            <a:r>
              <a:rPr lang="en-GB" sz="1800" b="0" i="0" u="none" strike="noStrike" baseline="0" dirty="0" err="1">
                <a:latin typeface="AdvOT15f0a2b2"/>
              </a:rPr>
              <a:t>Slobin</a:t>
            </a:r>
            <a:r>
              <a:rPr lang="en-GB" sz="1800" b="0" i="0" u="none" strike="noStrike" baseline="0" dirty="0">
                <a:latin typeface="AdvOT15f0a2b2"/>
              </a:rPr>
              <a:t> 1996). This resistance may easily</a:t>
            </a:r>
          </a:p>
          <a:p>
            <a:pPr algn="l"/>
            <a:r>
              <a:rPr lang="en-GB" sz="1800" b="0" i="0" u="none" strike="noStrike" baseline="0" dirty="0">
                <a:latin typeface="AdvOT15f0a2b2"/>
              </a:rPr>
              <a:t>imply transfer of L1 spatial representation into the L2 production, </a:t>
            </a:r>
          </a:p>
          <a:p>
            <a:pPr algn="l"/>
            <a:r>
              <a:rPr lang="en-GB" sz="1800" b="0" i="0" u="none" strike="noStrike" baseline="0" dirty="0">
                <a:latin typeface="AdvOT15f0a2b2"/>
              </a:rPr>
              <a:t>In the construal of a motion event in a L2, the learner</a:t>
            </a:r>
            <a:r>
              <a:rPr lang="en-GB" sz="1800" b="0" i="0" u="none" strike="noStrike" baseline="0" dirty="0">
                <a:latin typeface="AdvOT15f0a2b2+20"/>
              </a:rPr>
              <a:t>’</a:t>
            </a:r>
            <a:r>
              <a:rPr lang="en-GB" sz="1800" b="0" i="0" u="none" strike="noStrike" baseline="0" dirty="0">
                <a:latin typeface="AdvOT15f0a2b2"/>
              </a:rPr>
              <a:t>s task consists of recognizing and learning target-like ways to talk about motion (</a:t>
            </a:r>
            <a:r>
              <a:rPr lang="en-GB" sz="1800" b="0" i="0" u="none" strike="noStrike" baseline="0" dirty="0" err="1">
                <a:latin typeface="AdvOT15f0a2b2"/>
              </a:rPr>
              <a:t>Cadierno</a:t>
            </a:r>
            <a:r>
              <a:rPr lang="en-GB" sz="1800" b="0" i="0" u="none" strike="noStrike" baseline="0" dirty="0">
                <a:latin typeface="AdvOT15f0a2b2"/>
              </a:rPr>
              <a:t> 2017). In the case of transition from an S-language L1 to a V-language L2, learners must focus less on Manner. In the opposite transition, learners must pay more attention to Manner and to a detailed Path.</a:t>
            </a:r>
          </a:p>
          <a:p>
            <a:pPr algn="l"/>
            <a:endParaRPr lang="en-GB" sz="1800" b="0" i="0" u="none" strike="noStrike" baseline="0" dirty="0">
              <a:latin typeface="AdvOT15f0a2b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dirty="0">
                <a:latin typeface="AdvOT15f0a2b2"/>
              </a:rPr>
              <a:t>But what really happens? Motion is considered as a prone domain for cross-linguistic difference, </a:t>
            </a:r>
            <a:r>
              <a:rPr lang="en-GB" sz="1200" b="0" i="0" u="none" strike="noStrike" baseline="0" dirty="0">
                <a:latin typeface="AdvOT15f0a2b2"/>
              </a:rPr>
              <a:t>especially if motion in the target language (TL) is not organized in the same way as in the L1.</a:t>
            </a:r>
          </a:p>
          <a:p>
            <a:pPr algn="l"/>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15</a:t>
            </a:fld>
            <a:endParaRPr lang="it-IT"/>
          </a:p>
        </p:txBody>
      </p:sp>
    </p:spTree>
    <p:extLst>
      <p:ext uri="{BB962C8B-B14F-4D97-AF65-F5344CB8AC3E}">
        <p14:creationId xmlns:p14="http://schemas.microsoft.com/office/powerpoint/2010/main" val="106018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err="1"/>
              <a:t>Talmy’s</a:t>
            </a:r>
            <a:r>
              <a:rPr lang="it-IT" dirty="0"/>
              <a:t> </a:t>
            </a:r>
            <a:r>
              <a:rPr lang="it-IT" dirty="0" err="1"/>
              <a:t>dichotomy</a:t>
            </a:r>
            <a:r>
              <a:rPr lang="it-IT" dirty="0"/>
              <a:t> </a:t>
            </a:r>
            <a:r>
              <a:rPr lang="it-IT" dirty="0" err="1"/>
              <a:t>has</a:t>
            </a:r>
            <a:r>
              <a:rPr lang="it-IT" dirty="0"/>
              <a:t> </a:t>
            </a:r>
            <a:r>
              <a:rPr lang="it-IT" dirty="0" err="1"/>
              <a:t>represented</a:t>
            </a:r>
            <a:r>
              <a:rPr lang="it-IT" dirty="0"/>
              <a:t> a fertile ground for </a:t>
            </a:r>
            <a:r>
              <a:rPr lang="it-IT" dirty="0" err="1"/>
              <a:t>applied</a:t>
            </a:r>
            <a:r>
              <a:rPr lang="it-IT" dirty="0"/>
              <a:t> </a:t>
            </a:r>
            <a:r>
              <a:rPr lang="it-IT" dirty="0" err="1"/>
              <a:t>linguistics</a:t>
            </a:r>
            <a:r>
              <a:rPr lang="it-IT" dirty="0"/>
              <a:t>, </a:t>
            </a:r>
            <a:r>
              <a:rPr lang="it-IT" dirty="0" err="1"/>
              <a:t>such</a:t>
            </a:r>
            <a:r>
              <a:rPr lang="it-IT" dirty="0"/>
              <a:t> </a:t>
            </a:r>
            <a:r>
              <a:rPr lang="it-IT" dirty="0" err="1"/>
              <a:t>as</a:t>
            </a:r>
            <a:r>
              <a:rPr lang="it-IT" dirty="0"/>
              <a:t> </a:t>
            </a:r>
            <a:r>
              <a:rPr lang="it-IT" dirty="0" err="1"/>
              <a:t>language</a:t>
            </a:r>
            <a:r>
              <a:rPr lang="it-IT" dirty="0"/>
              <a:t> </a:t>
            </a:r>
            <a:r>
              <a:rPr lang="it-IT" dirty="0" err="1"/>
              <a:t>acquisition</a:t>
            </a:r>
            <a:r>
              <a:rPr lang="it-IT" dirty="0"/>
              <a:t>, </a:t>
            </a:r>
            <a:r>
              <a:rPr lang="it-IT" dirty="0" err="1"/>
              <a:t>translation</a:t>
            </a:r>
            <a:r>
              <a:rPr lang="it-IT" dirty="0"/>
              <a:t> and </a:t>
            </a:r>
            <a:r>
              <a:rPr lang="it-IT" dirty="0" err="1"/>
              <a:t>interpreting</a:t>
            </a:r>
            <a:r>
              <a:rPr lang="it-IT" dirty="0"/>
              <a:t>, and </a:t>
            </a:r>
            <a:r>
              <a:rPr lang="it-IT" dirty="0" err="1"/>
              <a:t>we</a:t>
            </a:r>
            <a:r>
              <a:rPr lang="it-IT" dirty="0"/>
              <a:t> </a:t>
            </a:r>
            <a:r>
              <a:rPr lang="it-IT" dirty="0" err="1"/>
              <a:t>hope</a:t>
            </a:r>
            <a:r>
              <a:rPr lang="it-IT" dirty="0"/>
              <a:t>, for </a:t>
            </a:r>
            <a:r>
              <a:rPr lang="it-IT" dirty="0" err="1"/>
              <a:t>language</a:t>
            </a:r>
            <a:r>
              <a:rPr lang="it-IT" dirty="0"/>
              <a:t> learning.</a:t>
            </a:r>
          </a:p>
          <a:p>
            <a:endParaRPr lang="it-IT" dirty="0"/>
          </a:p>
          <a:p>
            <a:pPr algn="l"/>
            <a:r>
              <a:rPr lang="it-IT" sz="1200" b="0" i="0" u="none" strike="noStrike" baseline="0" dirty="0" err="1">
                <a:latin typeface="+mn-lt"/>
              </a:rPr>
              <a:t>During</a:t>
            </a:r>
            <a:r>
              <a:rPr lang="it-IT" sz="1200" b="0" i="0" u="none" strike="noStrike" baseline="0" dirty="0">
                <a:latin typeface="+mn-lt"/>
              </a:rPr>
              <a:t> first </a:t>
            </a:r>
            <a:r>
              <a:rPr lang="it-IT" sz="1200" b="0" i="0" u="none" strike="noStrike" baseline="0" dirty="0" err="1">
                <a:latin typeface="+mn-lt"/>
              </a:rPr>
              <a:t>language</a:t>
            </a:r>
            <a:r>
              <a:rPr lang="it-IT" sz="1200" b="0" i="0" u="none" strike="noStrike" baseline="0" dirty="0">
                <a:latin typeface="+mn-lt"/>
              </a:rPr>
              <a:t> </a:t>
            </a:r>
            <a:r>
              <a:rPr lang="it-IT" sz="1200" b="0" i="0" u="none" strike="noStrike" baseline="0" dirty="0" err="1">
                <a:latin typeface="+mn-lt"/>
              </a:rPr>
              <a:t>acquisition</a:t>
            </a:r>
            <a:r>
              <a:rPr lang="it-IT" sz="1200" b="0" i="0" u="none" strike="noStrike" baseline="0" dirty="0">
                <a:latin typeface="+mn-lt"/>
              </a:rPr>
              <a:t>, </a:t>
            </a:r>
            <a:r>
              <a:rPr lang="en-GB" sz="1800" b="0" i="0" u="none" strike="noStrike" baseline="0" dirty="0">
                <a:latin typeface="AdvOT15f0a2b2"/>
              </a:rPr>
              <a:t>children quickly learn to attend to aspects of a motion event. Once internalized, attention to particular domains of experience becomes particularly resistant to re-structuring in adult L2 acquisition (</a:t>
            </a:r>
            <a:r>
              <a:rPr lang="en-GB" sz="1800" b="0" i="0" u="none" strike="noStrike" baseline="0" dirty="0" err="1">
                <a:latin typeface="AdvOT15f0a2b2"/>
              </a:rPr>
              <a:t>Slobin</a:t>
            </a:r>
            <a:r>
              <a:rPr lang="en-GB" sz="1800" b="0" i="0" u="none" strike="noStrike" baseline="0" dirty="0">
                <a:latin typeface="AdvOT15f0a2b2"/>
              </a:rPr>
              <a:t> 1996). This resistance may easily</a:t>
            </a:r>
          </a:p>
          <a:p>
            <a:pPr algn="l"/>
            <a:r>
              <a:rPr lang="en-GB" sz="1800" b="0" i="0" u="none" strike="noStrike" baseline="0" dirty="0">
                <a:latin typeface="AdvOT15f0a2b2"/>
              </a:rPr>
              <a:t>imply transfer of L1 spatial representation into the L2 production, </a:t>
            </a:r>
          </a:p>
          <a:p>
            <a:pPr algn="l"/>
            <a:r>
              <a:rPr lang="en-GB" sz="1800" b="0" i="0" u="none" strike="noStrike" baseline="0" dirty="0">
                <a:latin typeface="AdvOT15f0a2b2"/>
              </a:rPr>
              <a:t>In the construal of a motion event in a L2, the learner</a:t>
            </a:r>
            <a:r>
              <a:rPr lang="en-GB" sz="1800" b="0" i="0" u="none" strike="noStrike" baseline="0" dirty="0">
                <a:latin typeface="AdvOT15f0a2b2+20"/>
              </a:rPr>
              <a:t>’</a:t>
            </a:r>
            <a:r>
              <a:rPr lang="en-GB" sz="1800" b="0" i="0" u="none" strike="noStrike" baseline="0" dirty="0">
                <a:latin typeface="AdvOT15f0a2b2"/>
              </a:rPr>
              <a:t>s task consists of recognizing and learning target-like ways to talk about motion (</a:t>
            </a:r>
            <a:r>
              <a:rPr lang="en-GB" sz="1800" b="0" i="0" u="none" strike="noStrike" baseline="0" dirty="0" err="1">
                <a:latin typeface="AdvOT15f0a2b2"/>
              </a:rPr>
              <a:t>Cadierno</a:t>
            </a:r>
            <a:r>
              <a:rPr lang="en-GB" sz="1800" b="0" i="0" u="none" strike="noStrike" baseline="0" dirty="0">
                <a:latin typeface="AdvOT15f0a2b2"/>
              </a:rPr>
              <a:t> 2017). In the case of transition from an S-language L1 to a V-language L2, learners must focus less on Manner. In the opposite transition, learners must pay more attention to Manner and to a detailed Path.</a:t>
            </a:r>
          </a:p>
          <a:p>
            <a:pPr algn="l"/>
            <a:endParaRPr lang="en-GB" sz="1800" b="0" i="0" u="none" strike="noStrike" baseline="0" dirty="0">
              <a:latin typeface="AdvOT15f0a2b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dirty="0">
                <a:latin typeface="AdvOT15f0a2b2"/>
              </a:rPr>
              <a:t>But what really happens? Motion is considered as a prone domain for cross-linguistic difference, </a:t>
            </a:r>
            <a:r>
              <a:rPr lang="en-GB" sz="1200" b="0" i="0" u="none" strike="noStrike" baseline="0" dirty="0">
                <a:latin typeface="AdvOT15f0a2b2"/>
              </a:rPr>
              <a:t>especially if motion in the target language (TL) is not organized in the same way as in the L1.</a:t>
            </a:r>
          </a:p>
          <a:p>
            <a:pPr algn="l"/>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16</a:t>
            </a:fld>
            <a:endParaRPr lang="it-IT"/>
          </a:p>
        </p:txBody>
      </p:sp>
    </p:spTree>
    <p:extLst>
      <p:ext uri="{BB962C8B-B14F-4D97-AF65-F5344CB8AC3E}">
        <p14:creationId xmlns:p14="http://schemas.microsoft.com/office/powerpoint/2010/main" val="36870396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err="1"/>
              <a:t>Talmy’s</a:t>
            </a:r>
            <a:r>
              <a:rPr lang="it-IT" dirty="0"/>
              <a:t> </a:t>
            </a:r>
            <a:r>
              <a:rPr lang="it-IT" dirty="0" err="1"/>
              <a:t>dichotomy</a:t>
            </a:r>
            <a:r>
              <a:rPr lang="it-IT" dirty="0"/>
              <a:t> </a:t>
            </a:r>
            <a:r>
              <a:rPr lang="it-IT" dirty="0" err="1"/>
              <a:t>has</a:t>
            </a:r>
            <a:r>
              <a:rPr lang="it-IT" dirty="0"/>
              <a:t> </a:t>
            </a:r>
            <a:r>
              <a:rPr lang="it-IT" dirty="0" err="1"/>
              <a:t>represented</a:t>
            </a:r>
            <a:r>
              <a:rPr lang="it-IT" dirty="0"/>
              <a:t> a fertile ground for </a:t>
            </a:r>
            <a:r>
              <a:rPr lang="it-IT" dirty="0" err="1"/>
              <a:t>applied</a:t>
            </a:r>
            <a:r>
              <a:rPr lang="it-IT" dirty="0"/>
              <a:t> </a:t>
            </a:r>
            <a:r>
              <a:rPr lang="it-IT" dirty="0" err="1"/>
              <a:t>linguistics</a:t>
            </a:r>
            <a:r>
              <a:rPr lang="it-IT" dirty="0"/>
              <a:t>, </a:t>
            </a:r>
            <a:r>
              <a:rPr lang="it-IT" dirty="0" err="1"/>
              <a:t>such</a:t>
            </a:r>
            <a:r>
              <a:rPr lang="it-IT" dirty="0"/>
              <a:t> </a:t>
            </a:r>
            <a:r>
              <a:rPr lang="it-IT" dirty="0" err="1"/>
              <a:t>as</a:t>
            </a:r>
            <a:r>
              <a:rPr lang="it-IT" dirty="0"/>
              <a:t> </a:t>
            </a:r>
            <a:r>
              <a:rPr lang="it-IT" dirty="0" err="1"/>
              <a:t>language</a:t>
            </a:r>
            <a:r>
              <a:rPr lang="it-IT" dirty="0"/>
              <a:t> </a:t>
            </a:r>
            <a:r>
              <a:rPr lang="it-IT" dirty="0" err="1"/>
              <a:t>acquisition</a:t>
            </a:r>
            <a:r>
              <a:rPr lang="it-IT" dirty="0"/>
              <a:t>, </a:t>
            </a:r>
            <a:r>
              <a:rPr lang="it-IT" dirty="0" err="1"/>
              <a:t>translation</a:t>
            </a:r>
            <a:r>
              <a:rPr lang="it-IT" dirty="0"/>
              <a:t> and </a:t>
            </a:r>
            <a:r>
              <a:rPr lang="it-IT" dirty="0" err="1"/>
              <a:t>interpreting</a:t>
            </a:r>
            <a:r>
              <a:rPr lang="it-IT" dirty="0"/>
              <a:t>, and </a:t>
            </a:r>
            <a:r>
              <a:rPr lang="it-IT" dirty="0" err="1"/>
              <a:t>we</a:t>
            </a:r>
            <a:r>
              <a:rPr lang="it-IT" dirty="0"/>
              <a:t> </a:t>
            </a:r>
            <a:r>
              <a:rPr lang="it-IT" dirty="0" err="1"/>
              <a:t>hope</a:t>
            </a:r>
            <a:r>
              <a:rPr lang="it-IT" dirty="0"/>
              <a:t>, for </a:t>
            </a:r>
            <a:r>
              <a:rPr lang="it-IT" dirty="0" err="1"/>
              <a:t>language</a:t>
            </a:r>
            <a:r>
              <a:rPr lang="it-IT" dirty="0"/>
              <a:t> learning.</a:t>
            </a:r>
          </a:p>
          <a:p>
            <a:endParaRPr lang="it-IT" dirty="0"/>
          </a:p>
          <a:p>
            <a:pPr algn="l"/>
            <a:r>
              <a:rPr lang="it-IT" sz="1200" b="0" i="0" u="none" strike="noStrike" baseline="0" dirty="0" err="1">
                <a:latin typeface="+mn-lt"/>
              </a:rPr>
              <a:t>During</a:t>
            </a:r>
            <a:r>
              <a:rPr lang="it-IT" sz="1200" b="0" i="0" u="none" strike="noStrike" baseline="0" dirty="0">
                <a:latin typeface="+mn-lt"/>
              </a:rPr>
              <a:t> first </a:t>
            </a:r>
            <a:r>
              <a:rPr lang="it-IT" sz="1200" b="0" i="0" u="none" strike="noStrike" baseline="0" dirty="0" err="1">
                <a:latin typeface="+mn-lt"/>
              </a:rPr>
              <a:t>language</a:t>
            </a:r>
            <a:r>
              <a:rPr lang="it-IT" sz="1200" b="0" i="0" u="none" strike="noStrike" baseline="0" dirty="0">
                <a:latin typeface="+mn-lt"/>
              </a:rPr>
              <a:t> </a:t>
            </a:r>
            <a:r>
              <a:rPr lang="it-IT" sz="1200" b="0" i="0" u="none" strike="noStrike" baseline="0" dirty="0" err="1">
                <a:latin typeface="+mn-lt"/>
              </a:rPr>
              <a:t>acquisition</a:t>
            </a:r>
            <a:r>
              <a:rPr lang="it-IT" sz="1200" b="0" i="0" u="none" strike="noStrike" baseline="0" dirty="0">
                <a:latin typeface="+mn-lt"/>
              </a:rPr>
              <a:t>, </a:t>
            </a:r>
            <a:r>
              <a:rPr lang="en-GB" sz="1800" b="0" i="0" u="none" strike="noStrike" baseline="0" dirty="0">
                <a:latin typeface="AdvOT15f0a2b2"/>
              </a:rPr>
              <a:t>children quickly learn to attend to aspects of a motion event. Once internalized, attention to particular domains of experience becomes particularly resistant to re-structuring in adult L2 acquisition (</a:t>
            </a:r>
            <a:r>
              <a:rPr lang="en-GB" sz="1800" b="0" i="0" u="none" strike="noStrike" baseline="0" dirty="0" err="1">
                <a:latin typeface="AdvOT15f0a2b2"/>
              </a:rPr>
              <a:t>Slobin</a:t>
            </a:r>
            <a:r>
              <a:rPr lang="en-GB" sz="1800" b="0" i="0" u="none" strike="noStrike" baseline="0" dirty="0">
                <a:latin typeface="AdvOT15f0a2b2"/>
              </a:rPr>
              <a:t> 1996). This resistance may easily</a:t>
            </a:r>
          </a:p>
          <a:p>
            <a:pPr algn="l"/>
            <a:r>
              <a:rPr lang="en-GB" sz="1800" b="0" i="0" u="none" strike="noStrike" baseline="0" dirty="0">
                <a:latin typeface="AdvOT15f0a2b2"/>
              </a:rPr>
              <a:t>imply transfer of L1 spatial representation into the L2 production, </a:t>
            </a:r>
          </a:p>
          <a:p>
            <a:pPr algn="l"/>
            <a:r>
              <a:rPr lang="en-GB" sz="1800" b="0" i="0" u="none" strike="noStrike" baseline="0" dirty="0">
                <a:latin typeface="AdvOT15f0a2b2"/>
              </a:rPr>
              <a:t>In the construal of a motion event in a L2, the learner</a:t>
            </a:r>
            <a:r>
              <a:rPr lang="en-GB" sz="1800" b="0" i="0" u="none" strike="noStrike" baseline="0" dirty="0">
                <a:latin typeface="AdvOT15f0a2b2+20"/>
              </a:rPr>
              <a:t>’</a:t>
            </a:r>
            <a:r>
              <a:rPr lang="en-GB" sz="1800" b="0" i="0" u="none" strike="noStrike" baseline="0" dirty="0">
                <a:latin typeface="AdvOT15f0a2b2"/>
              </a:rPr>
              <a:t>s task consists of recognizing and learning target-like ways to talk about motion (</a:t>
            </a:r>
            <a:r>
              <a:rPr lang="en-GB" sz="1800" b="0" i="0" u="none" strike="noStrike" baseline="0" dirty="0" err="1">
                <a:latin typeface="AdvOT15f0a2b2"/>
              </a:rPr>
              <a:t>Cadierno</a:t>
            </a:r>
            <a:r>
              <a:rPr lang="en-GB" sz="1800" b="0" i="0" u="none" strike="noStrike" baseline="0" dirty="0">
                <a:latin typeface="AdvOT15f0a2b2"/>
              </a:rPr>
              <a:t> 2017). In the case of transition from an S-language L1 to a V-language L2, learners must focus less on Manner. In the opposite transition, learners must pay more attention to Manner and to a detailed Path.</a:t>
            </a:r>
          </a:p>
          <a:p>
            <a:pPr algn="l"/>
            <a:endParaRPr lang="en-GB" sz="1800" b="0" i="0" u="none" strike="noStrike" baseline="0" dirty="0">
              <a:latin typeface="AdvOT15f0a2b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dirty="0">
                <a:latin typeface="AdvOT15f0a2b2"/>
              </a:rPr>
              <a:t>But what really happens? Motion is considered as a prone domain for cross-linguistic difference, </a:t>
            </a:r>
            <a:r>
              <a:rPr lang="en-GB" sz="1200" b="0" i="0" u="none" strike="noStrike" baseline="0" dirty="0">
                <a:latin typeface="AdvOT15f0a2b2"/>
              </a:rPr>
              <a:t>especially if motion in the target language (TL) is not organized in the same way as in the L1.</a:t>
            </a:r>
          </a:p>
          <a:p>
            <a:pPr algn="l"/>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17</a:t>
            </a:fld>
            <a:endParaRPr lang="it-IT"/>
          </a:p>
        </p:txBody>
      </p:sp>
    </p:spTree>
    <p:extLst>
      <p:ext uri="{BB962C8B-B14F-4D97-AF65-F5344CB8AC3E}">
        <p14:creationId xmlns:p14="http://schemas.microsoft.com/office/powerpoint/2010/main" val="4693870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10000"/>
          </a:bodyPr>
          <a:lstStyle/>
          <a:p>
            <a:r>
              <a:rPr lang="it-IT" dirty="0" err="1"/>
              <a:t>Talmy’s</a:t>
            </a:r>
            <a:r>
              <a:rPr lang="it-IT" dirty="0"/>
              <a:t> </a:t>
            </a:r>
            <a:r>
              <a:rPr lang="it-IT" dirty="0" err="1"/>
              <a:t>dichotomy</a:t>
            </a:r>
            <a:r>
              <a:rPr lang="it-IT" dirty="0"/>
              <a:t> </a:t>
            </a:r>
            <a:r>
              <a:rPr lang="it-IT" dirty="0" err="1"/>
              <a:t>has</a:t>
            </a:r>
            <a:r>
              <a:rPr lang="it-IT" dirty="0"/>
              <a:t> </a:t>
            </a:r>
            <a:r>
              <a:rPr lang="it-IT" dirty="0" err="1"/>
              <a:t>represented</a:t>
            </a:r>
            <a:r>
              <a:rPr lang="it-IT" dirty="0"/>
              <a:t> a fertile ground for </a:t>
            </a:r>
            <a:r>
              <a:rPr lang="it-IT" dirty="0" err="1"/>
              <a:t>applied</a:t>
            </a:r>
            <a:r>
              <a:rPr lang="it-IT" dirty="0"/>
              <a:t> </a:t>
            </a:r>
            <a:r>
              <a:rPr lang="it-IT" dirty="0" err="1"/>
              <a:t>linguistics</a:t>
            </a:r>
            <a:r>
              <a:rPr lang="it-IT" dirty="0"/>
              <a:t>, </a:t>
            </a:r>
            <a:r>
              <a:rPr lang="it-IT" dirty="0" err="1"/>
              <a:t>such</a:t>
            </a:r>
            <a:r>
              <a:rPr lang="it-IT" dirty="0"/>
              <a:t> </a:t>
            </a:r>
            <a:r>
              <a:rPr lang="it-IT" dirty="0" err="1"/>
              <a:t>as</a:t>
            </a:r>
            <a:r>
              <a:rPr lang="it-IT" dirty="0"/>
              <a:t> </a:t>
            </a:r>
            <a:r>
              <a:rPr lang="it-IT" dirty="0" err="1"/>
              <a:t>language</a:t>
            </a:r>
            <a:r>
              <a:rPr lang="it-IT" dirty="0"/>
              <a:t> </a:t>
            </a:r>
            <a:r>
              <a:rPr lang="it-IT" dirty="0" err="1"/>
              <a:t>acquisition</a:t>
            </a:r>
            <a:r>
              <a:rPr lang="it-IT" dirty="0"/>
              <a:t>, </a:t>
            </a:r>
            <a:r>
              <a:rPr lang="it-IT" dirty="0" err="1"/>
              <a:t>translation</a:t>
            </a:r>
            <a:r>
              <a:rPr lang="it-IT" dirty="0"/>
              <a:t> and </a:t>
            </a:r>
            <a:r>
              <a:rPr lang="it-IT" dirty="0" err="1"/>
              <a:t>interpreting</a:t>
            </a:r>
            <a:r>
              <a:rPr lang="it-IT" dirty="0"/>
              <a:t>, and </a:t>
            </a:r>
            <a:r>
              <a:rPr lang="it-IT" dirty="0" err="1"/>
              <a:t>we</a:t>
            </a:r>
            <a:r>
              <a:rPr lang="it-IT" dirty="0"/>
              <a:t> </a:t>
            </a:r>
            <a:r>
              <a:rPr lang="it-IT" dirty="0" err="1"/>
              <a:t>hope</a:t>
            </a:r>
            <a:r>
              <a:rPr lang="it-IT" dirty="0"/>
              <a:t>, for </a:t>
            </a:r>
            <a:r>
              <a:rPr lang="it-IT" dirty="0" err="1"/>
              <a:t>language</a:t>
            </a:r>
            <a:r>
              <a:rPr lang="it-IT" dirty="0"/>
              <a:t> learning.</a:t>
            </a:r>
          </a:p>
          <a:p>
            <a:endParaRPr lang="it-IT" dirty="0"/>
          </a:p>
          <a:p>
            <a:pPr algn="l"/>
            <a:r>
              <a:rPr lang="it-IT" sz="1200" b="0" i="0" u="none" strike="noStrike" baseline="0" dirty="0" err="1">
                <a:latin typeface="+mn-lt"/>
              </a:rPr>
              <a:t>During</a:t>
            </a:r>
            <a:r>
              <a:rPr lang="it-IT" sz="1200" b="0" i="0" u="none" strike="noStrike" baseline="0" dirty="0">
                <a:latin typeface="+mn-lt"/>
              </a:rPr>
              <a:t> first </a:t>
            </a:r>
            <a:r>
              <a:rPr lang="it-IT" sz="1200" b="0" i="0" u="none" strike="noStrike" baseline="0" dirty="0" err="1">
                <a:latin typeface="+mn-lt"/>
              </a:rPr>
              <a:t>language</a:t>
            </a:r>
            <a:r>
              <a:rPr lang="it-IT" sz="1200" b="0" i="0" u="none" strike="noStrike" baseline="0" dirty="0">
                <a:latin typeface="+mn-lt"/>
              </a:rPr>
              <a:t> </a:t>
            </a:r>
            <a:r>
              <a:rPr lang="it-IT" sz="1200" b="0" i="0" u="none" strike="noStrike" baseline="0" dirty="0" err="1">
                <a:latin typeface="+mn-lt"/>
              </a:rPr>
              <a:t>acquisition</a:t>
            </a:r>
            <a:r>
              <a:rPr lang="it-IT" sz="1200" b="0" i="0" u="none" strike="noStrike" baseline="0" dirty="0">
                <a:latin typeface="+mn-lt"/>
              </a:rPr>
              <a:t>, </a:t>
            </a:r>
            <a:r>
              <a:rPr lang="en-GB" sz="1800" b="0" i="0" u="none" strike="noStrike" baseline="0" dirty="0">
                <a:latin typeface="AdvOT15f0a2b2"/>
              </a:rPr>
              <a:t>children quickly learn to attend to aspects of a motion event. Once internalized, attention to particular domains of experience becomes particularly resistant to re-structuring in adult L2 acquisition (</a:t>
            </a:r>
            <a:r>
              <a:rPr lang="en-GB" sz="1800" b="0" i="0" u="none" strike="noStrike" baseline="0" dirty="0" err="1">
                <a:latin typeface="AdvOT15f0a2b2"/>
              </a:rPr>
              <a:t>Slobin</a:t>
            </a:r>
            <a:r>
              <a:rPr lang="en-GB" sz="1800" b="0" i="0" u="none" strike="noStrike" baseline="0" dirty="0">
                <a:latin typeface="AdvOT15f0a2b2"/>
              </a:rPr>
              <a:t> 1996). This resistance may easily</a:t>
            </a:r>
          </a:p>
          <a:p>
            <a:pPr algn="l"/>
            <a:r>
              <a:rPr lang="en-GB" sz="1800" b="0" i="0" u="none" strike="noStrike" baseline="0" dirty="0">
                <a:latin typeface="AdvOT15f0a2b2"/>
              </a:rPr>
              <a:t>imply transfer of L1 spatial representation into the L2 production, </a:t>
            </a:r>
          </a:p>
          <a:p>
            <a:pPr algn="l"/>
            <a:r>
              <a:rPr lang="en-GB" sz="1800" b="0" i="0" u="none" strike="noStrike" baseline="0" dirty="0">
                <a:latin typeface="AdvOT15f0a2b2"/>
              </a:rPr>
              <a:t>In the construal of a motion event in a L2, the learner</a:t>
            </a:r>
            <a:r>
              <a:rPr lang="en-GB" sz="1800" b="0" i="0" u="none" strike="noStrike" baseline="0" dirty="0">
                <a:latin typeface="AdvOT15f0a2b2+20"/>
              </a:rPr>
              <a:t>’</a:t>
            </a:r>
            <a:r>
              <a:rPr lang="en-GB" sz="1800" b="0" i="0" u="none" strike="noStrike" baseline="0" dirty="0">
                <a:latin typeface="AdvOT15f0a2b2"/>
              </a:rPr>
              <a:t>s task consists of recognizing and learning target-like ways to talk about motion (</a:t>
            </a:r>
            <a:r>
              <a:rPr lang="en-GB" sz="1800" b="0" i="0" u="none" strike="noStrike" baseline="0" dirty="0" err="1">
                <a:latin typeface="AdvOT15f0a2b2"/>
              </a:rPr>
              <a:t>Cadierno</a:t>
            </a:r>
            <a:r>
              <a:rPr lang="en-GB" sz="1800" b="0" i="0" u="none" strike="noStrike" baseline="0" dirty="0">
                <a:latin typeface="AdvOT15f0a2b2"/>
              </a:rPr>
              <a:t> 2017). In the case of transition from an S-language L1 to a V-language L2, learners must focus less on Manner. In the opposite transition, learners must pay more attention to Manner and to a detailed Path.</a:t>
            </a:r>
          </a:p>
          <a:p>
            <a:pPr algn="l"/>
            <a:endParaRPr lang="en-GB" sz="1800" b="0" i="0" u="none" strike="noStrike" baseline="0" dirty="0">
              <a:latin typeface="AdvOT15f0a2b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baseline="0" dirty="0">
                <a:latin typeface="AdvOT15f0a2b2"/>
              </a:rPr>
              <a:t>But what really happens? Motion is considered as a prone domain for cross-linguistic difference, </a:t>
            </a:r>
            <a:r>
              <a:rPr lang="en-GB" sz="1200" b="0" i="0" u="none" strike="noStrike" baseline="0" dirty="0">
                <a:latin typeface="AdvOT15f0a2b2"/>
              </a:rPr>
              <a:t>especially if motion in the target language (TL) is not organized in the same way as in the L1.</a:t>
            </a:r>
          </a:p>
          <a:p>
            <a:pPr algn="l"/>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18</a:t>
            </a:fld>
            <a:endParaRPr lang="it-IT"/>
          </a:p>
        </p:txBody>
      </p:sp>
    </p:spTree>
    <p:extLst>
      <p:ext uri="{BB962C8B-B14F-4D97-AF65-F5344CB8AC3E}">
        <p14:creationId xmlns:p14="http://schemas.microsoft.com/office/powerpoint/2010/main" val="1008575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In </a:t>
            </a:r>
            <a:r>
              <a:rPr lang="it-IT" dirty="0" err="1"/>
              <a:t>terms</a:t>
            </a:r>
            <a:r>
              <a:rPr lang="it-IT" dirty="0"/>
              <a:t> of the </a:t>
            </a:r>
            <a:r>
              <a:rPr lang="it-IT" dirty="0" err="1"/>
              <a:t>expression</a:t>
            </a:r>
            <a:r>
              <a:rPr lang="it-IT" dirty="0"/>
              <a:t> of </a:t>
            </a:r>
            <a:r>
              <a:rPr lang="it-IT" dirty="0" err="1"/>
              <a:t>motion</a:t>
            </a:r>
            <a:r>
              <a:rPr lang="it-IT" dirty="0"/>
              <a:t>, </a:t>
            </a:r>
            <a:r>
              <a:rPr lang="it-IT" dirty="0" err="1"/>
              <a:t>we</a:t>
            </a:r>
            <a:r>
              <a:rPr lang="it-IT" dirty="0"/>
              <a:t> can </a:t>
            </a:r>
            <a:r>
              <a:rPr lang="it-IT" dirty="0" err="1"/>
              <a:t>distinguish</a:t>
            </a:r>
            <a:r>
              <a:rPr lang="it-IT" dirty="0"/>
              <a:t> </a:t>
            </a:r>
            <a:r>
              <a:rPr lang="it-IT" dirty="0" err="1"/>
              <a:t>three</a:t>
            </a:r>
            <a:r>
              <a:rPr lang="it-IT" dirty="0"/>
              <a:t> </a:t>
            </a:r>
            <a:r>
              <a:rPr lang="it-IT" dirty="0" err="1"/>
              <a:t>main</a:t>
            </a:r>
            <a:r>
              <a:rPr lang="it-IT" dirty="0"/>
              <a:t> </a:t>
            </a:r>
            <a:r>
              <a:rPr lang="it-IT" dirty="0" err="1"/>
              <a:t>criteria</a:t>
            </a:r>
            <a:r>
              <a:rPr lang="it-IT" dirty="0"/>
              <a:t> for </a:t>
            </a:r>
            <a:r>
              <a:rPr lang="it-IT" dirty="0" err="1"/>
              <a:t>classifyng</a:t>
            </a:r>
            <a:r>
              <a:rPr lang="it-IT" dirty="0"/>
              <a:t> the </a:t>
            </a:r>
            <a:r>
              <a:rPr lang="it-IT" dirty="0" err="1"/>
              <a:t>existing</a:t>
            </a:r>
            <a:r>
              <a:rPr lang="it-IT" dirty="0"/>
              <a:t> </a:t>
            </a:r>
            <a:r>
              <a:rPr lang="it-IT" dirty="0" err="1"/>
              <a:t>reserach</a:t>
            </a:r>
            <a:r>
              <a:rPr lang="it-IT" dirty="0"/>
              <a:t> on ME in L2:</a:t>
            </a:r>
          </a:p>
          <a:p>
            <a:endParaRPr lang="it-IT" dirty="0"/>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a:t>
            </a:r>
            <a:r>
              <a:rPr lang="fr-FR" sz="1200" i="1" dirty="0">
                <a:solidFill>
                  <a:srgbClr val="002060"/>
                </a:solidFill>
                <a:latin typeface="Constantia" pitchFamily="18" charset="0"/>
              </a:rPr>
              <a:t>type of motion </a:t>
            </a:r>
            <a:r>
              <a:rPr lang="fr-FR" sz="1200" dirty="0" err="1">
                <a:solidFill>
                  <a:srgbClr val="002060"/>
                </a:solidFill>
                <a:latin typeface="Constantia" pitchFamily="18" charset="0"/>
              </a:rPr>
              <a:t>studied</a:t>
            </a:r>
            <a:r>
              <a:rPr lang="fr-FR" sz="1200" dirty="0">
                <a:solidFill>
                  <a:srgbClr val="002060"/>
                </a:solidFill>
                <a:latin typeface="Constantia" pitchFamily="18" charset="0"/>
              </a:rPr>
              <a:t>: </a:t>
            </a:r>
            <a:r>
              <a:rPr lang="fr-FR" sz="1200" dirty="0" err="1">
                <a:solidFill>
                  <a:srgbClr val="002060"/>
                </a:solidFill>
                <a:latin typeface="Constantia" pitchFamily="18" charset="0"/>
              </a:rPr>
              <a:t>voluntary</a:t>
            </a:r>
            <a:r>
              <a:rPr lang="fr-FR" sz="1200" dirty="0">
                <a:solidFill>
                  <a:srgbClr val="002060"/>
                </a:solidFill>
                <a:latin typeface="Constantia" pitchFamily="18" charset="0"/>
              </a:rPr>
              <a:t> vs </a:t>
            </a:r>
            <a:r>
              <a:rPr lang="fr-FR" sz="1200" dirty="0" err="1">
                <a:solidFill>
                  <a:srgbClr val="002060"/>
                </a:solidFill>
                <a:latin typeface="Constantia" pitchFamily="18" charset="0"/>
              </a:rPr>
              <a:t>caused</a:t>
            </a:r>
            <a:r>
              <a:rPr lang="fr-FR" sz="1200" dirty="0">
                <a:solidFill>
                  <a:srgbClr val="002060"/>
                </a:solidFill>
                <a:latin typeface="Constantia" pitchFamily="18" charset="0"/>
              </a:rPr>
              <a:t>-motion (</a:t>
            </a:r>
            <a:r>
              <a:rPr lang="fr-FR" sz="1200" dirty="0" err="1">
                <a:solidFill>
                  <a:srgbClr val="002060"/>
                </a:solidFill>
                <a:latin typeface="Constantia" pitchFamily="18" charset="0"/>
              </a:rPr>
              <a:t>spontaneous</a:t>
            </a:r>
            <a:r>
              <a:rPr lang="fr-FR" sz="1200" dirty="0">
                <a:solidFill>
                  <a:srgbClr val="002060"/>
                </a:solidFill>
                <a:latin typeface="Constantia" pitchFamily="18" charset="0"/>
              </a:rPr>
              <a:t> vs </a:t>
            </a:r>
            <a:r>
              <a:rPr lang="fr-FR" sz="1200" dirty="0" err="1">
                <a:solidFill>
                  <a:srgbClr val="002060"/>
                </a:solidFill>
                <a:latin typeface="Constantia" pitchFamily="18" charset="0"/>
              </a:rPr>
              <a:t>produced</a:t>
            </a:r>
            <a:r>
              <a:rPr lang="fr-FR" sz="1200" dirty="0">
                <a:solidFill>
                  <a:srgbClr val="002060"/>
                </a:solidFill>
                <a:latin typeface="Constantia" pitchFamily="18" charset="0"/>
              </a:rPr>
              <a:t> by an </a:t>
            </a:r>
            <a:r>
              <a:rPr lang="fr-FR" sz="1200" dirty="0" err="1">
                <a:solidFill>
                  <a:srgbClr val="002060"/>
                </a:solidFill>
                <a:latin typeface="Constantia" pitchFamily="18" charset="0"/>
              </a:rPr>
              <a:t>external</a:t>
            </a:r>
            <a:r>
              <a:rPr lang="fr-FR" sz="1200" dirty="0">
                <a:solidFill>
                  <a:srgbClr val="002060"/>
                </a:solidFill>
                <a:latin typeface="Constantia" pitchFamily="18" charset="0"/>
              </a:rPr>
              <a:t> force)</a:t>
            </a:r>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a:t>
            </a:r>
            <a:r>
              <a:rPr lang="fr-FR" sz="1200" i="1" dirty="0">
                <a:solidFill>
                  <a:srgbClr val="002060"/>
                </a:solidFill>
                <a:latin typeface="Constantia" pitchFamily="18" charset="0"/>
              </a:rPr>
              <a:t>type of participants </a:t>
            </a:r>
            <a:r>
              <a:rPr lang="fr-FR" sz="1200" dirty="0">
                <a:solidFill>
                  <a:srgbClr val="002060"/>
                </a:solidFill>
                <a:latin typeface="Constantia" pitchFamily="18" charset="0"/>
              </a:rPr>
              <a:t>(</a:t>
            </a:r>
            <a:r>
              <a:rPr lang="fr-FR" sz="1200" dirty="0" err="1">
                <a:solidFill>
                  <a:srgbClr val="002060"/>
                </a:solidFill>
                <a:latin typeface="Constantia" pitchFamily="18" charset="0"/>
              </a:rPr>
              <a:t>bilinguals</a:t>
            </a:r>
            <a:r>
              <a:rPr lang="fr-FR" sz="1200" dirty="0">
                <a:solidFill>
                  <a:srgbClr val="002060"/>
                </a:solidFill>
                <a:latin typeface="Constantia" pitchFamily="18" charset="0"/>
              </a:rPr>
              <a:t>, </a:t>
            </a:r>
            <a:r>
              <a:rPr lang="fr-FR" sz="1200" dirty="0" err="1">
                <a:solidFill>
                  <a:srgbClr val="002060"/>
                </a:solidFill>
                <a:latin typeface="Constantia" pitchFamily="18" charset="0"/>
              </a:rPr>
              <a:t>adults</a:t>
            </a:r>
            <a:r>
              <a:rPr lang="fr-FR" sz="1200" dirty="0">
                <a:solidFill>
                  <a:srgbClr val="002060"/>
                </a:solidFill>
                <a:latin typeface="Constantia" pitchFamily="18" charset="0"/>
              </a:rPr>
              <a:t> </a:t>
            </a:r>
            <a:r>
              <a:rPr lang="fr-FR" sz="1200" dirty="0" err="1">
                <a:solidFill>
                  <a:srgbClr val="002060"/>
                </a:solidFill>
                <a:latin typeface="Constantia" pitchFamily="18" charset="0"/>
              </a:rPr>
              <a:t>learners</a:t>
            </a:r>
            <a:r>
              <a:rPr lang="fr-FR" sz="1200" dirty="0">
                <a:solidFill>
                  <a:srgbClr val="002060"/>
                </a:solidFill>
                <a:latin typeface="Constantia" pitchFamily="18" charset="0"/>
              </a:rPr>
              <a:t>)</a:t>
            </a:r>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a:t>
            </a:r>
            <a:r>
              <a:rPr lang="fr-FR" sz="1200" i="1" dirty="0">
                <a:solidFill>
                  <a:srgbClr val="002060"/>
                </a:solidFill>
                <a:latin typeface="Constantia" pitchFamily="18" charset="0"/>
              </a:rPr>
              <a:t>type of data </a:t>
            </a:r>
            <a:r>
              <a:rPr lang="fr-FR" sz="1200" dirty="0">
                <a:solidFill>
                  <a:srgbClr val="002060"/>
                </a:solidFill>
                <a:latin typeface="Constantia" pitchFamily="18" charset="0"/>
              </a:rPr>
              <a:t>(production, </a:t>
            </a:r>
            <a:r>
              <a:rPr lang="fr-FR" sz="1200" dirty="0" err="1">
                <a:solidFill>
                  <a:srgbClr val="002060"/>
                </a:solidFill>
                <a:latin typeface="Constantia" pitchFamily="18" charset="0"/>
              </a:rPr>
              <a:t>gesture</a:t>
            </a:r>
            <a:r>
              <a:rPr lang="fr-FR" sz="1200" dirty="0">
                <a:solidFill>
                  <a:srgbClr val="002060"/>
                </a:solidFill>
                <a:latin typeface="Constantia" pitchFamily="18" charset="0"/>
              </a:rPr>
              <a:t>, </a:t>
            </a:r>
            <a:r>
              <a:rPr lang="fr-FR" sz="1200" dirty="0" err="1">
                <a:solidFill>
                  <a:srgbClr val="002060"/>
                </a:solidFill>
                <a:latin typeface="Constantia" pitchFamily="18" charset="0"/>
              </a:rPr>
              <a:t>reception</a:t>
            </a:r>
            <a:r>
              <a:rPr lang="fr-FR" sz="1200" dirty="0">
                <a:solidFill>
                  <a:srgbClr val="002060"/>
                </a:solidFill>
                <a:latin typeface="Constantia" pitchFamily="18" charset="0"/>
              </a:rPr>
              <a:t>). </a:t>
            </a:r>
          </a:p>
          <a:p>
            <a:pPr marL="370332" algn="just">
              <a:buClr>
                <a:srgbClr val="002060"/>
              </a:buClr>
              <a:buFont typeface="Wingdings" panose="05000000000000000000" pitchFamily="2" charset="2"/>
              <a:buNone/>
            </a:pP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None/>
            </a:pPr>
            <a:r>
              <a:rPr lang="fr-FR" sz="1200" dirty="0" err="1">
                <a:solidFill>
                  <a:srgbClr val="002060"/>
                </a:solidFill>
                <a:latin typeface="Constantia" pitchFamily="18" charset="0"/>
              </a:rPr>
              <a:t>Since</a:t>
            </a:r>
            <a:r>
              <a:rPr lang="fr-FR" sz="1200" dirty="0">
                <a:solidFill>
                  <a:srgbClr val="002060"/>
                </a:solidFill>
                <a:latin typeface="Constantia" pitchFamily="18" charset="0"/>
              </a:rPr>
              <a:t> data on production (</a:t>
            </a:r>
            <a:r>
              <a:rPr lang="fr-FR" sz="1200" dirty="0" err="1">
                <a:solidFill>
                  <a:srgbClr val="002060"/>
                </a:solidFill>
                <a:latin typeface="Constantia" pitchFamily="18" charset="0"/>
              </a:rPr>
              <a:t>alone</a:t>
            </a:r>
            <a:r>
              <a:rPr lang="fr-FR" sz="1200" dirty="0">
                <a:solidFill>
                  <a:srgbClr val="002060"/>
                </a:solidFill>
                <a:latin typeface="Constantia" pitchFamily="18" charset="0"/>
              </a:rPr>
              <a:t> or </a:t>
            </a:r>
            <a:r>
              <a:rPr lang="fr-FR" sz="1200" dirty="0" err="1">
                <a:solidFill>
                  <a:srgbClr val="002060"/>
                </a:solidFill>
                <a:latin typeface="Constantia" pitchFamily="18" charset="0"/>
              </a:rPr>
              <a:t>with</a:t>
            </a:r>
            <a:r>
              <a:rPr lang="fr-FR" sz="1200" dirty="0">
                <a:solidFill>
                  <a:srgbClr val="002060"/>
                </a:solidFill>
                <a:latin typeface="Constantia" pitchFamily="18" charset="0"/>
              </a:rPr>
              <a:t> </a:t>
            </a:r>
            <a:r>
              <a:rPr lang="fr-FR" sz="1200" dirty="0" err="1">
                <a:solidFill>
                  <a:srgbClr val="002060"/>
                </a:solidFill>
                <a:latin typeface="Constantia" pitchFamily="18" charset="0"/>
              </a:rPr>
              <a:t>gesture</a:t>
            </a:r>
            <a:r>
              <a:rPr lang="fr-FR" sz="1200" dirty="0">
                <a:solidFill>
                  <a:srgbClr val="002060"/>
                </a:solidFill>
                <a:latin typeface="Constantia" pitchFamily="18" charset="0"/>
              </a:rPr>
              <a:t>) are </a:t>
            </a:r>
            <a:r>
              <a:rPr lang="fr-FR" sz="1200" dirty="0" err="1">
                <a:solidFill>
                  <a:srgbClr val="002060"/>
                </a:solidFill>
                <a:latin typeface="Constantia" pitchFamily="18" charset="0"/>
              </a:rPr>
              <a:t>still</a:t>
            </a:r>
            <a:r>
              <a:rPr lang="fr-FR" sz="1200" dirty="0">
                <a:solidFill>
                  <a:srgbClr val="002060"/>
                </a:solidFill>
                <a:latin typeface="Constantia" pitchFamily="18" charset="0"/>
              </a:rPr>
              <a:t> the </a:t>
            </a:r>
            <a:r>
              <a:rPr lang="fr-FR" sz="1200" dirty="0" err="1">
                <a:solidFill>
                  <a:srgbClr val="002060"/>
                </a:solidFill>
                <a:latin typeface="Constantia" pitchFamily="18" charset="0"/>
              </a:rPr>
              <a:t>most</a:t>
            </a:r>
            <a:r>
              <a:rPr lang="fr-FR" sz="1200" dirty="0">
                <a:solidFill>
                  <a:srgbClr val="002060"/>
                </a:solidFill>
                <a:latin typeface="Constantia" pitchFamily="18" charset="0"/>
              </a:rPr>
              <a:t> </a:t>
            </a:r>
            <a:r>
              <a:rPr lang="fr-FR" sz="1200" dirty="0" err="1">
                <a:solidFill>
                  <a:srgbClr val="002060"/>
                </a:solidFill>
                <a:latin typeface="Constantia" pitchFamily="18" charset="0"/>
              </a:rPr>
              <a:t>predominant</a:t>
            </a:r>
            <a:r>
              <a:rPr lang="fr-FR" sz="1200" dirty="0">
                <a:solidFill>
                  <a:srgbClr val="002060"/>
                </a:solidFill>
                <a:latin typeface="Constantia" pitchFamily="18" charset="0"/>
              </a:rPr>
              <a:t>, </a:t>
            </a:r>
            <a:r>
              <a:rPr lang="fr-FR" sz="1200" dirty="0" err="1">
                <a:solidFill>
                  <a:srgbClr val="002060"/>
                </a:solidFill>
                <a:latin typeface="Constantia" pitchFamily="18" charset="0"/>
              </a:rPr>
              <a:t>studies</a:t>
            </a:r>
            <a:r>
              <a:rPr lang="fr-FR" sz="1200" dirty="0">
                <a:solidFill>
                  <a:srgbClr val="002060"/>
                </a:solidFill>
                <a:latin typeface="Constantia" pitchFamily="18" charset="0"/>
              </a:rPr>
              <a:t> </a:t>
            </a:r>
            <a:r>
              <a:rPr lang="fr-FR" sz="1200" dirty="0" err="1">
                <a:solidFill>
                  <a:srgbClr val="002060"/>
                </a:solidFill>
                <a:latin typeface="Constantia" pitchFamily="18" charset="0"/>
              </a:rPr>
              <a:t>based</a:t>
            </a:r>
            <a:r>
              <a:rPr lang="fr-FR" sz="1200" dirty="0">
                <a:solidFill>
                  <a:srgbClr val="002060"/>
                </a:solidFill>
                <a:latin typeface="Constantia" pitchFamily="18" charset="0"/>
              </a:rPr>
              <a:t> on production can </a:t>
            </a:r>
            <a:r>
              <a:rPr lang="fr-FR" sz="1200" dirty="0" err="1">
                <a:solidFill>
                  <a:srgbClr val="002060"/>
                </a:solidFill>
                <a:latin typeface="Constantia" pitchFamily="18" charset="0"/>
              </a:rPr>
              <a:t>be</a:t>
            </a:r>
            <a:r>
              <a:rPr lang="fr-FR" sz="1200" dirty="0">
                <a:solidFill>
                  <a:srgbClr val="002060"/>
                </a:solidFill>
                <a:latin typeface="Constantia" pitchFamily="18" charset="0"/>
              </a:rPr>
              <a:t> </a:t>
            </a:r>
            <a:r>
              <a:rPr lang="fr-FR" sz="1200" dirty="0" err="1">
                <a:solidFill>
                  <a:srgbClr val="002060"/>
                </a:solidFill>
                <a:latin typeface="Constantia" pitchFamily="18" charset="0"/>
              </a:rPr>
              <a:t>classified</a:t>
            </a:r>
            <a:r>
              <a:rPr lang="fr-FR" sz="1200" dirty="0">
                <a:solidFill>
                  <a:srgbClr val="002060"/>
                </a:solidFill>
                <a:latin typeface="Constantia" pitchFamily="18" charset="0"/>
              </a:rPr>
              <a:t> </a:t>
            </a:r>
            <a:r>
              <a:rPr lang="fr-FR" sz="1200" dirty="0" err="1">
                <a:solidFill>
                  <a:srgbClr val="002060"/>
                </a:solidFill>
                <a:latin typeface="Constantia" pitchFamily="18" charset="0"/>
              </a:rPr>
              <a:t>according</a:t>
            </a:r>
            <a:r>
              <a:rPr lang="fr-FR" sz="1200" dirty="0">
                <a:solidFill>
                  <a:srgbClr val="002060"/>
                </a:solidFill>
                <a:latin typeface="Constantia" pitchFamily="18" charset="0"/>
              </a:rPr>
              <a:t> to 3 main </a:t>
            </a:r>
            <a:r>
              <a:rPr lang="fr-FR" sz="1200" dirty="0" err="1">
                <a:solidFill>
                  <a:srgbClr val="002060"/>
                </a:solidFill>
                <a:latin typeface="Constantia" pitchFamily="18" charset="0"/>
              </a:rPr>
              <a:t>criteria</a:t>
            </a:r>
            <a:r>
              <a:rPr lang="fr-FR" sz="1200" dirty="0">
                <a:solidFill>
                  <a:srgbClr val="002060"/>
                </a:solidFill>
                <a:latin typeface="Constantia" pitchFamily="18" charset="0"/>
              </a:rPr>
              <a:t>:</a:t>
            </a:r>
          </a:p>
          <a:p>
            <a:pPr marL="370332" algn="just">
              <a:buClr>
                <a:srgbClr val="002060"/>
              </a:buClr>
              <a:buFont typeface="Wingdings" panose="05000000000000000000" pitchFamily="2" charset="2"/>
              <a:buNone/>
            </a:pP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type of </a:t>
            </a:r>
            <a:r>
              <a:rPr lang="fr-FR" sz="1200" i="1" dirty="0" err="1">
                <a:solidFill>
                  <a:srgbClr val="002060"/>
                </a:solidFill>
                <a:latin typeface="Constantia" pitchFamily="18" charset="0"/>
              </a:rPr>
              <a:t>transfer</a:t>
            </a:r>
            <a:r>
              <a:rPr lang="fr-FR" sz="1200" i="1" dirty="0">
                <a:solidFill>
                  <a:srgbClr val="002060"/>
                </a:solidFill>
                <a:latin typeface="Constantia" pitchFamily="18" charset="0"/>
              </a:rPr>
              <a:t> </a:t>
            </a:r>
            <a:r>
              <a:rPr lang="fr-FR" sz="1200" dirty="0" err="1">
                <a:solidFill>
                  <a:srgbClr val="002060"/>
                </a:solidFill>
                <a:latin typeface="Constantia" pitchFamily="18" charset="0"/>
              </a:rPr>
              <a:t>examined</a:t>
            </a:r>
            <a:r>
              <a:rPr lang="fr-FR" sz="1200" dirty="0">
                <a:solidFill>
                  <a:srgbClr val="002060"/>
                </a:solidFill>
                <a:latin typeface="Constantia" pitchFamily="18" charset="0"/>
              </a:rPr>
              <a:t>: </a:t>
            </a:r>
            <a:r>
              <a:rPr lang="fr-FR" sz="1200" dirty="0" err="1">
                <a:solidFill>
                  <a:srgbClr val="002060"/>
                </a:solidFill>
                <a:latin typeface="Constantia" pitchFamily="18" charset="0"/>
              </a:rPr>
              <a:t>unidirectional</a:t>
            </a:r>
            <a:r>
              <a:rPr lang="fr-FR" sz="1200" dirty="0">
                <a:solidFill>
                  <a:srgbClr val="002060"/>
                </a:solidFill>
                <a:latin typeface="Constantia" pitchFamily="18" charset="0"/>
              </a:rPr>
              <a:t> vs </a:t>
            </a:r>
            <a:r>
              <a:rPr lang="fr-FR" sz="1200" dirty="0" err="1">
                <a:solidFill>
                  <a:srgbClr val="002060"/>
                </a:solidFill>
                <a:latin typeface="Constantia" pitchFamily="18" charset="0"/>
              </a:rPr>
              <a:t>bidirectional</a:t>
            </a: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a:t>
            </a:r>
            <a:r>
              <a:rPr lang="fr-FR" sz="1200" i="1" dirty="0" err="1">
                <a:solidFill>
                  <a:srgbClr val="002060"/>
                </a:solidFill>
                <a:latin typeface="Constantia" pitchFamily="18" charset="0"/>
              </a:rPr>
              <a:t>typological</a:t>
            </a:r>
            <a:r>
              <a:rPr lang="fr-FR" sz="1200" i="1" dirty="0">
                <a:solidFill>
                  <a:srgbClr val="002060"/>
                </a:solidFill>
                <a:latin typeface="Constantia" pitchFamily="18" charset="0"/>
              </a:rPr>
              <a:t> </a:t>
            </a:r>
            <a:r>
              <a:rPr lang="fr-FR" sz="1200" i="1" dirty="0" err="1">
                <a:solidFill>
                  <a:srgbClr val="002060"/>
                </a:solidFill>
                <a:latin typeface="Constantia" pitchFamily="18" charset="0"/>
              </a:rPr>
              <a:t>relationship</a:t>
            </a:r>
            <a:r>
              <a:rPr lang="fr-FR" sz="1200" i="1" dirty="0">
                <a:solidFill>
                  <a:srgbClr val="002060"/>
                </a:solidFill>
                <a:latin typeface="Constantia" pitchFamily="18" charset="0"/>
              </a:rPr>
              <a:t> </a:t>
            </a:r>
            <a:r>
              <a:rPr lang="fr-FR" sz="1200" dirty="0" err="1">
                <a:solidFill>
                  <a:srgbClr val="002060"/>
                </a:solidFill>
                <a:latin typeface="Constantia" pitchFamily="18" charset="0"/>
              </a:rPr>
              <a:t>between</a:t>
            </a:r>
            <a:r>
              <a:rPr lang="fr-FR" sz="1200" dirty="0">
                <a:solidFill>
                  <a:srgbClr val="002060"/>
                </a:solidFill>
                <a:latin typeface="Constantia" pitchFamily="18" charset="0"/>
              </a:rPr>
              <a:t> </a:t>
            </a:r>
            <a:r>
              <a:rPr lang="fr-FR" sz="1200" dirty="0" err="1">
                <a:solidFill>
                  <a:srgbClr val="002060"/>
                </a:solidFill>
                <a:latin typeface="Constantia" pitchFamily="18" charset="0"/>
              </a:rPr>
              <a:t>language</a:t>
            </a:r>
            <a:r>
              <a:rPr lang="fr-FR" sz="1200" dirty="0">
                <a:solidFill>
                  <a:srgbClr val="002060"/>
                </a:solidFill>
                <a:latin typeface="Constantia" pitchFamily="18" charset="0"/>
              </a:rPr>
              <a:t> </a:t>
            </a:r>
            <a:r>
              <a:rPr lang="fr-FR" sz="1200" dirty="0" err="1">
                <a:solidFill>
                  <a:srgbClr val="002060"/>
                </a:solidFill>
                <a:latin typeface="Constantia" pitchFamily="18" charset="0"/>
              </a:rPr>
              <a:t>pears</a:t>
            </a: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1200" dirty="0">
                <a:solidFill>
                  <a:srgbClr val="002060"/>
                </a:solidFill>
                <a:latin typeface="Constantia" pitchFamily="18" charset="0"/>
              </a:rPr>
              <a:t>the </a:t>
            </a:r>
            <a:r>
              <a:rPr lang="fr-FR" sz="1200" i="1" dirty="0" err="1">
                <a:solidFill>
                  <a:srgbClr val="002060"/>
                </a:solidFill>
                <a:latin typeface="Constantia" pitchFamily="18" charset="0"/>
              </a:rPr>
              <a:t>proficiency</a:t>
            </a:r>
            <a:r>
              <a:rPr lang="fr-FR" sz="1200" dirty="0">
                <a:solidFill>
                  <a:srgbClr val="002060"/>
                </a:solidFill>
                <a:latin typeface="Constantia" pitchFamily="18" charset="0"/>
              </a:rPr>
              <a:t>  </a:t>
            </a:r>
            <a:r>
              <a:rPr lang="fr-FR" sz="1200" dirty="0">
                <a:solidFill>
                  <a:srgbClr val="002060"/>
                </a:solidFill>
                <a:latin typeface="Constantia" pitchFamily="18" charset="0"/>
                <a:sym typeface="Wingdings" panose="05000000000000000000" pitchFamily="2" charset="2"/>
              </a:rPr>
              <a:t> </a:t>
            </a:r>
            <a:r>
              <a:rPr lang="fr-FR" sz="1200" dirty="0" err="1">
                <a:solidFill>
                  <a:srgbClr val="002060"/>
                </a:solidFill>
                <a:latin typeface="Constantia" pitchFamily="18" charset="0"/>
                <a:sym typeface="Wingdings" panose="05000000000000000000" pitchFamily="2" charset="2"/>
              </a:rPr>
              <a:t>this</a:t>
            </a:r>
            <a:r>
              <a:rPr lang="fr-FR" sz="1200" dirty="0">
                <a:solidFill>
                  <a:srgbClr val="002060"/>
                </a:solidFill>
                <a:latin typeface="Constantia" pitchFamily="18" charset="0"/>
                <a:sym typeface="Wingdings" panose="05000000000000000000" pitchFamily="2" charset="2"/>
              </a:rPr>
              <a:t> classification </a:t>
            </a:r>
            <a:r>
              <a:rPr lang="fr-FR" sz="1200" dirty="0" err="1">
                <a:solidFill>
                  <a:srgbClr val="002060"/>
                </a:solidFill>
                <a:latin typeface="Constantia" pitchFamily="18" charset="0"/>
                <a:sym typeface="Wingdings" panose="05000000000000000000" pitchFamily="2" charset="2"/>
              </a:rPr>
              <a:t>needs</a:t>
            </a:r>
            <a:r>
              <a:rPr lang="fr-FR" sz="1200" dirty="0">
                <a:solidFill>
                  <a:srgbClr val="002060"/>
                </a:solidFill>
                <a:latin typeface="Constantia" pitchFamily="18" charset="0"/>
                <a:sym typeface="Wingdings" panose="05000000000000000000" pitchFamily="2" charset="2"/>
              </a:rPr>
              <a:t> to </a:t>
            </a:r>
            <a:r>
              <a:rPr lang="fr-FR" sz="1200" dirty="0" err="1">
                <a:solidFill>
                  <a:srgbClr val="002060"/>
                </a:solidFill>
                <a:latin typeface="Constantia" pitchFamily="18" charset="0"/>
                <a:sym typeface="Wingdings" panose="05000000000000000000" pitchFamily="2" charset="2"/>
              </a:rPr>
              <a:t>be</a:t>
            </a:r>
            <a:r>
              <a:rPr lang="fr-FR" sz="1200" dirty="0">
                <a:solidFill>
                  <a:srgbClr val="002060"/>
                </a:solidFill>
                <a:latin typeface="Constantia" pitchFamily="18" charset="0"/>
                <a:sym typeface="Wingdings" panose="05000000000000000000" pitchFamily="2" charset="2"/>
              </a:rPr>
              <a:t> </a:t>
            </a:r>
            <a:r>
              <a:rPr lang="fr-FR" sz="1200" dirty="0" err="1">
                <a:solidFill>
                  <a:srgbClr val="002060"/>
                </a:solidFill>
                <a:latin typeface="Constantia" pitchFamily="18" charset="0"/>
                <a:sym typeface="Wingdings" panose="05000000000000000000" pitchFamily="2" charset="2"/>
              </a:rPr>
              <a:t>taken</a:t>
            </a:r>
            <a:r>
              <a:rPr lang="fr-FR" sz="1200" dirty="0">
                <a:solidFill>
                  <a:srgbClr val="002060"/>
                </a:solidFill>
                <a:latin typeface="Constantia" pitchFamily="18" charset="0"/>
                <a:sym typeface="Wingdings" panose="05000000000000000000" pitchFamily="2" charset="2"/>
              </a:rPr>
              <a:t> </a:t>
            </a:r>
            <a:r>
              <a:rPr lang="fr-FR" sz="1200" dirty="0" err="1">
                <a:solidFill>
                  <a:srgbClr val="002060"/>
                </a:solidFill>
                <a:latin typeface="Constantia" pitchFamily="18" charset="0"/>
                <a:sym typeface="Wingdings" panose="05000000000000000000" pitchFamily="2" charset="2"/>
              </a:rPr>
              <a:t>with</a:t>
            </a:r>
            <a:r>
              <a:rPr lang="fr-FR" sz="1200" dirty="0">
                <a:solidFill>
                  <a:srgbClr val="002060"/>
                </a:solidFill>
                <a:latin typeface="Constantia" pitchFamily="18" charset="0"/>
                <a:sym typeface="Wingdings" panose="05000000000000000000" pitchFamily="2" charset="2"/>
              </a:rPr>
              <a:t> care, </a:t>
            </a:r>
            <a:r>
              <a:rPr lang="fr-FR" sz="1200" dirty="0" err="1">
                <a:solidFill>
                  <a:srgbClr val="002060"/>
                </a:solidFill>
                <a:latin typeface="Constantia" pitchFamily="18" charset="0"/>
                <a:sym typeface="Wingdings" panose="05000000000000000000" pitchFamily="2" charset="2"/>
              </a:rPr>
              <a:t>since</a:t>
            </a:r>
            <a:r>
              <a:rPr lang="fr-FR" sz="1200" dirty="0">
                <a:solidFill>
                  <a:srgbClr val="002060"/>
                </a:solidFill>
                <a:latin typeface="Constantia" pitchFamily="18" charset="0"/>
                <a:sym typeface="Wingdings" panose="05000000000000000000" pitchFamily="2" charset="2"/>
              </a:rPr>
              <a:t> scholars </a:t>
            </a:r>
            <a:r>
              <a:rPr lang="fr-FR" sz="1200" dirty="0" err="1">
                <a:solidFill>
                  <a:srgbClr val="002060"/>
                </a:solidFill>
                <a:latin typeface="Constantia" pitchFamily="18" charset="0"/>
                <a:sym typeface="Wingdings" panose="05000000000000000000" pitchFamily="2" charset="2"/>
              </a:rPr>
              <a:t>may</a:t>
            </a:r>
            <a:r>
              <a:rPr lang="fr-FR" sz="1200" dirty="0">
                <a:solidFill>
                  <a:srgbClr val="002060"/>
                </a:solidFill>
                <a:latin typeface="Constantia" pitchFamily="18" charset="0"/>
                <a:sym typeface="Wingdings" panose="05000000000000000000" pitchFamily="2" charset="2"/>
              </a:rPr>
              <a:t> use </a:t>
            </a:r>
            <a:r>
              <a:rPr lang="fr-FR" sz="1200" dirty="0" err="1">
                <a:solidFill>
                  <a:srgbClr val="002060"/>
                </a:solidFill>
                <a:latin typeface="Constantia" pitchFamily="18" charset="0"/>
                <a:sym typeface="Wingdings" panose="05000000000000000000" pitchFamily="2" charset="2"/>
              </a:rPr>
              <a:t>different</a:t>
            </a:r>
            <a:r>
              <a:rPr lang="fr-FR" sz="1200" dirty="0">
                <a:solidFill>
                  <a:srgbClr val="002060"/>
                </a:solidFill>
                <a:latin typeface="Constantia" pitchFamily="18" charset="0"/>
                <a:sym typeface="Wingdings" panose="05000000000000000000" pitchFamily="2" charset="2"/>
              </a:rPr>
              <a:t> </a:t>
            </a:r>
            <a:r>
              <a:rPr lang="fr-FR" sz="1200" dirty="0" err="1">
                <a:solidFill>
                  <a:srgbClr val="002060"/>
                </a:solidFill>
                <a:latin typeface="Constantia" pitchFamily="18" charset="0"/>
                <a:sym typeface="Wingdings" panose="05000000000000000000" pitchFamily="2" charset="2"/>
              </a:rPr>
              <a:t>methods</a:t>
            </a:r>
            <a:r>
              <a:rPr lang="fr-FR" sz="1200" dirty="0">
                <a:solidFill>
                  <a:srgbClr val="002060"/>
                </a:solidFill>
                <a:latin typeface="Constantia" pitchFamily="18" charset="0"/>
                <a:sym typeface="Wingdings" panose="05000000000000000000" pitchFamily="2" charset="2"/>
              </a:rPr>
              <a:t> for </a:t>
            </a:r>
            <a:r>
              <a:rPr lang="fr-FR" sz="1200" dirty="0" err="1">
                <a:solidFill>
                  <a:srgbClr val="002060"/>
                </a:solidFill>
                <a:latin typeface="Constantia" pitchFamily="18" charset="0"/>
                <a:sym typeface="Wingdings" panose="05000000000000000000" pitchFamily="2" charset="2"/>
              </a:rPr>
              <a:t>assessing</a:t>
            </a:r>
            <a:r>
              <a:rPr lang="fr-FR" sz="1200" dirty="0">
                <a:solidFill>
                  <a:srgbClr val="002060"/>
                </a:solidFill>
                <a:latin typeface="Constantia" pitchFamily="18" charset="0"/>
                <a:sym typeface="Wingdings" panose="05000000000000000000" pitchFamily="2" charset="2"/>
              </a:rPr>
              <a:t> L2 </a:t>
            </a:r>
            <a:r>
              <a:rPr lang="fr-FR" sz="1200" dirty="0" err="1">
                <a:solidFill>
                  <a:srgbClr val="002060"/>
                </a:solidFill>
                <a:latin typeface="Constantia" pitchFamily="18" charset="0"/>
                <a:sym typeface="Wingdings" panose="05000000000000000000" pitchFamily="2" charset="2"/>
              </a:rPr>
              <a:t>learner’s</a:t>
            </a:r>
            <a:r>
              <a:rPr lang="fr-FR" sz="1200" dirty="0">
                <a:solidFill>
                  <a:srgbClr val="002060"/>
                </a:solidFill>
                <a:latin typeface="Constantia" pitchFamily="18" charset="0"/>
                <a:sym typeface="Wingdings" panose="05000000000000000000" pitchFamily="2" charset="2"/>
              </a:rPr>
              <a:t> </a:t>
            </a:r>
            <a:r>
              <a:rPr lang="fr-FR" sz="1200" dirty="0" err="1">
                <a:solidFill>
                  <a:srgbClr val="002060"/>
                </a:solidFill>
                <a:latin typeface="Constantia" pitchFamily="18" charset="0"/>
                <a:sym typeface="Wingdings" panose="05000000000000000000" pitchFamily="2" charset="2"/>
              </a:rPr>
              <a:t>proficiency</a:t>
            </a:r>
            <a:r>
              <a:rPr lang="fr-FR" sz="1200" dirty="0">
                <a:solidFill>
                  <a:srgbClr val="002060"/>
                </a:solidFill>
                <a:latin typeface="Constantia" pitchFamily="18" charset="0"/>
                <a:sym typeface="Wingdings" panose="05000000000000000000" pitchFamily="2" charset="2"/>
              </a:rPr>
              <a:t>.</a:t>
            </a: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None/>
            </a:pP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None/>
            </a:pPr>
            <a:endParaRPr lang="fr-FR" sz="1200" dirty="0">
              <a:solidFill>
                <a:srgbClr val="002060"/>
              </a:solidFill>
              <a:latin typeface="Constantia" pitchFamily="18" charset="0"/>
            </a:endParaRPr>
          </a:p>
          <a:p>
            <a:pPr marL="370332" algn="just">
              <a:buClr>
                <a:srgbClr val="002060"/>
              </a:buClr>
              <a:buFont typeface="Wingdings" panose="05000000000000000000" pitchFamily="2" charset="2"/>
              <a:buNone/>
            </a:pPr>
            <a:endParaRPr lang="fr-FR" sz="1200" dirty="0">
              <a:solidFill>
                <a:srgbClr val="002060"/>
              </a:solidFill>
              <a:latin typeface="Constantia" pitchFamily="18" charset="0"/>
            </a:endParaRPr>
          </a:p>
          <a:p>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19</a:t>
            </a:fld>
            <a:endParaRPr lang="it-IT"/>
          </a:p>
        </p:txBody>
      </p:sp>
    </p:spTree>
    <p:extLst>
      <p:ext uri="{BB962C8B-B14F-4D97-AF65-F5344CB8AC3E}">
        <p14:creationId xmlns:p14="http://schemas.microsoft.com/office/powerpoint/2010/main" val="4254546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a:t>This</a:t>
            </a:r>
            <a:r>
              <a:rPr lang="it-IT" dirty="0"/>
              <a:t> </a:t>
            </a:r>
            <a:r>
              <a:rPr lang="it-IT" dirty="0" err="1"/>
              <a:t>is</a:t>
            </a:r>
            <a:r>
              <a:rPr lang="it-IT" dirty="0"/>
              <a:t> the </a:t>
            </a:r>
            <a:r>
              <a:rPr lang="it-IT" dirty="0" err="1"/>
              <a:t>outline</a:t>
            </a:r>
            <a:r>
              <a:rPr lang="it-IT" dirty="0"/>
              <a:t> of </a:t>
            </a:r>
            <a:r>
              <a:rPr lang="it-IT" dirty="0" err="1"/>
              <a:t>my</a:t>
            </a:r>
            <a:r>
              <a:rPr lang="it-IT" dirty="0"/>
              <a:t> talk. </a:t>
            </a:r>
          </a:p>
          <a:p>
            <a:r>
              <a:rPr lang="it-IT" dirty="0"/>
              <a:t>First </a:t>
            </a:r>
            <a:r>
              <a:rPr lang="it-IT" dirty="0" err="1"/>
              <a:t>we</a:t>
            </a:r>
            <a:r>
              <a:rPr lang="it-IT" dirty="0"/>
              <a:t> </a:t>
            </a:r>
            <a:r>
              <a:rPr lang="it-IT" dirty="0" err="1"/>
              <a:t>have</a:t>
            </a:r>
            <a:r>
              <a:rPr lang="it-IT" dirty="0"/>
              <a:t> an </a:t>
            </a:r>
            <a:r>
              <a:rPr lang="it-IT" dirty="0" err="1"/>
              <a:t>introduction</a:t>
            </a:r>
            <a:r>
              <a:rPr lang="it-IT" dirty="0"/>
              <a:t> and the </a:t>
            </a:r>
            <a:r>
              <a:rPr lang="it-IT" dirty="0" err="1"/>
              <a:t>theoretical</a:t>
            </a:r>
            <a:r>
              <a:rPr lang="it-IT" dirty="0"/>
              <a:t> background.</a:t>
            </a:r>
          </a:p>
          <a:p>
            <a:r>
              <a:rPr lang="it-IT" dirty="0" err="1"/>
              <a:t>Then</a:t>
            </a:r>
            <a:r>
              <a:rPr lang="it-IT" dirty="0"/>
              <a:t> I </a:t>
            </a:r>
            <a:r>
              <a:rPr lang="it-IT" dirty="0" err="1"/>
              <a:t>will</a:t>
            </a:r>
            <a:r>
              <a:rPr lang="it-IT" dirty="0"/>
              <a:t> </a:t>
            </a:r>
            <a:r>
              <a:rPr lang="it-IT" dirty="0" err="1"/>
              <a:t>present</a:t>
            </a:r>
            <a:r>
              <a:rPr lang="it-IT" dirty="0"/>
              <a:t> a case study and some </a:t>
            </a:r>
            <a:r>
              <a:rPr lang="it-IT" dirty="0" err="1"/>
              <a:t>suggestions</a:t>
            </a:r>
            <a:r>
              <a:rPr lang="it-IT" dirty="0"/>
              <a:t> for future </a:t>
            </a:r>
            <a:r>
              <a:rPr lang="it-IT" dirty="0" err="1"/>
              <a:t>motion</a:t>
            </a:r>
            <a:r>
              <a:rPr lang="it-IT" dirty="0"/>
              <a:t> event studies</a:t>
            </a:r>
          </a:p>
        </p:txBody>
      </p:sp>
      <p:sp>
        <p:nvSpPr>
          <p:cNvPr id="4" name="Segnaposto numero diapositiva 3"/>
          <p:cNvSpPr>
            <a:spLocks noGrp="1"/>
          </p:cNvSpPr>
          <p:nvPr>
            <p:ph type="sldNum" sz="quarter" idx="10"/>
          </p:nvPr>
        </p:nvSpPr>
        <p:spPr/>
        <p:txBody>
          <a:bodyPr/>
          <a:lstStyle/>
          <a:p>
            <a:fld id="{150DFF66-C952-4283-94D0-C254E8CAE3D3}" type="slidenum">
              <a:rPr lang="it-IT" smtClean="0"/>
              <a:pPr/>
              <a:t>2</a:t>
            </a:fld>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So, </a:t>
            </a:r>
            <a:r>
              <a:rPr lang="it-IT" dirty="0" err="1"/>
              <a:t>motion</a:t>
            </a:r>
            <a:r>
              <a:rPr lang="it-IT" dirty="0"/>
              <a:t> </a:t>
            </a:r>
            <a:r>
              <a:rPr lang="it-IT" dirty="0" err="1"/>
              <a:t>has</a:t>
            </a:r>
            <a:r>
              <a:rPr lang="it-IT" dirty="0"/>
              <a:t> </a:t>
            </a:r>
            <a:r>
              <a:rPr lang="it-IT" dirty="0" err="1"/>
              <a:t>been</a:t>
            </a:r>
            <a:r>
              <a:rPr lang="it-IT" dirty="0"/>
              <a:t> </a:t>
            </a:r>
            <a:r>
              <a:rPr lang="it-IT" dirty="0" err="1"/>
              <a:t>largely</a:t>
            </a:r>
            <a:r>
              <a:rPr lang="it-IT" dirty="0"/>
              <a:t> </a:t>
            </a:r>
            <a:r>
              <a:rPr lang="it-IT" dirty="0" err="1"/>
              <a:t>investigated</a:t>
            </a:r>
            <a:r>
              <a:rPr lang="it-IT" dirty="0"/>
              <a:t> in SLA.</a:t>
            </a:r>
          </a:p>
          <a:p>
            <a:pPr algn="l"/>
            <a:r>
              <a:rPr lang="it-IT" dirty="0"/>
              <a:t>For ex., </a:t>
            </a:r>
            <a:r>
              <a:rPr lang="it-IT" dirty="0" err="1"/>
              <a:t>generally</a:t>
            </a:r>
            <a:r>
              <a:rPr lang="it-IT" dirty="0"/>
              <a:t> </a:t>
            </a:r>
            <a:r>
              <a:rPr lang="en-GB" sz="1800" b="0" i="0" u="none" strike="noStrike" baseline="0" dirty="0">
                <a:latin typeface="AdvOT15f0a2b2"/>
              </a:rPr>
              <a:t>studies on beginners show that learners soon adopt the minimal spatial linguistic devices of the TL (see results of the ESF Project). Although using idiosyncratic forms, learners of a V-language (i.e. French in the ESF Project) tend to code Path in the main verb (such as in French </a:t>
            </a:r>
            <a:r>
              <a:rPr lang="en-GB" sz="1800" b="0" i="0" u="none" strike="noStrike" baseline="0" dirty="0" err="1">
                <a:latin typeface="AdvOT2df93c3e.I"/>
              </a:rPr>
              <a:t>arriver</a:t>
            </a:r>
            <a:r>
              <a:rPr lang="en-GB" sz="1800" b="0" i="0" u="none" strike="noStrike" baseline="0" dirty="0">
                <a:latin typeface="AdvOT2df93c3e.I"/>
              </a:rPr>
              <a:t> </a:t>
            </a:r>
            <a:r>
              <a:rPr lang="en-GB" sz="1800" b="0" i="0" u="none" strike="noStrike" baseline="0" dirty="0">
                <a:latin typeface="AdvOT15f0a2b2+20"/>
              </a:rPr>
              <a:t>‘</a:t>
            </a:r>
            <a:r>
              <a:rPr lang="en-GB" sz="1800" b="0" i="0" u="none" strike="noStrike" baseline="0" dirty="0">
                <a:latin typeface="AdvOT15f0a2b2"/>
              </a:rPr>
              <a:t>arrive</a:t>
            </a:r>
            <a:r>
              <a:rPr lang="en-GB" sz="1800" b="0" i="0" u="none" strike="noStrike" baseline="0" dirty="0">
                <a:latin typeface="AdvOT15f0a2b2+20"/>
              </a:rPr>
              <a:t>’</a:t>
            </a:r>
            <a:r>
              <a:rPr lang="en-GB" sz="1800" b="0" i="0" u="none" strike="noStrike" baseline="0" dirty="0">
                <a:latin typeface="AdvOT15f0a2b2"/>
              </a:rPr>
              <a:t>), while learners of a S-language resort to directional particles (</a:t>
            </a:r>
            <a:r>
              <a:rPr lang="en-GB" sz="1800" b="0" i="0" u="none" strike="noStrike" baseline="0" dirty="0">
                <a:latin typeface="AdvOT2df93c3e.I"/>
              </a:rPr>
              <a:t>up, away</a:t>
            </a:r>
            <a:r>
              <a:rPr lang="en-GB" sz="1800" b="0" i="0" u="none" strike="noStrike" baseline="0" dirty="0">
                <a:latin typeface="AdvOT15f0a2b2"/>
              </a:rPr>
              <a:t>) to express it (Becker and Carroll 1997). From the intermediate level on, learners resort to more target-like spatial patterns.</a:t>
            </a:r>
          </a:p>
          <a:p>
            <a:pPr algn="l"/>
            <a:endParaRPr lang="en-GB" sz="1800" b="0" i="0" u="none" strike="noStrike" baseline="0" dirty="0">
              <a:latin typeface="AdvOT15f0a2b2"/>
            </a:endParaRPr>
          </a:p>
          <a:p>
            <a:pPr algn="l"/>
            <a:r>
              <a:rPr lang="en-GB" sz="1800" b="0" i="0" u="none" strike="noStrike" baseline="0" dirty="0">
                <a:latin typeface="AdvOT15f0a2b2"/>
              </a:rPr>
              <a:t>Hendriks et al. (2008) and Hendriks and Hickmann (2011) indicate that transfer phenomena are already perceptible in beginners</a:t>
            </a:r>
            <a:r>
              <a:rPr lang="en-GB" sz="1800" b="0" i="0" u="none" strike="noStrike" baseline="0" dirty="0">
                <a:latin typeface="AdvOT15f0a2b2+20"/>
              </a:rPr>
              <a:t>’ </a:t>
            </a:r>
            <a:r>
              <a:rPr lang="en-GB" sz="1800" b="0" i="0" u="none" strike="noStrike" baseline="0" dirty="0">
                <a:latin typeface="AdvOT15f0a2b2"/>
              </a:rPr>
              <a:t>productions in L2 French especially when they have to talk about caused motion.</a:t>
            </a:r>
            <a:endParaRPr lang="it-IT" dirty="0"/>
          </a:p>
          <a:p>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20</a:t>
            </a:fld>
            <a:endParaRPr lang="it-IT"/>
          </a:p>
        </p:txBody>
      </p:sp>
    </p:spTree>
    <p:extLst>
      <p:ext uri="{BB962C8B-B14F-4D97-AF65-F5344CB8AC3E}">
        <p14:creationId xmlns:p14="http://schemas.microsoft.com/office/powerpoint/2010/main" val="106390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fontScale="92500" lnSpcReduction="20000"/>
          </a:bodyPr>
          <a:lstStyle/>
          <a:p>
            <a:pPr algn="l"/>
            <a:r>
              <a:rPr lang="en-GB" sz="1800" b="0" i="0" u="none" strike="noStrike" baseline="0" dirty="0" err="1">
                <a:latin typeface="AdvOT15f0a2b2"/>
              </a:rPr>
              <a:t>Cadierno</a:t>
            </a:r>
            <a:r>
              <a:rPr lang="en-GB" sz="1800" b="0" i="0" u="none" strike="noStrike" baseline="0" dirty="0">
                <a:latin typeface="AdvOT15f0a2b2"/>
              </a:rPr>
              <a:t> (2004) and </a:t>
            </a:r>
            <a:r>
              <a:rPr lang="en-GB" sz="1800" b="0" i="0" u="none" strike="noStrike" baseline="0" dirty="0" err="1">
                <a:latin typeface="AdvOT15f0a2b2"/>
              </a:rPr>
              <a:t>Cadierno</a:t>
            </a:r>
            <a:r>
              <a:rPr lang="en-GB" sz="1800" b="0" i="0" u="none" strike="noStrike" baseline="0" dirty="0">
                <a:latin typeface="AdvOT15f0a2b2"/>
              </a:rPr>
              <a:t> and Ruiz (2006), comparing intermediate and advanced English and Danish learners of L2 Spanish, show that CLI is predominant</a:t>
            </a:r>
          </a:p>
          <a:p>
            <a:pPr algn="l"/>
            <a:r>
              <a:rPr lang="en-GB" sz="1800" b="0" i="0" u="none" strike="noStrike" baseline="0" dirty="0">
                <a:latin typeface="AdvOT15f0a2b2"/>
              </a:rPr>
              <a:t>at the intermediate level (i.e. </a:t>
            </a:r>
            <a:r>
              <a:rPr lang="en-GB" sz="1800" b="0" i="0" u="none" strike="noStrike" baseline="0" dirty="0" err="1">
                <a:latin typeface="AdvOT2df93c3e.I"/>
              </a:rPr>
              <a:t>satellization</a:t>
            </a:r>
            <a:r>
              <a:rPr lang="en-GB" sz="1800" b="0" i="0" u="none" strike="noStrike" baseline="0" dirty="0">
                <a:latin typeface="AdvOT2df93c3e.I"/>
              </a:rPr>
              <a:t> of locative constructions</a:t>
            </a:r>
            <a:r>
              <a:rPr lang="en-GB" sz="1800" b="0" i="0" u="none" strike="noStrike" baseline="0" dirty="0">
                <a:latin typeface="AdvOT15f0a2b2"/>
              </a:rPr>
              <a:t>), whereas advanced participants manage to restructure their L1 thinking for speaking pattern when talking about motion in the L2.</a:t>
            </a:r>
          </a:p>
          <a:p>
            <a:pPr algn="l"/>
            <a:endParaRPr lang="en-GB" sz="1800" b="0" i="0" u="none" strike="noStrike" baseline="0" dirty="0">
              <a:latin typeface="AdvOT15f0a2b2"/>
            </a:endParaRPr>
          </a:p>
          <a:p>
            <a:pPr algn="l"/>
            <a:r>
              <a:rPr lang="en-GB" sz="1800" b="0" i="0" u="none" strike="noStrike" baseline="0" dirty="0">
                <a:latin typeface="AdvOT15f0a2b2"/>
              </a:rPr>
              <a:t>CLI is also attested at advanced learners. Carroll et al. show that advanced French leaners of L2 English and French tend to reproduce spatial patterns of their L1 instead of adopting TL preferences  by using locative expressions typical of their L1</a:t>
            </a:r>
          </a:p>
          <a:p>
            <a:pPr algn="l"/>
            <a:endParaRPr lang="en-GB" sz="1800" b="0" i="0" u="none" strike="noStrike" baseline="0" dirty="0">
              <a:latin typeface="AdvOT15f0a2b2"/>
            </a:endParaRPr>
          </a:p>
          <a:p>
            <a:pPr algn="l"/>
            <a:r>
              <a:rPr lang="en-GB" sz="1800" b="0" i="0" u="none" strike="noStrike" baseline="0" dirty="0">
                <a:latin typeface="AdvOT15f0a2b2"/>
              </a:rPr>
              <a:t>Some research about motion events in L2 Italian by learners with typologically different L1 (V-framed vs S-framed; see Bernini et al. 2006; </a:t>
            </a:r>
            <a:r>
              <a:rPr lang="en-GB" sz="1800" b="0" i="0" u="none" strike="noStrike" baseline="0" dirty="0" err="1">
                <a:latin typeface="AdvOT15f0a2b2"/>
              </a:rPr>
              <a:t>Sprea</a:t>
            </a:r>
            <a:r>
              <a:rPr lang="en-GB" sz="1800" b="0" i="0" u="none" strike="noStrike" baseline="0" dirty="0" err="1">
                <a:latin typeface="AdvOT15f0a2b2+fb"/>
              </a:rPr>
              <a:t>fi</a:t>
            </a:r>
            <a:r>
              <a:rPr lang="en-GB" sz="1800" b="0" i="0" u="none" strike="noStrike" baseline="0" dirty="0" err="1">
                <a:latin typeface="AdvOT15f0a2b2"/>
              </a:rPr>
              <a:t>co</a:t>
            </a:r>
            <a:r>
              <a:rPr lang="en-GB" sz="1800" b="0" i="0" u="none" strike="noStrike" baseline="0" dirty="0">
                <a:latin typeface="AdvOT15f0a2b2"/>
              </a:rPr>
              <a:t> and </a:t>
            </a:r>
            <a:r>
              <a:rPr lang="en-GB" sz="1800" b="0" i="0" u="none" strike="noStrike" baseline="0" dirty="0" err="1">
                <a:latin typeface="AdvOT15f0a2b2"/>
              </a:rPr>
              <a:t>Valentini</a:t>
            </a:r>
            <a:r>
              <a:rPr lang="en-GB" sz="1800" b="0" i="0" u="none" strike="noStrike" baseline="0" dirty="0">
                <a:latin typeface="AdvOT15f0a2b2"/>
              </a:rPr>
              <a:t> 2009) illustrates that L1 transfer shows up in the use of satellite constructions or the transitive use of TL motion verbs by L1 Germanic subjects.</a:t>
            </a:r>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21</a:t>
            </a:fld>
            <a:endParaRPr lang="it-IT"/>
          </a:p>
        </p:txBody>
      </p:sp>
    </p:spTree>
    <p:extLst>
      <p:ext uri="{BB962C8B-B14F-4D97-AF65-F5344CB8AC3E}">
        <p14:creationId xmlns:p14="http://schemas.microsoft.com/office/powerpoint/2010/main" val="8457694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In sum, studies </a:t>
            </a:r>
            <a:r>
              <a:rPr lang="it-IT" dirty="0" err="1"/>
              <a:t>have</a:t>
            </a:r>
            <a:r>
              <a:rPr lang="it-IT" dirty="0"/>
              <a:t> </a:t>
            </a:r>
            <a:r>
              <a:rPr lang="it-IT" dirty="0" err="1"/>
              <a:t>stressed</a:t>
            </a:r>
            <a:r>
              <a:rPr lang="it-IT" dirty="0"/>
              <a:t> </a:t>
            </a:r>
            <a:r>
              <a:rPr lang="it-IT" dirty="0" err="1"/>
              <a:t>that</a:t>
            </a:r>
            <a:r>
              <a:rPr lang="it-IT" dirty="0"/>
              <a:t> </a:t>
            </a:r>
            <a:r>
              <a:rPr lang="it-IT" dirty="0" err="1"/>
              <a:t>learners</a:t>
            </a:r>
            <a:r>
              <a:rPr lang="it-IT" dirty="0"/>
              <a:t>’ </a:t>
            </a:r>
            <a:r>
              <a:rPr lang="it-IT" dirty="0" err="1"/>
              <a:t>difficukties</a:t>
            </a:r>
            <a:r>
              <a:rPr lang="it-IT" dirty="0"/>
              <a:t> in </a:t>
            </a:r>
            <a:r>
              <a:rPr lang="it-IT" dirty="0" err="1"/>
              <a:t>motion</a:t>
            </a:r>
            <a:r>
              <a:rPr lang="it-IT" dirty="0"/>
              <a:t> event </a:t>
            </a:r>
            <a:r>
              <a:rPr lang="it-IT" dirty="0" err="1"/>
              <a:t>construal</a:t>
            </a:r>
            <a:r>
              <a:rPr lang="it-IT" dirty="0"/>
              <a:t> are </a:t>
            </a:r>
            <a:r>
              <a:rPr lang="it-IT" dirty="0" err="1"/>
              <a:t>mainly</a:t>
            </a:r>
            <a:r>
              <a:rPr lang="it-IT" dirty="0"/>
              <a:t> </a:t>
            </a:r>
            <a:r>
              <a:rPr lang="it-IT" dirty="0" err="1"/>
              <a:t>related</a:t>
            </a:r>
            <a:r>
              <a:rPr lang="it-IT" dirty="0"/>
              <a:t> to </a:t>
            </a:r>
            <a:r>
              <a:rPr lang="it-IT" dirty="0" err="1"/>
              <a:t>objective</a:t>
            </a:r>
            <a:r>
              <a:rPr lang="it-IT" dirty="0"/>
              <a:t> </a:t>
            </a:r>
            <a:r>
              <a:rPr lang="it-IT" dirty="0" err="1"/>
              <a:t>differences</a:t>
            </a:r>
            <a:r>
              <a:rPr lang="it-IT" dirty="0"/>
              <a:t> </a:t>
            </a:r>
            <a:r>
              <a:rPr lang="it-IT" dirty="0" err="1"/>
              <a:t>between</a:t>
            </a:r>
            <a:r>
              <a:rPr lang="it-IT" dirty="0"/>
              <a:t> </a:t>
            </a:r>
            <a:r>
              <a:rPr lang="it-IT" dirty="0" err="1"/>
              <a:t>languages</a:t>
            </a:r>
            <a:r>
              <a:rPr lang="it-IT" dirty="0"/>
              <a:t> and to the proficiency.</a:t>
            </a:r>
          </a:p>
          <a:p>
            <a:r>
              <a:rPr lang="it-IT" dirty="0" err="1"/>
              <a:t>Nevertheless</a:t>
            </a:r>
            <a:r>
              <a:rPr lang="it-IT" dirty="0"/>
              <a:t>, </a:t>
            </a:r>
            <a:r>
              <a:rPr lang="it-IT" dirty="0" err="1"/>
              <a:t>results</a:t>
            </a:r>
            <a:r>
              <a:rPr lang="it-IT" dirty="0"/>
              <a:t> are </a:t>
            </a:r>
            <a:r>
              <a:rPr lang="it-IT" dirty="0" err="1"/>
              <a:t>not</a:t>
            </a:r>
            <a:r>
              <a:rPr lang="it-IT" dirty="0"/>
              <a:t> easy to compare due to </a:t>
            </a:r>
            <a:r>
              <a:rPr lang="it-IT" dirty="0" err="1"/>
              <a:t>differences</a:t>
            </a:r>
            <a:r>
              <a:rPr lang="it-IT" dirty="0"/>
              <a:t> in :</a:t>
            </a:r>
          </a:p>
          <a:p>
            <a:endParaRPr lang="it-IT" dirty="0"/>
          </a:p>
          <a:p>
            <a:pPr marL="228600" indent="-228600">
              <a:buAutoNum type="alphaLcParenR"/>
            </a:pPr>
            <a:r>
              <a:rPr lang="it-IT" dirty="0"/>
              <a:t>The </a:t>
            </a:r>
            <a:r>
              <a:rPr lang="it-IT" dirty="0" err="1"/>
              <a:t>language</a:t>
            </a:r>
            <a:r>
              <a:rPr lang="it-IT" dirty="0"/>
              <a:t> </a:t>
            </a:r>
            <a:r>
              <a:rPr lang="it-IT" dirty="0" err="1"/>
              <a:t>peers</a:t>
            </a:r>
            <a:r>
              <a:rPr lang="it-IT" dirty="0"/>
              <a:t>, </a:t>
            </a:r>
          </a:p>
          <a:p>
            <a:pPr marL="228600" indent="-228600">
              <a:buAutoNum type="alphaLcParenR"/>
            </a:pPr>
            <a:r>
              <a:rPr lang="it-IT" dirty="0"/>
              <a:t>The </a:t>
            </a:r>
            <a:r>
              <a:rPr lang="it-IT" dirty="0" err="1"/>
              <a:t>type</a:t>
            </a:r>
            <a:r>
              <a:rPr lang="it-IT" dirty="0"/>
              <a:t> of </a:t>
            </a:r>
            <a:r>
              <a:rPr lang="it-IT" dirty="0" err="1"/>
              <a:t>motion</a:t>
            </a:r>
            <a:r>
              <a:rPr lang="it-IT" dirty="0"/>
              <a:t> </a:t>
            </a:r>
            <a:r>
              <a:rPr lang="it-IT" dirty="0" err="1"/>
              <a:t>investigated</a:t>
            </a:r>
            <a:endParaRPr lang="it-IT" dirty="0"/>
          </a:p>
          <a:p>
            <a:pPr marL="228600" indent="-228600">
              <a:buAutoNum type="alphaLcParenR"/>
            </a:pPr>
            <a:r>
              <a:rPr lang="it-IT" dirty="0"/>
              <a:t>The task </a:t>
            </a:r>
            <a:r>
              <a:rPr lang="it-IT" dirty="0" err="1"/>
              <a:t>employed</a:t>
            </a:r>
            <a:r>
              <a:rPr lang="it-IT" dirty="0"/>
              <a:t> (more or </a:t>
            </a:r>
            <a:r>
              <a:rPr lang="it-IT" dirty="0" err="1"/>
              <a:t>less</a:t>
            </a:r>
            <a:r>
              <a:rPr lang="it-IT" dirty="0"/>
              <a:t> </a:t>
            </a:r>
            <a:r>
              <a:rPr lang="it-IT" dirty="0" err="1"/>
              <a:t>controlled</a:t>
            </a:r>
            <a:r>
              <a:rPr lang="it-IT" dirty="0"/>
              <a:t>)</a:t>
            </a:r>
          </a:p>
          <a:p>
            <a:pPr marL="228600" indent="-228600">
              <a:buAutoNum type="alphaLcParenR"/>
            </a:pPr>
            <a:r>
              <a:rPr lang="it-IT" dirty="0"/>
              <a:t>The </a:t>
            </a:r>
            <a:r>
              <a:rPr lang="it-IT" dirty="0" err="1"/>
              <a:t>population</a:t>
            </a:r>
            <a:r>
              <a:rPr lang="it-IT" dirty="0"/>
              <a:t> </a:t>
            </a:r>
            <a:r>
              <a:rPr lang="it-IT" dirty="0" err="1"/>
              <a:t>examined</a:t>
            </a:r>
            <a:r>
              <a:rPr lang="it-IT" dirty="0"/>
              <a:t>, </a:t>
            </a:r>
          </a:p>
          <a:p>
            <a:pPr marL="228600" indent="-228600">
              <a:buAutoNum type="alphaLcParenR"/>
            </a:pPr>
            <a:r>
              <a:rPr lang="it-IT" dirty="0"/>
              <a:t>The </a:t>
            </a:r>
            <a:r>
              <a:rPr lang="it-IT" dirty="0" err="1"/>
              <a:t>type</a:t>
            </a:r>
            <a:r>
              <a:rPr lang="it-IT" dirty="0"/>
              <a:t> of input </a:t>
            </a:r>
            <a:r>
              <a:rPr lang="it-IT" dirty="0" err="1"/>
              <a:t>populations</a:t>
            </a:r>
            <a:r>
              <a:rPr lang="it-IT" dirty="0"/>
              <a:t> are </a:t>
            </a:r>
            <a:r>
              <a:rPr lang="it-IT" dirty="0" err="1"/>
              <a:t>exposed</a:t>
            </a:r>
            <a:r>
              <a:rPr lang="it-IT" dirty="0"/>
              <a:t> to</a:t>
            </a:r>
          </a:p>
          <a:p>
            <a:pPr marL="0" indent="0">
              <a:buNone/>
            </a:pPr>
            <a:endParaRPr lang="it-IT" dirty="0"/>
          </a:p>
          <a:p>
            <a:pPr marL="0" indent="0">
              <a:buNone/>
            </a:pPr>
            <a:endParaRPr lang="it-IT" dirty="0"/>
          </a:p>
          <a:p>
            <a:pPr marL="0" indent="0">
              <a:buNone/>
            </a:pPr>
            <a:endParaRPr lang="it-IT" dirty="0"/>
          </a:p>
          <a:p>
            <a:pPr marL="228600" indent="-228600">
              <a:buAutoNum type="alphaLcParenR"/>
            </a:pPr>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22</a:t>
            </a:fld>
            <a:endParaRPr lang="it-IT"/>
          </a:p>
        </p:txBody>
      </p:sp>
    </p:spTree>
    <p:extLst>
      <p:ext uri="{BB962C8B-B14F-4D97-AF65-F5344CB8AC3E}">
        <p14:creationId xmlns:p14="http://schemas.microsoft.com/office/powerpoint/2010/main" val="28408487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Up to </a:t>
            </a:r>
            <a:r>
              <a:rPr lang="it-IT" dirty="0" err="1"/>
              <a:t>now</a:t>
            </a:r>
            <a:r>
              <a:rPr lang="it-IT" dirty="0"/>
              <a:t> </a:t>
            </a:r>
            <a:r>
              <a:rPr lang="it-IT" dirty="0" err="1"/>
              <a:t>research</a:t>
            </a:r>
            <a:r>
              <a:rPr lang="it-IT" dirty="0"/>
              <a:t> </a:t>
            </a:r>
            <a:r>
              <a:rPr lang="it-IT" dirty="0" err="1"/>
              <a:t>has</a:t>
            </a:r>
            <a:r>
              <a:rPr lang="it-IT" dirty="0"/>
              <a:t> </a:t>
            </a:r>
            <a:r>
              <a:rPr lang="it-IT" dirty="0" err="1"/>
              <a:t>adressed</a:t>
            </a:r>
            <a:r>
              <a:rPr lang="it-IT" dirty="0"/>
              <a:t> </a:t>
            </a:r>
            <a:r>
              <a:rPr lang="it-IT" dirty="0" err="1"/>
              <a:t>much</a:t>
            </a:r>
            <a:r>
              <a:rPr lang="it-IT" dirty="0"/>
              <a:t> </a:t>
            </a:r>
            <a:r>
              <a:rPr lang="it-IT" dirty="0" err="1"/>
              <a:t>attention</a:t>
            </a:r>
            <a:r>
              <a:rPr lang="it-IT" dirty="0"/>
              <a:t> to the </a:t>
            </a:r>
            <a:r>
              <a:rPr lang="it-IT" dirty="0" err="1"/>
              <a:t>actual</a:t>
            </a:r>
            <a:r>
              <a:rPr lang="it-IT" dirty="0"/>
              <a:t> </a:t>
            </a:r>
            <a:r>
              <a:rPr lang="it-IT" dirty="0" err="1"/>
              <a:t>differences</a:t>
            </a:r>
            <a:r>
              <a:rPr lang="it-IT" dirty="0"/>
              <a:t> </a:t>
            </a:r>
            <a:r>
              <a:rPr lang="it-IT" dirty="0" err="1"/>
              <a:t>between</a:t>
            </a:r>
            <a:r>
              <a:rPr lang="it-IT" dirty="0"/>
              <a:t> </a:t>
            </a:r>
            <a:r>
              <a:rPr lang="it-IT" dirty="0" err="1"/>
              <a:t>languages</a:t>
            </a:r>
            <a:r>
              <a:rPr lang="it-IT" dirty="0"/>
              <a:t>, </a:t>
            </a:r>
            <a:r>
              <a:rPr lang="it-IT" dirty="0" err="1"/>
              <a:t>but</a:t>
            </a:r>
            <a:r>
              <a:rPr lang="it-IT" dirty="0"/>
              <a:t> </a:t>
            </a:r>
            <a:r>
              <a:rPr lang="en-US" sz="1800" dirty="0">
                <a:effectLst/>
                <a:latin typeface="Times New Roman" panose="02020603050405020304" pitchFamily="18" charset="0"/>
                <a:ea typeface="SimSun" panose="02010600030101010101" pitchFamily="2" charset="-122"/>
              </a:rPr>
              <a:t>very few consider the impact of the L1 when the learners’ languages in contact are typologically close (however, see </a:t>
            </a:r>
            <a:r>
              <a:rPr lang="en-US" sz="1800" dirty="0" err="1">
                <a:effectLst/>
                <a:latin typeface="Times New Roman" panose="02020603050405020304" pitchFamily="18" charset="0"/>
                <a:ea typeface="SimSun" panose="02010600030101010101" pitchFamily="2" charset="-122"/>
              </a:rPr>
              <a:t>Benazzo</a:t>
            </a:r>
            <a:r>
              <a:rPr lang="en-US" sz="1800" dirty="0">
                <a:effectLst/>
                <a:latin typeface="Times New Roman" panose="02020603050405020304" pitchFamily="18" charset="0"/>
                <a:ea typeface="SimSun" panose="02010600030101010101" pitchFamily="2" charset="-122"/>
              </a:rPr>
              <a:t> and </a:t>
            </a:r>
            <a:r>
              <a:rPr lang="en-US" sz="1800" dirty="0" err="1">
                <a:effectLst/>
                <a:latin typeface="Times New Roman" panose="02020603050405020304" pitchFamily="18" charset="0"/>
                <a:ea typeface="SimSun" panose="02010600030101010101" pitchFamily="2" charset="-122"/>
              </a:rPr>
              <a:t>Andorno</a:t>
            </a:r>
            <a:r>
              <a:rPr lang="en-US" sz="1800" dirty="0">
                <a:effectLst/>
                <a:latin typeface="Times New Roman" panose="02020603050405020304" pitchFamily="18" charset="0"/>
                <a:ea typeface="SimSun" panose="02010600030101010101" pitchFamily="2" charset="-122"/>
              </a:rPr>
              <a:t> 2017; Anastasio 2019, 2021, </a:t>
            </a:r>
            <a:r>
              <a:rPr lang="en-US" sz="1800" dirty="0" err="1">
                <a:effectLst/>
                <a:latin typeface="Times New Roman" panose="02020603050405020304" pitchFamily="18" charset="0"/>
                <a:ea typeface="SimSun" panose="02010600030101010101" pitchFamily="2" charset="-122"/>
              </a:rPr>
              <a:t>Hijazo-Gascón</a:t>
            </a:r>
            <a:r>
              <a:rPr lang="en-US" sz="1800" dirty="0">
                <a:effectLst/>
                <a:latin typeface="Times New Roman" panose="02020603050405020304" pitchFamily="18" charset="0"/>
                <a:ea typeface="SimSun" panose="02010600030101010101" pitchFamily="2" charset="-122"/>
              </a:rPr>
              <a:t> 2021) and can, however lack equivalent form-function categories.</a:t>
            </a:r>
            <a:endParaRPr lang="en-GB" dirty="0"/>
          </a:p>
        </p:txBody>
      </p:sp>
      <p:sp>
        <p:nvSpPr>
          <p:cNvPr id="4" name="Segnaposto numero diapositiva 3"/>
          <p:cNvSpPr>
            <a:spLocks noGrp="1"/>
          </p:cNvSpPr>
          <p:nvPr>
            <p:ph type="sldNum" sz="quarter" idx="5"/>
          </p:nvPr>
        </p:nvSpPr>
        <p:spPr/>
        <p:txBody>
          <a:bodyPr/>
          <a:lstStyle/>
          <a:p>
            <a:fld id="{150DFF66-C952-4283-94D0-C254E8CAE3D3}" type="slidenum">
              <a:rPr lang="it-IT" smtClean="0"/>
              <a:pPr/>
              <a:t>23</a:t>
            </a:fld>
            <a:endParaRPr lang="it-IT"/>
          </a:p>
        </p:txBody>
      </p:sp>
    </p:spTree>
    <p:extLst>
      <p:ext uri="{BB962C8B-B14F-4D97-AF65-F5344CB8AC3E}">
        <p14:creationId xmlns:p14="http://schemas.microsoft.com/office/powerpoint/2010/main" val="2492725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Here to put </a:t>
            </a:r>
            <a:r>
              <a:rPr lang="it-IT" dirty="0" err="1"/>
              <a:t>Research</a:t>
            </a:r>
            <a:r>
              <a:rPr lang="it-IT" dirty="0"/>
              <a:t> </a:t>
            </a:r>
            <a:r>
              <a:rPr lang="it-IT" dirty="0" err="1"/>
              <a:t>issue</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24</a:t>
            </a:fld>
            <a:endParaRPr lang="it-IT"/>
          </a:p>
        </p:txBody>
      </p:sp>
    </p:spTree>
    <p:extLst>
      <p:ext uri="{BB962C8B-B14F-4D97-AF65-F5344CB8AC3E}">
        <p14:creationId xmlns:p14="http://schemas.microsoft.com/office/powerpoint/2010/main" val="2508368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 Two main goals guide our study.</a:t>
            </a:r>
          </a:p>
          <a:p>
            <a:r>
              <a:rPr lang="en-US" sz="1200" kern="1200" dirty="0">
                <a:solidFill>
                  <a:schemeClr val="tx1"/>
                </a:solidFill>
                <a:latin typeface="+mn-lt"/>
                <a:ea typeface="+mn-ea"/>
                <a:cs typeface="+mn-cs"/>
              </a:rPr>
              <a:t>Specifically, we mean to (a) examine the developmental trajectory followed by learners in encoding motion events (the </a:t>
            </a:r>
            <a:r>
              <a:rPr lang="en-US" sz="1200" i="1" kern="1200" dirty="0">
                <a:solidFill>
                  <a:schemeClr val="tx1"/>
                </a:solidFill>
                <a:latin typeface="+mn-lt"/>
                <a:ea typeface="+mn-ea"/>
                <a:cs typeface="+mn-cs"/>
              </a:rPr>
              <a:t>focus</a:t>
            </a:r>
            <a:r>
              <a:rPr lang="en-US" sz="1200" kern="1200" dirty="0">
                <a:solidFill>
                  <a:schemeClr val="tx1"/>
                </a:solidFill>
                <a:latin typeface="+mn-lt"/>
                <a:ea typeface="+mn-ea"/>
                <a:cs typeface="+mn-cs"/>
              </a:rPr>
              <a:t> and </a:t>
            </a:r>
            <a:r>
              <a:rPr lang="en-US" sz="1200" i="1" kern="1200" dirty="0">
                <a:solidFill>
                  <a:schemeClr val="tx1"/>
                </a:solidFill>
                <a:latin typeface="+mn-lt"/>
                <a:ea typeface="+mn-ea"/>
                <a:cs typeface="+mn-cs"/>
              </a:rPr>
              <a:t>locus</a:t>
            </a:r>
            <a:r>
              <a:rPr lang="en-US" sz="1200" kern="1200" dirty="0">
                <a:solidFill>
                  <a:schemeClr val="tx1"/>
                </a:solidFill>
                <a:latin typeface="+mn-lt"/>
                <a:ea typeface="+mn-ea"/>
                <a:cs typeface="+mn-cs"/>
              </a:rPr>
              <a:t> of information), </a:t>
            </a:r>
          </a:p>
          <a:p>
            <a:r>
              <a:rPr lang="en-US" sz="1200" kern="1200" dirty="0">
                <a:solidFill>
                  <a:schemeClr val="tx1"/>
                </a:solidFill>
                <a:latin typeface="+mn-lt"/>
                <a:ea typeface="+mn-ea"/>
                <a:cs typeface="+mn-cs"/>
              </a:rPr>
              <a:t>(b) assess the role of cross-linguistic influence (CLI) according to their L2 proficiency (intermediate vs advanced; </a:t>
            </a:r>
            <a:r>
              <a:rPr lang="en-US" sz="1200" kern="1200" dirty="0" err="1">
                <a:solidFill>
                  <a:schemeClr val="tx1"/>
                </a:solidFill>
                <a:latin typeface="+mn-lt"/>
                <a:ea typeface="+mn-ea"/>
                <a:cs typeface="+mn-cs"/>
              </a:rPr>
              <a:t>Bartning</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Schlyter</a:t>
            </a:r>
            <a:r>
              <a:rPr lang="en-US" sz="1200" kern="1200" dirty="0">
                <a:solidFill>
                  <a:schemeClr val="tx1"/>
                </a:solidFill>
                <a:latin typeface="+mn-lt"/>
                <a:ea typeface="+mn-ea"/>
                <a:cs typeface="+mn-cs"/>
              </a:rPr>
              <a:t> 2004) and to the typological properties of languages in contact (S-languages vs V-languages)</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25</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 Two main goals guide our study.</a:t>
            </a:r>
          </a:p>
          <a:p>
            <a:r>
              <a:rPr lang="en-US" sz="1200" kern="1200" dirty="0">
                <a:solidFill>
                  <a:schemeClr val="tx1"/>
                </a:solidFill>
                <a:latin typeface="+mn-lt"/>
                <a:ea typeface="+mn-ea"/>
                <a:cs typeface="+mn-cs"/>
              </a:rPr>
              <a:t>Specifically, we mean to (a) examine the developmental trajectory followed by learners in encoding motion events (the </a:t>
            </a:r>
            <a:r>
              <a:rPr lang="en-US" sz="1200" i="1" kern="1200" dirty="0">
                <a:solidFill>
                  <a:schemeClr val="tx1"/>
                </a:solidFill>
                <a:latin typeface="+mn-lt"/>
                <a:ea typeface="+mn-ea"/>
                <a:cs typeface="+mn-cs"/>
              </a:rPr>
              <a:t>focus</a:t>
            </a:r>
            <a:r>
              <a:rPr lang="en-US" sz="1200" kern="1200" dirty="0">
                <a:solidFill>
                  <a:schemeClr val="tx1"/>
                </a:solidFill>
                <a:latin typeface="+mn-lt"/>
                <a:ea typeface="+mn-ea"/>
                <a:cs typeface="+mn-cs"/>
              </a:rPr>
              <a:t> and </a:t>
            </a:r>
            <a:r>
              <a:rPr lang="en-US" sz="1200" i="1" kern="1200" dirty="0">
                <a:solidFill>
                  <a:schemeClr val="tx1"/>
                </a:solidFill>
                <a:latin typeface="+mn-lt"/>
                <a:ea typeface="+mn-ea"/>
                <a:cs typeface="+mn-cs"/>
              </a:rPr>
              <a:t>locus</a:t>
            </a:r>
            <a:r>
              <a:rPr lang="en-US" sz="1200" kern="1200" dirty="0">
                <a:solidFill>
                  <a:schemeClr val="tx1"/>
                </a:solidFill>
                <a:latin typeface="+mn-lt"/>
                <a:ea typeface="+mn-ea"/>
                <a:cs typeface="+mn-cs"/>
              </a:rPr>
              <a:t> of information), </a:t>
            </a:r>
          </a:p>
          <a:p>
            <a:r>
              <a:rPr lang="en-US" sz="1200" kern="1200" dirty="0">
                <a:solidFill>
                  <a:schemeClr val="tx1"/>
                </a:solidFill>
                <a:latin typeface="+mn-lt"/>
                <a:ea typeface="+mn-ea"/>
                <a:cs typeface="+mn-cs"/>
              </a:rPr>
              <a:t>(b) assess the role of cross-linguistic influence (CLI) according to their L2 proficiency (intermediate vs advanced; </a:t>
            </a:r>
            <a:r>
              <a:rPr lang="en-US" sz="1200" kern="1200" dirty="0" err="1">
                <a:solidFill>
                  <a:schemeClr val="tx1"/>
                </a:solidFill>
                <a:latin typeface="+mn-lt"/>
                <a:ea typeface="+mn-ea"/>
                <a:cs typeface="+mn-cs"/>
              </a:rPr>
              <a:t>Bartning</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Schlyter</a:t>
            </a:r>
            <a:r>
              <a:rPr lang="en-US" sz="1200" kern="1200" dirty="0">
                <a:solidFill>
                  <a:schemeClr val="tx1"/>
                </a:solidFill>
                <a:latin typeface="+mn-lt"/>
                <a:ea typeface="+mn-ea"/>
                <a:cs typeface="+mn-cs"/>
              </a:rPr>
              <a:t> 2004) and to the typological properties of languages in contact (S-languages vs V-languages)</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26</a:t>
            </a:fld>
            <a:endParaRPr lang="it-IT"/>
          </a:p>
        </p:txBody>
      </p:sp>
    </p:spTree>
    <p:extLst>
      <p:ext uri="{BB962C8B-B14F-4D97-AF65-F5344CB8AC3E}">
        <p14:creationId xmlns:p14="http://schemas.microsoft.com/office/powerpoint/2010/main" val="38029767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228600" indent="-228600">
              <a:buNone/>
            </a:pPr>
            <a:r>
              <a:rPr lang="it-IT" dirty="0" err="1"/>
              <a:t>There</a:t>
            </a:r>
            <a:r>
              <a:rPr lang="it-IT" dirty="0"/>
              <a:t> are </a:t>
            </a:r>
            <a:r>
              <a:rPr lang="it-IT" dirty="0" err="1"/>
              <a:t>three</a:t>
            </a:r>
            <a:r>
              <a:rPr lang="it-IT" dirty="0"/>
              <a:t> </a:t>
            </a:r>
            <a:r>
              <a:rPr lang="it-IT" dirty="0" err="1"/>
              <a:t>languages</a:t>
            </a:r>
            <a:r>
              <a:rPr lang="it-IT" dirty="0"/>
              <a:t> </a:t>
            </a:r>
            <a:r>
              <a:rPr lang="it-IT" dirty="0" err="1"/>
              <a:t>studied</a:t>
            </a:r>
            <a:r>
              <a:rPr lang="it-IT" dirty="0"/>
              <a:t> in </a:t>
            </a:r>
            <a:r>
              <a:rPr lang="it-IT" dirty="0" err="1"/>
              <a:t>this</a:t>
            </a:r>
            <a:r>
              <a:rPr lang="it-IT" dirty="0"/>
              <a:t> </a:t>
            </a:r>
            <a:r>
              <a:rPr lang="it-IT" dirty="0" err="1"/>
              <a:t>research</a:t>
            </a:r>
            <a:r>
              <a:rPr lang="it-IT" dirty="0"/>
              <a:t>:</a:t>
            </a:r>
          </a:p>
          <a:p>
            <a:pPr marL="228600" indent="-228600">
              <a:buNone/>
            </a:pPr>
            <a:endParaRPr lang="it-IT" dirty="0"/>
          </a:p>
          <a:p>
            <a:pPr marL="228600" indent="-228600">
              <a:buNone/>
            </a:pPr>
            <a:r>
              <a:rPr lang="it-IT" dirty="0"/>
              <a:t>English 	</a:t>
            </a:r>
            <a:r>
              <a:rPr lang="it-IT" dirty="0" err="1"/>
              <a:t>Italian</a:t>
            </a:r>
            <a:r>
              <a:rPr lang="it-IT" dirty="0"/>
              <a:t> and French</a:t>
            </a:r>
          </a:p>
          <a:p>
            <a:pPr marL="228600" indent="-228600">
              <a:buNone/>
            </a:pPr>
            <a:endParaRPr lang="it-IT" dirty="0"/>
          </a:p>
          <a:p>
            <a:pPr marL="228600" indent="-228600">
              <a:buNone/>
            </a:pPr>
            <a:r>
              <a:rPr lang="it-IT" b="1" dirty="0"/>
              <a:t>English</a:t>
            </a:r>
            <a:r>
              <a:rPr lang="it-IT" dirty="0"/>
              <a:t> </a:t>
            </a:r>
            <a:r>
              <a:rPr lang="it-IT" dirty="0" err="1"/>
              <a:t>is</a:t>
            </a:r>
            <a:r>
              <a:rPr lang="it-IT" dirty="0"/>
              <a:t> </a:t>
            </a:r>
            <a:r>
              <a:rPr lang="it-IT" dirty="0" err="1"/>
              <a:t>considerd</a:t>
            </a:r>
            <a:r>
              <a:rPr lang="it-IT" dirty="0"/>
              <a:t> </a:t>
            </a:r>
            <a:r>
              <a:rPr lang="it-IT" dirty="0" err="1"/>
              <a:t>as</a:t>
            </a:r>
            <a:r>
              <a:rPr lang="it-IT" dirty="0"/>
              <a:t> a S. </a:t>
            </a:r>
            <a:r>
              <a:rPr lang="it-IT" dirty="0" err="1"/>
              <a:t>Languages</a:t>
            </a:r>
            <a:r>
              <a:rPr lang="it-IT" dirty="0"/>
              <a:t> </a:t>
            </a:r>
            <a:r>
              <a:rPr lang="it-IT" dirty="0" err="1"/>
              <a:t>since</a:t>
            </a:r>
            <a:r>
              <a:rPr lang="it-IT" dirty="0"/>
              <a:t> </a:t>
            </a:r>
            <a:r>
              <a:rPr lang="it-IT" dirty="0" err="1"/>
              <a:t>it</a:t>
            </a:r>
            <a:r>
              <a:rPr lang="it-IT" dirty="0"/>
              <a:t> </a:t>
            </a:r>
            <a:r>
              <a:rPr lang="it-IT" dirty="0" err="1"/>
              <a:t>tends</a:t>
            </a:r>
            <a:r>
              <a:rPr lang="it-IT" dirty="0"/>
              <a:t> to express </a:t>
            </a:r>
            <a:r>
              <a:rPr lang="it-IT" dirty="0" err="1"/>
              <a:t>Path</a:t>
            </a:r>
            <a:r>
              <a:rPr lang="it-IT" dirty="0"/>
              <a:t> </a:t>
            </a:r>
            <a:r>
              <a:rPr lang="it-IT" dirty="0" err="1"/>
              <a:t>outside</a:t>
            </a:r>
            <a:r>
              <a:rPr lang="it-IT" dirty="0"/>
              <a:t> the </a:t>
            </a:r>
            <a:r>
              <a:rPr lang="it-IT" dirty="0" err="1"/>
              <a:t>verb</a:t>
            </a:r>
            <a:r>
              <a:rPr lang="it-IT" dirty="0"/>
              <a:t>. </a:t>
            </a:r>
            <a:r>
              <a:rPr lang="it-IT" dirty="0" err="1"/>
              <a:t>Neverthless</a:t>
            </a:r>
            <a:r>
              <a:rPr lang="it-IT" dirty="0"/>
              <a:t>, English </a:t>
            </a:r>
            <a:r>
              <a:rPr lang="it-IT" dirty="0" err="1"/>
              <a:t>provides</a:t>
            </a:r>
            <a:r>
              <a:rPr lang="it-IT" dirty="0"/>
              <a:t> a set of Latinate </a:t>
            </a:r>
            <a:r>
              <a:rPr lang="it-IT" dirty="0" err="1"/>
              <a:t>verbs</a:t>
            </a:r>
            <a:r>
              <a:rPr lang="it-IT" dirty="0"/>
              <a:t> </a:t>
            </a:r>
            <a:r>
              <a:rPr lang="it-IT" dirty="0" err="1"/>
              <a:t>denoting</a:t>
            </a:r>
            <a:r>
              <a:rPr lang="it-IT" dirty="0"/>
              <a:t> </a:t>
            </a:r>
            <a:r>
              <a:rPr lang="it-IT" dirty="0" err="1"/>
              <a:t>path</a:t>
            </a:r>
            <a:r>
              <a:rPr lang="it-IT" dirty="0"/>
              <a:t> of </a:t>
            </a:r>
            <a:r>
              <a:rPr lang="it-IT" dirty="0" err="1"/>
              <a:t>motion</a:t>
            </a:r>
            <a:r>
              <a:rPr lang="it-IT" dirty="0"/>
              <a:t>, </a:t>
            </a:r>
            <a:r>
              <a:rPr lang="it-IT" dirty="0" err="1"/>
              <a:t>such</a:t>
            </a:r>
            <a:r>
              <a:rPr lang="it-IT" dirty="0"/>
              <a:t> </a:t>
            </a:r>
            <a:r>
              <a:rPr lang="it-IT" dirty="0" err="1"/>
              <a:t>as</a:t>
            </a:r>
            <a:r>
              <a:rPr lang="it-IT" dirty="0"/>
              <a:t> exit, </a:t>
            </a:r>
            <a:r>
              <a:rPr lang="it-IT" dirty="0" err="1"/>
              <a:t>allowing</a:t>
            </a:r>
            <a:r>
              <a:rPr lang="it-IT" dirty="0"/>
              <a:t> for V-options</a:t>
            </a:r>
          </a:p>
          <a:p>
            <a:pPr marL="228600" indent="-228600">
              <a:buNone/>
            </a:pPr>
            <a:endParaRPr lang="it-IT" dirty="0"/>
          </a:p>
          <a:p>
            <a:pPr marL="228600" indent="-228600">
              <a:buNone/>
            </a:pPr>
            <a:r>
              <a:rPr lang="it-IT" dirty="0" err="1"/>
              <a:t>Italian</a:t>
            </a:r>
            <a:r>
              <a:rPr lang="it-IT" dirty="0"/>
              <a:t> and French are </a:t>
            </a:r>
            <a:r>
              <a:rPr lang="it-IT" dirty="0" err="1"/>
              <a:t>considered</a:t>
            </a:r>
            <a:r>
              <a:rPr lang="it-IT" dirty="0"/>
              <a:t> </a:t>
            </a:r>
            <a:r>
              <a:rPr lang="it-IT" dirty="0" err="1"/>
              <a:t>as</a:t>
            </a:r>
            <a:r>
              <a:rPr lang="it-IT" dirty="0"/>
              <a:t> V-</a:t>
            </a:r>
            <a:r>
              <a:rPr lang="it-IT" dirty="0" err="1"/>
              <a:t>languages</a:t>
            </a:r>
            <a:r>
              <a:rPr lang="it-IT" dirty="0"/>
              <a:t> </a:t>
            </a:r>
            <a:r>
              <a:rPr lang="it-IT" dirty="0" err="1"/>
              <a:t>but</a:t>
            </a:r>
            <a:r>
              <a:rPr lang="it-IT" dirty="0"/>
              <a:t> </a:t>
            </a:r>
            <a:r>
              <a:rPr lang="it-IT" dirty="0" err="1"/>
              <a:t>there</a:t>
            </a:r>
            <a:r>
              <a:rPr lang="it-IT" dirty="0"/>
              <a:t> </a:t>
            </a:r>
            <a:r>
              <a:rPr lang="it-IT" dirty="0" err="1"/>
              <a:t>is</a:t>
            </a:r>
            <a:r>
              <a:rPr lang="it-IT" dirty="0"/>
              <a:t> an </a:t>
            </a:r>
            <a:r>
              <a:rPr lang="it-IT" dirty="0" err="1"/>
              <a:t>important</a:t>
            </a:r>
            <a:r>
              <a:rPr lang="it-IT" dirty="0"/>
              <a:t> </a:t>
            </a:r>
            <a:r>
              <a:rPr lang="it-IT" dirty="0" err="1"/>
              <a:t>variability</a:t>
            </a:r>
            <a:r>
              <a:rPr lang="it-IT" dirty="0"/>
              <a:t> in </a:t>
            </a:r>
            <a:r>
              <a:rPr lang="it-IT" dirty="0" err="1"/>
              <a:t>how</a:t>
            </a:r>
            <a:r>
              <a:rPr lang="it-IT" dirty="0"/>
              <a:t> </a:t>
            </a:r>
            <a:r>
              <a:rPr lang="it-IT" dirty="0" err="1"/>
              <a:t>they</a:t>
            </a:r>
            <a:r>
              <a:rPr lang="it-IT" dirty="0"/>
              <a:t> </a:t>
            </a:r>
            <a:r>
              <a:rPr lang="it-IT" dirty="0" err="1"/>
              <a:t>syntactically</a:t>
            </a:r>
            <a:r>
              <a:rPr lang="it-IT" dirty="0"/>
              <a:t> express </a:t>
            </a:r>
            <a:r>
              <a:rPr lang="it-IT" dirty="0" err="1"/>
              <a:t>motion</a:t>
            </a:r>
            <a:r>
              <a:rPr lang="it-IT" dirty="0"/>
              <a:t>. </a:t>
            </a:r>
          </a:p>
          <a:p>
            <a:pPr marL="228600" indent="-228600">
              <a:buNone/>
            </a:pPr>
            <a:r>
              <a:rPr lang="it-IT" dirty="0"/>
              <a:t>For ex. </a:t>
            </a:r>
            <a:r>
              <a:rPr lang="it-IT" dirty="0" err="1"/>
              <a:t>Italian</a:t>
            </a:r>
            <a:r>
              <a:rPr lang="it-IT" dirty="0"/>
              <a:t> </a:t>
            </a:r>
            <a:r>
              <a:rPr lang="it-IT" dirty="0" err="1"/>
              <a:t>is</a:t>
            </a:r>
            <a:r>
              <a:rPr lang="it-IT" dirty="0"/>
              <a:t> </a:t>
            </a:r>
            <a:r>
              <a:rPr lang="it-IT" dirty="0" err="1"/>
              <a:t>considerd</a:t>
            </a:r>
            <a:r>
              <a:rPr lang="it-IT" dirty="0"/>
              <a:t> more satellite </a:t>
            </a:r>
            <a:r>
              <a:rPr lang="it-IT" dirty="0" err="1"/>
              <a:t>than</a:t>
            </a:r>
            <a:r>
              <a:rPr lang="it-IT" dirty="0"/>
              <a:t> French thanks to satellite </a:t>
            </a:r>
            <a:r>
              <a:rPr lang="it-IT" dirty="0" err="1"/>
              <a:t>constructions</a:t>
            </a:r>
            <a:r>
              <a:rPr lang="it-IT" dirty="0"/>
              <a:t> (SV) </a:t>
            </a:r>
            <a:r>
              <a:rPr lang="it-IT" dirty="0" err="1"/>
              <a:t>which</a:t>
            </a:r>
            <a:r>
              <a:rPr lang="it-IT" dirty="0"/>
              <a:t> are </a:t>
            </a:r>
            <a:r>
              <a:rPr lang="it-IT" dirty="0" err="1"/>
              <a:t>largely</a:t>
            </a:r>
            <a:r>
              <a:rPr lang="it-IT" dirty="0"/>
              <a:t> </a:t>
            </a:r>
            <a:r>
              <a:rPr lang="it-IT" dirty="0" err="1"/>
              <a:t>exploited</a:t>
            </a:r>
            <a:r>
              <a:rPr lang="it-IT" dirty="0"/>
              <a:t> in </a:t>
            </a:r>
            <a:r>
              <a:rPr lang="it-IT" dirty="0" err="1"/>
              <a:t>spoken</a:t>
            </a:r>
            <a:r>
              <a:rPr lang="it-IT" dirty="0"/>
              <a:t> </a:t>
            </a:r>
            <a:r>
              <a:rPr lang="it-IT" dirty="0" err="1"/>
              <a:t>Italian</a:t>
            </a:r>
            <a:r>
              <a:rPr lang="it-IT" dirty="0"/>
              <a:t> (</a:t>
            </a:r>
            <a:r>
              <a:rPr lang="it-IT" dirty="0" err="1"/>
              <a:t>such</a:t>
            </a:r>
            <a:r>
              <a:rPr lang="it-IT" dirty="0"/>
              <a:t> </a:t>
            </a:r>
            <a:r>
              <a:rPr lang="it-IT" dirty="0" err="1"/>
              <a:t>as</a:t>
            </a:r>
            <a:r>
              <a:rPr lang="it-IT" dirty="0"/>
              <a:t> andare via, correre via, venir fuori). On the </a:t>
            </a:r>
            <a:r>
              <a:rPr lang="it-IT" dirty="0" err="1"/>
              <a:t>contrary</a:t>
            </a:r>
            <a:r>
              <a:rPr lang="it-IT" dirty="0"/>
              <a:t>, French </a:t>
            </a:r>
            <a:r>
              <a:rPr lang="it-IT" dirty="0" err="1"/>
              <a:t>lacks</a:t>
            </a:r>
            <a:r>
              <a:rPr lang="it-IT" dirty="0"/>
              <a:t> </a:t>
            </a:r>
            <a:r>
              <a:rPr lang="it-IT" dirty="0" err="1"/>
              <a:t>this</a:t>
            </a:r>
            <a:r>
              <a:rPr lang="it-IT" dirty="0"/>
              <a:t> satellite patterns or </a:t>
            </a:r>
            <a:r>
              <a:rPr lang="it-IT" dirty="0" err="1"/>
              <a:t>variability</a:t>
            </a:r>
            <a:r>
              <a:rPr lang="it-IT" dirty="0"/>
              <a:t> </a:t>
            </a:r>
            <a:r>
              <a:rPr lang="it-IT" dirty="0" err="1"/>
              <a:t>is</a:t>
            </a:r>
            <a:r>
              <a:rPr lang="it-IT" dirty="0"/>
              <a:t> </a:t>
            </a:r>
            <a:r>
              <a:rPr lang="it-IT" dirty="0" err="1"/>
              <a:t>attested</a:t>
            </a:r>
            <a:r>
              <a:rPr lang="it-IT" dirty="0"/>
              <a:t> in </a:t>
            </a:r>
            <a:r>
              <a:rPr lang="it-IT" dirty="0" err="1"/>
              <a:t>other</a:t>
            </a:r>
            <a:r>
              <a:rPr lang="it-IT" dirty="0"/>
              <a:t> </a:t>
            </a:r>
            <a:r>
              <a:rPr lang="it-IT" dirty="0" err="1"/>
              <a:t>contexts</a:t>
            </a:r>
            <a:r>
              <a:rPr lang="it-IT" dirty="0"/>
              <a:t>.</a:t>
            </a:r>
          </a:p>
        </p:txBody>
      </p:sp>
      <p:sp>
        <p:nvSpPr>
          <p:cNvPr id="4" name="Segnaposto numero diapositiva 3"/>
          <p:cNvSpPr>
            <a:spLocks noGrp="1"/>
          </p:cNvSpPr>
          <p:nvPr>
            <p:ph type="sldNum" sz="quarter" idx="10"/>
          </p:nvPr>
        </p:nvSpPr>
        <p:spPr/>
        <p:txBody>
          <a:bodyPr/>
          <a:lstStyle/>
          <a:p>
            <a:fld id="{DC1A961D-C9A5-4498-A7DD-A5B8EB9530E1}" type="slidenum">
              <a:rPr lang="it-IT" smtClean="0"/>
              <a:pPr/>
              <a:t>27</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In </a:t>
            </a:r>
            <a:r>
              <a:rPr lang="it-IT" dirty="0" err="1"/>
              <a:t>this</a:t>
            </a:r>
            <a:r>
              <a:rPr lang="it-IT" dirty="0"/>
              <a:t> study </a:t>
            </a:r>
            <a:r>
              <a:rPr lang="it-IT" dirty="0" err="1"/>
              <a:t>we</a:t>
            </a:r>
            <a:r>
              <a:rPr lang="it-IT" dirty="0"/>
              <a:t> </a:t>
            </a:r>
            <a:r>
              <a:rPr lang="it-IT" dirty="0" err="1"/>
              <a:t>have</a:t>
            </a:r>
            <a:r>
              <a:rPr lang="it-IT" dirty="0"/>
              <a:t> </a:t>
            </a:r>
            <a:r>
              <a:rPr lang="it-IT" dirty="0" err="1"/>
              <a:t>two</a:t>
            </a:r>
            <a:r>
              <a:rPr lang="it-IT" dirty="0"/>
              <a:t> TL: French and </a:t>
            </a:r>
            <a:r>
              <a:rPr lang="it-IT" dirty="0" err="1"/>
              <a:t>Italian</a:t>
            </a:r>
            <a:r>
              <a:rPr lang="it-IT" dirty="0"/>
              <a:t>. For </a:t>
            </a:r>
            <a:r>
              <a:rPr lang="it-IT" dirty="0" err="1"/>
              <a:t>each</a:t>
            </a:r>
            <a:r>
              <a:rPr lang="it-IT" dirty="0"/>
              <a:t> TL, </a:t>
            </a:r>
            <a:r>
              <a:rPr lang="it-IT" dirty="0" err="1"/>
              <a:t>learners</a:t>
            </a:r>
            <a:r>
              <a:rPr lang="it-IT" dirty="0"/>
              <a:t> </a:t>
            </a:r>
            <a:r>
              <a:rPr lang="it-IT" dirty="0" err="1"/>
              <a:t>have</a:t>
            </a:r>
            <a:r>
              <a:rPr lang="it-IT" dirty="0"/>
              <a:t> a L1 </a:t>
            </a:r>
            <a:r>
              <a:rPr lang="it-IT" dirty="0" err="1"/>
              <a:t>which</a:t>
            </a:r>
            <a:r>
              <a:rPr lang="it-IT" dirty="0"/>
              <a:t> </a:t>
            </a:r>
            <a:r>
              <a:rPr lang="it-IT" dirty="0" err="1"/>
              <a:t>is</a:t>
            </a:r>
            <a:r>
              <a:rPr lang="it-IT" dirty="0"/>
              <a:t> </a:t>
            </a:r>
            <a:r>
              <a:rPr lang="it-IT" dirty="0" err="1"/>
              <a:t>typologically</a:t>
            </a:r>
            <a:r>
              <a:rPr lang="it-IT" dirty="0"/>
              <a:t> close to or </a:t>
            </a:r>
            <a:r>
              <a:rPr lang="it-IT" dirty="0" err="1"/>
              <a:t>distant</a:t>
            </a:r>
            <a:r>
              <a:rPr lang="it-IT" dirty="0"/>
              <a:t> </a:t>
            </a:r>
            <a:r>
              <a:rPr lang="it-IT" dirty="0" err="1"/>
              <a:t>form</a:t>
            </a:r>
            <a:r>
              <a:rPr lang="it-IT" dirty="0"/>
              <a:t> the TL.</a:t>
            </a:r>
          </a:p>
          <a:p>
            <a:r>
              <a:rPr lang="it-IT" dirty="0"/>
              <a:t>For </a:t>
            </a:r>
            <a:r>
              <a:rPr lang="it-IT" dirty="0" err="1"/>
              <a:t>each</a:t>
            </a:r>
            <a:r>
              <a:rPr lang="it-IT" dirty="0"/>
              <a:t> group of </a:t>
            </a:r>
            <a:r>
              <a:rPr lang="it-IT" dirty="0" err="1"/>
              <a:t>learners</a:t>
            </a:r>
            <a:r>
              <a:rPr lang="it-IT" dirty="0"/>
              <a:t> </a:t>
            </a:r>
            <a:r>
              <a:rPr lang="it-IT" dirty="0" err="1"/>
              <a:t>we</a:t>
            </a:r>
            <a:r>
              <a:rPr lang="it-IT" dirty="0"/>
              <a:t> </a:t>
            </a:r>
            <a:r>
              <a:rPr lang="it-IT" dirty="0" err="1"/>
              <a:t>have</a:t>
            </a:r>
            <a:r>
              <a:rPr lang="it-IT" dirty="0"/>
              <a:t> intermediate and </a:t>
            </a:r>
            <a:r>
              <a:rPr lang="it-IT" dirty="0" err="1"/>
              <a:t>advanced</a:t>
            </a:r>
            <a:r>
              <a:rPr lang="it-IT" dirty="0"/>
              <a:t> </a:t>
            </a:r>
            <a:r>
              <a:rPr lang="it-IT" dirty="0" err="1"/>
              <a:t>learners</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28</a:t>
            </a:fld>
            <a:endParaRPr lang="it-IT"/>
          </a:p>
        </p:txBody>
      </p:sp>
    </p:spTree>
    <p:extLst>
      <p:ext uri="{BB962C8B-B14F-4D97-AF65-F5344CB8AC3E}">
        <p14:creationId xmlns:p14="http://schemas.microsoft.com/office/powerpoint/2010/main" val="26518191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 total of 110 informants participated in the study: </a:t>
            </a:r>
          </a:p>
          <a:p>
            <a:r>
              <a:rPr lang="en-US" sz="1200" kern="1200" dirty="0">
                <a:solidFill>
                  <a:schemeClr val="tx1"/>
                </a:solidFill>
                <a:latin typeface="+mn-lt"/>
                <a:ea typeface="+mn-ea"/>
                <a:cs typeface="+mn-cs"/>
              </a:rPr>
              <a:t>30 native speakers of English, French and Italian (10 per group) provided the reference for comparison with L2 data; </a:t>
            </a:r>
          </a:p>
          <a:p>
            <a:r>
              <a:rPr lang="en-US" sz="1200" kern="1200" dirty="0">
                <a:solidFill>
                  <a:schemeClr val="tx1"/>
                </a:solidFill>
                <a:latin typeface="+mn-lt"/>
                <a:ea typeface="+mn-ea"/>
                <a:cs typeface="+mn-cs"/>
              </a:rPr>
              <a:t>40 learners of L2 French (20 L1English-L2French, 20 L1Italian-L2French) </a:t>
            </a:r>
          </a:p>
          <a:p>
            <a:r>
              <a:rPr lang="en-US" sz="1200" kern="1200" dirty="0">
                <a:solidFill>
                  <a:schemeClr val="tx1"/>
                </a:solidFill>
                <a:latin typeface="+mn-lt"/>
                <a:ea typeface="+mn-ea"/>
                <a:cs typeface="+mn-cs"/>
              </a:rPr>
              <a:t>and 40 learners of L2 Italian (20 L1English-L2Italian and 20 L1French-L2Italian) at two proficiency levels (intermediate </a:t>
            </a:r>
            <a:r>
              <a:rPr lang="en-US" sz="1200" kern="1200" dirty="0" err="1">
                <a:solidFill>
                  <a:schemeClr val="tx1"/>
                </a:solidFill>
                <a:latin typeface="+mn-lt"/>
                <a:ea typeface="+mn-ea"/>
                <a:cs typeface="+mn-cs"/>
              </a:rPr>
              <a:t>vs</a:t>
            </a:r>
            <a:r>
              <a:rPr lang="en-US" sz="1200" kern="1200" dirty="0">
                <a:solidFill>
                  <a:schemeClr val="tx1"/>
                </a:solidFill>
                <a:latin typeface="+mn-lt"/>
                <a:ea typeface="+mn-ea"/>
                <a:cs typeface="+mn-cs"/>
              </a:rPr>
              <a:t> advanced).</a:t>
            </a:r>
            <a:endParaRPr lang="it-IT"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endParaRPr lang="it-IT" sz="1200" kern="1200" dirty="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A9FFC1FE-2D38-45C6-A138-1591EE3F92CF}" type="slidenum">
              <a:rPr lang="it-IT" smtClean="0"/>
              <a:pPr/>
              <a:t>29</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3</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All the learners were university students of L2 French or Italian in their own country, namely Irish students at University College Cork (Ireland), French students at University of Avignon (France) and Italian students at University of Naples ‘Federico II’ (Italy). </a:t>
            </a:r>
          </a:p>
          <a:p>
            <a:r>
              <a:rPr lang="en-US" sz="1200" kern="1200" dirty="0">
                <a:solidFill>
                  <a:schemeClr val="tx1"/>
                </a:solidFill>
                <a:latin typeface="+mn-lt"/>
                <a:ea typeface="+mn-ea"/>
                <a:cs typeface="+mn-cs"/>
              </a:rPr>
              <a:t>Some of the participants also participated to a European Erasmus program or a training semester in the L2 country. They all started to study the examined L2 as adults and have at least one other foreign language in their linguistic repertoire. </a:t>
            </a:r>
          </a:p>
          <a:p>
            <a:r>
              <a:rPr lang="en-US" sz="1200" kern="1200" dirty="0">
                <a:solidFill>
                  <a:schemeClr val="tx1"/>
                </a:solidFill>
                <a:latin typeface="+mn-lt"/>
                <a:ea typeface="+mn-ea"/>
                <a:cs typeface="+mn-cs"/>
              </a:rPr>
              <a:t>In order to distribute the learners into levels, we initially evaluated the participants’ proficiency by two written grammar and vocabulary tests (for French, a test conceived by the Department of French Studies at the University of Lille and for Italian the Oxford Placement Test – OPT). However, the results of these two tests were not sufficient for the purposes of our study. So, we also considered the </a:t>
            </a:r>
            <a:r>
              <a:rPr lang="en-US" sz="1200" b="1" kern="1200" dirty="0">
                <a:solidFill>
                  <a:schemeClr val="tx1"/>
                </a:solidFill>
                <a:latin typeface="+mn-lt"/>
                <a:ea typeface="+mn-ea"/>
                <a:cs typeface="+mn-cs"/>
              </a:rPr>
              <a:t>degree of </a:t>
            </a:r>
            <a:r>
              <a:rPr lang="en-US" sz="1200" b="1" kern="1200" dirty="0" err="1">
                <a:solidFill>
                  <a:schemeClr val="tx1"/>
                </a:solidFill>
                <a:latin typeface="+mn-lt"/>
                <a:ea typeface="+mn-ea"/>
                <a:cs typeface="+mn-cs"/>
              </a:rPr>
              <a:t>morpho</a:t>
            </a:r>
            <a:r>
              <a:rPr lang="en-US" sz="1200" b="1" kern="1200" dirty="0">
                <a:solidFill>
                  <a:schemeClr val="tx1"/>
                </a:solidFill>
                <a:latin typeface="+mn-lt"/>
                <a:ea typeface="+mn-ea"/>
                <a:cs typeface="+mn-cs"/>
              </a:rPr>
              <a:t>-syntactic complexity in the oral narratives </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Bartning</a:t>
            </a:r>
            <a:r>
              <a:rPr lang="en-US" sz="1200" kern="1200" dirty="0">
                <a:solidFill>
                  <a:schemeClr val="tx1"/>
                </a:solidFill>
                <a:latin typeface="+mn-lt"/>
                <a:ea typeface="+mn-ea"/>
                <a:cs typeface="+mn-cs"/>
              </a:rPr>
              <a:t> and </a:t>
            </a:r>
            <a:r>
              <a:rPr lang="en-US" sz="1200" kern="1200" dirty="0" err="1">
                <a:solidFill>
                  <a:schemeClr val="tx1"/>
                </a:solidFill>
                <a:latin typeface="+mn-lt"/>
                <a:ea typeface="+mn-ea"/>
                <a:cs typeface="+mn-cs"/>
              </a:rPr>
              <a:t>Schlyter</a:t>
            </a:r>
            <a:r>
              <a:rPr lang="en-US" sz="1200" kern="1200" dirty="0">
                <a:solidFill>
                  <a:schemeClr val="tx1"/>
                </a:solidFill>
                <a:latin typeface="+mn-lt"/>
                <a:ea typeface="+mn-ea"/>
                <a:cs typeface="+mn-cs"/>
              </a:rPr>
              <a:t> 2004). Specifically, our intermediate level includes learners whose oral performance is characterized by evident problems in form-function correspondences with respect to verb morphology and syntax, whereas advanced learners manage to use diverse verb morphology appropriate to its function and context. Subordination is also employed at this level.</a:t>
            </a:r>
            <a:endParaRPr lang="it-IT" sz="1200" kern="1200" dirty="0">
              <a:solidFill>
                <a:schemeClr val="tx1"/>
              </a:solidFill>
              <a:latin typeface="+mn-lt"/>
              <a:ea typeface="+mn-ea"/>
              <a:cs typeface="+mn-cs"/>
            </a:endParaRPr>
          </a:p>
          <a:p>
            <a:r>
              <a:rPr lang="en-US" sz="1200" kern="1200" dirty="0">
                <a:solidFill>
                  <a:schemeClr val="tx1"/>
                </a:solidFill>
                <a:latin typeface="+mn-lt"/>
                <a:ea typeface="+mn-ea"/>
                <a:cs typeface="+mn-cs"/>
              </a:rPr>
              <a:t>This French test was conceived by the Department of French as a Foreign Language (DEFI) at University of Lille in order to measure the starting proficiency levels of foreign students. It was also used in the </a:t>
            </a:r>
            <a:r>
              <a:rPr lang="en-US" sz="1200" i="1" kern="1200" dirty="0" err="1">
                <a:solidFill>
                  <a:schemeClr val="tx1"/>
                </a:solidFill>
                <a:latin typeface="+mn-lt"/>
                <a:ea typeface="+mn-ea"/>
                <a:cs typeface="+mn-cs"/>
              </a:rPr>
              <a:t>Langacross</a:t>
            </a:r>
            <a:r>
              <a:rPr lang="en-US" sz="1200" i="1" kern="1200" dirty="0">
                <a:solidFill>
                  <a:schemeClr val="tx1"/>
                </a:solidFill>
                <a:latin typeface="+mn-lt"/>
                <a:ea typeface="+mn-ea"/>
                <a:cs typeface="+mn-cs"/>
              </a:rPr>
              <a:t> I and II Project</a:t>
            </a:r>
            <a:r>
              <a:rPr lang="en-US" sz="1200" kern="1200" dirty="0">
                <a:solidFill>
                  <a:schemeClr val="tx1"/>
                </a:solidFill>
                <a:latin typeface="+mn-lt"/>
                <a:ea typeface="+mn-ea"/>
                <a:cs typeface="+mn-cs"/>
              </a:rPr>
              <a:t> to measure the proficiency of L2 French learners. </a:t>
            </a:r>
            <a:endParaRPr lang="it-IT" sz="1200" kern="1200" dirty="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30</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sz="1200" kern="1200" dirty="0" err="1">
                <a:solidFill>
                  <a:schemeClr val="tx1"/>
                </a:solidFill>
                <a:latin typeface="+mn-lt"/>
                <a:ea typeface="+mn-ea"/>
                <a:cs typeface="+mn-cs"/>
              </a:rPr>
              <a:t>All</a:t>
            </a:r>
            <a:r>
              <a:rPr lang="it-IT" sz="1200" kern="1200" dirty="0">
                <a:solidFill>
                  <a:schemeClr val="tx1"/>
                </a:solidFill>
                <a:latin typeface="+mn-lt"/>
                <a:ea typeface="+mn-ea"/>
                <a:cs typeface="+mn-cs"/>
              </a:rPr>
              <a:t> the </a:t>
            </a:r>
            <a:r>
              <a:rPr lang="it-IT" sz="1200" kern="1200" dirty="0" err="1">
                <a:solidFill>
                  <a:schemeClr val="tx1"/>
                </a:solidFill>
                <a:latin typeface="+mn-lt"/>
                <a:ea typeface="+mn-ea"/>
                <a:cs typeface="+mn-cs"/>
              </a:rPr>
              <a:t>participants</a:t>
            </a:r>
            <a:r>
              <a:rPr lang="it-IT" sz="1200" kern="1200" dirty="0">
                <a:solidFill>
                  <a:schemeClr val="tx1"/>
                </a:solidFill>
                <a:latin typeface="+mn-lt"/>
                <a:ea typeface="+mn-ea"/>
                <a:cs typeface="+mn-cs"/>
              </a:rPr>
              <a:t> </a:t>
            </a:r>
            <a:r>
              <a:rPr lang="it-IT" sz="1200" kern="1200" dirty="0" err="1">
                <a:solidFill>
                  <a:schemeClr val="tx1"/>
                </a:solidFill>
                <a:latin typeface="+mn-lt"/>
                <a:ea typeface="+mn-ea"/>
                <a:cs typeface="+mn-cs"/>
              </a:rPr>
              <a:t>accomplished</a:t>
            </a:r>
            <a:r>
              <a:rPr lang="it-IT" sz="1200" kern="1200" dirty="0">
                <a:solidFill>
                  <a:schemeClr val="tx1"/>
                </a:solidFill>
                <a:latin typeface="+mn-lt"/>
                <a:ea typeface="+mn-ea"/>
                <a:cs typeface="+mn-cs"/>
              </a:rPr>
              <a:t> a</a:t>
            </a:r>
            <a:r>
              <a:rPr lang="it-IT" sz="1200" kern="1200" baseline="0" dirty="0">
                <a:solidFill>
                  <a:schemeClr val="tx1"/>
                </a:solidFill>
                <a:latin typeface="+mn-lt"/>
                <a:ea typeface="+mn-ea"/>
                <a:cs typeface="+mn-cs"/>
              </a:rPr>
              <a:t> </a:t>
            </a:r>
            <a:r>
              <a:rPr lang="it-IT" sz="1200" kern="1200" baseline="0" dirty="0" err="1">
                <a:solidFill>
                  <a:schemeClr val="tx1"/>
                </a:solidFill>
                <a:latin typeface="+mn-lt"/>
                <a:ea typeface="+mn-ea"/>
                <a:cs typeface="+mn-cs"/>
              </a:rPr>
              <a:t>complex</a:t>
            </a:r>
            <a:r>
              <a:rPr lang="it-IT" sz="1200" kern="1200" baseline="0" dirty="0">
                <a:solidFill>
                  <a:schemeClr val="tx1"/>
                </a:solidFill>
                <a:latin typeface="+mn-lt"/>
                <a:ea typeface="+mn-ea"/>
                <a:cs typeface="+mn-cs"/>
              </a:rPr>
              <a:t> </a:t>
            </a:r>
            <a:r>
              <a:rPr lang="it-IT" sz="1200" kern="1200" baseline="0" dirty="0" err="1">
                <a:solidFill>
                  <a:schemeClr val="tx1"/>
                </a:solidFill>
                <a:latin typeface="+mn-lt"/>
                <a:ea typeface="+mn-ea"/>
                <a:cs typeface="+mn-cs"/>
              </a:rPr>
              <a:t>verbal</a:t>
            </a:r>
            <a:r>
              <a:rPr lang="it-IT" sz="1200" kern="1200" baseline="0" dirty="0">
                <a:solidFill>
                  <a:schemeClr val="tx1"/>
                </a:solidFill>
                <a:latin typeface="+mn-lt"/>
                <a:ea typeface="+mn-ea"/>
                <a:cs typeface="+mn-cs"/>
              </a:rPr>
              <a:t> task, </a:t>
            </a:r>
            <a:r>
              <a:rPr lang="it-IT" sz="1200" kern="1200" baseline="0" dirty="0" err="1">
                <a:solidFill>
                  <a:schemeClr val="tx1"/>
                </a:solidFill>
                <a:latin typeface="+mn-lt"/>
                <a:ea typeface="+mn-ea"/>
                <a:cs typeface="+mn-cs"/>
              </a:rPr>
              <a:t>that</a:t>
            </a:r>
            <a:r>
              <a:rPr lang="it-IT" sz="1200" kern="1200" baseline="0" dirty="0">
                <a:solidFill>
                  <a:schemeClr val="tx1"/>
                </a:solidFill>
                <a:latin typeface="+mn-lt"/>
                <a:ea typeface="+mn-ea"/>
                <a:cs typeface="+mn-cs"/>
              </a:rPr>
              <a:t> </a:t>
            </a:r>
            <a:r>
              <a:rPr lang="it-IT" sz="1200" kern="1200" baseline="0" dirty="0" err="1">
                <a:solidFill>
                  <a:schemeClr val="tx1"/>
                </a:solidFill>
                <a:latin typeface="+mn-lt"/>
                <a:ea typeface="+mn-ea"/>
                <a:cs typeface="+mn-cs"/>
              </a:rPr>
              <a:t>is</a:t>
            </a:r>
            <a:r>
              <a:rPr lang="it-IT" sz="1200" kern="1200" baseline="0" dirty="0">
                <a:solidFill>
                  <a:schemeClr val="tx1"/>
                </a:solidFill>
                <a:latin typeface="+mn-lt"/>
                <a:ea typeface="+mn-ea"/>
                <a:cs typeface="+mn-cs"/>
              </a:rPr>
              <a:t> the production of an </a:t>
            </a:r>
            <a:r>
              <a:rPr lang="it-IT" sz="1200" kern="1200" baseline="0" dirty="0" err="1">
                <a:solidFill>
                  <a:schemeClr val="tx1"/>
                </a:solidFill>
                <a:latin typeface="+mn-lt"/>
                <a:ea typeface="+mn-ea"/>
                <a:cs typeface="+mn-cs"/>
              </a:rPr>
              <a:t>oral</a:t>
            </a:r>
            <a:r>
              <a:rPr lang="it-IT" sz="1200" kern="1200" baseline="0" dirty="0">
                <a:solidFill>
                  <a:schemeClr val="tx1"/>
                </a:solidFill>
                <a:latin typeface="+mn-lt"/>
                <a:ea typeface="+mn-ea"/>
                <a:cs typeface="+mn-cs"/>
              </a:rPr>
              <a:t> narrative.</a:t>
            </a:r>
          </a:p>
          <a:p>
            <a:r>
              <a:rPr lang="it-IT" sz="1200" kern="1200" dirty="0" err="1">
                <a:solidFill>
                  <a:schemeClr val="tx1"/>
                </a:solidFill>
                <a:latin typeface="+mn-lt"/>
                <a:ea typeface="+mn-ea"/>
                <a:cs typeface="+mn-cs"/>
              </a:rPr>
              <a:t>we</a:t>
            </a:r>
            <a:r>
              <a:rPr lang="it-IT" sz="1200" kern="1200" dirty="0">
                <a:solidFill>
                  <a:schemeClr val="tx1"/>
                </a:solidFill>
                <a:latin typeface="+mn-lt"/>
                <a:ea typeface="+mn-ea"/>
                <a:cs typeface="+mn-cs"/>
              </a:rPr>
              <a:t> </a:t>
            </a:r>
            <a:r>
              <a:rPr lang="it-IT" sz="1200" kern="1200" dirty="0" err="1">
                <a:solidFill>
                  <a:schemeClr val="tx1"/>
                </a:solidFill>
                <a:latin typeface="+mn-lt"/>
                <a:ea typeface="+mn-ea"/>
                <a:cs typeface="+mn-cs"/>
              </a:rPr>
              <a:t>selected</a:t>
            </a:r>
            <a:r>
              <a:rPr lang="it-IT" sz="1200" kern="1200" dirty="0">
                <a:solidFill>
                  <a:schemeClr val="tx1"/>
                </a:solidFill>
                <a:latin typeface="+mn-lt"/>
                <a:ea typeface="+mn-ea"/>
                <a:cs typeface="+mn-cs"/>
              </a:rPr>
              <a:t> </a:t>
            </a:r>
            <a:r>
              <a:rPr lang="it-IT" sz="1200" kern="1200" dirty="0" err="1">
                <a:solidFill>
                  <a:schemeClr val="tx1"/>
                </a:solidFill>
                <a:latin typeface="+mn-lt"/>
                <a:ea typeface="+mn-ea"/>
                <a:cs typeface="+mn-cs"/>
              </a:rPr>
              <a:t>this</a:t>
            </a:r>
            <a:r>
              <a:rPr lang="it-IT" sz="1200" kern="1200" dirty="0">
                <a:solidFill>
                  <a:schemeClr val="tx1"/>
                </a:solidFill>
                <a:latin typeface="+mn-lt"/>
                <a:ea typeface="+mn-ea"/>
                <a:cs typeface="+mn-cs"/>
              </a:rPr>
              <a:t> task </a:t>
            </a:r>
            <a:r>
              <a:rPr lang="en-US" sz="1200" kern="1200" dirty="0">
                <a:solidFill>
                  <a:schemeClr val="tx1"/>
                </a:solidFill>
                <a:latin typeface="+mn-lt"/>
                <a:ea typeface="+mn-ea"/>
                <a:cs typeface="+mn-cs"/>
              </a:rPr>
              <a:t>since: a) it allows our study to be compared with other work and b) such a task allows us to observe discourse production from conceptualization to verbalization of a motion event within a coherent text. </a:t>
            </a:r>
          </a:p>
          <a:p>
            <a:r>
              <a:rPr lang="en-US" sz="1200" kern="1200" dirty="0">
                <a:solidFill>
                  <a:schemeClr val="tx1"/>
                </a:solidFill>
                <a:latin typeface="+mn-lt"/>
                <a:ea typeface="+mn-ea"/>
                <a:cs typeface="+mn-cs"/>
              </a:rPr>
              <a:t>Participants were recorded individually. They were asked to look at the 24 pictures and then to tell a naïve interlocutor what happened in the story. There was no time limit and the informant could have access to the material during his/her oral production</a:t>
            </a:r>
            <a:endParaRPr lang="it-IT" dirty="0"/>
          </a:p>
        </p:txBody>
      </p:sp>
      <p:sp>
        <p:nvSpPr>
          <p:cNvPr id="4" name="Segnaposto numero diapositiva 3"/>
          <p:cNvSpPr>
            <a:spLocks noGrp="1"/>
          </p:cNvSpPr>
          <p:nvPr>
            <p:ph type="sldNum" sz="quarter" idx="10"/>
          </p:nvPr>
        </p:nvSpPr>
        <p:spPr/>
        <p:txBody>
          <a:bodyPr/>
          <a:lstStyle/>
          <a:p>
            <a:fld id="{A9FFC1FE-2D38-45C6-A138-1591EE3F92CF}" type="slidenum">
              <a:rPr lang="it-IT" smtClean="0"/>
              <a:pPr/>
              <a:t>39</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l"/>
            <a:r>
              <a:rPr lang="en-GB" sz="1800" b="0" i="0" u="none" strike="noStrike" baseline="0" dirty="0">
                <a:latin typeface="AdvOT15f0a2b2"/>
              </a:rPr>
              <a:t>All oral narratives were transcribed in CHAT format used in the CHILDES repository (</a:t>
            </a:r>
            <a:r>
              <a:rPr lang="en-GB" sz="1800" b="0" i="0" u="none" strike="noStrike" baseline="0" dirty="0" err="1">
                <a:latin typeface="AdvOT15f0a2b2"/>
              </a:rPr>
              <a:t>MacWhinney</a:t>
            </a:r>
            <a:r>
              <a:rPr lang="en-GB" sz="1800" b="0" i="0" u="none" strike="noStrike" baseline="0" dirty="0">
                <a:latin typeface="AdvOT15f0a2b2"/>
              </a:rPr>
              <a:t> 2000). </a:t>
            </a:r>
          </a:p>
          <a:p>
            <a:pPr algn="l"/>
            <a:r>
              <a:rPr lang="en-GB" sz="1800" b="0" i="0" u="none" strike="noStrike" baseline="0" dirty="0">
                <a:latin typeface="AdvOT15f0a2b2"/>
              </a:rPr>
              <a:t>Once the </a:t>
            </a:r>
            <a:r>
              <a:rPr lang="en-GB" sz="1800" b="0" i="0" u="none" strike="noStrike" baseline="0" dirty="0" err="1">
                <a:latin typeface="AdvOT15f0a2b2"/>
              </a:rPr>
              <a:t>datawere</a:t>
            </a:r>
            <a:r>
              <a:rPr lang="en-GB" sz="1800" b="0" i="0" u="none" strike="noStrike" baseline="0" dirty="0">
                <a:latin typeface="AdvOT15f0a2b2"/>
              </a:rPr>
              <a:t> transcribed, they were divided into clauses and each motion clause was</a:t>
            </a:r>
          </a:p>
          <a:p>
            <a:pPr algn="l"/>
            <a:r>
              <a:rPr lang="en-GB" sz="1800" b="0" i="0" u="none" strike="noStrike" baseline="0" dirty="0">
                <a:latin typeface="AdvOT15f0a2b2"/>
              </a:rPr>
              <a:t>coded and </a:t>
            </a:r>
            <a:r>
              <a:rPr lang="en-GB" sz="1800" b="0" i="0" u="none" strike="noStrike" baseline="0" dirty="0" err="1">
                <a:latin typeface="AdvOT15f0a2b2"/>
              </a:rPr>
              <a:t>analyzed</a:t>
            </a:r>
            <a:r>
              <a:rPr lang="en-GB" sz="1800" b="0" i="0" u="none" strike="noStrike" baseline="0" dirty="0">
                <a:latin typeface="AdvOT15f0a2b2"/>
              </a:rPr>
              <a:t> along the following parameters:</a:t>
            </a:r>
            <a:endParaRPr lang="it-IT" sz="1800" b="0" i="0" u="none" strike="noStrike" baseline="0" dirty="0">
              <a:latin typeface="AdvOT15f0a2b2"/>
            </a:endParaRPr>
          </a:p>
          <a:p>
            <a:pPr marL="342900" indent="-342900" algn="l">
              <a:buAutoNum type="arabicParenR"/>
            </a:pPr>
            <a:r>
              <a:rPr lang="it-IT" sz="1800" b="0" i="0" u="none" strike="noStrike" baseline="0" dirty="0">
                <a:latin typeface="AdvOT15f0a2b2"/>
              </a:rPr>
              <a:t>Focus</a:t>
            </a:r>
          </a:p>
          <a:p>
            <a:pPr marL="342900" indent="-342900" algn="l">
              <a:buAutoNum type="arabicParenR"/>
            </a:pPr>
            <a:r>
              <a:rPr lang="it-IT" sz="1800" b="0" i="0" u="none" strike="noStrike" baseline="0" dirty="0">
                <a:latin typeface="AdvOT15f0a2b2"/>
              </a:rPr>
              <a:t>Locus</a:t>
            </a:r>
          </a:p>
          <a:p>
            <a:pPr marL="342900" indent="-342900" algn="l">
              <a:buAutoNum type="arabicParenR"/>
            </a:pPr>
            <a:r>
              <a:rPr lang="it-IT" sz="1800" b="0" i="0" u="none" strike="noStrike" baseline="0" dirty="0">
                <a:latin typeface="AdvOT15f0a2b2"/>
              </a:rPr>
              <a:t>SD</a:t>
            </a:r>
            <a:endParaRPr lang="en-GB" sz="1800" b="0" i="0" u="none" strike="noStrike" baseline="0" dirty="0">
              <a:latin typeface="AdvOT15f0a2b2"/>
            </a:endParaRPr>
          </a:p>
        </p:txBody>
      </p:sp>
      <p:sp>
        <p:nvSpPr>
          <p:cNvPr id="4" name="Segnaposto numero diapositiva 3"/>
          <p:cNvSpPr>
            <a:spLocks noGrp="1"/>
          </p:cNvSpPr>
          <p:nvPr>
            <p:ph type="sldNum" sz="quarter" idx="10"/>
          </p:nvPr>
        </p:nvSpPr>
        <p:spPr/>
        <p:txBody>
          <a:bodyPr/>
          <a:lstStyle/>
          <a:p>
            <a:fld id="{150DFF66-C952-4283-94D0-C254E8CAE3D3}" type="slidenum">
              <a:rPr lang="it-IT" smtClean="0"/>
              <a:pPr/>
              <a:t>40</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l"/>
            <a:r>
              <a:rPr lang="en-GB" sz="1800" b="0" i="0" u="none" strike="noStrike" baseline="0" dirty="0">
                <a:latin typeface="AdvOT15f0a2b2"/>
              </a:rPr>
              <a:t>All oral narratives were transcribed in CHAT format used in the CHILDES repository (</a:t>
            </a:r>
            <a:r>
              <a:rPr lang="en-GB" sz="1800" b="0" i="0" u="none" strike="noStrike" baseline="0" dirty="0" err="1">
                <a:latin typeface="AdvOT15f0a2b2"/>
              </a:rPr>
              <a:t>MacWhinney</a:t>
            </a:r>
            <a:r>
              <a:rPr lang="en-GB" sz="1800" b="0" i="0" u="none" strike="noStrike" baseline="0" dirty="0">
                <a:latin typeface="AdvOT15f0a2b2"/>
              </a:rPr>
              <a:t> 2000). </a:t>
            </a:r>
          </a:p>
          <a:p>
            <a:pPr algn="l"/>
            <a:r>
              <a:rPr lang="en-GB" sz="1800" b="0" i="0" u="none" strike="noStrike" baseline="0" dirty="0">
                <a:latin typeface="AdvOT15f0a2b2"/>
              </a:rPr>
              <a:t>Once the </a:t>
            </a:r>
            <a:r>
              <a:rPr lang="en-GB" sz="1800" b="0" i="0" u="none" strike="noStrike" baseline="0" dirty="0" err="1">
                <a:latin typeface="AdvOT15f0a2b2"/>
              </a:rPr>
              <a:t>datawere</a:t>
            </a:r>
            <a:r>
              <a:rPr lang="en-GB" sz="1800" b="0" i="0" u="none" strike="noStrike" baseline="0" dirty="0">
                <a:latin typeface="AdvOT15f0a2b2"/>
              </a:rPr>
              <a:t> transcribed, they were divided into clauses and each motion clause was</a:t>
            </a:r>
          </a:p>
          <a:p>
            <a:pPr algn="l"/>
            <a:r>
              <a:rPr lang="en-GB" sz="1800" b="0" i="0" u="none" strike="noStrike" baseline="0" dirty="0">
                <a:latin typeface="AdvOT15f0a2b2"/>
              </a:rPr>
              <a:t>coded and </a:t>
            </a:r>
            <a:r>
              <a:rPr lang="en-GB" sz="1800" b="0" i="0" u="none" strike="noStrike" baseline="0" dirty="0" err="1">
                <a:latin typeface="AdvOT15f0a2b2"/>
              </a:rPr>
              <a:t>analyzed</a:t>
            </a:r>
            <a:r>
              <a:rPr lang="en-GB" sz="1800" b="0" i="0" u="none" strike="noStrike" baseline="0" dirty="0">
                <a:latin typeface="AdvOT15f0a2b2"/>
              </a:rPr>
              <a:t> along the following parameters:</a:t>
            </a:r>
            <a:endParaRPr lang="it-IT" sz="1800" b="0" i="0" u="none" strike="noStrike" baseline="0" dirty="0">
              <a:latin typeface="AdvOT15f0a2b2"/>
            </a:endParaRPr>
          </a:p>
          <a:p>
            <a:pPr marL="342900" indent="-342900" algn="l">
              <a:buAutoNum type="arabicParenR"/>
            </a:pPr>
            <a:r>
              <a:rPr lang="it-IT" sz="1800" b="0" i="0" u="none" strike="noStrike" baseline="0" dirty="0">
                <a:latin typeface="AdvOT15f0a2b2"/>
              </a:rPr>
              <a:t>Focus</a:t>
            </a:r>
          </a:p>
          <a:p>
            <a:pPr marL="342900" indent="-342900" algn="l">
              <a:buAutoNum type="arabicParenR"/>
            </a:pPr>
            <a:r>
              <a:rPr lang="it-IT" sz="1800" b="0" i="0" u="none" strike="noStrike" baseline="0" dirty="0">
                <a:latin typeface="AdvOT15f0a2b2"/>
              </a:rPr>
              <a:t>Locus</a:t>
            </a:r>
          </a:p>
          <a:p>
            <a:pPr marL="342900" indent="-342900" algn="l">
              <a:buAutoNum type="arabicParenR"/>
            </a:pPr>
            <a:r>
              <a:rPr lang="it-IT" sz="1800" b="0" i="0" u="none" strike="noStrike" baseline="0" dirty="0">
                <a:latin typeface="AdvOT15f0a2b2"/>
              </a:rPr>
              <a:t>SD</a:t>
            </a:r>
            <a:endParaRPr lang="en-GB" sz="1800" b="0" i="0" u="none" strike="noStrike" baseline="0" dirty="0">
              <a:latin typeface="AdvOT15f0a2b2"/>
            </a:endParaRPr>
          </a:p>
        </p:txBody>
      </p:sp>
      <p:sp>
        <p:nvSpPr>
          <p:cNvPr id="4" name="Segnaposto numero diapositiva 3"/>
          <p:cNvSpPr>
            <a:spLocks noGrp="1"/>
          </p:cNvSpPr>
          <p:nvPr>
            <p:ph type="sldNum" sz="quarter" idx="10"/>
          </p:nvPr>
        </p:nvSpPr>
        <p:spPr/>
        <p:txBody>
          <a:bodyPr/>
          <a:lstStyle/>
          <a:p>
            <a:fld id="{150DFF66-C952-4283-94D0-C254E8CAE3D3}" type="slidenum">
              <a:rPr lang="it-IT" smtClean="0"/>
              <a:pPr/>
              <a:t>41</a:t>
            </a:fld>
            <a:endParaRPr lang="it-IT"/>
          </a:p>
        </p:txBody>
      </p:sp>
    </p:spTree>
    <p:extLst>
      <p:ext uri="{BB962C8B-B14F-4D97-AF65-F5344CB8AC3E}">
        <p14:creationId xmlns:p14="http://schemas.microsoft.com/office/powerpoint/2010/main" val="3649712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For </a:t>
            </a:r>
            <a:r>
              <a:rPr lang="it-IT" dirty="0" err="1"/>
              <a:t>all</a:t>
            </a:r>
            <a:r>
              <a:rPr lang="it-IT" dirty="0"/>
              <a:t> the </a:t>
            </a:r>
            <a:r>
              <a:rPr lang="it-IT" dirty="0" err="1"/>
              <a:t>participants</a:t>
            </a:r>
            <a:r>
              <a:rPr lang="it-IT" dirty="0"/>
              <a:t> </a:t>
            </a:r>
            <a:r>
              <a:rPr lang="it-IT" dirty="0" err="1"/>
              <a:t>we</a:t>
            </a:r>
            <a:r>
              <a:rPr lang="it-IT" dirty="0"/>
              <a:t> </a:t>
            </a:r>
            <a:r>
              <a:rPr lang="it-IT" dirty="0" err="1"/>
              <a:t>studied</a:t>
            </a:r>
            <a:r>
              <a:rPr lang="it-IT" dirty="0"/>
              <a:t> </a:t>
            </a:r>
            <a:r>
              <a:rPr lang="it-IT" dirty="0" err="1"/>
              <a:t>how</a:t>
            </a:r>
            <a:r>
              <a:rPr lang="it-IT" dirty="0"/>
              <a:t> speakers code </a:t>
            </a:r>
            <a:r>
              <a:rPr lang="it-IT" dirty="0" err="1"/>
              <a:t>motion</a:t>
            </a:r>
            <a:r>
              <a:rPr lang="it-IT" dirty="0"/>
              <a:t>?</a:t>
            </a:r>
          </a:p>
          <a:p>
            <a:r>
              <a:rPr lang="it-IT" dirty="0"/>
              <a:t>For </a:t>
            </a:r>
            <a:r>
              <a:rPr lang="it-IT" dirty="0" err="1"/>
              <a:t>learners</a:t>
            </a:r>
            <a:r>
              <a:rPr lang="it-IT" dirty="0"/>
              <a:t>, </a:t>
            </a:r>
            <a:r>
              <a:rPr lang="it-IT" dirty="0" err="1"/>
              <a:t>we</a:t>
            </a:r>
            <a:r>
              <a:rPr lang="it-IT" dirty="0"/>
              <a:t> </a:t>
            </a:r>
            <a:r>
              <a:rPr lang="it-IT" dirty="0" err="1"/>
              <a:t>tried</a:t>
            </a:r>
            <a:r>
              <a:rPr lang="it-IT" dirty="0"/>
              <a:t> to </a:t>
            </a:r>
            <a:r>
              <a:rPr lang="it-IT" dirty="0" err="1"/>
              <a:t>identify</a:t>
            </a:r>
            <a:r>
              <a:rPr lang="it-IT" dirty="0"/>
              <a:t> </a:t>
            </a:r>
            <a:r>
              <a:rPr lang="it-IT" dirty="0" err="1"/>
              <a:t>possible</a:t>
            </a:r>
            <a:r>
              <a:rPr lang="it-IT" dirty="0"/>
              <a:t> common trends or CLI.</a:t>
            </a:r>
          </a:p>
          <a:p>
            <a:r>
              <a:rPr lang="it-IT" dirty="0"/>
              <a:t>2 </a:t>
            </a:r>
            <a:r>
              <a:rPr lang="it-IT" dirty="0" err="1"/>
              <a:t>variables</a:t>
            </a:r>
            <a:r>
              <a:rPr lang="it-IT" dirty="0"/>
              <a:t> play an </a:t>
            </a:r>
            <a:r>
              <a:rPr lang="it-IT" dirty="0" err="1"/>
              <a:t>important</a:t>
            </a:r>
            <a:r>
              <a:rPr lang="it-IT" dirty="0"/>
              <a:t> </a:t>
            </a:r>
            <a:r>
              <a:rPr lang="it-IT" dirty="0" err="1"/>
              <a:t>role</a:t>
            </a:r>
            <a:r>
              <a:rPr lang="it-IT" dirty="0"/>
              <a:t> in the </a:t>
            </a:r>
            <a:r>
              <a:rPr lang="it-IT" dirty="0" err="1"/>
              <a:t>learners</a:t>
            </a:r>
            <a:r>
              <a:rPr lang="it-IT" dirty="0"/>
              <a:t>’ productions, i.e. </a:t>
            </a:r>
            <a:r>
              <a:rPr lang="it-IT" dirty="0" err="1"/>
              <a:t>typological</a:t>
            </a:r>
            <a:r>
              <a:rPr lang="it-IT" dirty="0"/>
              <a:t> </a:t>
            </a:r>
            <a:r>
              <a:rPr lang="it-IT" dirty="0" err="1"/>
              <a:t>proximity</a:t>
            </a:r>
            <a:r>
              <a:rPr lang="it-IT" dirty="0"/>
              <a:t>/</a:t>
            </a:r>
            <a:r>
              <a:rPr lang="it-IT" dirty="0" err="1"/>
              <a:t>distance</a:t>
            </a:r>
            <a:r>
              <a:rPr lang="it-IT" dirty="0"/>
              <a:t> and proficiency.</a:t>
            </a:r>
          </a:p>
          <a:p>
            <a:endParaRPr lang="it-IT" dirty="0"/>
          </a:p>
          <a:p>
            <a:pPr algn="l"/>
            <a:r>
              <a:rPr lang="en-GB" sz="1800" b="0" i="0" u="none" strike="noStrike" baseline="0" dirty="0">
                <a:latin typeface="AdvOT15f0a2b2"/>
              </a:rPr>
              <a:t>In order to compare the results in different samples and to evaluate the possible homogeneity among them, we used a statistical analysis based on the Pearson</a:t>
            </a:r>
            <a:r>
              <a:rPr lang="en-GB" sz="1800" b="0" i="0" u="none" strike="noStrike" baseline="0" dirty="0">
                <a:latin typeface="AdvOT15f0a2b2+20"/>
              </a:rPr>
              <a:t>’</a:t>
            </a:r>
            <a:r>
              <a:rPr lang="en-GB" sz="1800" b="0" i="0" u="none" strike="noStrike" baseline="0" dirty="0">
                <a:latin typeface="AdvOT15f0a2b2"/>
              </a:rPr>
              <a:t>s </a:t>
            </a:r>
            <a:r>
              <a:rPr lang="en-GB" sz="1800" b="0" i="0" u="none" strike="noStrike" baseline="0" dirty="0">
                <a:latin typeface="AdvOT2df93c3e.I"/>
              </a:rPr>
              <a:t>X2 </a:t>
            </a:r>
            <a:r>
              <a:rPr lang="en-GB" sz="1800" b="0" i="0" u="none" strike="noStrike" baseline="0" dirty="0">
                <a:latin typeface="AdvOT15f0a2b2"/>
              </a:rPr>
              <a:t>test.</a:t>
            </a:r>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43</a:t>
            </a:fld>
            <a:endParaRPr lang="it-IT"/>
          </a:p>
        </p:txBody>
      </p:sp>
    </p:spTree>
    <p:extLst>
      <p:ext uri="{BB962C8B-B14F-4D97-AF65-F5344CB8AC3E}">
        <p14:creationId xmlns:p14="http://schemas.microsoft.com/office/powerpoint/2010/main" val="13755315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44</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buClr>
                <a:srgbClr val="002060"/>
              </a:buClr>
              <a:buNone/>
            </a:pPr>
            <a:endParaRPr lang="en-GB" sz="1200" b="1" kern="1200" dirty="0">
              <a:solidFill>
                <a:schemeClr val="accent6">
                  <a:lumMod val="75000"/>
                </a:schemeClr>
              </a:solidFill>
              <a:latin typeface="+mn-lt"/>
              <a:ea typeface="+mn-ea"/>
              <a:cs typeface="+mn-cs"/>
            </a:endParaRPr>
          </a:p>
          <a:p>
            <a:pPr algn="just">
              <a:buClr>
                <a:srgbClr val="002060"/>
              </a:buClr>
              <a:buNone/>
            </a:pPr>
            <a:r>
              <a:rPr lang="en-GB" sz="1200" b="0" kern="1200" dirty="0">
                <a:solidFill>
                  <a:schemeClr val="accent6">
                    <a:lumMod val="75000"/>
                  </a:schemeClr>
                </a:solidFill>
                <a:latin typeface="+mn-lt"/>
                <a:ea typeface="+mn-ea"/>
                <a:cs typeface="+mn-cs"/>
              </a:rPr>
              <a:t>With the respect to Focus, all the native speakers pay great attention to Path in very similar proportions.</a:t>
            </a:r>
          </a:p>
          <a:p>
            <a:pPr algn="just">
              <a:buClr>
                <a:srgbClr val="002060"/>
              </a:buClr>
              <a:buNone/>
            </a:pP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45</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buClr>
                <a:srgbClr val="002060"/>
              </a:buClr>
              <a:buNone/>
            </a:pPr>
            <a:r>
              <a:rPr lang="en-GB" sz="1200" b="1" kern="1200" dirty="0">
                <a:solidFill>
                  <a:schemeClr val="accent6">
                    <a:lumMod val="75000"/>
                  </a:schemeClr>
                </a:solidFill>
                <a:latin typeface="+mn-lt"/>
                <a:ea typeface="+mn-ea"/>
                <a:cs typeface="+mn-cs"/>
              </a:rPr>
              <a:t>A significant statistical difference lies in the selection and the distribution of linguistic devices to code the spatial components.</a:t>
            </a:r>
          </a:p>
          <a:p>
            <a:pPr algn="just">
              <a:buClr>
                <a:srgbClr val="002060"/>
              </a:buClr>
              <a:buNone/>
            </a:pPr>
            <a:endParaRPr lang="en-GB" sz="1200" b="1" kern="1200" dirty="0">
              <a:solidFill>
                <a:schemeClr val="accent6">
                  <a:lumMod val="75000"/>
                </a:schemeClr>
              </a:solidFill>
              <a:latin typeface="+mn-lt"/>
              <a:ea typeface="+mn-ea"/>
              <a:cs typeface="+mn-cs"/>
            </a:endParaRPr>
          </a:p>
          <a:p>
            <a:pPr algn="just">
              <a:buClr>
                <a:srgbClr val="002060"/>
              </a:buClr>
              <a:buNone/>
            </a:pPr>
            <a:r>
              <a:rPr lang="en-GB" sz="1200" b="1" kern="1200" dirty="0">
                <a:solidFill>
                  <a:schemeClr val="accent6">
                    <a:lumMod val="75000"/>
                  </a:schemeClr>
                </a:solidFill>
                <a:latin typeface="+mn-lt"/>
                <a:ea typeface="+mn-ea"/>
                <a:cs typeface="+mn-cs"/>
              </a:rPr>
              <a:t>ENG =&gt; </a:t>
            </a:r>
            <a:r>
              <a:rPr lang="en-GB" sz="1200" i="1" kern="1200" dirty="0">
                <a:solidFill>
                  <a:schemeClr val="accent6">
                    <a:lumMod val="75000"/>
                  </a:schemeClr>
                </a:solidFill>
                <a:latin typeface="+mn-lt"/>
                <a:ea typeface="+mn-ea"/>
                <a:cs typeface="+mn-cs"/>
              </a:rPr>
              <a:t>satellite-framed patterns </a:t>
            </a:r>
            <a:r>
              <a:rPr lang="en-GB" sz="1200" kern="1200" dirty="0">
                <a:solidFill>
                  <a:schemeClr val="accent6">
                    <a:lumMod val="75000"/>
                  </a:schemeClr>
                </a:solidFill>
                <a:latin typeface="+mn-lt"/>
                <a:ea typeface="+mn-ea"/>
                <a:cs typeface="+mn-cs"/>
              </a:rPr>
              <a:t>+ attention to M systematically expressed in the verb (</a:t>
            </a:r>
            <a:r>
              <a:rPr lang="en-GB" sz="1200" kern="1200" dirty="0">
                <a:solidFill>
                  <a:srgbClr val="FF0000"/>
                </a:solidFill>
                <a:latin typeface="+mn-lt"/>
                <a:ea typeface="+mn-ea"/>
                <a:cs typeface="+mn-cs"/>
              </a:rPr>
              <a:t>P &lt; 0.05</a:t>
            </a:r>
            <a:r>
              <a:rPr lang="en-GB" sz="1200" kern="1200" dirty="0">
                <a:solidFill>
                  <a:schemeClr val="accent6">
                    <a:lumMod val="75000"/>
                  </a:schemeClr>
                </a:solidFill>
                <a:latin typeface="+mn-lt"/>
                <a:ea typeface="+mn-ea"/>
                <a:cs typeface="+mn-cs"/>
              </a:rPr>
              <a:t>; </a:t>
            </a:r>
            <a:r>
              <a:rPr lang="en-GB" sz="1200" i="1" kern="1200" dirty="0">
                <a:solidFill>
                  <a:schemeClr val="accent6">
                    <a:lumMod val="75000"/>
                  </a:schemeClr>
                </a:solidFill>
                <a:latin typeface="+mn-lt"/>
                <a:ea typeface="+mn-ea"/>
                <a:cs typeface="+mn-cs"/>
              </a:rPr>
              <a:t>tiptoe, spike, tumble, pop, sneak</a:t>
            </a:r>
            <a:r>
              <a:rPr lang="en-GB" sz="1200" kern="1200" dirty="0">
                <a:solidFill>
                  <a:schemeClr val="accent6">
                    <a:lumMod val="75000"/>
                  </a:schemeClr>
                </a:solidFill>
                <a:latin typeface="+mn-lt"/>
                <a:ea typeface="+mn-ea"/>
                <a:cs typeface="+mn-cs"/>
              </a:rPr>
              <a:t>)</a:t>
            </a:r>
          </a:p>
          <a:p>
            <a:pPr algn="just">
              <a:buClr>
                <a:srgbClr val="002060"/>
              </a:buClr>
              <a:buNone/>
            </a:pPr>
            <a:endParaRPr lang="en-GB" sz="1200" kern="1200" dirty="0">
              <a:solidFill>
                <a:schemeClr val="accent6">
                  <a:lumMod val="75000"/>
                </a:schemeClr>
              </a:solidFill>
              <a:latin typeface="+mn-lt"/>
              <a:ea typeface="+mn-ea"/>
              <a:cs typeface="+mn-cs"/>
            </a:endParaRPr>
          </a:p>
          <a:p>
            <a:pPr algn="just">
              <a:buClr>
                <a:srgbClr val="002060"/>
              </a:buClr>
              <a:buNone/>
            </a:pPr>
            <a:r>
              <a:rPr lang="en-GB" sz="1400" b="1" kern="1200" dirty="0">
                <a:solidFill>
                  <a:schemeClr val="accent6">
                    <a:lumMod val="75000"/>
                  </a:schemeClr>
                </a:solidFill>
                <a:latin typeface="+mn-lt"/>
                <a:ea typeface="+mn-ea"/>
                <a:cs typeface="+mn-cs"/>
              </a:rPr>
              <a:t>FR / ITA </a:t>
            </a:r>
            <a:r>
              <a:rPr lang="en-GB" sz="1400" kern="1200" dirty="0">
                <a:solidFill>
                  <a:schemeClr val="accent6">
                    <a:lumMod val="75000"/>
                  </a:schemeClr>
                </a:solidFill>
                <a:latin typeface="+mn-lt"/>
                <a:ea typeface="+mn-ea"/>
                <a:cs typeface="+mn-cs"/>
              </a:rPr>
              <a:t>=&gt; </a:t>
            </a:r>
            <a:r>
              <a:rPr lang="en-GB" sz="1400" i="1" kern="1200" dirty="0">
                <a:solidFill>
                  <a:schemeClr val="accent6">
                    <a:lumMod val="75000"/>
                  </a:schemeClr>
                </a:solidFill>
                <a:latin typeface="+mn-lt"/>
                <a:ea typeface="+mn-ea"/>
                <a:cs typeface="+mn-cs"/>
              </a:rPr>
              <a:t>verb-framed patterns</a:t>
            </a:r>
            <a:r>
              <a:rPr lang="en-GB" sz="1400" kern="1200" dirty="0">
                <a:solidFill>
                  <a:schemeClr val="accent6">
                    <a:lumMod val="75000"/>
                  </a:schemeClr>
                </a:solidFill>
                <a:latin typeface="+mn-lt"/>
                <a:ea typeface="+mn-ea"/>
                <a:cs typeface="+mn-cs"/>
              </a:rPr>
              <a:t>: P in the verb </a:t>
            </a:r>
            <a:r>
              <a:rPr lang="en-GB" sz="1400" i="1" kern="1200" dirty="0">
                <a:solidFill>
                  <a:schemeClr val="accent6">
                    <a:lumMod val="75000"/>
                  </a:schemeClr>
                </a:solidFill>
                <a:latin typeface="+mn-lt"/>
                <a:ea typeface="+mn-ea"/>
                <a:cs typeface="+mn-cs"/>
              </a:rPr>
              <a:t>(</a:t>
            </a:r>
            <a:r>
              <a:rPr lang="en-GB" sz="1400" i="1" kern="1200" dirty="0" err="1">
                <a:solidFill>
                  <a:schemeClr val="accent6">
                    <a:lumMod val="75000"/>
                  </a:schemeClr>
                </a:solidFill>
                <a:latin typeface="+mn-lt"/>
                <a:ea typeface="+mn-ea"/>
                <a:cs typeface="+mn-cs"/>
              </a:rPr>
              <a:t>tomber</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sortir</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cadere</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uscire</a:t>
            </a:r>
            <a:r>
              <a:rPr lang="en-GB" sz="1400" i="1" kern="1200" dirty="0">
                <a:solidFill>
                  <a:schemeClr val="accent6">
                    <a:lumMod val="75000"/>
                  </a:schemeClr>
                </a:solidFill>
                <a:latin typeface="+mn-lt"/>
                <a:ea typeface="+mn-ea"/>
                <a:cs typeface="+mn-cs"/>
              </a:rPr>
              <a:t>) </a:t>
            </a:r>
          </a:p>
          <a:p>
            <a:pPr algn="just">
              <a:buClr>
                <a:srgbClr val="002060"/>
              </a:buClr>
              <a:buNone/>
            </a:pPr>
            <a:r>
              <a:rPr lang="en-GB" sz="1400" b="1" i="1" kern="1200" dirty="0">
                <a:solidFill>
                  <a:schemeClr val="accent6">
                    <a:lumMod val="75000"/>
                  </a:schemeClr>
                </a:solidFill>
                <a:latin typeface="+mn-lt"/>
                <a:ea typeface="+mn-ea"/>
                <a:cs typeface="+mn-cs"/>
              </a:rPr>
              <a:t>	</a:t>
            </a:r>
            <a:r>
              <a:rPr lang="en-GB" sz="1400" b="1" kern="1200" dirty="0">
                <a:solidFill>
                  <a:srgbClr val="FF0000"/>
                </a:solidFill>
                <a:latin typeface="+mn-lt"/>
                <a:ea typeface="+mn-ea"/>
                <a:cs typeface="+mn-cs"/>
              </a:rPr>
              <a:t>but</a:t>
            </a:r>
            <a:r>
              <a:rPr lang="en-GB" sz="1400" kern="1200" dirty="0">
                <a:solidFill>
                  <a:schemeClr val="accent6">
                    <a:lumMod val="75000"/>
                  </a:schemeClr>
                </a:solidFill>
                <a:latin typeface="+mn-lt"/>
                <a:ea typeface="+mn-ea"/>
                <a:cs typeface="+mn-cs"/>
              </a:rPr>
              <a:t> M, if expressed, seldom coded outside the verb (</a:t>
            </a:r>
            <a:r>
              <a:rPr lang="en-GB" sz="1400" i="1" kern="1200" dirty="0" err="1">
                <a:solidFill>
                  <a:schemeClr val="accent6">
                    <a:lumMod val="75000"/>
                  </a:schemeClr>
                </a:solidFill>
                <a:latin typeface="+mn-lt"/>
                <a:ea typeface="+mn-ea"/>
                <a:cs typeface="+mn-cs"/>
              </a:rPr>
              <a:t>il</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gufo</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volò</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il</a:t>
            </a:r>
            <a:r>
              <a:rPr lang="en-GB" sz="1400" i="1" kern="1200" dirty="0">
                <a:solidFill>
                  <a:schemeClr val="accent6">
                    <a:lumMod val="75000"/>
                  </a:schemeClr>
                </a:solidFill>
                <a:latin typeface="+mn-lt"/>
                <a:ea typeface="+mn-ea"/>
                <a:cs typeface="+mn-cs"/>
              </a:rPr>
              <a:t> bambino </a:t>
            </a:r>
            <a:r>
              <a:rPr lang="en-GB" sz="1400" i="1" kern="1200" dirty="0" err="1">
                <a:solidFill>
                  <a:schemeClr val="accent6">
                    <a:lumMod val="75000"/>
                  </a:schemeClr>
                </a:solidFill>
                <a:latin typeface="+mn-lt"/>
                <a:ea typeface="+mn-ea"/>
                <a:cs typeface="+mn-cs"/>
              </a:rPr>
              <a:t>cascò</a:t>
            </a:r>
            <a:r>
              <a:rPr lang="en-GB" sz="1400" kern="1200" dirty="0">
                <a:solidFill>
                  <a:schemeClr val="accent6">
                    <a:lumMod val="75000"/>
                  </a:schemeClr>
                </a:solidFill>
                <a:latin typeface="+mn-lt"/>
                <a:ea typeface="+mn-ea"/>
                <a:cs typeface="+mn-cs"/>
              </a:rPr>
              <a:t>)</a:t>
            </a:r>
            <a:r>
              <a:rPr lang="fr-FR" sz="1400" kern="1200" dirty="0">
                <a:solidFill>
                  <a:schemeClr val="accent6">
                    <a:lumMod val="75000"/>
                  </a:schemeClr>
                </a:solidFill>
                <a:latin typeface="+mn-lt"/>
                <a:ea typeface="+mn-ea"/>
                <a:cs typeface="+mn-cs"/>
              </a:rPr>
              <a:t>	</a:t>
            </a:r>
          </a:p>
          <a:p>
            <a:pPr algn="just">
              <a:buClr>
                <a:srgbClr val="002060"/>
              </a:buClr>
              <a:buNone/>
            </a:pPr>
            <a:endParaRPr lang="fr-FR" sz="1400" kern="1200" dirty="0">
              <a:solidFill>
                <a:schemeClr val="accent6">
                  <a:lumMod val="75000"/>
                </a:schemeClr>
              </a:solidFill>
              <a:latin typeface="+mn-lt"/>
              <a:ea typeface="+mn-ea"/>
              <a:cs typeface="+mn-cs"/>
            </a:endParaRPr>
          </a:p>
          <a:p>
            <a:pPr algn="just">
              <a:buClr>
                <a:srgbClr val="002060"/>
              </a:buClr>
              <a:buNone/>
            </a:pPr>
            <a:r>
              <a:rPr lang="en-GB" dirty="0">
                <a:solidFill>
                  <a:schemeClr val="accent6">
                    <a:lumMod val="75000"/>
                  </a:schemeClr>
                </a:solidFill>
              </a:rPr>
              <a:t>No difference in the amount of motion verbs used. The difference lies in the </a:t>
            </a:r>
            <a:r>
              <a:rPr lang="en-GB" i="1" dirty="0">
                <a:solidFill>
                  <a:schemeClr val="accent6">
                    <a:lumMod val="75000"/>
                  </a:schemeClr>
                </a:solidFill>
              </a:rPr>
              <a:t>types : manner motion verbs exploited especially in English</a:t>
            </a:r>
          </a:p>
          <a:p>
            <a:pPr algn="just">
              <a:buClr>
                <a:srgbClr val="002060"/>
              </a:buClr>
              <a:buNone/>
            </a:pP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46</a:t>
            </a:fld>
            <a:endParaRPr lang="it-IT"/>
          </a:p>
        </p:txBody>
      </p:sp>
    </p:spTree>
    <p:extLst>
      <p:ext uri="{BB962C8B-B14F-4D97-AF65-F5344CB8AC3E}">
        <p14:creationId xmlns:p14="http://schemas.microsoft.com/office/powerpoint/2010/main" val="165394616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just">
              <a:buClr>
                <a:srgbClr val="002060"/>
              </a:buClr>
              <a:buNone/>
            </a:pPr>
            <a:r>
              <a:rPr lang="en-GB" sz="1200" b="1" kern="1200" dirty="0">
                <a:solidFill>
                  <a:schemeClr val="accent6">
                    <a:lumMod val="75000"/>
                  </a:schemeClr>
                </a:solidFill>
                <a:latin typeface="+mn-lt"/>
                <a:ea typeface="+mn-ea"/>
                <a:cs typeface="+mn-cs"/>
              </a:rPr>
              <a:t>A significant statistical difference lies in the selection and the distribution of linguistic devices to code the spatial components.</a:t>
            </a:r>
          </a:p>
          <a:p>
            <a:pPr algn="just">
              <a:buClr>
                <a:srgbClr val="002060"/>
              </a:buClr>
              <a:buNone/>
            </a:pPr>
            <a:endParaRPr lang="en-GB" sz="1200" b="1" kern="1200" dirty="0">
              <a:solidFill>
                <a:schemeClr val="accent6">
                  <a:lumMod val="75000"/>
                </a:schemeClr>
              </a:solidFill>
              <a:latin typeface="+mn-lt"/>
              <a:ea typeface="+mn-ea"/>
              <a:cs typeface="+mn-cs"/>
            </a:endParaRPr>
          </a:p>
          <a:p>
            <a:pPr algn="just">
              <a:buClr>
                <a:srgbClr val="002060"/>
              </a:buClr>
              <a:buNone/>
            </a:pPr>
            <a:r>
              <a:rPr lang="en-GB" sz="1200" b="1" kern="1200" dirty="0">
                <a:solidFill>
                  <a:schemeClr val="accent6">
                    <a:lumMod val="75000"/>
                  </a:schemeClr>
                </a:solidFill>
                <a:latin typeface="+mn-lt"/>
                <a:ea typeface="+mn-ea"/>
                <a:cs typeface="+mn-cs"/>
              </a:rPr>
              <a:t>ENG =&gt; </a:t>
            </a:r>
            <a:r>
              <a:rPr lang="en-GB" sz="1200" i="1" kern="1200" dirty="0">
                <a:solidFill>
                  <a:schemeClr val="accent6">
                    <a:lumMod val="75000"/>
                  </a:schemeClr>
                </a:solidFill>
                <a:latin typeface="+mn-lt"/>
                <a:ea typeface="+mn-ea"/>
                <a:cs typeface="+mn-cs"/>
              </a:rPr>
              <a:t>satellite-framed patterns </a:t>
            </a:r>
            <a:r>
              <a:rPr lang="en-GB" sz="1200" kern="1200" dirty="0">
                <a:solidFill>
                  <a:schemeClr val="accent6">
                    <a:lumMod val="75000"/>
                  </a:schemeClr>
                </a:solidFill>
                <a:latin typeface="+mn-lt"/>
                <a:ea typeface="+mn-ea"/>
                <a:cs typeface="+mn-cs"/>
              </a:rPr>
              <a:t>+ attention to M systematically expressed in the verb (</a:t>
            </a:r>
            <a:r>
              <a:rPr lang="en-GB" sz="1200" kern="1200" dirty="0">
                <a:solidFill>
                  <a:srgbClr val="FF0000"/>
                </a:solidFill>
                <a:latin typeface="+mn-lt"/>
                <a:ea typeface="+mn-ea"/>
                <a:cs typeface="+mn-cs"/>
              </a:rPr>
              <a:t>P &lt; 0.05</a:t>
            </a:r>
            <a:r>
              <a:rPr lang="en-GB" sz="1200" kern="1200" dirty="0">
                <a:solidFill>
                  <a:schemeClr val="accent6">
                    <a:lumMod val="75000"/>
                  </a:schemeClr>
                </a:solidFill>
                <a:latin typeface="+mn-lt"/>
                <a:ea typeface="+mn-ea"/>
                <a:cs typeface="+mn-cs"/>
              </a:rPr>
              <a:t>; </a:t>
            </a:r>
            <a:r>
              <a:rPr lang="en-GB" sz="1200" i="1" kern="1200" dirty="0">
                <a:solidFill>
                  <a:schemeClr val="accent6">
                    <a:lumMod val="75000"/>
                  </a:schemeClr>
                </a:solidFill>
                <a:latin typeface="+mn-lt"/>
                <a:ea typeface="+mn-ea"/>
                <a:cs typeface="+mn-cs"/>
              </a:rPr>
              <a:t>tiptoe, spike, tumble, pop, sneak</a:t>
            </a:r>
            <a:r>
              <a:rPr lang="en-GB" sz="1200" kern="1200" dirty="0">
                <a:solidFill>
                  <a:schemeClr val="accent6">
                    <a:lumMod val="75000"/>
                  </a:schemeClr>
                </a:solidFill>
                <a:latin typeface="+mn-lt"/>
                <a:ea typeface="+mn-ea"/>
                <a:cs typeface="+mn-cs"/>
              </a:rPr>
              <a:t>)</a:t>
            </a:r>
          </a:p>
          <a:p>
            <a:pPr algn="just">
              <a:buClr>
                <a:srgbClr val="002060"/>
              </a:buClr>
              <a:buNone/>
            </a:pPr>
            <a:endParaRPr lang="en-GB" sz="1200" kern="1200" dirty="0">
              <a:solidFill>
                <a:schemeClr val="accent6">
                  <a:lumMod val="75000"/>
                </a:schemeClr>
              </a:solidFill>
              <a:latin typeface="+mn-lt"/>
              <a:ea typeface="+mn-ea"/>
              <a:cs typeface="+mn-cs"/>
            </a:endParaRPr>
          </a:p>
          <a:p>
            <a:pPr algn="just">
              <a:buClr>
                <a:srgbClr val="002060"/>
              </a:buClr>
              <a:buNone/>
            </a:pPr>
            <a:r>
              <a:rPr lang="en-GB" sz="1400" b="1" kern="1200" dirty="0">
                <a:solidFill>
                  <a:schemeClr val="accent6">
                    <a:lumMod val="75000"/>
                  </a:schemeClr>
                </a:solidFill>
                <a:latin typeface="+mn-lt"/>
                <a:ea typeface="+mn-ea"/>
                <a:cs typeface="+mn-cs"/>
              </a:rPr>
              <a:t>FR / ITA </a:t>
            </a:r>
            <a:r>
              <a:rPr lang="en-GB" sz="1400" kern="1200" dirty="0">
                <a:solidFill>
                  <a:schemeClr val="accent6">
                    <a:lumMod val="75000"/>
                  </a:schemeClr>
                </a:solidFill>
                <a:latin typeface="+mn-lt"/>
                <a:ea typeface="+mn-ea"/>
                <a:cs typeface="+mn-cs"/>
              </a:rPr>
              <a:t>=&gt; </a:t>
            </a:r>
            <a:r>
              <a:rPr lang="en-GB" sz="1400" i="1" kern="1200" dirty="0">
                <a:solidFill>
                  <a:schemeClr val="accent6">
                    <a:lumMod val="75000"/>
                  </a:schemeClr>
                </a:solidFill>
                <a:latin typeface="+mn-lt"/>
                <a:ea typeface="+mn-ea"/>
                <a:cs typeface="+mn-cs"/>
              </a:rPr>
              <a:t>verb-framed patterns</a:t>
            </a:r>
            <a:r>
              <a:rPr lang="en-GB" sz="1400" kern="1200" dirty="0">
                <a:solidFill>
                  <a:schemeClr val="accent6">
                    <a:lumMod val="75000"/>
                  </a:schemeClr>
                </a:solidFill>
                <a:latin typeface="+mn-lt"/>
                <a:ea typeface="+mn-ea"/>
                <a:cs typeface="+mn-cs"/>
              </a:rPr>
              <a:t>: P in the verb </a:t>
            </a:r>
            <a:r>
              <a:rPr lang="en-GB" sz="1400" i="1" kern="1200" dirty="0">
                <a:solidFill>
                  <a:schemeClr val="accent6">
                    <a:lumMod val="75000"/>
                  </a:schemeClr>
                </a:solidFill>
                <a:latin typeface="+mn-lt"/>
                <a:ea typeface="+mn-ea"/>
                <a:cs typeface="+mn-cs"/>
              </a:rPr>
              <a:t>(</a:t>
            </a:r>
            <a:r>
              <a:rPr lang="en-GB" sz="1400" i="1" kern="1200" dirty="0" err="1">
                <a:solidFill>
                  <a:schemeClr val="accent6">
                    <a:lumMod val="75000"/>
                  </a:schemeClr>
                </a:solidFill>
                <a:latin typeface="+mn-lt"/>
                <a:ea typeface="+mn-ea"/>
                <a:cs typeface="+mn-cs"/>
              </a:rPr>
              <a:t>tomber</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sortir</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cadere</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uscire</a:t>
            </a:r>
            <a:r>
              <a:rPr lang="en-GB" sz="1400" i="1" kern="1200" dirty="0">
                <a:solidFill>
                  <a:schemeClr val="accent6">
                    <a:lumMod val="75000"/>
                  </a:schemeClr>
                </a:solidFill>
                <a:latin typeface="+mn-lt"/>
                <a:ea typeface="+mn-ea"/>
                <a:cs typeface="+mn-cs"/>
              </a:rPr>
              <a:t>) </a:t>
            </a:r>
          </a:p>
          <a:p>
            <a:pPr algn="just">
              <a:buClr>
                <a:srgbClr val="002060"/>
              </a:buClr>
              <a:buNone/>
            </a:pPr>
            <a:r>
              <a:rPr lang="en-GB" sz="1400" b="1" i="1" kern="1200" dirty="0">
                <a:solidFill>
                  <a:schemeClr val="accent6">
                    <a:lumMod val="75000"/>
                  </a:schemeClr>
                </a:solidFill>
                <a:latin typeface="+mn-lt"/>
                <a:ea typeface="+mn-ea"/>
                <a:cs typeface="+mn-cs"/>
              </a:rPr>
              <a:t>	</a:t>
            </a:r>
            <a:r>
              <a:rPr lang="en-GB" sz="1400" b="1" kern="1200" dirty="0">
                <a:solidFill>
                  <a:srgbClr val="FF0000"/>
                </a:solidFill>
                <a:latin typeface="+mn-lt"/>
                <a:ea typeface="+mn-ea"/>
                <a:cs typeface="+mn-cs"/>
              </a:rPr>
              <a:t>but</a:t>
            </a:r>
            <a:r>
              <a:rPr lang="en-GB" sz="1400" kern="1200" dirty="0">
                <a:solidFill>
                  <a:schemeClr val="accent6">
                    <a:lumMod val="75000"/>
                  </a:schemeClr>
                </a:solidFill>
                <a:latin typeface="+mn-lt"/>
                <a:ea typeface="+mn-ea"/>
                <a:cs typeface="+mn-cs"/>
              </a:rPr>
              <a:t> M, if expressed, seldom coded outside the verb (</a:t>
            </a:r>
            <a:r>
              <a:rPr lang="en-GB" sz="1400" i="1" kern="1200" dirty="0" err="1">
                <a:solidFill>
                  <a:schemeClr val="accent6">
                    <a:lumMod val="75000"/>
                  </a:schemeClr>
                </a:solidFill>
                <a:latin typeface="+mn-lt"/>
                <a:ea typeface="+mn-ea"/>
                <a:cs typeface="+mn-cs"/>
              </a:rPr>
              <a:t>il</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gufo</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volò</a:t>
            </a:r>
            <a:r>
              <a:rPr lang="en-GB" sz="1400" i="1" kern="1200" dirty="0">
                <a:solidFill>
                  <a:schemeClr val="accent6">
                    <a:lumMod val="75000"/>
                  </a:schemeClr>
                </a:solidFill>
                <a:latin typeface="+mn-lt"/>
                <a:ea typeface="+mn-ea"/>
                <a:cs typeface="+mn-cs"/>
              </a:rPr>
              <a:t>, </a:t>
            </a:r>
            <a:r>
              <a:rPr lang="en-GB" sz="1400" i="1" kern="1200" dirty="0" err="1">
                <a:solidFill>
                  <a:schemeClr val="accent6">
                    <a:lumMod val="75000"/>
                  </a:schemeClr>
                </a:solidFill>
                <a:latin typeface="+mn-lt"/>
                <a:ea typeface="+mn-ea"/>
                <a:cs typeface="+mn-cs"/>
              </a:rPr>
              <a:t>il</a:t>
            </a:r>
            <a:r>
              <a:rPr lang="en-GB" sz="1400" i="1" kern="1200" dirty="0">
                <a:solidFill>
                  <a:schemeClr val="accent6">
                    <a:lumMod val="75000"/>
                  </a:schemeClr>
                </a:solidFill>
                <a:latin typeface="+mn-lt"/>
                <a:ea typeface="+mn-ea"/>
                <a:cs typeface="+mn-cs"/>
              </a:rPr>
              <a:t> bambino </a:t>
            </a:r>
            <a:r>
              <a:rPr lang="en-GB" sz="1400" i="1" kern="1200" dirty="0" err="1">
                <a:solidFill>
                  <a:schemeClr val="accent6">
                    <a:lumMod val="75000"/>
                  </a:schemeClr>
                </a:solidFill>
                <a:latin typeface="+mn-lt"/>
                <a:ea typeface="+mn-ea"/>
                <a:cs typeface="+mn-cs"/>
              </a:rPr>
              <a:t>cascò</a:t>
            </a:r>
            <a:r>
              <a:rPr lang="en-GB" sz="1400" kern="1200" dirty="0">
                <a:solidFill>
                  <a:schemeClr val="accent6">
                    <a:lumMod val="75000"/>
                  </a:schemeClr>
                </a:solidFill>
                <a:latin typeface="+mn-lt"/>
                <a:ea typeface="+mn-ea"/>
                <a:cs typeface="+mn-cs"/>
              </a:rPr>
              <a:t>)</a:t>
            </a:r>
            <a:r>
              <a:rPr lang="fr-FR" sz="1400" kern="1200" dirty="0">
                <a:solidFill>
                  <a:schemeClr val="accent6">
                    <a:lumMod val="75000"/>
                  </a:schemeClr>
                </a:solidFill>
                <a:latin typeface="+mn-lt"/>
                <a:ea typeface="+mn-ea"/>
                <a:cs typeface="+mn-cs"/>
              </a:rPr>
              <a:t>	</a:t>
            </a:r>
          </a:p>
          <a:p>
            <a:pPr algn="just">
              <a:buClr>
                <a:srgbClr val="002060"/>
              </a:buClr>
              <a:buNone/>
            </a:pPr>
            <a:endParaRPr lang="fr-FR" sz="1400" kern="1200" dirty="0">
              <a:solidFill>
                <a:schemeClr val="accent6">
                  <a:lumMod val="75000"/>
                </a:schemeClr>
              </a:solidFill>
              <a:latin typeface="+mn-lt"/>
              <a:ea typeface="+mn-ea"/>
              <a:cs typeface="+mn-cs"/>
            </a:endParaRPr>
          </a:p>
          <a:p>
            <a:pPr algn="just">
              <a:buClr>
                <a:srgbClr val="002060"/>
              </a:buClr>
              <a:buNone/>
            </a:pPr>
            <a:r>
              <a:rPr lang="en-GB" dirty="0">
                <a:solidFill>
                  <a:schemeClr val="accent6">
                    <a:lumMod val="75000"/>
                  </a:schemeClr>
                </a:solidFill>
              </a:rPr>
              <a:t>No difference in the amount of motion verbs used. The difference lies in the </a:t>
            </a:r>
            <a:r>
              <a:rPr lang="en-GB" i="1" dirty="0">
                <a:solidFill>
                  <a:schemeClr val="accent6">
                    <a:lumMod val="75000"/>
                  </a:schemeClr>
                </a:solidFill>
              </a:rPr>
              <a:t>types : manner motion verbs exploited especially in English</a:t>
            </a:r>
          </a:p>
          <a:p>
            <a:pPr algn="just">
              <a:buClr>
                <a:srgbClr val="002060"/>
              </a:buClr>
              <a:buNone/>
            </a:pP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47</a:t>
            </a:fld>
            <a:endParaRPr lang="it-IT"/>
          </a:p>
        </p:txBody>
      </p:sp>
    </p:spTree>
    <p:extLst>
      <p:ext uri="{BB962C8B-B14F-4D97-AF65-F5344CB8AC3E}">
        <p14:creationId xmlns:p14="http://schemas.microsoft.com/office/powerpoint/2010/main" val="1693718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a:t>Italian</a:t>
            </a:r>
            <a:r>
              <a:rPr lang="it-IT" dirty="0"/>
              <a:t> </a:t>
            </a:r>
            <a:r>
              <a:rPr lang="it-IT" dirty="0" err="1"/>
              <a:t>is</a:t>
            </a:r>
            <a:r>
              <a:rPr lang="it-IT" dirty="0"/>
              <a:t> </a:t>
            </a:r>
            <a:r>
              <a:rPr lang="it-IT" dirty="0" err="1"/>
              <a:t>less</a:t>
            </a:r>
            <a:r>
              <a:rPr lang="it-IT" dirty="0"/>
              <a:t> </a:t>
            </a:r>
            <a:r>
              <a:rPr lang="it-IT" dirty="0" err="1"/>
              <a:t>systematic</a:t>
            </a:r>
            <a:r>
              <a:rPr lang="it-IT" dirty="0"/>
              <a:t> </a:t>
            </a:r>
            <a:r>
              <a:rPr lang="it-IT" dirty="0" err="1"/>
              <a:t>than</a:t>
            </a:r>
            <a:r>
              <a:rPr lang="it-IT" baseline="0" dirty="0"/>
              <a:t> </a:t>
            </a:r>
            <a:r>
              <a:rPr lang="it-IT" baseline="0" dirty="0" err="1"/>
              <a:t>French</a:t>
            </a:r>
            <a:r>
              <a:rPr lang="it-IT" baseline="0" dirty="0"/>
              <a:t> </a:t>
            </a:r>
            <a:r>
              <a:rPr lang="it-IT" baseline="0" dirty="0" err="1"/>
              <a:t>with</a:t>
            </a:r>
            <a:r>
              <a:rPr lang="it-IT" baseline="0" dirty="0"/>
              <a:t> </a:t>
            </a:r>
            <a:r>
              <a:rPr lang="it-IT" baseline="0" dirty="0" err="1"/>
              <a:t>respect</a:t>
            </a:r>
            <a:r>
              <a:rPr lang="it-IT" baseline="0" dirty="0"/>
              <a:t> </a:t>
            </a:r>
            <a:r>
              <a:rPr lang="it-IT" baseline="0" dirty="0" err="1"/>
              <a:t>to</a:t>
            </a:r>
            <a:r>
              <a:rPr lang="it-IT" baseline="0" dirty="0"/>
              <a:t> locus: in </a:t>
            </a:r>
            <a:r>
              <a:rPr lang="it-IT" baseline="0" dirty="0" err="1"/>
              <a:t>fact</a:t>
            </a:r>
            <a:r>
              <a:rPr lang="it-IT" baseline="0" dirty="0"/>
              <a:t>, </a:t>
            </a:r>
            <a:r>
              <a:rPr lang="it-IT" baseline="0" dirty="0" err="1"/>
              <a:t>Path</a:t>
            </a:r>
            <a:r>
              <a:rPr lang="it-IT" baseline="0" dirty="0"/>
              <a:t> </a:t>
            </a:r>
            <a:r>
              <a:rPr lang="it-IT" baseline="0" dirty="0" err="1"/>
              <a:t>is</a:t>
            </a:r>
            <a:r>
              <a:rPr lang="it-IT" baseline="0" dirty="0"/>
              <a:t> </a:t>
            </a:r>
            <a:r>
              <a:rPr lang="it-IT" baseline="0" dirty="0" err="1"/>
              <a:t>expressed</a:t>
            </a:r>
            <a:r>
              <a:rPr lang="it-IT" baseline="0" dirty="0"/>
              <a:t> in the </a:t>
            </a:r>
            <a:r>
              <a:rPr lang="it-IT" baseline="0" dirty="0" err="1"/>
              <a:t>verb</a:t>
            </a:r>
            <a:r>
              <a:rPr lang="it-IT" baseline="0" dirty="0"/>
              <a:t> and </a:t>
            </a:r>
            <a:r>
              <a:rPr lang="it-IT" baseline="0" dirty="0" err="1"/>
              <a:t>outside</a:t>
            </a:r>
            <a:r>
              <a:rPr lang="it-IT" baseline="0" dirty="0"/>
              <a:t> </a:t>
            </a:r>
            <a:r>
              <a:rPr lang="it-IT" baseline="0" dirty="0" err="1"/>
              <a:t>with</a:t>
            </a:r>
            <a:r>
              <a:rPr lang="it-IT" baseline="0" dirty="0"/>
              <a:t> </a:t>
            </a:r>
            <a:r>
              <a:rPr lang="it-IT" baseline="0" dirty="0" err="1"/>
              <a:t>almost</a:t>
            </a:r>
            <a:r>
              <a:rPr lang="it-IT" baseline="0" dirty="0"/>
              <a:t> the </a:t>
            </a:r>
            <a:r>
              <a:rPr lang="it-IT" baseline="0" dirty="0" err="1"/>
              <a:t>same</a:t>
            </a:r>
            <a:r>
              <a:rPr lang="it-IT" baseline="0" dirty="0"/>
              <a:t> </a:t>
            </a:r>
            <a:r>
              <a:rPr lang="it-IT" baseline="0" dirty="0" err="1"/>
              <a:t>proportion</a:t>
            </a:r>
            <a:r>
              <a:rPr lang="it-IT" baseline="0" dirty="0"/>
              <a:t>.</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48</a:t>
            </a:fld>
            <a:endParaRPr lang="it-IT"/>
          </a:p>
        </p:txBody>
      </p:sp>
    </p:spTree>
    <p:extLst>
      <p:ext uri="{BB962C8B-B14F-4D97-AF65-F5344CB8AC3E}">
        <p14:creationId xmlns:p14="http://schemas.microsoft.com/office/powerpoint/2010/main" val="3392558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a:t>So, Space </a:t>
            </a:r>
            <a:r>
              <a:rPr lang="it-IT" dirty="0" err="1"/>
              <a:t>represents</a:t>
            </a:r>
            <a:r>
              <a:rPr lang="it-IT" dirty="0"/>
              <a:t> a </a:t>
            </a:r>
            <a:r>
              <a:rPr lang="it-IT" dirty="0" err="1"/>
              <a:t>crucial</a:t>
            </a:r>
            <a:r>
              <a:rPr lang="it-IT" dirty="0"/>
              <a:t> domain for human </a:t>
            </a:r>
            <a:r>
              <a:rPr lang="it-IT" dirty="0" err="1"/>
              <a:t>cognition</a:t>
            </a:r>
            <a:r>
              <a:rPr lang="it-IT" dirty="0"/>
              <a:t>  and </a:t>
            </a:r>
            <a:r>
              <a:rPr lang="it-IT" dirty="0" err="1"/>
              <a:t>all</a:t>
            </a:r>
            <a:r>
              <a:rPr lang="it-IT" dirty="0"/>
              <a:t> human </a:t>
            </a:r>
            <a:r>
              <a:rPr lang="it-IT" dirty="0" err="1"/>
              <a:t>beings</a:t>
            </a:r>
            <a:r>
              <a:rPr lang="it-IT" dirty="0"/>
              <a:t> </a:t>
            </a:r>
            <a:r>
              <a:rPr lang="it-IT" dirty="0" err="1"/>
              <a:t>experience</a:t>
            </a:r>
            <a:r>
              <a:rPr lang="it-IT" dirty="0"/>
              <a:t> </a:t>
            </a:r>
            <a:r>
              <a:rPr lang="it-IT" dirty="0" err="1"/>
              <a:t>spatial</a:t>
            </a:r>
            <a:r>
              <a:rPr lang="it-IT" dirty="0"/>
              <a:t> </a:t>
            </a:r>
            <a:r>
              <a:rPr lang="it-IT" dirty="0" err="1"/>
              <a:t>representations</a:t>
            </a:r>
            <a:r>
              <a:rPr lang="it-IT" dirty="0"/>
              <a:t> in </a:t>
            </a:r>
            <a:r>
              <a:rPr lang="it-IT" dirty="0" err="1"/>
              <a:t>their</a:t>
            </a:r>
            <a:r>
              <a:rPr lang="it-IT" dirty="0"/>
              <a:t> </a:t>
            </a:r>
            <a:r>
              <a:rPr lang="it-IT" dirty="0" err="1"/>
              <a:t>everyday</a:t>
            </a:r>
            <a:r>
              <a:rPr lang="it-IT" dirty="0"/>
              <a:t> life.</a:t>
            </a:r>
          </a:p>
          <a:p>
            <a:r>
              <a:rPr lang="it-IT" dirty="0" err="1"/>
              <a:t>We</a:t>
            </a:r>
            <a:r>
              <a:rPr lang="it-IT" dirty="0"/>
              <a:t> know </a:t>
            </a:r>
            <a:r>
              <a:rPr lang="it-IT" dirty="0" err="1"/>
              <a:t>that</a:t>
            </a:r>
            <a:r>
              <a:rPr lang="it-IT" dirty="0"/>
              <a:t> </a:t>
            </a:r>
            <a:r>
              <a:rPr lang="it-IT" dirty="0" err="1"/>
              <a:t>all</a:t>
            </a:r>
            <a:r>
              <a:rPr lang="it-IT" dirty="0"/>
              <a:t> </a:t>
            </a:r>
            <a:r>
              <a:rPr lang="it-IT" dirty="0" err="1"/>
              <a:t>languages</a:t>
            </a:r>
            <a:r>
              <a:rPr lang="it-IT" dirty="0"/>
              <a:t> </a:t>
            </a:r>
            <a:r>
              <a:rPr lang="it-IT" dirty="0" err="1"/>
              <a:t>provide</a:t>
            </a:r>
            <a:r>
              <a:rPr lang="it-IT" dirty="0"/>
              <a:t> </a:t>
            </a:r>
            <a:r>
              <a:rPr lang="it-IT" dirty="0" err="1"/>
              <a:t>theur</a:t>
            </a:r>
            <a:r>
              <a:rPr lang="it-IT" dirty="0"/>
              <a:t> speakers with </a:t>
            </a:r>
            <a:r>
              <a:rPr lang="it-IT" dirty="0" err="1"/>
              <a:t>linguistic</a:t>
            </a:r>
            <a:r>
              <a:rPr lang="it-IT" dirty="0"/>
              <a:t> </a:t>
            </a:r>
            <a:r>
              <a:rPr lang="it-IT" dirty="0" err="1"/>
              <a:t>means</a:t>
            </a:r>
            <a:r>
              <a:rPr lang="it-IT" dirty="0"/>
              <a:t> to talk </a:t>
            </a:r>
            <a:r>
              <a:rPr lang="it-IT" dirty="0" err="1"/>
              <a:t>about</a:t>
            </a:r>
            <a:r>
              <a:rPr lang="it-IT" dirty="0"/>
              <a:t> </a:t>
            </a:r>
            <a:r>
              <a:rPr lang="it-IT" dirty="0" err="1"/>
              <a:t>space</a:t>
            </a:r>
            <a:r>
              <a:rPr lang="it-IT" dirty="0"/>
              <a:t> and in </a:t>
            </a:r>
            <a:r>
              <a:rPr lang="it-IT" dirty="0" err="1"/>
              <a:t>particular</a:t>
            </a:r>
            <a:r>
              <a:rPr lang="it-IT" dirty="0"/>
              <a:t> </a:t>
            </a:r>
            <a:r>
              <a:rPr lang="it-IT" dirty="0" err="1"/>
              <a:t>change</a:t>
            </a:r>
            <a:r>
              <a:rPr lang="it-IT" dirty="0"/>
              <a:t> in </a:t>
            </a:r>
            <a:r>
              <a:rPr lang="it-IT" dirty="0" err="1"/>
              <a:t>space</a:t>
            </a:r>
            <a:r>
              <a:rPr lang="it-IT" dirty="0"/>
              <a:t>, </a:t>
            </a:r>
            <a:r>
              <a:rPr lang="it-IT" dirty="0" err="1"/>
              <a:t>that</a:t>
            </a:r>
            <a:r>
              <a:rPr lang="it-IT" dirty="0"/>
              <a:t> </a:t>
            </a:r>
            <a:r>
              <a:rPr lang="it-IT" dirty="0" err="1"/>
              <a:t>is</a:t>
            </a:r>
            <a:r>
              <a:rPr lang="it-IT" dirty="0"/>
              <a:t> </a:t>
            </a:r>
            <a:r>
              <a:rPr lang="it-IT" dirty="0" err="1"/>
              <a:t>motion</a:t>
            </a:r>
            <a:r>
              <a:rPr lang="it-IT" dirty="0"/>
              <a:t>.</a:t>
            </a:r>
          </a:p>
          <a:p>
            <a:r>
              <a:rPr lang="it-IT" dirty="0" err="1"/>
              <a:t>As</a:t>
            </a:r>
            <a:r>
              <a:rPr lang="it-IT" dirty="0"/>
              <a:t> </a:t>
            </a:r>
            <a:r>
              <a:rPr lang="it-IT" dirty="0" err="1"/>
              <a:t>such</a:t>
            </a:r>
            <a:r>
              <a:rPr lang="it-IT" dirty="0"/>
              <a:t>, one </a:t>
            </a:r>
            <a:r>
              <a:rPr lang="it-IT" dirty="0" err="1"/>
              <a:t>might</a:t>
            </a:r>
            <a:r>
              <a:rPr lang="it-IT" dirty="0"/>
              <a:t> suppose </a:t>
            </a:r>
            <a:r>
              <a:rPr lang="it-IT" dirty="0" err="1"/>
              <a:t>that</a:t>
            </a:r>
            <a:r>
              <a:rPr lang="it-IT" dirty="0"/>
              <a:t> </a:t>
            </a:r>
            <a:r>
              <a:rPr lang="it-IT" dirty="0" err="1"/>
              <a:t>languages</a:t>
            </a:r>
            <a:r>
              <a:rPr lang="it-IT" dirty="0"/>
              <a:t> </a:t>
            </a:r>
            <a:r>
              <a:rPr lang="it-IT" dirty="0" err="1"/>
              <a:t>treat</a:t>
            </a:r>
            <a:r>
              <a:rPr lang="it-IT" dirty="0"/>
              <a:t> </a:t>
            </a:r>
            <a:r>
              <a:rPr lang="it-IT" dirty="0" err="1"/>
              <a:t>space</a:t>
            </a:r>
            <a:r>
              <a:rPr lang="it-IT" dirty="0"/>
              <a:t> in a </a:t>
            </a:r>
            <a:r>
              <a:rPr lang="it-IT" dirty="0" err="1"/>
              <a:t>universal</a:t>
            </a:r>
            <a:r>
              <a:rPr lang="it-IT" dirty="0"/>
              <a:t> way, </a:t>
            </a:r>
            <a:r>
              <a:rPr lang="it-IT" dirty="0" err="1"/>
              <a:t>but</a:t>
            </a:r>
            <a:r>
              <a:rPr lang="it-IT" dirty="0"/>
              <a:t> </a:t>
            </a:r>
            <a:r>
              <a:rPr lang="it-IT" dirty="0" err="1"/>
              <a:t>this</a:t>
            </a:r>
            <a:r>
              <a:rPr lang="it-IT" dirty="0"/>
              <a:t> </a:t>
            </a:r>
            <a:r>
              <a:rPr lang="it-IT" dirty="0" err="1"/>
              <a:t>is</a:t>
            </a:r>
            <a:r>
              <a:rPr lang="it-IT" dirty="0"/>
              <a:t> </a:t>
            </a:r>
            <a:r>
              <a:rPr lang="it-IT" dirty="0" err="1"/>
              <a:t>not</a:t>
            </a:r>
            <a:r>
              <a:rPr lang="it-IT" dirty="0"/>
              <a:t> the case </a:t>
            </a:r>
            <a:r>
              <a:rPr lang="it-IT" dirty="0" err="1"/>
              <a:t>since</a:t>
            </a:r>
            <a:r>
              <a:rPr lang="it-IT" dirty="0"/>
              <a:t> literature </a:t>
            </a:r>
            <a:r>
              <a:rPr lang="it-IT" dirty="0" err="1"/>
              <a:t>clearly</a:t>
            </a:r>
            <a:r>
              <a:rPr lang="it-IT" dirty="0"/>
              <a:t> shows </a:t>
            </a:r>
            <a:r>
              <a:rPr lang="it-IT" dirty="0" err="1"/>
              <a:t>that</a:t>
            </a:r>
            <a:r>
              <a:rPr lang="it-IT" dirty="0"/>
              <a:t> </a:t>
            </a:r>
            <a:r>
              <a:rPr lang="it-IT" dirty="0" err="1"/>
              <a:t>languages</a:t>
            </a:r>
            <a:r>
              <a:rPr lang="it-IT" dirty="0"/>
              <a:t> </a:t>
            </a:r>
            <a:r>
              <a:rPr lang="it-IT" dirty="0" err="1"/>
              <a:t>differ</a:t>
            </a:r>
            <a:r>
              <a:rPr lang="it-IT" dirty="0"/>
              <a:t> in the ways the express </a:t>
            </a:r>
            <a:r>
              <a:rPr lang="it-IT" dirty="0" err="1"/>
              <a:t>motion</a:t>
            </a:r>
            <a:r>
              <a:rPr lang="it-IT" dirty="0"/>
              <a:t>.</a:t>
            </a:r>
          </a:p>
        </p:txBody>
      </p:sp>
      <p:sp>
        <p:nvSpPr>
          <p:cNvPr id="4" name="Segnaposto numero diapositiva 3"/>
          <p:cNvSpPr>
            <a:spLocks noGrp="1"/>
          </p:cNvSpPr>
          <p:nvPr>
            <p:ph type="sldNum" sz="quarter" idx="10"/>
          </p:nvPr>
        </p:nvSpPr>
        <p:spPr/>
        <p:txBody>
          <a:bodyPr/>
          <a:lstStyle/>
          <a:p>
            <a:fld id="{150DFF66-C952-4283-94D0-C254E8CAE3D3}" type="slidenum">
              <a:rPr lang="it-IT" smtClean="0"/>
              <a:pPr/>
              <a:t>4</a:t>
            </a:fld>
            <a:endParaRPr lang="it-IT"/>
          </a:p>
        </p:txBody>
      </p:sp>
    </p:spTree>
    <p:extLst>
      <p:ext uri="{BB962C8B-B14F-4D97-AF65-F5344CB8AC3E}">
        <p14:creationId xmlns:p14="http://schemas.microsoft.com/office/powerpoint/2010/main" val="9726944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dirty="0"/>
          </a:p>
          <a:p>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49</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Results about L2 story-telling productions allow us to observe not only some common tendencies related to general </a:t>
            </a:r>
            <a:r>
              <a:rPr lang="en-US" sz="1200" kern="1200" dirty="0" err="1">
                <a:solidFill>
                  <a:schemeClr val="tx1"/>
                </a:solidFill>
                <a:latin typeface="+mn-lt"/>
                <a:ea typeface="+mn-ea"/>
                <a:cs typeface="+mn-cs"/>
              </a:rPr>
              <a:t>acquisitional</a:t>
            </a:r>
            <a:r>
              <a:rPr lang="en-US" sz="1200" kern="1200" dirty="0">
                <a:solidFill>
                  <a:schemeClr val="tx1"/>
                </a:solidFill>
                <a:latin typeface="+mn-lt"/>
                <a:ea typeface="+mn-ea"/>
                <a:cs typeface="+mn-cs"/>
              </a:rPr>
              <a:t> principles but also differences in learners’ developmental trajectory due to proficiency and to L1 influence.</a:t>
            </a:r>
            <a:endParaRPr lang="it-IT" sz="1200" kern="1200" dirty="0">
              <a:solidFill>
                <a:schemeClr val="tx1"/>
              </a:solidFill>
              <a:latin typeface="+mn-lt"/>
              <a:ea typeface="+mn-ea"/>
              <a:cs typeface="+mn-cs"/>
            </a:endParaRPr>
          </a:p>
          <a:p>
            <a:r>
              <a:rPr lang="en-US" sz="1200" kern="1200" dirty="0">
                <a:solidFill>
                  <a:schemeClr val="tx1"/>
                </a:solidFill>
                <a:latin typeface="+mn-lt"/>
                <a:ea typeface="+mn-ea"/>
                <a:cs typeface="+mn-cs"/>
              </a:rPr>
              <a:t>A common tendency found in L2 data, especially at the intermediate level, is the focus on Path information (RQ1). In accordance with </a:t>
            </a:r>
            <a:r>
              <a:rPr lang="en-US" sz="1200" kern="1200" dirty="0" err="1">
                <a:solidFill>
                  <a:schemeClr val="tx1"/>
                </a:solidFill>
                <a:latin typeface="+mn-lt"/>
                <a:ea typeface="+mn-ea"/>
                <a:cs typeface="+mn-cs"/>
              </a:rPr>
              <a:t>Hendriks</a:t>
            </a:r>
            <a:r>
              <a:rPr lang="en-US" sz="1200" kern="1200" dirty="0">
                <a:solidFill>
                  <a:schemeClr val="tx1"/>
                </a:solidFill>
                <a:latin typeface="+mn-lt"/>
                <a:ea typeface="+mn-ea"/>
                <a:cs typeface="+mn-cs"/>
              </a:rPr>
              <a:t> and </a:t>
            </a:r>
            <a:r>
              <a:rPr lang="en-US" sz="1200" kern="1200" dirty="0" err="1">
                <a:solidFill>
                  <a:schemeClr val="tx1"/>
                </a:solidFill>
                <a:latin typeface="+mn-lt"/>
                <a:ea typeface="+mn-ea"/>
                <a:cs typeface="+mn-cs"/>
              </a:rPr>
              <a:t>Hickmann</a:t>
            </a:r>
            <a:r>
              <a:rPr lang="en-US" sz="1200" kern="1200" dirty="0">
                <a:solidFill>
                  <a:schemeClr val="tx1"/>
                </a:solidFill>
                <a:latin typeface="+mn-lt"/>
                <a:ea typeface="+mn-ea"/>
                <a:cs typeface="+mn-cs"/>
              </a:rPr>
              <a:t> (2011), learners are aware of the Path salience in a motion event and, especially intermediate learners manage to minimally respond to the task (</a:t>
            </a:r>
            <a:r>
              <a:rPr lang="en-US" sz="1200" i="1" kern="1200" dirty="0" err="1">
                <a:solidFill>
                  <a:schemeClr val="tx1"/>
                </a:solidFill>
                <a:latin typeface="+mn-lt"/>
                <a:ea typeface="+mn-ea"/>
                <a:cs typeface="+mn-cs"/>
              </a:rPr>
              <a:t>traitement</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prototypique</a:t>
            </a:r>
            <a:r>
              <a:rPr lang="en-US" sz="1200" i="1" kern="1200" dirty="0">
                <a:solidFill>
                  <a:schemeClr val="tx1"/>
                </a:solidFill>
                <a:latin typeface="+mn-lt"/>
                <a:ea typeface="+mn-ea"/>
                <a:cs typeface="+mn-cs"/>
              </a:rPr>
              <a:t> de la </a:t>
            </a:r>
            <a:r>
              <a:rPr lang="en-US" sz="1200" i="1" kern="1200" dirty="0" err="1">
                <a:solidFill>
                  <a:schemeClr val="tx1"/>
                </a:solidFill>
                <a:latin typeface="+mn-lt"/>
                <a:ea typeface="+mn-ea"/>
                <a:cs typeface="+mn-cs"/>
              </a:rPr>
              <a:t>tâche</a:t>
            </a:r>
            <a:r>
              <a:rPr lang="en-US" sz="1200" kern="1200" dirty="0">
                <a:solidFill>
                  <a:schemeClr val="tx1"/>
                </a:solidFill>
                <a:latin typeface="+mn-lt"/>
                <a:ea typeface="+mn-ea"/>
                <a:cs typeface="+mn-cs"/>
              </a:rPr>
              <a:t>, see Perdue 1993a and 1993b; </a:t>
            </a:r>
            <a:r>
              <a:rPr lang="en-US" sz="1200" kern="1200" dirty="0" err="1">
                <a:solidFill>
                  <a:schemeClr val="tx1"/>
                </a:solidFill>
                <a:latin typeface="+mn-lt"/>
                <a:ea typeface="+mn-ea"/>
                <a:cs typeface="+mn-cs"/>
              </a:rPr>
              <a:t>Watorek</a:t>
            </a:r>
            <a:r>
              <a:rPr lang="en-US" sz="1200" kern="1200" dirty="0">
                <a:solidFill>
                  <a:schemeClr val="tx1"/>
                </a:solidFill>
                <a:latin typeface="+mn-lt"/>
                <a:ea typeface="+mn-ea"/>
                <a:cs typeface="+mn-cs"/>
              </a:rPr>
              <a:t> 1996), independently from the typological properties of the L1</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50</a:t>
            </a:fld>
            <a:endParaRPr lang="it-IT"/>
          </a:p>
        </p:txBody>
      </p:sp>
    </p:spTree>
    <p:extLst>
      <p:ext uri="{BB962C8B-B14F-4D97-AF65-F5344CB8AC3E}">
        <p14:creationId xmlns:p14="http://schemas.microsoft.com/office/powerpoint/2010/main" val="30980660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However, the effects of SL/TL proximity (French and Italian) can be observed on the lexical dimension, since the intermediate level, L1 Romance learners present a more diversified motion verb vocabulary than L1 English learners because of the higher degree of lexical transparency between the two Romance languages in question (for the same result, see </a:t>
            </a:r>
            <a:r>
              <a:rPr lang="en-US" sz="1200" kern="1200" dirty="0" err="1">
                <a:solidFill>
                  <a:schemeClr val="tx1"/>
                </a:solidFill>
                <a:latin typeface="+mn-lt"/>
                <a:ea typeface="+mn-ea"/>
                <a:cs typeface="+mn-cs"/>
              </a:rPr>
              <a:t>Cadierno</a:t>
            </a:r>
            <a:r>
              <a:rPr lang="en-US" sz="1200" kern="1200" dirty="0">
                <a:solidFill>
                  <a:schemeClr val="tx1"/>
                </a:solidFill>
                <a:latin typeface="+mn-lt"/>
                <a:ea typeface="+mn-ea"/>
                <a:cs typeface="+mn-cs"/>
              </a:rPr>
              <a:t> and Ruiz 2006). </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51</a:t>
            </a:fld>
            <a:endParaRPr lang="it-IT"/>
          </a:p>
        </p:txBody>
      </p:sp>
    </p:spTree>
    <p:extLst>
      <p:ext uri="{BB962C8B-B14F-4D97-AF65-F5344CB8AC3E}">
        <p14:creationId xmlns:p14="http://schemas.microsoft.com/office/powerpoint/2010/main" val="29077283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Adv</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also produce more motion verbs than </a:t>
            </a:r>
            <a:r>
              <a:rPr lang="en-US" sz="1200" kern="1200" dirty="0" err="1">
                <a:solidFill>
                  <a:schemeClr val="tx1"/>
                </a:solidFill>
                <a:latin typeface="+mn-lt"/>
                <a:ea typeface="+mn-ea"/>
                <a:cs typeface="+mn-cs"/>
              </a:rPr>
              <a:t>int</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very few non-target-like spatial forms via loan words, borrowings and idiosyncratic verb forms mainly expressed by INT. </a:t>
            </a:r>
          </a:p>
          <a:p>
            <a:r>
              <a:rPr lang="en-US" sz="1200" kern="1200" dirty="0">
                <a:solidFill>
                  <a:schemeClr val="tx1"/>
                </a:solidFill>
                <a:latin typeface="+mn-lt"/>
                <a:ea typeface="+mn-ea"/>
                <a:cs typeface="+mn-cs"/>
              </a:rPr>
              <a:t>Advanced learners tend to adopt a more complex spatial perspective than intermediate learners, since they develop diversified linguistic means conflating more than one type of spatial information, through devices such as complex motion verbs (e.g., the French </a:t>
            </a:r>
            <a:r>
              <a:rPr lang="en-US" sz="1200" i="1" kern="1200" dirty="0">
                <a:solidFill>
                  <a:schemeClr val="tx1"/>
                </a:solidFill>
                <a:latin typeface="+mn-lt"/>
                <a:ea typeface="+mn-ea"/>
                <a:cs typeface="+mn-cs"/>
              </a:rPr>
              <a:t>faire </a:t>
            </a:r>
            <a:r>
              <a:rPr lang="en-US" sz="1200" i="1" kern="1200" dirty="0" err="1">
                <a:solidFill>
                  <a:schemeClr val="tx1"/>
                </a:solidFill>
                <a:latin typeface="+mn-lt"/>
                <a:ea typeface="+mn-ea"/>
                <a:cs typeface="+mn-cs"/>
              </a:rPr>
              <a:t>tomber</a:t>
            </a:r>
            <a:r>
              <a:rPr lang="en-US" sz="1200" kern="1200" dirty="0">
                <a:solidFill>
                  <a:schemeClr val="tx1"/>
                </a:solidFill>
                <a:latin typeface="+mn-lt"/>
                <a:ea typeface="+mn-ea"/>
                <a:cs typeface="+mn-cs"/>
              </a:rPr>
              <a:t> ‘make OBJ fall’)</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2060"/>
                </a:solidFill>
                <a:cs typeface="Times New Roman"/>
                <a:sym typeface="Wingdings" pitchFamily="2" charset="2"/>
              </a:rPr>
              <a:t>SD = another sign of the developmental trajectory in L2 </a:t>
            </a:r>
            <a:r>
              <a:rPr lang="en-US" sz="1000" dirty="0">
                <a:solidFill>
                  <a:srgbClr val="002060"/>
                </a:solidFill>
                <a:cs typeface="Times New Roman"/>
                <a:sym typeface="Wingdings" pitchFamily="2" charset="2"/>
              </a:rPr>
              <a:t>(</a:t>
            </a:r>
            <a:r>
              <a:rPr lang="en-US" sz="1000" dirty="0" err="1">
                <a:solidFill>
                  <a:srgbClr val="002060"/>
                </a:solidFill>
                <a:cs typeface="Times New Roman"/>
                <a:sym typeface="Wingdings" pitchFamily="2" charset="2"/>
              </a:rPr>
              <a:t>Demagny</a:t>
            </a:r>
            <a:r>
              <a:rPr lang="en-US" sz="1000" dirty="0">
                <a:solidFill>
                  <a:srgbClr val="002060"/>
                </a:solidFill>
                <a:cs typeface="Times New Roman"/>
                <a:sym typeface="Wingdings" pitchFamily="2" charset="2"/>
              </a:rPr>
              <a:t> 2013)</a:t>
            </a:r>
          </a:p>
          <a:p>
            <a:r>
              <a:rPr lang="it-IT" dirty="0" err="1"/>
              <a:t>There</a:t>
            </a:r>
            <a:r>
              <a:rPr lang="it-IT" dirty="0"/>
              <a:t> </a:t>
            </a:r>
            <a:r>
              <a:rPr lang="it-IT" dirty="0" err="1"/>
              <a:t>is</a:t>
            </a:r>
            <a:r>
              <a:rPr lang="it-IT" dirty="0"/>
              <a:t> </a:t>
            </a:r>
            <a:r>
              <a:rPr lang="it-IT" dirty="0" err="1"/>
              <a:t>increase</a:t>
            </a:r>
            <a:r>
              <a:rPr lang="it-IT" baseline="0" dirty="0"/>
              <a:t> in density </a:t>
            </a:r>
            <a:r>
              <a:rPr lang="it-IT" baseline="0" dirty="0" err="1"/>
              <a:t>with</a:t>
            </a:r>
            <a:r>
              <a:rPr lang="it-IT" baseline="0" dirty="0"/>
              <a:t> </a:t>
            </a:r>
            <a:r>
              <a:rPr lang="it-IT" baseline="0" dirty="0" err="1"/>
              <a:t>proficiency</a:t>
            </a:r>
            <a:r>
              <a:rPr lang="it-IT" baseline="0" dirty="0"/>
              <a:t> </a:t>
            </a:r>
            <a:r>
              <a:rPr lang="it-IT" baseline="0" dirty="0" err="1"/>
              <a:t>level</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52</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Adv</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also produce more motion verbs than </a:t>
            </a:r>
            <a:r>
              <a:rPr lang="en-US" sz="1200" kern="1200" dirty="0" err="1">
                <a:solidFill>
                  <a:schemeClr val="tx1"/>
                </a:solidFill>
                <a:latin typeface="+mn-lt"/>
                <a:ea typeface="+mn-ea"/>
                <a:cs typeface="+mn-cs"/>
              </a:rPr>
              <a:t>int</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very few non-target-like spatial forms via loan words, borrowings and idiosyncratic verb forms mainly expressed by INT. </a:t>
            </a:r>
          </a:p>
          <a:p>
            <a:r>
              <a:rPr lang="en-US" sz="1200" kern="1200" dirty="0">
                <a:solidFill>
                  <a:schemeClr val="tx1"/>
                </a:solidFill>
                <a:latin typeface="+mn-lt"/>
                <a:ea typeface="+mn-ea"/>
                <a:cs typeface="+mn-cs"/>
              </a:rPr>
              <a:t>Advanced learners tend to adopt a more complex spatial perspective than intermediate learners, since they develop diversified linguistic means conflating more than one type of spatial information, through devices such as complex motion verbs (e.g., the French </a:t>
            </a:r>
            <a:r>
              <a:rPr lang="en-US" sz="1200" i="1" kern="1200" dirty="0">
                <a:solidFill>
                  <a:schemeClr val="tx1"/>
                </a:solidFill>
                <a:latin typeface="+mn-lt"/>
                <a:ea typeface="+mn-ea"/>
                <a:cs typeface="+mn-cs"/>
              </a:rPr>
              <a:t>faire </a:t>
            </a:r>
            <a:r>
              <a:rPr lang="en-US" sz="1200" i="1" kern="1200" dirty="0" err="1">
                <a:solidFill>
                  <a:schemeClr val="tx1"/>
                </a:solidFill>
                <a:latin typeface="+mn-lt"/>
                <a:ea typeface="+mn-ea"/>
                <a:cs typeface="+mn-cs"/>
              </a:rPr>
              <a:t>tomber</a:t>
            </a:r>
            <a:r>
              <a:rPr lang="en-US" sz="1200" kern="1200" dirty="0">
                <a:solidFill>
                  <a:schemeClr val="tx1"/>
                </a:solidFill>
                <a:latin typeface="+mn-lt"/>
                <a:ea typeface="+mn-ea"/>
                <a:cs typeface="+mn-cs"/>
              </a:rPr>
              <a:t> ‘make OBJ fall’)</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2060"/>
                </a:solidFill>
                <a:cs typeface="Times New Roman"/>
                <a:sym typeface="Wingdings" pitchFamily="2" charset="2"/>
              </a:rPr>
              <a:t>SD = another sign of the developmental trajectory in L2 </a:t>
            </a:r>
            <a:r>
              <a:rPr lang="en-US" sz="1000" dirty="0">
                <a:solidFill>
                  <a:srgbClr val="002060"/>
                </a:solidFill>
                <a:cs typeface="Times New Roman"/>
                <a:sym typeface="Wingdings" pitchFamily="2" charset="2"/>
              </a:rPr>
              <a:t>(</a:t>
            </a:r>
            <a:r>
              <a:rPr lang="en-US" sz="1000" dirty="0" err="1">
                <a:solidFill>
                  <a:srgbClr val="002060"/>
                </a:solidFill>
                <a:cs typeface="Times New Roman"/>
                <a:sym typeface="Wingdings" pitchFamily="2" charset="2"/>
              </a:rPr>
              <a:t>Demagny</a:t>
            </a:r>
            <a:r>
              <a:rPr lang="en-US" sz="1000" dirty="0">
                <a:solidFill>
                  <a:srgbClr val="002060"/>
                </a:solidFill>
                <a:cs typeface="Times New Roman"/>
                <a:sym typeface="Wingdings" pitchFamily="2" charset="2"/>
              </a:rPr>
              <a:t> 2013)</a:t>
            </a:r>
          </a:p>
          <a:p>
            <a:r>
              <a:rPr lang="it-IT" dirty="0" err="1"/>
              <a:t>There</a:t>
            </a:r>
            <a:r>
              <a:rPr lang="it-IT" dirty="0"/>
              <a:t> </a:t>
            </a:r>
            <a:r>
              <a:rPr lang="it-IT" dirty="0" err="1"/>
              <a:t>is</a:t>
            </a:r>
            <a:r>
              <a:rPr lang="it-IT" dirty="0"/>
              <a:t> </a:t>
            </a:r>
            <a:r>
              <a:rPr lang="it-IT" dirty="0" err="1"/>
              <a:t>increase</a:t>
            </a:r>
            <a:r>
              <a:rPr lang="it-IT" baseline="0" dirty="0"/>
              <a:t> in density </a:t>
            </a:r>
            <a:r>
              <a:rPr lang="it-IT" baseline="0" dirty="0" err="1"/>
              <a:t>with</a:t>
            </a:r>
            <a:r>
              <a:rPr lang="it-IT" baseline="0" dirty="0"/>
              <a:t> </a:t>
            </a:r>
            <a:r>
              <a:rPr lang="it-IT" baseline="0" dirty="0" err="1"/>
              <a:t>proficiency</a:t>
            </a:r>
            <a:r>
              <a:rPr lang="it-IT" baseline="0" dirty="0"/>
              <a:t> </a:t>
            </a:r>
            <a:r>
              <a:rPr lang="it-IT" baseline="0" dirty="0" err="1"/>
              <a:t>level</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53</a:t>
            </a:fld>
            <a:endParaRPr lang="it-IT"/>
          </a:p>
        </p:txBody>
      </p:sp>
    </p:spTree>
    <p:extLst>
      <p:ext uri="{BB962C8B-B14F-4D97-AF65-F5344CB8AC3E}">
        <p14:creationId xmlns:p14="http://schemas.microsoft.com/office/powerpoint/2010/main" val="19288951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Adv</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also produce more motion verbs than </a:t>
            </a:r>
            <a:r>
              <a:rPr lang="en-US" sz="1200" kern="1200" dirty="0" err="1">
                <a:solidFill>
                  <a:schemeClr val="tx1"/>
                </a:solidFill>
                <a:latin typeface="+mn-lt"/>
                <a:ea typeface="+mn-ea"/>
                <a:cs typeface="+mn-cs"/>
              </a:rPr>
              <a:t>int</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learners, very few non-target-like spatial forms via loan words, borrowings and idiosyncratic verb forms mainly expressed by INT. </a:t>
            </a:r>
          </a:p>
          <a:p>
            <a:r>
              <a:rPr lang="en-US" sz="1200" kern="1200" dirty="0">
                <a:solidFill>
                  <a:schemeClr val="tx1"/>
                </a:solidFill>
                <a:latin typeface="+mn-lt"/>
                <a:ea typeface="+mn-ea"/>
                <a:cs typeface="+mn-cs"/>
              </a:rPr>
              <a:t>Advanced learners tend to adopt a more complex spatial perspective than intermediate learners, since they develop diversified linguistic means conflating more than one type of spatial information, through devices such as complex motion verbs (e.g., the French </a:t>
            </a:r>
            <a:r>
              <a:rPr lang="en-US" sz="1200" i="1" kern="1200" dirty="0">
                <a:solidFill>
                  <a:schemeClr val="tx1"/>
                </a:solidFill>
                <a:latin typeface="+mn-lt"/>
                <a:ea typeface="+mn-ea"/>
                <a:cs typeface="+mn-cs"/>
              </a:rPr>
              <a:t>faire </a:t>
            </a:r>
            <a:r>
              <a:rPr lang="en-US" sz="1200" i="1" kern="1200" dirty="0" err="1">
                <a:solidFill>
                  <a:schemeClr val="tx1"/>
                </a:solidFill>
                <a:latin typeface="+mn-lt"/>
                <a:ea typeface="+mn-ea"/>
                <a:cs typeface="+mn-cs"/>
              </a:rPr>
              <a:t>tomber</a:t>
            </a:r>
            <a:r>
              <a:rPr lang="en-US" sz="1200" kern="1200" dirty="0">
                <a:solidFill>
                  <a:schemeClr val="tx1"/>
                </a:solidFill>
                <a:latin typeface="+mn-lt"/>
                <a:ea typeface="+mn-ea"/>
                <a:cs typeface="+mn-cs"/>
              </a:rPr>
              <a:t> ‘make OBJ fall’)</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solidFill>
                  <a:srgbClr val="002060"/>
                </a:solidFill>
                <a:cs typeface="Times New Roman"/>
                <a:sym typeface="Wingdings" pitchFamily="2" charset="2"/>
              </a:rPr>
              <a:t>SD = another sign of the developmental trajectory in L2 </a:t>
            </a:r>
            <a:r>
              <a:rPr lang="en-US" sz="1000" dirty="0">
                <a:solidFill>
                  <a:srgbClr val="002060"/>
                </a:solidFill>
                <a:cs typeface="Times New Roman"/>
                <a:sym typeface="Wingdings" pitchFamily="2" charset="2"/>
              </a:rPr>
              <a:t>(</a:t>
            </a:r>
            <a:r>
              <a:rPr lang="en-US" sz="1000" dirty="0" err="1">
                <a:solidFill>
                  <a:srgbClr val="002060"/>
                </a:solidFill>
                <a:cs typeface="Times New Roman"/>
                <a:sym typeface="Wingdings" pitchFamily="2" charset="2"/>
              </a:rPr>
              <a:t>Demagny</a:t>
            </a:r>
            <a:r>
              <a:rPr lang="en-US" sz="1000" dirty="0">
                <a:solidFill>
                  <a:srgbClr val="002060"/>
                </a:solidFill>
                <a:cs typeface="Times New Roman"/>
                <a:sym typeface="Wingdings" pitchFamily="2" charset="2"/>
              </a:rPr>
              <a:t> 2013)</a:t>
            </a:r>
          </a:p>
          <a:p>
            <a:r>
              <a:rPr lang="it-IT" dirty="0" err="1"/>
              <a:t>There</a:t>
            </a:r>
            <a:r>
              <a:rPr lang="it-IT" dirty="0"/>
              <a:t> </a:t>
            </a:r>
            <a:r>
              <a:rPr lang="it-IT" dirty="0" err="1"/>
              <a:t>is</a:t>
            </a:r>
            <a:r>
              <a:rPr lang="it-IT" dirty="0"/>
              <a:t> </a:t>
            </a:r>
            <a:r>
              <a:rPr lang="it-IT" dirty="0" err="1"/>
              <a:t>increase</a:t>
            </a:r>
            <a:r>
              <a:rPr lang="it-IT" baseline="0" dirty="0"/>
              <a:t> in density </a:t>
            </a:r>
            <a:r>
              <a:rPr lang="it-IT" baseline="0" dirty="0" err="1"/>
              <a:t>with</a:t>
            </a:r>
            <a:r>
              <a:rPr lang="it-IT" baseline="0" dirty="0"/>
              <a:t> </a:t>
            </a:r>
            <a:r>
              <a:rPr lang="it-IT" baseline="0" dirty="0" err="1"/>
              <a:t>proficiency</a:t>
            </a:r>
            <a:r>
              <a:rPr lang="it-IT" baseline="0" dirty="0"/>
              <a:t> </a:t>
            </a:r>
            <a:r>
              <a:rPr lang="it-IT" baseline="0" dirty="0" err="1"/>
              <a:t>level</a:t>
            </a:r>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54</a:t>
            </a:fld>
            <a:endParaRPr lang="it-IT"/>
          </a:p>
        </p:txBody>
      </p:sp>
    </p:spTree>
    <p:extLst>
      <p:ext uri="{BB962C8B-B14F-4D97-AF65-F5344CB8AC3E}">
        <p14:creationId xmlns:p14="http://schemas.microsoft.com/office/powerpoint/2010/main" val="21603537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 considerable difference between this group of learners and the other ones lies in the types of non verbal devices selected to code Path, i.e. in directional particles of SVs (</a:t>
            </a:r>
            <a:r>
              <a:rPr lang="en-US" sz="1200" i="1" kern="1200" dirty="0">
                <a:solidFill>
                  <a:schemeClr val="tx1"/>
                </a:solidFill>
                <a:latin typeface="+mn-lt"/>
                <a:ea typeface="+mn-ea"/>
                <a:cs typeface="+mn-cs"/>
              </a:rPr>
              <a:t>X</a:t>
            </a:r>
            <a:r>
              <a:rPr lang="en-US" sz="1200" i="1" kern="1200" baseline="30000" dirty="0">
                <a:solidFill>
                  <a:schemeClr val="tx1"/>
                </a:solidFill>
                <a:latin typeface="+mn-lt"/>
                <a:ea typeface="+mn-ea"/>
                <a:cs typeface="+mn-cs"/>
              </a:rPr>
              <a:t>2 </a:t>
            </a:r>
            <a:r>
              <a:rPr lang="en-US" sz="1200" kern="1200" dirty="0">
                <a:solidFill>
                  <a:schemeClr val="tx1"/>
                </a:solidFill>
                <a:latin typeface="+mn-lt"/>
                <a:ea typeface="+mn-ea"/>
                <a:cs typeface="+mn-cs"/>
              </a:rPr>
              <a:t>(4) = 12.78, </a:t>
            </a:r>
            <a:r>
              <a:rPr lang="en-US" sz="1200" i="1" kern="1200" dirty="0">
                <a:solidFill>
                  <a:schemeClr val="tx1"/>
                </a:solidFill>
                <a:latin typeface="+mn-lt"/>
                <a:ea typeface="+mn-ea"/>
                <a:cs typeface="+mn-cs"/>
              </a:rPr>
              <a:t>p</a:t>
            </a:r>
            <a:r>
              <a:rPr lang="en-US" sz="1200" kern="1200" dirty="0">
                <a:solidFill>
                  <a:schemeClr val="tx1"/>
                </a:solidFill>
                <a:latin typeface="+mn-lt"/>
                <a:ea typeface="+mn-ea"/>
                <a:cs typeface="+mn-cs"/>
              </a:rPr>
              <a:t> &lt; 0.05; 25 occurrences in English advanced learners, i.e. 23% of non verbal means;). This analytical or SV strategy does not appear in the data from L2 Italian intermediate learners (nor in L1 English learners or in L1 French learners) and is only slightly employed by French advanced learners (4 occurrences: </a:t>
            </a:r>
            <a:r>
              <a:rPr lang="en-US" sz="1200" i="1" kern="1200" dirty="0" err="1">
                <a:solidFill>
                  <a:schemeClr val="tx1"/>
                </a:solidFill>
                <a:latin typeface="+mn-lt"/>
                <a:ea typeface="+mn-ea"/>
                <a:cs typeface="+mn-cs"/>
              </a:rPr>
              <a:t>andare</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fuori</a:t>
            </a:r>
            <a:r>
              <a:rPr lang="en-US" sz="1200" kern="1200" dirty="0">
                <a:solidFill>
                  <a:schemeClr val="tx1"/>
                </a:solidFill>
                <a:latin typeface="+mn-lt"/>
                <a:ea typeface="+mn-ea"/>
                <a:cs typeface="+mn-cs"/>
              </a:rPr>
              <a:t> ‘go out’ used twice, </a:t>
            </a:r>
            <a:r>
              <a:rPr lang="en-US" sz="1200" i="1" kern="1200" dirty="0" err="1">
                <a:solidFill>
                  <a:schemeClr val="tx1"/>
                </a:solidFill>
                <a:latin typeface="+mn-lt"/>
                <a:ea typeface="+mn-ea"/>
                <a:cs typeface="+mn-cs"/>
              </a:rPr>
              <a:t>portare</a:t>
            </a:r>
            <a:r>
              <a:rPr lang="en-US" sz="1200" i="1" kern="1200" dirty="0">
                <a:solidFill>
                  <a:schemeClr val="tx1"/>
                </a:solidFill>
                <a:latin typeface="+mn-lt"/>
                <a:ea typeface="+mn-ea"/>
                <a:cs typeface="+mn-cs"/>
              </a:rPr>
              <a:t> via</a:t>
            </a:r>
            <a:r>
              <a:rPr lang="en-US" sz="1200" kern="1200" dirty="0">
                <a:solidFill>
                  <a:schemeClr val="tx1"/>
                </a:solidFill>
                <a:latin typeface="+mn-lt"/>
                <a:ea typeface="+mn-ea"/>
                <a:cs typeface="+mn-cs"/>
              </a:rPr>
              <a:t> ‘take away’, </a:t>
            </a:r>
            <a:r>
              <a:rPr lang="en-US" sz="1200" i="1" kern="1200" dirty="0" err="1">
                <a:solidFill>
                  <a:schemeClr val="tx1"/>
                </a:solidFill>
                <a:latin typeface="+mn-lt"/>
                <a:ea typeface="+mn-ea"/>
                <a:cs typeface="+mn-cs"/>
              </a:rPr>
              <a:t>cadere</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fuori</a:t>
            </a:r>
            <a:r>
              <a:rPr lang="en-US" sz="1200" i="1" kern="1200" dirty="0">
                <a:solidFill>
                  <a:schemeClr val="tx1"/>
                </a:solidFill>
                <a:latin typeface="+mn-lt"/>
                <a:ea typeface="+mn-ea"/>
                <a:cs typeface="+mn-cs"/>
              </a:rPr>
              <a:t> </a:t>
            </a:r>
            <a:r>
              <a:rPr lang="en-US" sz="1200" kern="1200" dirty="0">
                <a:solidFill>
                  <a:schemeClr val="tx1"/>
                </a:solidFill>
                <a:latin typeface="+mn-lt"/>
                <a:ea typeface="+mn-ea"/>
                <a:cs typeface="+mn-cs"/>
              </a:rPr>
              <a:t>‘fall out’). Similarly to Italian native speakers, English learners prefer SVs in which we find the particle </a:t>
            </a:r>
            <a:r>
              <a:rPr lang="en-US" sz="1200" i="1" kern="1200" dirty="0">
                <a:solidFill>
                  <a:schemeClr val="tx1"/>
                </a:solidFill>
                <a:latin typeface="+mn-lt"/>
                <a:ea typeface="+mn-ea"/>
                <a:cs typeface="+mn-cs"/>
              </a:rPr>
              <a:t>via</a:t>
            </a:r>
            <a:r>
              <a:rPr lang="en-US" sz="1200" kern="1200" dirty="0">
                <a:solidFill>
                  <a:schemeClr val="tx1"/>
                </a:solidFill>
                <a:latin typeface="+mn-lt"/>
                <a:ea typeface="+mn-ea"/>
                <a:cs typeface="+mn-cs"/>
              </a:rPr>
              <a:t> ‘away’, such as in the L2 Italian example </a:t>
            </a:r>
            <a:r>
              <a:rPr lang="en-US" sz="1200" i="1" kern="1200" dirty="0">
                <a:solidFill>
                  <a:schemeClr val="tx1"/>
                </a:solidFill>
                <a:latin typeface="+mn-lt"/>
                <a:ea typeface="+mn-ea"/>
                <a:cs typeface="+mn-cs"/>
              </a:rPr>
              <a:t>Bambi </a:t>
            </a:r>
            <a:r>
              <a:rPr lang="en-US" sz="1200" i="1" kern="1200" dirty="0" err="1">
                <a:solidFill>
                  <a:schemeClr val="tx1"/>
                </a:solidFill>
                <a:latin typeface="+mn-lt"/>
                <a:ea typeface="+mn-ea"/>
                <a:cs typeface="+mn-cs"/>
              </a:rPr>
              <a:t>correva</a:t>
            </a:r>
            <a:r>
              <a:rPr lang="en-US" sz="1200" i="1" kern="1200" dirty="0">
                <a:solidFill>
                  <a:schemeClr val="tx1"/>
                </a:solidFill>
                <a:latin typeface="+mn-lt"/>
                <a:ea typeface="+mn-ea"/>
                <a:cs typeface="+mn-cs"/>
              </a:rPr>
              <a:t> via con </a:t>
            </a:r>
            <a:r>
              <a:rPr lang="en-US" sz="1200" i="1" kern="1200" dirty="0" err="1">
                <a:solidFill>
                  <a:schemeClr val="tx1"/>
                </a:solidFill>
                <a:latin typeface="+mn-lt"/>
                <a:ea typeface="+mn-ea"/>
                <a:cs typeface="+mn-cs"/>
              </a:rPr>
              <a:t>il</a:t>
            </a:r>
            <a:r>
              <a:rPr lang="en-US" sz="1200" i="1" kern="1200" dirty="0">
                <a:solidFill>
                  <a:schemeClr val="tx1"/>
                </a:solidFill>
                <a:latin typeface="+mn-lt"/>
                <a:ea typeface="+mn-ea"/>
                <a:cs typeface="+mn-cs"/>
              </a:rPr>
              <a:t> cane </a:t>
            </a:r>
            <a:r>
              <a:rPr lang="en-US" sz="1200" i="1" kern="1200" dirty="0" err="1">
                <a:solidFill>
                  <a:schemeClr val="tx1"/>
                </a:solidFill>
                <a:latin typeface="+mn-lt"/>
                <a:ea typeface="+mn-ea"/>
                <a:cs typeface="+mn-cs"/>
              </a:rPr>
              <a:t>sulla</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testa</a:t>
            </a:r>
            <a:r>
              <a:rPr lang="en-US" sz="1200" i="1" kern="1200" dirty="0">
                <a:solidFill>
                  <a:schemeClr val="tx1"/>
                </a:solidFill>
                <a:latin typeface="+mn-lt"/>
                <a:ea typeface="+mn-ea"/>
                <a:cs typeface="+mn-cs"/>
              </a:rPr>
              <a:t> </a:t>
            </a:r>
            <a:r>
              <a:rPr lang="en-US" sz="1200" kern="1200" dirty="0">
                <a:solidFill>
                  <a:schemeClr val="tx1"/>
                </a:solidFill>
                <a:latin typeface="+mn-lt"/>
                <a:ea typeface="+mn-ea"/>
                <a:cs typeface="+mn-cs"/>
              </a:rPr>
              <a:t>‘Bambi ran away with the dog on his head’</a:t>
            </a:r>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55</a:t>
            </a:fld>
            <a:endParaRPr lang="it-IT"/>
          </a:p>
        </p:txBody>
      </p:sp>
    </p:spTree>
    <p:extLst>
      <p:ext uri="{BB962C8B-B14F-4D97-AF65-F5344CB8AC3E}">
        <p14:creationId xmlns:p14="http://schemas.microsoft.com/office/powerpoint/2010/main" val="78013710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kern="1200" dirty="0">
                <a:solidFill>
                  <a:schemeClr val="tx1"/>
                </a:solidFill>
                <a:latin typeface="+mn-lt"/>
                <a:ea typeface="+mn-ea"/>
                <a:cs typeface="+mn-cs"/>
              </a:rPr>
              <a:t>A considerable difference between this group of learners and the other ones lies in the types of non verbal devices selected to code Path, i.e. in directional particles of SVs (</a:t>
            </a:r>
            <a:r>
              <a:rPr lang="en-US" sz="1200" i="1" kern="1200" dirty="0">
                <a:solidFill>
                  <a:schemeClr val="tx1"/>
                </a:solidFill>
                <a:latin typeface="+mn-lt"/>
                <a:ea typeface="+mn-ea"/>
                <a:cs typeface="+mn-cs"/>
              </a:rPr>
              <a:t>X</a:t>
            </a:r>
            <a:r>
              <a:rPr lang="en-US" sz="1200" i="1" kern="1200" baseline="30000" dirty="0">
                <a:solidFill>
                  <a:schemeClr val="tx1"/>
                </a:solidFill>
                <a:latin typeface="+mn-lt"/>
                <a:ea typeface="+mn-ea"/>
                <a:cs typeface="+mn-cs"/>
              </a:rPr>
              <a:t>2 </a:t>
            </a:r>
            <a:r>
              <a:rPr lang="en-US" sz="1200" kern="1200" dirty="0">
                <a:solidFill>
                  <a:schemeClr val="tx1"/>
                </a:solidFill>
                <a:latin typeface="+mn-lt"/>
                <a:ea typeface="+mn-ea"/>
                <a:cs typeface="+mn-cs"/>
              </a:rPr>
              <a:t>(4) = 12.78, </a:t>
            </a:r>
            <a:r>
              <a:rPr lang="en-US" sz="1200" i="1" kern="1200" dirty="0">
                <a:solidFill>
                  <a:schemeClr val="tx1"/>
                </a:solidFill>
                <a:latin typeface="+mn-lt"/>
                <a:ea typeface="+mn-ea"/>
                <a:cs typeface="+mn-cs"/>
              </a:rPr>
              <a:t>p</a:t>
            </a:r>
            <a:r>
              <a:rPr lang="en-US" sz="1200" kern="1200" dirty="0">
                <a:solidFill>
                  <a:schemeClr val="tx1"/>
                </a:solidFill>
                <a:latin typeface="+mn-lt"/>
                <a:ea typeface="+mn-ea"/>
                <a:cs typeface="+mn-cs"/>
              </a:rPr>
              <a:t> &lt; 0.05; 25 occurrences in English advanced learners, i.e. 23% of non verbal means;). This analytical or SV strategy does not appear in the data from L2 Italian intermediate learners (nor in L1 English learners or in L1 French learners) and is only slightly employed by French advanced learners (4 occurrences: </a:t>
            </a:r>
            <a:r>
              <a:rPr lang="en-US" sz="1200" i="1" kern="1200" dirty="0" err="1">
                <a:solidFill>
                  <a:schemeClr val="tx1"/>
                </a:solidFill>
                <a:latin typeface="+mn-lt"/>
                <a:ea typeface="+mn-ea"/>
                <a:cs typeface="+mn-cs"/>
              </a:rPr>
              <a:t>andare</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fuori</a:t>
            </a:r>
            <a:r>
              <a:rPr lang="en-US" sz="1200" kern="1200" dirty="0">
                <a:solidFill>
                  <a:schemeClr val="tx1"/>
                </a:solidFill>
                <a:latin typeface="+mn-lt"/>
                <a:ea typeface="+mn-ea"/>
                <a:cs typeface="+mn-cs"/>
              </a:rPr>
              <a:t> ‘go out’ used twice, </a:t>
            </a:r>
            <a:r>
              <a:rPr lang="en-US" sz="1200" i="1" kern="1200" dirty="0" err="1">
                <a:solidFill>
                  <a:schemeClr val="tx1"/>
                </a:solidFill>
                <a:latin typeface="+mn-lt"/>
                <a:ea typeface="+mn-ea"/>
                <a:cs typeface="+mn-cs"/>
              </a:rPr>
              <a:t>portare</a:t>
            </a:r>
            <a:r>
              <a:rPr lang="en-US" sz="1200" i="1" kern="1200" dirty="0">
                <a:solidFill>
                  <a:schemeClr val="tx1"/>
                </a:solidFill>
                <a:latin typeface="+mn-lt"/>
                <a:ea typeface="+mn-ea"/>
                <a:cs typeface="+mn-cs"/>
              </a:rPr>
              <a:t> via</a:t>
            </a:r>
            <a:r>
              <a:rPr lang="en-US" sz="1200" kern="1200" dirty="0">
                <a:solidFill>
                  <a:schemeClr val="tx1"/>
                </a:solidFill>
                <a:latin typeface="+mn-lt"/>
                <a:ea typeface="+mn-ea"/>
                <a:cs typeface="+mn-cs"/>
              </a:rPr>
              <a:t> ‘take away’, </a:t>
            </a:r>
            <a:r>
              <a:rPr lang="en-US" sz="1200" i="1" kern="1200" dirty="0" err="1">
                <a:solidFill>
                  <a:schemeClr val="tx1"/>
                </a:solidFill>
                <a:latin typeface="+mn-lt"/>
                <a:ea typeface="+mn-ea"/>
                <a:cs typeface="+mn-cs"/>
              </a:rPr>
              <a:t>cadere</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fuori</a:t>
            </a:r>
            <a:r>
              <a:rPr lang="en-US" sz="1200" i="1" kern="1200" dirty="0">
                <a:solidFill>
                  <a:schemeClr val="tx1"/>
                </a:solidFill>
                <a:latin typeface="+mn-lt"/>
                <a:ea typeface="+mn-ea"/>
                <a:cs typeface="+mn-cs"/>
              </a:rPr>
              <a:t> </a:t>
            </a:r>
            <a:r>
              <a:rPr lang="en-US" sz="1200" kern="1200" dirty="0">
                <a:solidFill>
                  <a:schemeClr val="tx1"/>
                </a:solidFill>
                <a:latin typeface="+mn-lt"/>
                <a:ea typeface="+mn-ea"/>
                <a:cs typeface="+mn-cs"/>
              </a:rPr>
              <a:t>‘fall out’). Similarly to Italian native speakers, English learners prefer SVs in which we find the particle </a:t>
            </a:r>
            <a:r>
              <a:rPr lang="en-US" sz="1200" i="1" kern="1200" dirty="0">
                <a:solidFill>
                  <a:schemeClr val="tx1"/>
                </a:solidFill>
                <a:latin typeface="+mn-lt"/>
                <a:ea typeface="+mn-ea"/>
                <a:cs typeface="+mn-cs"/>
              </a:rPr>
              <a:t>via</a:t>
            </a:r>
            <a:r>
              <a:rPr lang="en-US" sz="1200" kern="1200" dirty="0">
                <a:solidFill>
                  <a:schemeClr val="tx1"/>
                </a:solidFill>
                <a:latin typeface="+mn-lt"/>
                <a:ea typeface="+mn-ea"/>
                <a:cs typeface="+mn-cs"/>
              </a:rPr>
              <a:t> ‘away’, such as in the L2 Italian example </a:t>
            </a:r>
            <a:r>
              <a:rPr lang="en-US" sz="1200" i="1" kern="1200" dirty="0">
                <a:solidFill>
                  <a:schemeClr val="tx1"/>
                </a:solidFill>
                <a:latin typeface="+mn-lt"/>
                <a:ea typeface="+mn-ea"/>
                <a:cs typeface="+mn-cs"/>
              </a:rPr>
              <a:t>Bambi </a:t>
            </a:r>
            <a:r>
              <a:rPr lang="en-US" sz="1200" i="1" kern="1200" dirty="0" err="1">
                <a:solidFill>
                  <a:schemeClr val="tx1"/>
                </a:solidFill>
                <a:latin typeface="+mn-lt"/>
                <a:ea typeface="+mn-ea"/>
                <a:cs typeface="+mn-cs"/>
              </a:rPr>
              <a:t>correva</a:t>
            </a:r>
            <a:r>
              <a:rPr lang="en-US" sz="1200" i="1" kern="1200" dirty="0">
                <a:solidFill>
                  <a:schemeClr val="tx1"/>
                </a:solidFill>
                <a:latin typeface="+mn-lt"/>
                <a:ea typeface="+mn-ea"/>
                <a:cs typeface="+mn-cs"/>
              </a:rPr>
              <a:t> via con </a:t>
            </a:r>
            <a:r>
              <a:rPr lang="en-US" sz="1200" i="1" kern="1200" dirty="0" err="1">
                <a:solidFill>
                  <a:schemeClr val="tx1"/>
                </a:solidFill>
                <a:latin typeface="+mn-lt"/>
                <a:ea typeface="+mn-ea"/>
                <a:cs typeface="+mn-cs"/>
              </a:rPr>
              <a:t>il</a:t>
            </a:r>
            <a:r>
              <a:rPr lang="en-US" sz="1200" i="1" kern="1200" dirty="0">
                <a:solidFill>
                  <a:schemeClr val="tx1"/>
                </a:solidFill>
                <a:latin typeface="+mn-lt"/>
                <a:ea typeface="+mn-ea"/>
                <a:cs typeface="+mn-cs"/>
              </a:rPr>
              <a:t> cane </a:t>
            </a:r>
            <a:r>
              <a:rPr lang="en-US" sz="1200" i="1" kern="1200" dirty="0" err="1">
                <a:solidFill>
                  <a:schemeClr val="tx1"/>
                </a:solidFill>
                <a:latin typeface="+mn-lt"/>
                <a:ea typeface="+mn-ea"/>
                <a:cs typeface="+mn-cs"/>
              </a:rPr>
              <a:t>sulla</a:t>
            </a:r>
            <a:r>
              <a:rPr lang="en-US" sz="1200" i="1" kern="1200" dirty="0">
                <a:solidFill>
                  <a:schemeClr val="tx1"/>
                </a:solidFill>
                <a:latin typeface="+mn-lt"/>
                <a:ea typeface="+mn-ea"/>
                <a:cs typeface="+mn-cs"/>
              </a:rPr>
              <a:t> </a:t>
            </a:r>
            <a:r>
              <a:rPr lang="en-US" sz="1200" i="1" kern="1200" dirty="0" err="1">
                <a:solidFill>
                  <a:schemeClr val="tx1"/>
                </a:solidFill>
                <a:latin typeface="+mn-lt"/>
                <a:ea typeface="+mn-ea"/>
                <a:cs typeface="+mn-cs"/>
              </a:rPr>
              <a:t>testa</a:t>
            </a:r>
            <a:r>
              <a:rPr lang="en-US" sz="1200" i="1" kern="1200" dirty="0">
                <a:solidFill>
                  <a:schemeClr val="tx1"/>
                </a:solidFill>
                <a:latin typeface="+mn-lt"/>
                <a:ea typeface="+mn-ea"/>
                <a:cs typeface="+mn-cs"/>
              </a:rPr>
              <a:t> </a:t>
            </a:r>
            <a:r>
              <a:rPr lang="en-US" sz="1200" kern="1200" dirty="0">
                <a:solidFill>
                  <a:schemeClr val="tx1"/>
                </a:solidFill>
                <a:latin typeface="+mn-lt"/>
                <a:ea typeface="+mn-ea"/>
                <a:cs typeface="+mn-cs"/>
              </a:rPr>
              <a:t>‘Bambi ran away with the dog on his head’</a:t>
            </a:r>
            <a:endParaRPr lang="it-IT" sz="1200" kern="1200" dirty="0">
              <a:solidFill>
                <a:schemeClr val="tx1"/>
              </a:solidFill>
              <a:latin typeface="+mn-lt"/>
              <a:ea typeface="+mn-ea"/>
              <a:cs typeface="+mn-cs"/>
            </a:endParaRPr>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56</a:t>
            </a:fld>
            <a:endParaRPr lang="it-IT"/>
          </a:p>
        </p:txBody>
      </p:sp>
    </p:spTree>
    <p:extLst>
      <p:ext uri="{BB962C8B-B14F-4D97-AF65-F5344CB8AC3E}">
        <p14:creationId xmlns:p14="http://schemas.microsoft.com/office/powerpoint/2010/main" val="17147923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latin typeface="+mn-lt"/>
                <a:ea typeface="+mn-ea"/>
                <a:cs typeface="+mn-cs"/>
              </a:rPr>
              <a:t>But why does L1 impact is more evident in English learners of L2 Italian and not of L2 French? </a:t>
            </a:r>
          </a:p>
          <a:p>
            <a:pPr marL="0" marR="0" indent="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latin typeface="+mn-lt"/>
                <a:ea typeface="+mn-ea"/>
                <a:cs typeface="+mn-cs"/>
              </a:rPr>
              <a:t>This can be explained by Andersen (1983)’s </a:t>
            </a:r>
            <a:r>
              <a:rPr lang="en-US" sz="1200" b="1" i="1" kern="1200" dirty="0">
                <a:solidFill>
                  <a:schemeClr val="tx1"/>
                </a:solidFill>
                <a:latin typeface="+mn-lt"/>
                <a:ea typeface="+mn-ea"/>
                <a:cs typeface="+mn-cs"/>
              </a:rPr>
              <a:t>transfer to somewhere</a:t>
            </a:r>
            <a:r>
              <a:rPr lang="en-US" sz="1200" b="1" kern="1200" dirty="0">
                <a:solidFill>
                  <a:schemeClr val="tx1"/>
                </a:solidFill>
                <a:latin typeface="+mn-lt"/>
                <a:ea typeface="+mn-ea"/>
                <a:cs typeface="+mn-cs"/>
              </a:rPr>
              <a:t> </a:t>
            </a:r>
            <a:r>
              <a:rPr lang="en-US" sz="1200" kern="1200" dirty="0">
                <a:solidFill>
                  <a:schemeClr val="tx1"/>
                </a:solidFill>
                <a:latin typeface="+mn-lt"/>
                <a:ea typeface="+mn-ea"/>
                <a:cs typeface="+mn-cs"/>
              </a:rPr>
              <a:t>principle, which states that an L1 structure can be transferred in an </a:t>
            </a:r>
            <a:r>
              <a:rPr lang="en-US" sz="1200" kern="1200" dirty="0" err="1">
                <a:solidFill>
                  <a:schemeClr val="tx1"/>
                </a:solidFill>
                <a:latin typeface="+mn-lt"/>
                <a:ea typeface="+mn-ea"/>
                <a:cs typeface="+mn-cs"/>
              </a:rPr>
              <a:t>interlanguage</a:t>
            </a:r>
            <a:r>
              <a:rPr lang="en-US" sz="1200" kern="1200" dirty="0">
                <a:solidFill>
                  <a:schemeClr val="tx1"/>
                </a:solidFill>
                <a:latin typeface="+mn-lt"/>
                <a:ea typeface="+mn-ea"/>
                <a:cs typeface="+mn-cs"/>
              </a:rPr>
              <a:t> only if the languages in contact share some analogous structures. Conversely, the absence of similar particle constructions in English learners of L2 French can be explained by the ‘</a:t>
            </a:r>
            <a:r>
              <a:rPr lang="en-US" sz="1200" b="1" kern="1200" dirty="0">
                <a:solidFill>
                  <a:schemeClr val="tx1"/>
                </a:solidFill>
                <a:latin typeface="+mn-lt"/>
                <a:ea typeface="+mn-ea"/>
                <a:cs typeface="+mn-cs"/>
              </a:rPr>
              <a:t>transfer to nowhere’ </a:t>
            </a:r>
            <a:r>
              <a:rPr lang="en-US" sz="1200" kern="1200" dirty="0">
                <a:solidFill>
                  <a:schemeClr val="tx1"/>
                </a:solidFill>
                <a:latin typeface="+mn-lt"/>
                <a:ea typeface="+mn-ea"/>
                <a:cs typeface="+mn-cs"/>
              </a:rPr>
              <a:t>principle, according to which if the TL does not provide any formally equivalent structures to those of the SL, transfer would be somehow blocked. </a:t>
            </a:r>
            <a:endParaRPr lang="it-IT" sz="1200" kern="1200" dirty="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57</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en-US" sz="1200" b="1" kern="1200" dirty="0">
                <a:solidFill>
                  <a:schemeClr val="tx1"/>
                </a:solidFill>
                <a:latin typeface="+mn-lt"/>
                <a:ea typeface="+mn-ea"/>
                <a:cs typeface="+mn-cs"/>
              </a:rPr>
              <a:t>ENG</a:t>
            </a:r>
            <a:r>
              <a:rPr lang="en-US" sz="1200" kern="1200" dirty="0">
                <a:solidFill>
                  <a:schemeClr val="tx1"/>
                </a:solidFill>
                <a:latin typeface="+mn-lt"/>
                <a:ea typeface="+mn-ea"/>
                <a:cs typeface="+mn-cs"/>
              </a:rPr>
              <a:t> The late emergence of SVs in L2 Italian may also be explained by the combination of two factors: a) in the beginning of acquisition, English learners perceive Italian as distant from their L1, thereby preventing the transfer of formally equivalent structures (</a:t>
            </a:r>
            <a:r>
              <a:rPr lang="en-US" sz="1200" i="1" kern="1200" dirty="0" err="1">
                <a:solidFill>
                  <a:schemeClr val="tx1"/>
                </a:solidFill>
                <a:latin typeface="+mn-lt"/>
                <a:ea typeface="+mn-ea"/>
                <a:cs typeface="+mn-cs"/>
              </a:rPr>
              <a:t>psychotypology</a:t>
            </a:r>
            <a:r>
              <a:rPr lang="en-US" sz="1200" kern="1200" dirty="0">
                <a:solidFill>
                  <a:schemeClr val="tx1"/>
                </a:solidFill>
                <a:latin typeface="+mn-lt"/>
                <a:ea typeface="+mn-ea"/>
                <a:cs typeface="+mn-cs"/>
              </a:rPr>
              <a:t>; see </a:t>
            </a:r>
            <a:r>
              <a:rPr lang="en-US" sz="1200" kern="1200" dirty="0" err="1">
                <a:solidFill>
                  <a:schemeClr val="tx1"/>
                </a:solidFill>
                <a:latin typeface="+mn-lt"/>
                <a:ea typeface="+mn-ea"/>
                <a:cs typeface="+mn-cs"/>
              </a:rPr>
              <a:t>Kellerman</a:t>
            </a:r>
            <a:r>
              <a:rPr lang="en-US" sz="1200" kern="1200" dirty="0">
                <a:solidFill>
                  <a:schemeClr val="tx1"/>
                </a:solidFill>
                <a:latin typeface="+mn-lt"/>
                <a:ea typeface="+mn-ea"/>
                <a:cs typeface="+mn-cs"/>
              </a:rPr>
              <a:t> 1977; </a:t>
            </a:r>
            <a:r>
              <a:rPr lang="en-US" sz="1200" kern="1200" dirty="0" err="1">
                <a:solidFill>
                  <a:schemeClr val="tx1"/>
                </a:solidFill>
                <a:latin typeface="+mn-lt"/>
                <a:ea typeface="+mn-ea"/>
                <a:cs typeface="+mn-cs"/>
              </a:rPr>
              <a:t>Kellerman</a:t>
            </a:r>
            <a:r>
              <a:rPr lang="en-US" sz="1200" kern="1200" dirty="0">
                <a:solidFill>
                  <a:schemeClr val="tx1"/>
                </a:solidFill>
                <a:latin typeface="+mn-lt"/>
                <a:ea typeface="+mn-ea"/>
                <a:cs typeface="+mn-cs"/>
              </a:rPr>
              <a:t> and </a:t>
            </a:r>
            <a:r>
              <a:rPr lang="en-US" sz="1200" kern="1200" dirty="0" err="1">
                <a:solidFill>
                  <a:schemeClr val="tx1"/>
                </a:solidFill>
                <a:latin typeface="+mn-lt"/>
                <a:ea typeface="+mn-ea"/>
                <a:cs typeface="+mn-cs"/>
              </a:rPr>
              <a:t>Sharwood</a:t>
            </a:r>
            <a:r>
              <a:rPr lang="en-US" sz="1200" kern="1200" dirty="0">
                <a:solidFill>
                  <a:schemeClr val="tx1"/>
                </a:solidFill>
                <a:latin typeface="+mn-lt"/>
                <a:ea typeface="+mn-ea"/>
                <a:cs typeface="+mn-cs"/>
              </a:rPr>
              <a:t> Smith 1986); b) SVs are not taught in the Italian classroom. In both cases, the genetic and actual proximity between French and Italian does not have a facilitative effect in motion event construal, given that advanced English learners’ narratives are more target-like than those produced by French learners.</a:t>
            </a:r>
          </a:p>
          <a:p>
            <a:endParaRPr lang="en-US" sz="120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latin typeface="+mn-lt"/>
                <a:ea typeface="+mn-ea"/>
                <a:cs typeface="+mn-cs"/>
              </a:rPr>
              <a:t>FR</a:t>
            </a:r>
            <a:r>
              <a:rPr lang="en-US" sz="1200" kern="1200" dirty="0">
                <a:solidFill>
                  <a:schemeClr val="tx1"/>
                </a:solidFill>
                <a:latin typeface="+mn-lt"/>
                <a:ea typeface="+mn-ea"/>
                <a:cs typeface="+mn-cs"/>
              </a:rPr>
              <a:t> The tendency to look for similarities in the TL (</a:t>
            </a:r>
            <a:r>
              <a:rPr lang="en-US" sz="1200" kern="1200" dirty="0" err="1">
                <a:solidFill>
                  <a:schemeClr val="tx1"/>
                </a:solidFill>
                <a:latin typeface="+mn-lt"/>
                <a:ea typeface="+mn-ea"/>
                <a:cs typeface="+mn-cs"/>
              </a:rPr>
              <a:t>Ringborm</a:t>
            </a:r>
            <a:r>
              <a:rPr lang="en-US" sz="1200" kern="1200" dirty="0">
                <a:solidFill>
                  <a:schemeClr val="tx1"/>
                </a:solidFill>
                <a:latin typeface="+mn-lt"/>
                <a:ea typeface="+mn-ea"/>
                <a:cs typeface="+mn-cs"/>
              </a:rPr>
              <a:t> and Jarvis 2009) can also explain the developmental trends in L1 Romance.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L1French-L2Italian and L1Italian-L2French learners easily recognize V-patterns, which are the preferred strategies in their SL and in their TL, preferences confirmed by the institutional input. Once the assumed similarities are confirmed, learners make no effort to search for alternative linguistic devices to encode the same motion concepts (i.e. SVs). So, the effect of language proximity can be facilitative in lexical terms at intermediate stages but can also postpone the learning of other target-like devices which are functionally similar (see also </a:t>
            </a:r>
            <a:r>
              <a:rPr lang="en-US" sz="1200" kern="1200" dirty="0" err="1">
                <a:solidFill>
                  <a:schemeClr val="tx1"/>
                </a:solidFill>
                <a:latin typeface="+mn-lt"/>
                <a:ea typeface="+mn-ea"/>
                <a:cs typeface="+mn-cs"/>
              </a:rPr>
              <a:t>Benazzo</a:t>
            </a:r>
            <a:r>
              <a:rPr lang="en-US" sz="1200" kern="1200" dirty="0">
                <a:solidFill>
                  <a:schemeClr val="tx1"/>
                </a:solidFill>
                <a:latin typeface="+mn-lt"/>
                <a:ea typeface="+mn-ea"/>
                <a:cs typeface="+mn-cs"/>
              </a:rPr>
              <a:t> and </a:t>
            </a:r>
            <a:r>
              <a:rPr lang="en-US" sz="1200" kern="1200" dirty="0" err="1">
                <a:solidFill>
                  <a:schemeClr val="tx1"/>
                </a:solidFill>
                <a:latin typeface="+mn-lt"/>
                <a:ea typeface="+mn-ea"/>
                <a:cs typeface="+mn-cs"/>
              </a:rPr>
              <a:t>Andorno</a:t>
            </a:r>
            <a:r>
              <a:rPr lang="en-US" sz="1200" kern="1200" dirty="0">
                <a:solidFill>
                  <a:schemeClr val="tx1"/>
                </a:solidFill>
                <a:latin typeface="+mn-lt"/>
                <a:ea typeface="+mn-ea"/>
                <a:cs typeface="+mn-cs"/>
              </a:rPr>
              <a:t> 2017 for the use of temporal adverbs in L2 French by Italian and German learners).</a:t>
            </a:r>
            <a:endParaRPr lang="it-IT" sz="1200" kern="1200" dirty="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58</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C1A961D-C9A5-4498-A7DD-A5B8EB9530E1}" type="slidenum">
              <a:rPr lang="it-IT" smtClean="0"/>
              <a:pPr/>
              <a:t>5</a:t>
            </a:fld>
            <a:endParaRPr lang="it-IT"/>
          </a:p>
        </p:txBody>
      </p:sp>
    </p:spTree>
    <p:extLst>
      <p:ext uri="{BB962C8B-B14F-4D97-AF65-F5344CB8AC3E}">
        <p14:creationId xmlns:p14="http://schemas.microsoft.com/office/powerpoint/2010/main" val="1366283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150DFF66-C952-4283-94D0-C254E8CAE3D3}" type="slidenum">
              <a:rPr lang="it-IT" smtClean="0"/>
              <a:pPr/>
              <a:t>59</a:t>
            </a:fld>
            <a:endParaRPr lang="it-IT"/>
          </a:p>
        </p:txBody>
      </p:sp>
    </p:spTree>
    <p:extLst>
      <p:ext uri="{BB962C8B-B14F-4D97-AF65-F5344CB8AC3E}">
        <p14:creationId xmlns:p14="http://schemas.microsoft.com/office/powerpoint/2010/main" val="417470537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50DFF66-C952-4283-94D0-C254E8CAE3D3}" type="slidenum">
              <a:rPr lang="it-IT" smtClean="0"/>
              <a:pPr/>
              <a:t>60</a:t>
            </a:fld>
            <a:endParaRPr lang="it-IT"/>
          </a:p>
        </p:txBody>
      </p:sp>
    </p:spTree>
    <p:extLst>
      <p:ext uri="{BB962C8B-B14F-4D97-AF65-F5344CB8AC3E}">
        <p14:creationId xmlns:p14="http://schemas.microsoft.com/office/powerpoint/2010/main" val="27119334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61</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algn="l"/>
            <a:r>
              <a:rPr lang="en-US" sz="1800" b="0" i="0" u="none" strike="noStrike" baseline="0" dirty="0">
                <a:latin typeface="TimesNewRomanPSMT-Regular"/>
              </a:rPr>
              <a:t>Motion is defined as change of location from a spatial position A to a different position B, whereby the moving figure was located at position A at time T1 and then located at position B at another time</a:t>
            </a:r>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6</a:t>
            </a:fld>
            <a:endParaRPr lang="it-IT"/>
          </a:p>
        </p:txBody>
      </p:sp>
    </p:spTree>
    <p:extLst>
      <p:ext uri="{BB962C8B-B14F-4D97-AF65-F5344CB8AC3E}">
        <p14:creationId xmlns:p14="http://schemas.microsoft.com/office/powerpoint/2010/main" val="831998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err="1"/>
              <a:t>There</a:t>
            </a:r>
            <a:r>
              <a:rPr lang="it-IT" dirty="0"/>
              <a:t> are 4 </a:t>
            </a:r>
            <a:r>
              <a:rPr lang="it-IT" dirty="0" err="1"/>
              <a:t>internal</a:t>
            </a:r>
            <a:r>
              <a:rPr lang="it-IT" dirty="0"/>
              <a:t> </a:t>
            </a:r>
            <a:r>
              <a:rPr lang="it-IT" dirty="0" err="1"/>
              <a:t>components</a:t>
            </a:r>
            <a:r>
              <a:rPr lang="it-IT" dirty="0"/>
              <a:t> in a ME:</a:t>
            </a:r>
          </a:p>
          <a:p>
            <a:endParaRPr lang="it-IT" dirty="0"/>
          </a:p>
          <a:p>
            <a:pPr marL="171450" indent="-171450">
              <a:buFont typeface="Wingdings" panose="05000000000000000000" pitchFamily="2" charset="2"/>
              <a:buChar char="§"/>
            </a:pPr>
            <a:r>
              <a:rPr lang="it-IT" dirty="0"/>
              <a:t>Motion: the </a:t>
            </a:r>
            <a:r>
              <a:rPr lang="it-IT" dirty="0" err="1"/>
              <a:t>change</a:t>
            </a:r>
            <a:r>
              <a:rPr lang="it-IT" dirty="0"/>
              <a:t> of location</a:t>
            </a:r>
          </a:p>
          <a:p>
            <a:pPr marL="171450" indent="-171450">
              <a:buFont typeface="Wingdings" panose="05000000000000000000" pitchFamily="2" charset="2"/>
              <a:buChar char="§"/>
            </a:pPr>
            <a:r>
              <a:rPr lang="it-IT" dirty="0"/>
              <a:t>Figure: a </a:t>
            </a:r>
            <a:r>
              <a:rPr lang="it-IT" dirty="0" err="1"/>
              <a:t>moving</a:t>
            </a:r>
            <a:r>
              <a:rPr lang="it-IT" dirty="0"/>
              <a:t> or </a:t>
            </a:r>
            <a:r>
              <a:rPr lang="it-IT" dirty="0" err="1"/>
              <a:t>conceptually</a:t>
            </a:r>
            <a:r>
              <a:rPr lang="it-IT" dirty="0"/>
              <a:t> </a:t>
            </a:r>
            <a:r>
              <a:rPr lang="it-IT" dirty="0" err="1"/>
              <a:t>movable</a:t>
            </a:r>
            <a:r>
              <a:rPr lang="it-IT" dirty="0"/>
              <a:t> </a:t>
            </a:r>
            <a:r>
              <a:rPr lang="it-IT" dirty="0" err="1"/>
              <a:t>entity</a:t>
            </a:r>
            <a:endParaRPr lang="it-IT" dirty="0"/>
          </a:p>
          <a:p>
            <a:pPr marL="171450" indent="-171450">
              <a:buFont typeface="Wingdings" panose="05000000000000000000" pitchFamily="2" charset="2"/>
              <a:buChar char="§"/>
            </a:pPr>
            <a:r>
              <a:rPr lang="it-IT" dirty="0"/>
              <a:t>Ground: an </a:t>
            </a:r>
            <a:r>
              <a:rPr lang="it-IT" dirty="0" err="1"/>
              <a:t>entity</a:t>
            </a:r>
            <a:r>
              <a:rPr lang="it-IT" dirty="0"/>
              <a:t> with </a:t>
            </a:r>
            <a:r>
              <a:rPr lang="it-IT" dirty="0" err="1"/>
              <a:t>respect</a:t>
            </a:r>
            <a:r>
              <a:rPr lang="it-IT" dirty="0"/>
              <a:t> to </a:t>
            </a:r>
            <a:r>
              <a:rPr lang="it-IT" dirty="0" err="1"/>
              <a:t>which</a:t>
            </a:r>
            <a:r>
              <a:rPr lang="it-IT" dirty="0"/>
              <a:t> the Figure </a:t>
            </a:r>
            <a:r>
              <a:rPr lang="it-IT" dirty="0" err="1"/>
              <a:t>moves</a:t>
            </a:r>
            <a:endParaRPr lang="it-IT" dirty="0"/>
          </a:p>
          <a:p>
            <a:pPr marL="171450" indent="-171450">
              <a:buFont typeface="Wingdings" panose="05000000000000000000" pitchFamily="2" charset="2"/>
              <a:buChar char="§"/>
            </a:pPr>
            <a:r>
              <a:rPr lang="it-IT" dirty="0" err="1"/>
              <a:t>Path</a:t>
            </a:r>
            <a:r>
              <a:rPr lang="it-IT" dirty="0"/>
              <a:t> the </a:t>
            </a:r>
            <a:r>
              <a:rPr lang="it-IT" dirty="0" err="1"/>
              <a:t>trajectory</a:t>
            </a:r>
            <a:r>
              <a:rPr lang="it-IT" dirty="0"/>
              <a:t> </a:t>
            </a:r>
            <a:r>
              <a:rPr lang="it-IT" dirty="0" err="1"/>
              <a:t>followed</a:t>
            </a:r>
            <a:r>
              <a:rPr lang="it-IT" dirty="0"/>
              <a:t> by the </a:t>
            </a:r>
            <a:r>
              <a:rPr lang="it-IT" dirty="0" err="1"/>
              <a:t>moving</a:t>
            </a:r>
            <a:r>
              <a:rPr lang="it-IT" dirty="0"/>
              <a:t> </a:t>
            </a:r>
            <a:r>
              <a:rPr lang="it-IT" dirty="0" err="1"/>
              <a:t>entity</a:t>
            </a:r>
            <a:r>
              <a:rPr lang="it-IT" dirty="0"/>
              <a:t>.</a:t>
            </a:r>
          </a:p>
          <a:p>
            <a:endParaRPr lang="it-IT" dirty="0"/>
          </a:p>
          <a:p>
            <a:r>
              <a:rPr lang="it-IT" dirty="0" err="1"/>
              <a:t>There</a:t>
            </a:r>
            <a:r>
              <a:rPr lang="it-IT" dirty="0"/>
              <a:t> are </a:t>
            </a:r>
            <a:r>
              <a:rPr lang="it-IT" dirty="0" err="1"/>
              <a:t>also</a:t>
            </a:r>
            <a:r>
              <a:rPr lang="it-IT" dirty="0"/>
              <a:t> </a:t>
            </a:r>
            <a:r>
              <a:rPr lang="it-IT" dirty="0" err="1"/>
              <a:t>two</a:t>
            </a:r>
            <a:r>
              <a:rPr lang="it-IT" dirty="0"/>
              <a:t> </a:t>
            </a:r>
            <a:r>
              <a:rPr lang="it-IT" dirty="0" err="1"/>
              <a:t>main</a:t>
            </a:r>
            <a:r>
              <a:rPr lang="it-IT" dirty="0"/>
              <a:t> co-events in a ME:</a:t>
            </a:r>
          </a:p>
          <a:p>
            <a:pPr marL="171450" indent="-171450">
              <a:buFont typeface="Wingdings" panose="05000000000000000000" pitchFamily="2" charset="2"/>
              <a:buChar char="§"/>
            </a:pPr>
            <a:r>
              <a:rPr lang="it-IT" dirty="0"/>
              <a:t>Manner, </a:t>
            </a:r>
            <a:r>
              <a:rPr lang="it-IT" dirty="0" err="1"/>
              <a:t>that</a:t>
            </a:r>
            <a:r>
              <a:rPr lang="it-IT" dirty="0"/>
              <a:t> </a:t>
            </a:r>
            <a:r>
              <a:rPr lang="it-IT" dirty="0" err="1"/>
              <a:t>is</a:t>
            </a:r>
            <a:r>
              <a:rPr lang="it-IT" dirty="0"/>
              <a:t> the </a:t>
            </a:r>
            <a:r>
              <a:rPr lang="it-IT" dirty="0" err="1"/>
              <a:t>manner</a:t>
            </a:r>
            <a:r>
              <a:rPr lang="it-IT" dirty="0"/>
              <a:t> in </a:t>
            </a:r>
            <a:r>
              <a:rPr lang="it-IT" dirty="0" err="1"/>
              <a:t>which</a:t>
            </a:r>
            <a:r>
              <a:rPr lang="it-IT" dirty="0"/>
              <a:t> the Figure </a:t>
            </a:r>
            <a:r>
              <a:rPr lang="it-IT" dirty="0" err="1"/>
              <a:t>moves</a:t>
            </a:r>
            <a:endParaRPr lang="it-IT" dirty="0"/>
          </a:p>
          <a:p>
            <a:pPr marL="171450" indent="-171450">
              <a:buFont typeface="Wingdings" panose="05000000000000000000" pitchFamily="2" charset="2"/>
              <a:buChar char="§"/>
            </a:pPr>
            <a:r>
              <a:rPr lang="it-IT" dirty="0"/>
              <a:t>Cause: the cause </a:t>
            </a:r>
            <a:r>
              <a:rPr lang="it-IT" dirty="0" err="1"/>
              <a:t>that</a:t>
            </a:r>
            <a:r>
              <a:rPr lang="it-IT" dirty="0"/>
              <a:t> can determine the </a:t>
            </a:r>
            <a:r>
              <a:rPr lang="it-IT" dirty="0" err="1"/>
              <a:t>change</a:t>
            </a:r>
            <a:r>
              <a:rPr lang="it-IT" dirty="0"/>
              <a:t> of location of an </a:t>
            </a:r>
            <a:r>
              <a:rPr lang="it-IT" dirty="0" err="1"/>
              <a:t>entity</a:t>
            </a:r>
            <a:r>
              <a:rPr lang="it-IT" dirty="0"/>
              <a:t>.</a:t>
            </a:r>
          </a:p>
          <a:p>
            <a:pPr marL="171450" indent="-171450">
              <a:buFont typeface="Wingdings" panose="05000000000000000000" pitchFamily="2" charset="2"/>
              <a:buChar char="§"/>
            </a:pPr>
            <a:endParaRPr lang="it-IT" dirty="0"/>
          </a:p>
          <a:p>
            <a:pPr marL="0" indent="0">
              <a:buFont typeface="Wingdings" panose="05000000000000000000" pitchFamily="2" charset="2"/>
              <a:buNone/>
            </a:pPr>
            <a:endParaRPr lang="it-IT" dirty="0"/>
          </a:p>
        </p:txBody>
      </p:sp>
      <p:sp>
        <p:nvSpPr>
          <p:cNvPr id="4" name="Segnaposto numero diapositiva 3"/>
          <p:cNvSpPr>
            <a:spLocks noGrp="1"/>
          </p:cNvSpPr>
          <p:nvPr>
            <p:ph type="sldNum" sz="quarter" idx="10"/>
          </p:nvPr>
        </p:nvSpPr>
        <p:spPr/>
        <p:txBody>
          <a:bodyPr/>
          <a:lstStyle/>
          <a:p>
            <a:fld id="{150DFF66-C952-4283-94D0-C254E8CAE3D3}" type="slidenum">
              <a:rPr lang="it-IT" smtClean="0"/>
              <a:pPr/>
              <a:t>7</a:t>
            </a:fld>
            <a:endParaRPr lang="it-IT"/>
          </a:p>
        </p:txBody>
      </p:sp>
    </p:spTree>
    <p:extLst>
      <p:ext uri="{BB962C8B-B14F-4D97-AF65-F5344CB8AC3E}">
        <p14:creationId xmlns:p14="http://schemas.microsoft.com/office/powerpoint/2010/main" val="1107287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en-US" sz="1800" b="0" i="0" u="none" strike="noStrike" baseline="0" dirty="0">
                <a:latin typeface="TimesNewRomanPSMT"/>
              </a:rPr>
              <a:t>The starting point of this trend of research is </a:t>
            </a:r>
            <a:r>
              <a:rPr lang="en-US" sz="1800" b="0" i="0" u="none" strike="noStrike" baseline="0" dirty="0" err="1">
                <a:latin typeface="TimesNewRomanPSMT"/>
              </a:rPr>
              <a:t>Talmy’s</a:t>
            </a:r>
            <a:r>
              <a:rPr lang="en-US" sz="1800" b="0" i="0" u="none" strike="noStrike" baseline="0" dirty="0">
                <a:latin typeface="TimesNewRomanPSMT"/>
              </a:rPr>
              <a:t> proposals concerning the linguistic typology of motion event. </a:t>
            </a:r>
            <a:r>
              <a:rPr lang="fr-FR" dirty="0">
                <a:solidFill>
                  <a:srgbClr val="FF0000"/>
                </a:solidFill>
              </a:rPr>
              <a:t>There are crucial cross-</a:t>
            </a:r>
            <a:r>
              <a:rPr lang="fr-FR" dirty="0" err="1">
                <a:solidFill>
                  <a:srgbClr val="FF0000"/>
                </a:solidFill>
              </a:rPr>
              <a:t>linguistic</a:t>
            </a:r>
            <a:r>
              <a:rPr lang="fr-FR" dirty="0">
                <a:solidFill>
                  <a:srgbClr val="FF0000"/>
                </a:solidFill>
              </a:rPr>
              <a:t> </a:t>
            </a:r>
            <a:r>
              <a:rPr lang="fr-FR" dirty="0" err="1">
                <a:solidFill>
                  <a:srgbClr val="FF0000"/>
                </a:solidFill>
              </a:rPr>
              <a:t>differences</a:t>
            </a:r>
            <a:r>
              <a:rPr lang="fr-FR" dirty="0">
                <a:solidFill>
                  <a:srgbClr val="FF0000"/>
                </a:solidFill>
              </a:rPr>
              <a:t> in the </a:t>
            </a:r>
            <a:r>
              <a:rPr lang="fr-FR" dirty="0" err="1">
                <a:solidFill>
                  <a:srgbClr val="FF0000"/>
                </a:solidFill>
              </a:rPr>
              <a:t>way</a:t>
            </a:r>
            <a:r>
              <a:rPr lang="fr-FR" dirty="0">
                <a:solidFill>
                  <a:srgbClr val="FF0000"/>
                </a:solidFill>
              </a:rPr>
              <a:t> </a:t>
            </a:r>
            <a:r>
              <a:rPr lang="fr-FR" dirty="0" err="1">
                <a:solidFill>
                  <a:srgbClr val="FF0000"/>
                </a:solidFill>
              </a:rPr>
              <a:t>languages</a:t>
            </a:r>
            <a:r>
              <a:rPr lang="fr-FR" dirty="0">
                <a:solidFill>
                  <a:srgbClr val="FF0000"/>
                </a:solidFill>
              </a:rPr>
              <a:t> lexicalise</a:t>
            </a:r>
            <a:r>
              <a:rPr lang="fr-FR" baseline="0" dirty="0">
                <a:solidFill>
                  <a:srgbClr val="FF0000"/>
                </a:solidFill>
              </a:rPr>
              <a:t> motion. </a:t>
            </a:r>
            <a:r>
              <a:rPr lang="fr-FR" baseline="0" dirty="0" err="1">
                <a:solidFill>
                  <a:srgbClr val="FF0000"/>
                </a:solidFill>
              </a:rPr>
              <a:t>Talmy</a:t>
            </a:r>
            <a:r>
              <a:rPr lang="fr-FR" baseline="0" dirty="0">
                <a:solidFill>
                  <a:srgbClr val="FF0000"/>
                </a:solidFill>
              </a:rPr>
              <a:t> proposes a </a:t>
            </a:r>
            <a:r>
              <a:rPr lang="fr-FR" baseline="0" dirty="0" err="1">
                <a:solidFill>
                  <a:srgbClr val="FF0000"/>
                </a:solidFill>
              </a:rPr>
              <a:t>two-way</a:t>
            </a:r>
            <a:r>
              <a:rPr lang="fr-FR" baseline="0" dirty="0">
                <a:solidFill>
                  <a:srgbClr val="FF0000"/>
                </a:solidFill>
              </a:rPr>
              <a:t> </a:t>
            </a:r>
            <a:r>
              <a:rPr lang="fr-FR" baseline="0" dirty="0" err="1">
                <a:solidFill>
                  <a:srgbClr val="FF0000"/>
                </a:solidFill>
              </a:rPr>
              <a:t>language</a:t>
            </a:r>
            <a:r>
              <a:rPr lang="fr-FR" baseline="0" dirty="0">
                <a:solidFill>
                  <a:srgbClr val="FF0000"/>
                </a:solidFill>
              </a:rPr>
              <a:t> </a:t>
            </a:r>
            <a:r>
              <a:rPr lang="fr-FR" baseline="0" dirty="0" err="1">
                <a:solidFill>
                  <a:srgbClr val="FF0000"/>
                </a:solidFill>
              </a:rPr>
              <a:t>typology</a:t>
            </a:r>
            <a:r>
              <a:rPr lang="fr-FR" baseline="0" dirty="0">
                <a:solidFill>
                  <a:srgbClr val="FF0000"/>
                </a:solidFill>
              </a:rPr>
              <a:t>:</a:t>
            </a:r>
          </a:p>
          <a:p>
            <a:pPr algn="l"/>
            <a:r>
              <a:rPr lang="fr-FR" baseline="0" dirty="0">
                <a:solidFill>
                  <a:srgbClr val="FF0000"/>
                </a:solidFill>
              </a:rPr>
              <a:t>-Satellite </a:t>
            </a:r>
            <a:r>
              <a:rPr lang="fr-FR" baseline="0" dirty="0" err="1">
                <a:solidFill>
                  <a:srgbClr val="FF0000"/>
                </a:solidFill>
              </a:rPr>
              <a:t>framed</a:t>
            </a:r>
            <a:r>
              <a:rPr lang="fr-FR" baseline="0" dirty="0">
                <a:solidFill>
                  <a:srgbClr val="FF0000"/>
                </a:solidFill>
              </a:rPr>
              <a:t> </a:t>
            </a:r>
            <a:r>
              <a:rPr lang="fr-FR" baseline="0" dirty="0" err="1">
                <a:solidFill>
                  <a:srgbClr val="FF0000"/>
                </a:solidFill>
              </a:rPr>
              <a:t>languages</a:t>
            </a:r>
            <a:r>
              <a:rPr lang="fr-FR" baseline="0" dirty="0">
                <a:solidFill>
                  <a:srgbClr val="FF0000"/>
                </a:solidFill>
              </a:rPr>
              <a:t> (</a:t>
            </a:r>
            <a:r>
              <a:rPr lang="fr-FR" baseline="0" dirty="0" err="1">
                <a:solidFill>
                  <a:srgbClr val="FF0000"/>
                </a:solidFill>
              </a:rPr>
              <a:t>including</a:t>
            </a:r>
            <a:r>
              <a:rPr lang="fr-FR" baseline="0" dirty="0">
                <a:solidFill>
                  <a:srgbClr val="FF0000"/>
                </a:solidFill>
              </a:rPr>
              <a:t> </a:t>
            </a:r>
            <a:r>
              <a:rPr lang="fr-FR" baseline="0" dirty="0" err="1">
                <a:solidFill>
                  <a:srgbClr val="FF0000"/>
                </a:solidFill>
              </a:rPr>
              <a:t>Germanic</a:t>
            </a:r>
            <a:r>
              <a:rPr lang="fr-FR" baseline="0" dirty="0">
                <a:solidFill>
                  <a:srgbClr val="FF0000"/>
                </a:solidFill>
              </a:rPr>
              <a:t> and </a:t>
            </a:r>
            <a:r>
              <a:rPr lang="fr-FR" baseline="0" dirty="0" err="1">
                <a:solidFill>
                  <a:srgbClr val="FF0000"/>
                </a:solidFill>
              </a:rPr>
              <a:t>Slavic</a:t>
            </a:r>
            <a:r>
              <a:rPr lang="fr-FR" baseline="0" dirty="0">
                <a:solidFill>
                  <a:srgbClr val="FF0000"/>
                </a:solidFill>
              </a:rPr>
              <a:t> </a:t>
            </a:r>
            <a:r>
              <a:rPr lang="fr-FR" baseline="0" dirty="0" err="1">
                <a:solidFill>
                  <a:srgbClr val="FF0000"/>
                </a:solidFill>
              </a:rPr>
              <a:t>languages</a:t>
            </a:r>
            <a:r>
              <a:rPr lang="fr-FR" baseline="0" dirty="0">
                <a:solidFill>
                  <a:srgbClr val="FF0000"/>
                </a:solidFill>
              </a:rPr>
              <a:t> ) </a:t>
            </a:r>
          </a:p>
          <a:p>
            <a:pPr algn="l"/>
            <a:r>
              <a:rPr lang="fr-FR" baseline="0" dirty="0">
                <a:solidFill>
                  <a:srgbClr val="FF0000"/>
                </a:solidFill>
              </a:rPr>
              <a:t>-</a:t>
            </a:r>
            <a:r>
              <a:rPr lang="fr-FR" baseline="0" dirty="0" err="1">
                <a:solidFill>
                  <a:srgbClr val="FF0000"/>
                </a:solidFill>
              </a:rPr>
              <a:t>Verb</a:t>
            </a:r>
            <a:r>
              <a:rPr lang="fr-FR" baseline="0" dirty="0">
                <a:solidFill>
                  <a:srgbClr val="FF0000"/>
                </a:solidFill>
              </a:rPr>
              <a:t> </a:t>
            </a:r>
            <a:r>
              <a:rPr lang="fr-FR" baseline="0" dirty="0" err="1">
                <a:solidFill>
                  <a:srgbClr val="FF0000"/>
                </a:solidFill>
              </a:rPr>
              <a:t>framed</a:t>
            </a:r>
            <a:r>
              <a:rPr lang="fr-FR" baseline="0" dirty="0">
                <a:solidFill>
                  <a:srgbClr val="FF0000"/>
                </a:solidFill>
              </a:rPr>
              <a:t> </a:t>
            </a:r>
            <a:r>
              <a:rPr lang="fr-FR" baseline="0" dirty="0" err="1">
                <a:solidFill>
                  <a:srgbClr val="FF0000"/>
                </a:solidFill>
              </a:rPr>
              <a:t>languages</a:t>
            </a:r>
            <a:r>
              <a:rPr lang="fr-FR" baseline="0" dirty="0">
                <a:solidFill>
                  <a:srgbClr val="FF0000"/>
                </a:solidFill>
              </a:rPr>
              <a:t> (</a:t>
            </a:r>
            <a:r>
              <a:rPr lang="fr-FR" baseline="0" dirty="0" err="1">
                <a:solidFill>
                  <a:srgbClr val="FF0000"/>
                </a:solidFill>
              </a:rPr>
              <a:t>including</a:t>
            </a:r>
            <a:r>
              <a:rPr lang="fr-FR" baseline="0" dirty="0">
                <a:solidFill>
                  <a:srgbClr val="FF0000"/>
                </a:solidFill>
              </a:rPr>
              <a:t> Romance </a:t>
            </a:r>
            <a:r>
              <a:rPr lang="fr-FR" baseline="0" dirty="0" err="1">
                <a:solidFill>
                  <a:srgbClr val="FF0000"/>
                </a:solidFill>
              </a:rPr>
              <a:t>languages</a:t>
            </a:r>
            <a:r>
              <a:rPr lang="fr-FR" baseline="0" dirty="0">
                <a:solidFill>
                  <a:srgbClr val="FF0000"/>
                </a:solidFill>
              </a:rPr>
              <a:t>).</a:t>
            </a:r>
          </a:p>
          <a:p>
            <a:pPr algn="l"/>
            <a:endParaRPr lang="fr-FR" baseline="0" dirty="0">
              <a:solidFill>
                <a:srgbClr val="FF0000"/>
              </a:solidFill>
            </a:endParaRPr>
          </a:p>
          <a:p>
            <a:pPr algn="l"/>
            <a:r>
              <a:rPr lang="fr-FR" baseline="0" dirty="0">
                <a:solidFill>
                  <a:srgbClr val="FF0000"/>
                </a:solidFill>
              </a:rPr>
              <a:t>In S-</a:t>
            </a:r>
            <a:r>
              <a:rPr lang="fr-FR" baseline="0" dirty="0" err="1">
                <a:solidFill>
                  <a:srgbClr val="FF0000"/>
                </a:solidFill>
              </a:rPr>
              <a:t>Languages</a:t>
            </a:r>
            <a:r>
              <a:rPr lang="fr-FR" baseline="0" dirty="0">
                <a:solidFill>
                  <a:srgbClr val="FF0000"/>
                </a:solidFill>
              </a:rPr>
              <a:t>, speakers tend to express Motion and </a:t>
            </a:r>
            <a:r>
              <a:rPr lang="fr-FR" baseline="0" dirty="0" err="1">
                <a:solidFill>
                  <a:srgbClr val="FF0000"/>
                </a:solidFill>
              </a:rPr>
              <a:t>Manner</a:t>
            </a:r>
            <a:r>
              <a:rPr lang="fr-FR" baseline="0" dirty="0">
                <a:solidFill>
                  <a:srgbClr val="FF0000"/>
                </a:solidFill>
              </a:rPr>
              <a:t> /Cause in the main </a:t>
            </a:r>
            <a:r>
              <a:rPr lang="fr-FR" baseline="0" dirty="0" err="1">
                <a:solidFill>
                  <a:srgbClr val="FF0000"/>
                </a:solidFill>
              </a:rPr>
              <a:t>verb</a:t>
            </a:r>
            <a:r>
              <a:rPr lang="fr-FR" baseline="0" dirty="0">
                <a:solidFill>
                  <a:srgbClr val="FF0000"/>
                </a:solidFill>
              </a:rPr>
              <a:t> and Path </a:t>
            </a:r>
            <a:r>
              <a:rPr lang="fr-FR" baseline="0" dirty="0" err="1">
                <a:solidFill>
                  <a:srgbClr val="FF0000"/>
                </a:solidFill>
              </a:rPr>
              <a:t>outside</a:t>
            </a:r>
            <a:r>
              <a:rPr lang="fr-FR" baseline="0" dirty="0">
                <a:solidFill>
                  <a:srgbClr val="FF0000"/>
                </a:solidFill>
              </a:rPr>
              <a:t> </a:t>
            </a:r>
            <a:r>
              <a:rPr lang="fr-FR" baseline="0" dirty="0" err="1">
                <a:solidFill>
                  <a:srgbClr val="FF0000"/>
                </a:solidFill>
              </a:rPr>
              <a:t>it</a:t>
            </a:r>
            <a:r>
              <a:rPr lang="fr-FR" baseline="0" dirty="0">
                <a:solidFill>
                  <a:srgbClr val="FF0000"/>
                </a:solidFill>
              </a:rPr>
              <a:t>, by </a:t>
            </a:r>
            <a:r>
              <a:rPr lang="fr-FR" baseline="0" dirty="0" err="1">
                <a:solidFill>
                  <a:srgbClr val="FF0000"/>
                </a:solidFill>
              </a:rPr>
              <a:t>means</a:t>
            </a:r>
            <a:r>
              <a:rPr lang="fr-FR" baseline="0" dirty="0">
                <a:solidFill>
                  <a:srgbClr val="FF0000"/>
                </a:solidFill>
              </a:rPr>
              <a:t> of the </a:t>
            </a:r>
            <a:r>
              <a:rPr lang="fr-FR" baseline="0" dirty="0" err="1">
                <a:solidFill>
                  <a:srgbClr val="FF0000"/>
                </a:solidFill>
              </a:rPr>
              <a:t>so-called</a:t>
            </a:r>
            <a:r>
              <a:rPr lang="fr-FR" baseline="0" dirty="0">
                <a:solidFill>
                  <a:srgbClr val="FF0000"/>
                </a:solidFill>
              </a:rPr>
              <a:t> ‘satellites (</a:t>
            </a:r>
            <a:r>
              <a:rPr lang="fr-FR" baseline="0" dirty="0" err="1">
                <a:solidFill>
                  <a:srgbClr val="FF0000"/>
                </a:solidFill>
              </a:rPr>
              <a:t>prepositions</a:t>
            </a:r>
            <a:r>
              <a:rPr lang="fr-FR" baseline="0" dirty="0">
                <a:solidFill>
                  <a:srgbClr val="FF0000"/>
                </a:solidFill>
              </a:rPr>
              <a:t> or </a:t>
            </a:r>
            <a:r>
              <a:rPr lang="fr-FR" baseline="0" dirty="0" err="1">
                <a:solidFill>
                  <a:srgbClr val="FF0000"/>
                </a:solidFill>
              </a:rPr>
              <a:t>particles</a:t>
            </a:r>
            <a:r>
              <a:rPr lang="fr-FR" baseline="0" dirty="0">
                <a:solidFill>
                  <a:srgbClr val="FF0000"/>
                </a:solidFill>
              </a:rPr>
              <a:t>). For </a:t>
            </a:r>
            <a:r>
              <a:rPr lang="fr-FR" baseline="0" dirty="0" err="1">
                <a:solidFill>
                  <a:srgbClr val="FF0000"/>
                </a:solidFill>
              </a:rPr>
              <a:t>example</a:t>
            </a:r>
            <a:r>
              <a:rPr lang="fr-FR" baseline="0" dirty="0">
                <a:solidFill>
                  <a:srgbClr val="FF0000"/>
                </a:solidFill>
              </a:rPr>
              <a:t> ‘the </a:t>
            </a:r>
            <a:r>
              <a:rPr lang="fr-FR" baseline="0" dirty="0" err="1">
                <a:solidFill>
                  <a:srgbClr val="FF0000"/>
                </a:solidFill>
              </a:rPr>
              <a:t>bottle</a:t>
            </a:r>
            <a:r>
              <a:rPr lang="fr-FR" baseline="0" dirty="0">
                <a:solidFill>
                  <a:srgbClr val="FF0000"/>
                </a:solidFill>
              </a:rPr>
              <a:t> </a:t>
            </a:r>
            <a:r>
              <a:rPr lang="fr-FR" baseline="0" dirty="0" err="1">
                <a:solidFill>
                  <a:srgbClr val="FF0000"/>
                </a:solidFill>
              </a:rPr>
              <a:t>floated</a:t>
            </a:r>
            <a:r>
              <a:rPr lang="fr-FR" baseline="0" dirty="0">
                <a:solidFill>
                  <a:srgbClr val="FF0000"/>
                </a:solidFill>
              </a:rPr>
              <a:t> </a:t>
            </a:r>
            <a:r>
              <a:rPr lang="fr-FR" baseline="0" dirty="0" err="1">
                <a:solidFill>
                  <a:srgbClr val="FF0000"/>
                </a:solidFill>
              </a:rPr>
              <a:t>into</a:t>
            </a:r>
            <a:r>
              <a:rPr lang="fr-FR" baseline="0" dirty="0">
                <a:solidFill>
                  <a:srgbClr val="FF0000"/>
                </a:solidFill>
              </a:rPr>
              <a:t> the cave.</a:t>
            </a:r>
          </a:p>
          <a:p>
            <a:pPr algn="l"/>
            <a:endParaRPr lang="fr-FR" baseline="0" dirty="0">
              <a:solidFill>
                <a:srgbClr val="FF0000"/>
              </a:solidFill>
            </a:endParaRPr>
          </a:p>
          <a:p>
            <a:pPr algn="l"/>
            <a:r>
              <a:rPr lang="fr-FR" baseline="0" dirty="0">
                <a:solidFill>
                  <a:srgbClr val="FF0000"/>
                </a:solidFill>
              </a:rPr>
              <a:t>On the </a:t>
            </a:r>
            <a:r>
              <a:rPr lang="fr-FR" baseline="0" dirty="0" err="1">
                <a:solidFill>
                  <a:srgbClr val="FF0000"/>
                </a:solidFill>
              </a:rPr>
              <a:t>contrary</a:t>
            </a:r>
            <a:r>
              <a:rPr lang="fr-FR" baseline="0" dirty="0">
                <a:solidFill>
                  <a:srgbClr val="FF0000"/>
                </a:solidFill>
              </a:rPr>
              <a:t> V-</a:t>
            </a:r>
            <a:r>
              <a:rPr lang="fr-FR" baseline="0" dirty="0" err="1">
                <a:solidFill>
                  <a:srgbClr val="FF0000"/>
                </a:solidFill>
              </a:rPr>
              <a:t>framed</a:t>
            </a:r>
            <a:r>
              <a:rPr lang="fr-FR" baseline="0" dirty="0">
                <a:solidFill>
                  <a:srgbClr val="FF0000"/>
                </a:solidFill>
              </a:rPr>
              <a:t> speakers tend to code Path and Motion in the </a:t>
            </a:r>
            <a:r>
              <a:rPr lang="fr-FR" baseline="0" dirty="0" err="1">
                <a:solidFill>
                  <a:srgbClr val="FF0000"/>
                </a:solidFill>
              </a:rPr>
              <a:t>verb</a:t>
            </a:r>
            <a:r>
              <a:rPr lang="fr-FR" baseline="0" dirty="0">
                <a:solidFill>
                  <a:srgbClr val="FF0000"/>
                </a:solidFill>
              </a:rPr>
              <a:t> root, </a:t>
            </a:r>
            <a:r>
              <a:rPr lang="fr-FR" baseline="0" dirty="0" err="1">
                <a:solidFill>
                  <a:srgbClr val="FF0000"/>
                </a:solidFill>
              </a:rPr>
              <a:t>while</a:t>
            </a:r>
            <a:r>
              <a:rPr lang="fr-FR" baseline="0" dirty="0">
                <a:solidFill>
                  <a:srgbClr val="FF0000"/>
                </a:solidFill>
              </a:rPr>
              <a:t> </a:t>
            </a:r>
            <a:r>
              <a:rPr lang="fr-FR" baseline="0" dirty="0" err="1">
                <a:solidFill>
                  <a:srgbClr val="FF0000"/>
                </a:solidFill>
              </a:rPr>
              <a:t>Manner</a:t>
            </a:r>
            <a:r>
              <a:rPr lang="fr-FR" baseline="0" dirty="0">
                <a:solidFill>
                  <a:srgbClr val="FF0000"/>
                </a:solidFill>
              </a:rPr>
              <a:t>, if </a:t>
            </a:r>
            <a:r>
              <a:rPr lang="fr-FR" baseline="0" dirty="0" err="1">
                <a:solidFill>
                  <a:srgbClr val="FF0000"/>
                </a:solidFill>
              </a:rPr>
              <a:t>expressed</a:t>
            </a:r>
            <a:r>
              <a:rPr lang="fr-FR" baseline="0" dirty="0">
                <a:solidFill>
                  <a:srgbClr val="FF0000"/>
                </a:solidFill>
              </a:rPr>
              <a:t>, </a:t>
            </a:r>
            <a:r>
              <a:rPr lang="fr-FR" baseline="0" dirty="0" err="1">
                <a:solidFill>
                  <a:srgbClr val="FF0000"/>
                </a:solidFill>
              </a:rPr>
              <a:t>appears</a:t>
            </a:r>
            <a:r>
              <a:rPr lang="fr-FR" baseline="0" dirty="0">
                <a:solidFill>
                  <a:srgbClr val="FF0000"/>
                </a:solidFill>
              </a:rPr>
              <a:t> in a </a:t>
            </a:r>
            <a:r>
              <a:rPr lang="fr-FR" baseline="0" dirty="0" err="1">
                <a:solidFill>
                  <a:srgbClr val="FF0000"/>
                </a:solidFill>
              </a:rPr>
              <a:t>separate</a:t>
            </a:r>
            <a:r>
              <a:rPr lang="fr-FR" baseline="0" dirty="0">
                <a:solidFill>
                  <a:srgbClr val="FF0000"/>
                </a:solidFill>
              </a:rPr>
              <a:t> constituent, </a:t>
            </a:r>
            <a:r>
              <a:rPr lang="fr-FR" baseline="0" dirty="0" err="1">
                <a:solidFill>
                  <a:srgbClr val="FF0000"/>
                </a:solidFill>
              </a:rPr>
              <a:t>such</a:t>
            </a:r>
            <a:r>
              <a:rPr lang="fr-FR" baseline="0" dirty="0">
                <a:solidFill>
                  <a:srgbClr val="FF0000"/>
                </a:solidFill>
              </a:rPr>
              <a:t> as a </a:t>
            </a:r>
            <a:r>
              <a:rPr lang="fr-FR" baseline="0" dirty="0" err="1">
                <a:solidFill>
                  <a:srgbClr val="FF0000"/>
                </a:solidFill>
              </a:rPr>
              <a:t>gerund</a:t>
            </a:r>
            <a:r>
              <a:rPr lang="fr-FR" baseline="0" dirty="0">
                <a:solidFill>
                  <a:srgbClr val="FF0000"/>
                </a:solidFill>
              </a:rPr>
              <a:t> or an adverbial as in the ex. La </a:t>
            </a:r>
            <a:r>
              <a:rPr lang="fr-FR" baseline="0" dirty="0" err="1">
                <a:solidFill>
                  <a:srgbClr val="FF0000"/>
                </a:solidFill>
              </a:rPr>
              <a:t>botella</a:t>
            </a:r>
            <a:r>
              <a:rPr lang="fr-FR" baseline="0" dirty="0">
                <a:solidFill>
                  <a:srgbClr val="FF0000"/>
                </a:solidFill>
              </a:rPr>
              <a:t> </a:t>
            </a:r>
            <a:r>
              <a:rPr lang="fr-FR" baseline="0" dirty="0" err="1">
                <a:solidFill>
                  <a:srgbClr val="FF0000"/>
                </a:solidFill>
              </a:rPr>
              <a:t>enttrò</a:t>
            </a:r>
            <a:r>
              <a:rPr lang="fr-FR" baseline="0" dirty="0">
                <a:solidFill>
                  <a:srgbClr val="FF0000"/>
                </a:solidFill>
              </a:rPr>
              <a:t> à la cueva </a:t>
            </a:r>
            <a:r>
              <a:rPr lang="fr-FR" baseline="0" dirty="0" err="1">
                <a:solidFill>
                  <a:srgbClr val="FF0000"/>
                </a:solidFill>
              </a:rPr>
              <a:t>flotando</a:t>
            </a:r>
            <a:r>
              <a:rPr lang="fr-FR" baseline="0" dirty="0">
                <a:solidFill>
                  <a:srgbClr val="FF0000"/>
                </a:solidFill>
              </a:rPr>
              <a:t>.</a:t>
            </a:r>
            <a:endParaRPr lang="fr-FR" dirty="0">
              <a:solidFill>
                <a:srgbClr val="FF0000"/>
              </a:solidFill>
            </a:endParaRPr>
          </a:p>
        </p:txBody>
      </p:sp>
      <p:sp>
        <p:nvSpPr>
          <p:cNvPr id="4" name="Espace réservé du numéro de diapositive 3"/>
          <p:cNvSpPr>
            <a:spLocks noGrp="1"/>
          </p:cNvSpPr>
          <p:nvPr>
            <p:ph type="sldNum" sz="quarter" idx="10"/>
          </p:nvPr>
        </p:nvSpPr>
        <p:spPr/>
        <p:txBody>
          <a:bodyPr/>
          <a:lstStyle/>
          <a:p>
            <a:fld id="{A9FFC1FE-2D38-45C6-A138-1591EE3F92CF}" type="slidenum">
              <a:rPr lang="it-IT" smtClean="0"/>
              <a:pPr/>
              <a:t>8</a:t>
            </a:fld>
            <a:endParaRPr lang="it-IT"/>
          </a:p>
        </p:txBody>
      </p:sp>
    </p:spTree>
    <p:extLst>
      <p:ext uri="{BB962C8B-B14F-4D97-AF65-F5344CB8AC3E}">
        <p14:creationId xmlns:p14="http://schemas.microsoft.com/office/powerpoint/2010/main" val="3871179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err="1"/>
              <a:t>Talmy’s</a:t>
            </a:r>
            <a:r>
              <a:rPr lang="it-IT" dirty="0"/>
              <a:t> </a:t>
            </a:r>
            <a:r>
              <a:rPr lang="it-IT" dirty="0" err="1"/>
              <a:t>typology</a:t>
            </a:r>
            <a:r>
              <a:rPr lang="it-IT" dirty="0"/>
              <a:t> </a:t>
            </a:r>
            <a:r>
              <a:rPr lang="it-IT" dirty="0" err="1"/>
              <a:t>is</a:t>
            </a:r>
            <a:r>
              <a:rPr lang="it-IT" dirty="0"/>
              <a:t> </a:t>
            </a:r>
            <a:r>
              <a:rPr lang="it-IT" dirty="0" err="1"/>
              <a:t>certainly</a:t>
            </a:r>
            <a:r>
              <a:rPr lang="it-IT" dirty="0"/>
              <a:t> one of the </a:t>
            </a:r>
            <a:r>
              <a:rPr lang="it-IT" dirty="0" err="1"/>
              <a:t>most</a:t>
            </a:r>
            <a:r>
              <a:rPr lang="it-IT" dirty="0"/>
              <a:t> </a:t>
            </a:r>
            <a:r>
              <a:rPr lang="it-IT" dirty="0" err="1"/>
              <a:t>applied</a:t>
            </a:r>
            <a:r>
              <a:rPr lang="it-IT" dirty="0"/>
              <a:t> model in Cognitive </a:t>
            </a:r>
            <a:r>
              <a:rPr lang="it-IT" dirty="0" err="1"/>
              <a:t>linguistics</a:t>
            </a:r>
            <a:r>
              <a:rPr lang="it-IT" dirty="0"/>
              <a:t>. </a:t>
            </a:r>
            <a:r>
              <a:rPr lang="it-IT" dirty="0" err="1"/>
              <a:t>As</a:t>
            </a:r>
            <a:r>
              <a:rPr lang="it-IT" dirty="0"/>
              <a:t> </a:t>
            </a:r>
            <a:r>
              <a:rPr lang="it-IT" dirty="0" err="1"/>
              <a:t>such</a:t>
            </a:r>
            <a:r>
              <a:rPr lang="it-IT" dirty="0"/>
              <a:t>, </a:t>
            </a:r>
            <a:r>
              <a:rPr lang="it-IT" dirty="0" err="1"/>
              <a:t>it</a:t>
            </a:r>
            <a:r>
              <a:rPr lang="it-IT" dirty="0"/>
              <a:t> </a:t>
            </a:r>
            <a:r>
              <a:rPr lang="it-IT" dirty="0" err="1"/>
              <a:t>has</a:t>
            </a:r>
            <a:r>
              <a:rPr lang="it-IT" dirty="0"/>
              <a:t> </a:t>
            </a:r>
            <a:r>
              <a:rPr lang="it-IT" dirty="0" err="1"/>
              <a:t>been</a:t>
            </a:r>
            <a:r>
              <a:rPr lang="it-IT" dirty="0"/>
              <a:t> </a:t>
            </a:r>
            <a:r>
              <a:rPr lang="it-IT" dirty="0" err="1"/>
              <a:t>extensively</a:t>
            </a:r>
            <a:r>
              <a:rPr lang="it-IT" dirty="0"/>
              <a:t> </a:t>
            </a:r>
            <a:r>
              <a:rPr lang="it-IT" dirty="0" err="1"/>
              <a:t>discussed</a:t>
            </a:r>
            <a:r>
              <a:rPr lang="it-IT" dirty="0"/>
              <a:t> in the literature over the </a:t>
            </a:r>
            <a:r>
              <a:rPr lang="it-IT" dirty="0" err="1"/>
              <a:t>years</a:t>
            </a:r>
            <a:r>
              <a:rPr lang="it-IT" dirty="0"/>
              <a:t>.</a:t>
            </a:r>
          </a:p>
          <a:p>
            <a:pPr marL="0" marR="0" indent="0" algn="l" defTabSz="914400" rtl="0" eaLnBrk="1" fontAlgn="auto" latinLnBrk="0" hangingPunct="1">
              <a:lnSpc>
                <a:spcPct val="100000"/>
              </a:lnSpc>
              <a:spcBef>
                <a:spcPts val="0"/>
              </a:spcBef>
              <a:spcAft>
                <a:spcPts val="0"/>
              </a:spcAft>
              <a:buClrTx/>
              <a:buSzTx/>
              <a:buFontTx/>
              <a:buNone/>
              <a:tabLst/>
              <a:defRPr/>
            </a:pPr>
            <a:endParaRPr lang="it-IT" dirty="0"/>
          </a:p>
          <a:p>
            <a:pPr marL="0" marR="0" indent="0" algn="l" defTabSz="914400" rtl="0" eaLnBrk="1" fontAlgn="auto" latinLnBrk="0" hangingPunct="1">
              <a:lnSpc>
                <a:spcPct val="100000"/>
              </a:lnSpc>
              <a:spcBef>
                <a:spcPts val="0"/>
              </a:spcBef>
              <a:spcAft>
                <a:spcPts val="0"/>
              </a:spcAft>
              <a:buClrTx/>
              <a:buSzTx/>
              <a:buFontTx/>
              <a:buNone/>
              <a:tabLst/>
              <a:defRPr/>
            </a:pPr>
            <a:r>
              <a:rPr lang="it-IT" dirty="0"/>
              <a:t>For </a:t>
            </a:r>
            <a:r>
              <a:rPr lang="it-IT" dirty="0" err="1"/>
              <a:t>example</a:t>
            </a:r>
            <a:r>
              <a:rPr lang="it-IT" dirty="0"/>
              <a:t>, </a:t>
            </a:r>
            <a:r>
              <a:rPr lang="it-IT" dirty="0" err="1"/>
              <a:t>Slobin</a:t>
            </a:r>
            <a:r>
              <a:rPr lang="it-IT" dirty="0"/>
              <a:t> </a:t>
            </a:r>
            <a:r>
              <a:rPr lang="it-IT" dirty="0" err="1"/>
              <a:t>proposes</a:t>
            </a:r>
            <a:r>
              <a:rPr lang="it-IT" dirty="0"/>
              <a:t> a cline of </a:t>
            </a:r>
            <a:r>
              <a:rPr lang="it-IT" dirty="0" err="1"/>
              <a:t>languages</a:t>
            </a:r>
            <a:r>
              <a:rPr lang="it-IT" dirty="0"/>
              <a:t> </a:t>
            </a:r>
            <a:r>
              <a:rPr lang="it-IT" dirty="0" err="1"/>
              <a:t>based</a:t>
            </a:r>
            <a:r>
              <a:rPr lang="it-IT" dirty="0"/>
              <a:t> on Manner </a:t>
            </a:r>
            <a:r>
              <a:rPr lang="it-IT" dirty="0" err="1"/>
              <a:t>salience</a:t>
            </a:r>
            <a:r>
              <a:rPr lang="it-IT" dirty="0"/>
              <a:t> in ME.</a:t>
            </a:r>
          </a:p>
          <a:p>
            <a:pPr algn="l"/>
            <a:r>
              <a:rPr lang="it-IT" dirty="0" err="1"/>
              <a:t>Slobin</a:t>
            </a:r>
            <a:r>
              <a:rPr lang="it-IT" dirty="0"/>
              <a:t> </a:t>
            </a:r>
            <a:r>
              <a:rPr lang="it-IT" dirty="0" err="1"/>
              <a:t>argues</a:t>
            </a:r>
            <a:r>
              <a:rPr lang="it-IT" dirty="0"/>
              <a:t> </a:t>
            </a:r>
            <a:r>
              <a:rPr lang="it-IT" dirty="0" err="1"/>
              <a:t>that</a:t>
            </a:r>
            <a:r>
              <a:rPr lang="it-IT" dirty="0"/>
              <a:t> some </a:t>
            </a:r>
            <a:r>
              <a:rPr lang="it-IT" dirty="0" err="1"/>
              <a:t>languages</a:t>
            </a:r>
            <a:r>
              <a:rPr lang="it-IT" dirty="0"/>
              <a:t> are more </a:t>
            </a:r>
            <a:r>
              <a:rPr lang="it-IT" dirty="0" err="1"/>
              <a:t>manner-salient</a:t>
            </a:r>
            <a:r>
              <a:rPr lang="it-IT" dirty="0"/>
              <a:t> </a:t>
            </a:r>
            <a:r>
              <a:rPr lang="it-IT" dirty="0" err="1"/>
              <a:t>than</a:t>
            </a:r>
            <a:r>
              <a:rPr lang="it-IT" dirty="0"/>
              <a:t> </a:t>
            </a:r>
            <a:r>
              <a:rPr lang="it-IT" dirty="0" err="1"/>
              <a:t>others</a:t>
            </a:r>
            <a:r>
              <a:rPr lang="it-IT" dirty="0"/>
              <a:t>, in </a:t>
            </a:r>
            <a:r>
              <a:rPr lang="it-IT" dirty="0" err="1"/>
              <a:t>that</a:t>
            </a:r>
            <a:r>
              <a:rPr lang="it-IT" dirty="0"/>
              <a:t> </a:t>
            </a:r>
            <a:r>
              <a:rPr lang="it-IT" dirty="0" err="1"/>
              <a:t>their</a:t>
            </a:r>
            <a:r>
              <a:rPr lang="it-IT" dirty="0"/>
              <a:t> speakers </a:t>
            </a:r>
            <a:r>
              <a:rPr lang="it-IT" dirty="0" err="1"/>
              <a:t>refer</a:t>
            </a:r>
            <a:r>
              <a:rPr lang="it-IT" dirty="0"/>
              <a:t> to </a:t>
            </a:r>
            <a:r>
              <a:rPr lang="it-IT" dirty="0" err="1"/>
              <a:t>manner</a:t>
            </a:r>
            <a:r>
              <a:rPr lang="it-IT" dirty="0"/>
              <a:t> of </a:t>
            </a:r>
            <a:r>
              <a:rPr lang="it-IT" dirty="0" err="1"/>
              <a:t>motion</a:t>
            </a:r>
            <a:r>
              <a:rPr lang="it-IT" dirty="0"/>
              <a:t> more </a:t>
            </a:r>
            <a:r>
              <a:rPr lang="it-IT" dirty="0" err="1"/>
              <a:t>often</a:t>
            </a:r>
            <a:r>
              <a:rPr lang="it-IT" dirty="0"/>
              <a:t> </a:t>
            </a:r>
            <a:r>
              <a:rPr lang="it-IT" dirty="0" err="1"/>
              <a:t>than</a:t>
            </a:r>
            <a:r>
              <a:rPr lang="it-IT" dirty="0"/>
              <a:t> </a:t>
            </a:r>
            <a:r>
              <a:rPr lang="it-IT" dirty="0" err="1"/>
              <a:t>those</a:t>
            </a:r>
            <a:r>
              <a:rPr lang="it-IT" dirty="0"/>
              <a:t> of </a:t>
            </a:r>
            <a:r>
              <a:rPr lang="it-IT" dirty="0" err="1"/>
              <a:t>other</a:t>
            </a:r>
            <a:r>
              <a:rPr lang="it-IT" dirty="0"/>
              <a:t> </a:t>
            </a:r>
            <a:r>
              <a:rPr lang="it-IT" dirty="0" err="1"/>
              <a:t>languages</a:t>
            </a:r>
            <a:r>
              <a:rPr lang="it-IT" dirty="0"/>
              <a:t>. </a:t>
            </a:r>
            <a:r>
              <a:rPr lang="en-GB" sz="1800" b="0" i="0" u="none" strike="noStrike" baseline="0" dirty="0" err="1">
                <a:latin typeface="TimesNewRomanPSMT"/>
              </a:rPr>
              <a:t>Slobin</a:t>
            </a:r>
            <a:r>
              <a:rPr lang="en-GB" sz="1800" b="0" i="0" u="none" strike="noStrike" baseline="0" dirty="0">
                <a:latin typeface="TimesNewRomanPSMT"/>
              </a:rPr>
              <a:t> suggests that satellite-framed languages tend to be manner salient because manner in those languages is expressed in the obligatorily used main verb rather than through optional elements such as participles, and so manner can be easily specified.</a:t>
            </a:r>
          </a:p>
          <a:p>
            <a:pPr algn="l"/>
            <a:r>
              <a:rPr lang="en-GB" sz="1800" b="0" i="0" u="none" strike="noStrike" baseline="0" dirty="0">
                <a:latin typeface="TimesNewRomanPSMT"/>
              </a:rPr>
              <a:t>S-languages are more Manner salient than V-languages since they have a large repertoire of Manner Motion verbs and their speakers tend to pay attention to this component </a:t>
            </a:r>
            <a:r>
              <a:rPr lang="en-GB" sz="1800" b="0" i="0" u="none" strike="noStrike" baseline="0" dirty="0" err="1">
                <a:latin typeface="TimesNewRomanPSMT"/>
              </a:rPr>
              <a:t>ans</a:t>
            </a:r>
            <a:r>
              <a:rPr lang="en-GB" sz="1800" b="0" i="0" u="none" strike="noStrike" baseline="0" dirty="0">
                <a:latin typeface="TimesNewRomanPSMT"/>
              </a:rPr>
              <a:t> consequently to express it linguistically.</a:t>
            </a:r>
            <a:endParaRPr lang="it-IT" dirty="0"/>
          </a:p>
        </p:txBody>
      </p:sp>
      <p:sp>
        <p:nvSpPr>
          <p:cNvPr id="4" name="Segnaposto numero diapositiva 3"/>
          <p:cNvSpPr>
            <a:spLocks noGrp="1"/>
          </p:cNvSpPr>
          <p:nvPr>
            <p:ph type="sldNum" sz="quarter" idx="10"/>
          </p:nvPr>
        </p:nvSpPr>
        <p:spPr/>
        <p:txBody>
          <a:bodyPr/>
          <a:lstStyle/>
          <a:p>
            <a:fld id="{A9FFC1FE-2D38-45C6-A138-1591EE3F92CF}" type="slidenum">
              <a:rPr lang="it-IT" smtClean="0"/>
              <a:pPr/>
              <a:t>9</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32017A2-46F2-4F18-9A2E-AA354F6E8813}" type="datetime1">
              <a:rPr lang="it-IT" smtClean="0"/>
              <a:t>31/03/2023</a:t>
            </a:fld>
            <a:endParaRPr lang="it-IT"/>
          </a:p>
        </p:txBody>
      </p:sp>
      <p:sp>
        <p:nvSpPr>
          <p:cNvPr id="5" name="Segnaposto piè di pagina 4"/>
          <p:cNvSpPr>
            <a:spLocks noGrp="1"/>
          </p:cNvSpPr>
          <p:nvPr>
            <p:ph type="ftr" sz="quarter" idx="11"/>
          </p:nvPr>
        </p:nvSpPr>
        <p:spPr/>
        <p:txBody>
          <a:bodyPr/>
          <a:lstStyle/>
          <a:p>
            <a:r>
              <a:rPr lang="it-IT"/>
              <a:t>S. Anastasio - Université de Lille</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10BDF54-833C-49C1-A2EC-0C0E99D06425}" type="datetime1">
              <a:rPr lang="it-IT" smtClean="0"/>
              <a:t>31/03/2023</a:t>
            </a:fld>
            <a:endParaRPr lang="it-IT"/>
          </a:p>
        </p:txBody>
      </p:sp>
      <p:sp>
        <p:nvSpPr>
          <p:cNvPr id="5" name="Segnaposto piè di pagina 4"/>
          <p:cNvSpPr>
            <a:spLocks noGrp="1"/>
          </p:cNvSpPr>
          <p:nvPr>
            <p:ph type="ftr" sz="quarter" idx="11"/>
          </p:nvPr>
        </p:nvSpPr>
        <p:spPr/>
        <p:txBody>
          <a:bodyPr/>
          <a:lstStyle/>
          <a:p>
            <a:r>
              <a:rPr lang="it-IT"/>
              <a:t>S. Anastasio - Université de Lille</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AEF26E2-31F7-4C5A-8C0C-70B032B12485}" type="datetime1">
              <a:rPr lang="it-IT" smtClean="0"/>
              <a:t>31/03/2023</a:t>
            </a:fld>
            <a:endParaRPr lang="it-IT"/>
          </a:p>
        </p:txBody>
      </p:sp>
      <p:sp>
        <p:nvSpPr>
          <p:cNvPr id="5" name="Segnaposto piè di pagina 4"/>
          <p:cNvSpPr>
            <a:spLocks noGrp="1"/>
          </p:cNvSpPr>
          <p:nvPr>
            <p:ph type="ftr" sz="quarter" idx="11"/>
          </p:nvPr>
        </p:nvSpPr>
        <p:spPr/>
        <p:txBody>
          <a:bodyPr/>
          <a:lstStyle/>
          <a:p>
            <a:r>
              <a:rPr lang="it-IT"/>
              <a:t>S. Anastasio - Université de Lille</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85C7EF1-62DA-4435-A915-7123CCCE4DDB}" type="datetime1">
              <a:rPr lang="it-IT" smtClean="0"/>
              <a:t>31/03/2023</a:t>
            </a:fld>
            <a:endParaRPr lang="it-IT"/>
          </a:p>
        </p:txBody>
      </p:sp>
      <p:sp>
        <p:nvSpPr>
          <p:cNvPr id="5" name="Segnaposto piè di pagina 4"/>
          <p:cNvSpPr>
            <a:spLocks noGrp="1"/>
          </p:cNvSpPr>
          <p:nvPr>
            <p:ph type="ftr" sz="quarter" idx="11"/>
          </p:nvPr>
        </p:nvSpPr>
        <p:spPr/>
        <p:txBody>
          <a:bodyPr/>
          <a:lstStyle/>
          <a:p>
            <a:r>
              <a:rPr lang="it-IT"/>
              <a:t>S. Anastasio - Université de Lille</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326C4B50-C80E-4B47-91A4-D08BFE3DD81A}" type="datetime1">
              <a:rPr lang="it-IT" smtClean="0"/>
              <a:t>31/03/2023</a:t>
            </a:fld>
            <a:endParaRPr lang="it-IT"/>
          </a:p>
        </p:txBody>
      </p:sp>
      <p:sp>
        <p:nvSpPr>
          <p:cNvPr id="5" name="Segnaposto piè di pagina 4"/>
          <p:cNvSpPr>
            <a:spLocks noGrp="1"/>
          </p:cNvSpPr>
          <p:nvPr>
            <p:ph type="ftr" sz="quarter" idx="11"/>
          </p:nvPr>
        </p:nvSpPr>
        <p:spPr/>
        <p:txBody>
          <a:bodyPr/>
          <a:lstStyle/>
          <a:p>
            <a:r>
              <a:rPr lang="it-IT"/>
              <a:t>S. Anastasio - Université de Lille</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D3E832C-C4F9-4E30-812E-0E0C9920F4C1}" type="datetime1">
              <a:rPr lang="it-IT" smtClean="0"/>
              <a:t>31/03/2023</a:t>
            </a:fld>
            <a:endParaRPr lang="it-IT"/>
          </a:p>
        </p:txBody>
      </p:sp>
      <p:sp>
        <p:nvSpPr>
          <p:cNvPr id="6" name="Segnaposto piè di pagina 5"/>
          <p:cNvSpPr>
            <a:spLocks noGrp="1"/>
          </p:cNvSpPr>
          <p:nvPr>
            <p:ph type="ftr" sz="quarter" idx="11"/>
          </p:nvPr>
        </p:nvSpPr>
        <p:spPr/>
        <p:txBody>
          <a:bodyPr/>
          <a:lstStyle/>
          <a:p>
            <a:r>
              <a:rPr lang="it-IT"/>
              <a:t>S. Anastasio - Université de Lille</a:t>
            </a:r>
          </a:p>
        </p:txBody>
      </p:sp>
      <p:sp>
        <p:nvSpPr>
          <p:cNvPr id="7" name="Segnaposto numero diapositiva 6"/>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D97DC56-A0FD-4DE0-B8DE-6E7DED19F84F}" type="datetime1">
              <a:rPr lang="it-IT" smtClean="0"/>
              <a:t>31/03/2023</a:t>
            </a:fld>
            <a:endParaRPr lang="it-IT"/>
          </a:p>
        </p:txBody>
      </p:sp>
      <p:sp>
        <p:nvSpPr>
          <p:cNvPr id="8" name="Segnaposto piè di pagina 7"/>
          <p:cNvSpPr>
            <a:spLocks noGrp="1"/>
          </p:cNvSpPr>
          <p:nvPr>
            <p:ph type="ftr" sz="quarter" idx="11"/>
          </p:nvPr>
        </p:nvSpPr>
        <p:spPr/>
        <p:txBody>
          <a:bodyPr/>
          <a:lstStyle/>
          <a:p>
            <a:r>
              <a:rPr lang="it-IT"/>
              <a:t>S. Anastasio - Université de Lille</a:t>
            </a:r>
          </a:p>
        </p:txBody>
      </p:sp>
      <p:sp>
        <p:nvSpPr>
          <p:cNvPr id="9" name="Segnaposto numero diapositiva 8"/>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64F56C1-03FF-4F20-B10E-4E350921A61E}" type="datetime1">
              <a:rPr lang="it-IT" smtClean="0"/>
              <a:t>31/03/2023</a:t>
            </a:fld>
            <a:endParaRPr lang="it-IT"/>
          </a:p>
        </p:txBody>
      </p:sp>
      <p:sp>
        <p:nvSpPr>
          <p:cNvPr id="4" name="Segnaposto piè di pagina 3"/>
          <p:cNvSpPr>
            <a:spLocks noGrp="1"/>
          </p:cNvSpPr>
          <p:nvPr>
            <p:ph type="ftr" sz="quarter" idx="11"/>
          </p:nvPr>
        </p:nvSpPr>
        <p:spPr/>
        <p:txBody>
          <a:bodyPr/>
          <a:lstStyle/>
          <a:p>
            <a:r>
              <a:rPr lang="it-IT"/>
              <a:t>S. Anastasio - Université de Lille</a:t>
            </a: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ACE4CE-23CE-4685-B5C5-FC0B48E4760F}" type="datetime1">
              <a:rPr lang="it-IT" smtClean="0"/>
              <a:t>31/03/2023</a:t>
            </a:fld>
            <a:endParaRPr lang="it-IT"/>
          </a:p>
        </p:txBody>
      </p:sp>
      <p:sp>
        <p:nvSpPr>
          <p:cNvPr id="3" name="Segnaposto piè di pagina 2"/>
          <p:cNvSpPr>
            <a:spLocks noGrp="1"/>
          </p:cNvSpPr>
          <p:nvPr>
            <p:ph type="ftr" sz="quarter" idx="11"/>
          </p:nvPr>
        </p:nvSpPr>
        <p:spPr/>
        <p:txBody>
          <a:bodyPr/>
          <a:lstStyle/>
          <a:p>
            <a:r>
              <a:rPr lang="it-IT"/>
              <a:t>S. Anastasio - Université de Lille</a:t>
            </a: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86EB631-BEDD-4282-9E5D-133FF34FF3A1}" type="datetime1">
              <a:rPr lang="it-IT" smtClean="0"/>
              <a:t>31/03/2023</a:t>
            </a:fld>
            <a:endParaRPr lang="it-IT"/>
          </a:p>
        </p:txBody>
      </p:sp>
      <p:sp>
        <p:nvSpPr>
          <p:cNvPr id="6" name="Segnaposto piè di pagina 5"/>
          <p:cNvSpPr>
            <a:spLocks noGrp="1"/>
          </p:cNvSpPr>
          <p:nvPr>
            <p:ph type="ftr" sz="quarter" idx="11"/>
          </p:nvPr>
        </p:nvSpPr>
        <p:spPr/>
        <p:txBody>
          <a:bodyPr/>
          <a:lstStyle/>
          <a:p>
            <a:r>
              <a:rPr lang="it-IT"/>
              <a:t>S. Anastasio - Université de Lille</a:t>
            </a:r>
          </a:p>
        </p:txBody>
      </p:sp>
      <p:sp>
        <p:nvSpPr>
          <p:cNvPr id="7" name="Segnaposto numero diapositiva 6"/>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4300BED-48F5-4851-9650-23541FA229CC}" type="datetime1">
              <a:rPr lang="it-IT" smtClean="0"/>
              <a:t>31/03/2023</a:t>
            </a:fld>
            <a:endParaRPr lang="it-IT"/>
          </a:p>
        </p:txBody>
      </p:sp>
      <p:sp>
        <p:nvSpPr>
          <p:cNvPr id="6" name="Segnaposto piè di pagina 5"/>
          <p:cNvSpPr>
            <a:spLocks noGrp="1"/>
          </p:cNvSpPr>
          <p:nvPr>
            <p:ph type="ftr" sz="quarter" idx="11"/>
          </p:nvPr>
        </p:nvSpPr>
        <p:spPr/>
        <p:txBody>
          <a:bodyPr/>
          <a:lstStyle/>
          <a:p>
            <a:r>
              <a:rPr lang="it-IT"/>
              <a:t>S. Anastasio - Université de Lille</a:t>
            </a:r>
          </a:p>
        </p:txBody>
      </p:sp>
      <p:sp>
        <p:nvSpPr>
          <p:cNvPr id="7" name="Segnaposto numero diapositiva 6"/>
          <p:cNvSpPr>
            <a:spLocks noGrp="1"/>
          </p:cNvSpPr>
          <p:nvPr>
            <p:ph type="sldNum" sz="quarter" idx="12"/>
          </p:nvPr>
        </p:nvSpPr>
        <p:spPr/>
        <p:txBody>
          <a:bodyPr/>
          <a:lstStyle/>
          <a:p>
            <a:fld id="{1A6FC8AF-664B-42D1-8CAC-423102524EC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25D28-EDA3-4804-9ACD-922874A7A8E8}" type="datetime1">
              <a:rPr lang="it-IT" smtClean="0"/>
              <a:t>31/03/2023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 Anastasio - Université de Lille</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6FC8AF-664B-42D1-8CAC-423102524EC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mailto:simona.anastasio@univ-paris8.fr" TargetMode="External"/><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doi.org/10.1515/iral-2022-0046" TargetMode="External"/><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1439" y="2261408"/>
            <a:ext cx="8501122" cy="1671648"/>
          </a:xfrm>
        </p:spPr>
        <p:txBody>
          <a:bodyPr>
            <a:noAutofit/>
          </a:bodyPr>
          <a:lstStyle/>
          <a:p>
            <a:r>
              <a:rPr lang="en-US" sz="3200" b="1" dirty="0" err="1">
                <a:solidFill>
                  <a:schemeClr val="accent6">
                    <a:lumMod val="75000"/>
                  </a:schemeClr>
                </a:solidFill>
              </a:rPr>
              <a:t>L’espressione</a:t>
            </a:r>
            <a:r>
              <a:rPr lang="en-US" sz="3200" b="1" dirty="0">
                <a:solidFill>
                  <a:schemeClr val="accent6">
                    <a:lumMod val="75000"/>
                  </a:schemeClr>
                </a:solidFill>
              </a:rPr>
              <a:t> del </a:t>
            </a:r>
            <a:r>
              <a:rPr lang="en-US" sz="3200" b="1" dirty="0" err="1">
                <a:solidFill>
                  <a:schemeClr val="accent6">
                    <a:lumMod val="75000"/>
                  </a:schemeClr>
                </a:solidFill>
              </a:rPr>
              <a:t>movimento</a:t>
            </a:r>
            <a:r>
              <a:rPr lang="en-US" sz="3200" b="1" dirty="0">
                <a:solidFill>
                  <a:schemeClr val="accent6">
                    <a:lumMod val="75000"/>
                  </a:schemeClr>
                </a:solidFill>
              </a:rPr>
              <a:t> da </a:t>
            </a:r>
            <a:r>
              <a:rPr lang="en-US" sz="3200" b="1" dirty="0" err="1">
                <a:solidFill>
                  <a:schemeClr val="accent6">
                    <a:lumMod val="75000"/>
                  </a:schemeClr>
                </a:solidFill>
              </a:rPr>
              <a:t>parte</a:t>
            </a:r>
            <a:r>
              <a:rPr lang="en-US" sz="3200" b="1" dirty="0">
                <a:solidFill>
                  <a:schemeClr val="accent6">
                    <a:lumMod val="75000"/>
                  </a:schemeClr>
                </a:solidFill>
              </a:rPr>
              <a:t> </a:t>
            </a:r>
            <a:br>
              <a:rPr lang="en-US" sz="3200" b="1" dirty="0">
                <a:solidFill>
                  <a:schemeClr val="accent6">
                    <a:lumMod val="75000"/>
                  </a:schemeClr>
                </a:solidFill>
              </a:rPr>
            </a:br>
            <a:r>
              <a:rPr lang="en-US" sz="3200" b="1" dirty="0">
                <a:solidFill>
                  <a:schemeClr val="accent6">
                    <a:lumMod val="75000"/>
                  </a:schemeClr>
                </a:solidFill>
              </a:rPr>
              <a:t>di </a:t>
            </a:r>
            <a:r>
              <a:rPr lang="en-US" sz="3200" b="1" dirty="0" err="1">
                <a:solidFill>
                  <a:schemeClr val="accent6">
                    <a:lumMod val="75000"/>
                  </a:schemeClr>
                </a:solidFill>
              </a:rPr>
              <a:t>apprendenti</a:t>
            </a:r>
            <a:r>
              <a:rPr lang="en-US" sz="3200" b="1" dirty="0">
                <a:solidFill>
                  <a:schemeClr val="accent6">
                    <a:lumMod val="75000"/>
                  </a:schemeClr>
                </a:solidFill>
              </a:rPr>
              <a:t> con L1 </a:t>
            </a:r>
            <a:r>
              <a:rPr lang="en-US" sz="3200" b="1" dirty="0" err="1">
                <a:solidFill>
                  <a:schemeClr val="accent6">
                    <a:lumMod val="75000"/>
                  </a:schemeClr>
                </a:solidFill>
              </a:rPr>
              <a:t>francese</a:t>
            </a:r>
            <a:r>
              <a:rPr lang="en-US" sz="3200" b="1" dirty="0">
                <a:solidFill>
                  <a:schemeClr val="accent6">
                    <a:lumMod val="75000"/>
                  </a:schemeClr>
                </a:solidFill>
              </a:rPr>
              <a:t> e inglese</a:t>
            </a:r>
            <a:br>
              <a:rPr lang="en-US" sz="3200" b="1" dirty="0">
                <a:solidFill>
                  <a:schemeClr val="accent6">
                    <a:lumMod val="75000"/>
                  </a:schemeClr>
                </a:solidFill>
              </a:rPr>
            </a:br>
            <a:endParaRPr lang="it-IT" sz="3200" dirty="0">
              <a:solidFill>
                <a:schemeClr val="accent6">
                  <a:lumMod val="75000"/>
                </a:schemeClr>
              </a:solidFill>
            </a:endParaRPr>
          </a:p>
        </p:txBody>
      </p:sp>
      <p:sp>
        <p:nvSpPr>
          <p:cNvPr id="3" name="Sottotitolo 2"/>
          <p:cNvSpPr>
            <a:spLocks noGrp="1"/>
          </p:cNvSpPr>
          <p:nvPr>
            <p:ph type="subTitle" idx="1"/>
          </p:nvPr>
        </p:nvSpPr>
        <p:spPr>
          <a:xfrm>
            <a:off x="1371600" y="4329078"/>
            <a:ext cx="6400800" cy="900122"/>
          </a:xfrm>
        </p:spPr>
        <p:txBody>
          <a:bodyPr>
            <a:normAutofit/>
          </a:bodyPr>
          <a:lstStyle/>
          <a:p>
            <a:r>
              <a:rPr lang="it-IT" sz="2400" dirty="0">
                <a:solidFill>
                  <a:schemeClr val="accent5">
                    <a:lumMod val="50000"/>
                  </a:schemeClr>
                </a:solidFill>
              </a:rPr>
              <a:t>Simona </a:t>
            </a:r>
            <a:r>
              <a:rPr lang="it-IT" sz="2400" dirty="0" err="1">
                <a:solidFill>
                  <a:schemeClr val="accent5">
                    <a:lumMod val="50000"/>
                  </a:schemeClr>
                </a:solidFill>
              </a:rPr>
              <a:t>Anastasio</a:t>
            </a:r>
            <a:endParaRPr lang="it-IT" sz="2400" dirty="0">
              <a:solidFill>
                <a:schemeClr val="accent5">
                  <a:lumMod val="50000"/>
                </a:schemeClr>
              </a:solidFill>
            </a:endParaRPr>
          </a:p>
          <a:p>
            <a:r>
              <a:rPr lang="it-IT" sz="2400" dirty="0" err="1">
                <a:solidFill>
                  <a:schemeClr val="accent5">
                    <a:lumMod val="50000"/>
                  </a:schemeClr>
                </a:solidFill>
              </a:rPr>
              <a:t>Université</a:t>
            </a:r>
            <a:r>
              <a:rPr lang="it-IT" sz="2400" dirty="0">
                <a:solidFill>
                  <a:schemeClr val="accent5">
                    <a:lumMod val="50000"/>
                  </a:schemeClr>
                </a:solidFill>
              </a:rPr>
              <a:t> de Lille</a:t>
            </a:r>
          </a:p>
        </p:txBody>
      </p:sp>
      <p:pic>
        <p:nvPicPr>
          <p:cNvPr id="1026" name="Picture 2" descr="C:\Users\simona\Desktop\Lyon ReAL2\SFL-plogo4.jpg"/>
          <p:cNvPicPr>
            <a:picLocks noChangeAspect="1" noChangeArrowheads="1"/>
          </p:cNvPicPr>
          <p:nvPr/>
        </p:nvPicPr>
        <p:blipFill>
          <a:blip r:embed="rId3"/>
          <a:srcRect/>
          <a:stretch>
            <a:fillRect/>
          </a:stretch>
        </p:blipFill>
        <p:spPr bwMode="auto">
          <a:xfrm>
            <a:off x="1645606" y="5890933"/>
            <a:ext cx="1444354" cy="693290"/>
          </a:xfrm>
          <a:prstGeom prst="rect">
            <a:avLst/>
          </a:prstGeom>
          <a:noFill/>
        </p:spPr>
      </p:pic>
      <p:pic>
        <p:nvPicPr>
          <p:cNvPr id="1031" name="Picture 7" descr="C:\Users\simona\Desktop\convegni\logop8.png"/>
          <p:cNvPicPr>
            <a:picLocks noChangeAspect="1" noChangeArrowheads="1"/>
          </p:cNvPicPr>
          <p:nvPr/>
        </p:nvPicPr>
        <p:blipFill>
          <a:blip r:embed="rId4" cstate="print"/>
          <a:srcRect/>
          <a:stretch>
            <a:fillRect/>
          </a:stretch>
        </p:blipFill>
        <p:spPr bwMode="auto">
          <a:xfrm>
            <a:off x="4260265" y="6000768"/>
            <a:ext cx="1383305" cy="504000"/>
          </a:xfrm>
          <a:prstGeom prst="rect">
            <a:avLst/>
          </a:prstGeom>
          <a:noFill/>
        </p:spPr>
      </p:pic>
      <p:pic>
        <p:nvPicPr>
          <p:cNvPr id="1032" name="Picture 8" descr="C:\Users\simona\Desktop\convegni\upl.png"/>
          <p:cNvPicPr>
            <a:picLocks noChangeAspect="1" noChangeArrowheads="1"/>
          </p:cNvPicPr>
          <p:nvPr/>
        </p:nvPicPr>
        <p:blipFill>
          <a:blip r:embed="rId5"/>
          <a:srcRect/>
          <a:stretch>
            <a:fillRect/>
          </a:stretch>
        </p:blipFill>
        <p:spPr bwMode="auto">
          <a:xfrm>
            <a:off x="5904244" y="5929330"/>
            <a:ext cx="1382400" cy="576000"/>
          </a:xfrm>
          <a:prstGeom prst="rect">
            <a:avLst/>
          </a:prstGeom>
          <a:noFill/>
        </p:spPr>
      </p:pic>
      <p:sp>
        <p:nvSpPr>
          <p:cNvPr id="12" name="CasellaDiTesto 11"/>
          <p:cNvSpPr txBox="1"/>
          <p:nvPr/>
        </p:nvSpPr>
        <p:spPr>
          <a:xfrm>
            <a:off x="1475656" y="5805264"/>
            <a:ext cx="6022738" cy="900000"/>
          </a:xfrm>
          <a:prstGeom prst="rect">
            <a:avLst/>
          </a:prstGeom>
          <a:noFill/>
          <a:ln>
            <a:solidFill>
              <a:schemeClr val="accent6">
                <a:lumMod val="75000"/>
              </a:schemeClr>
            </a:solidFill>
          </a:ln>
        </p:spPr>
        <p:txBody>
          <a:bodyPr wrap="square" rtlCol="0">
            <a:spAutoFit/>
          </a:bodyPr>
          <a:lstStyle/>
          <a:p>
            <a:endParaRPr lang="it-IT" dirty="0"/>
          </a:p>
          <a:p>
            <a:endParaRPr lang="it-IT" dirty="0"/>
          </a:p>
          <a:p>
            <a:endParaRPr lang="it-IT" dirty="0"/>
          </a:p>
          <a:p>
            <a:endParaRPr lang="it-IT" dirty="0"/>
          </a:p>
          <a:p>
            <a:endParaRPr lang="it-IT" dirty="0"/>
          </a:p>
          <a:p>
            <a:endParaRPr lang="it-IT" dirty="0"/>
          </a:p>
        </p:txBody>
      </p:sp>
      <p:pic>
        <p:nvPicPr>
          <p:cNvPr id="14" name="Picture 6" descr="C:\Users\simona\Desktop\convegni\cnrs.jpg"/>
          <p:cNvPicPr>
            <a:picLocks noChangeAspect="1" noChangeArrowheads="1"/>
          </p:cNvPicPr>
          <p:nvPr/>
        </p:nvPicPr>
        <p:blipFill>
          <a:blip r:embed="rId6"/>
          <a:srcRect/>
          <a:stretch>
            <a:fillRect/>
          </a:stretch>
        </p:blipFill>
        <p:spPr bwMode="auto">
          <a:xfrm>
            <a:off x="3275856" y="5949280"/>
            <a:ext cx="784125" cy="612000"/>
          </a:xfrm>
          <a:prstGeom prst="rect">
            <a:avLst/>
          </a:prstGeom>
          <a:noFill/>
        </p:spPr>
      </p:pic>
      <p:pic>
        <p:nvPicPr>
          <p:cNvPr id="4" name="Picture 2" descr="C:\Users\simona\Desktop\convegni\Aarhus\csm_labo_ST5063_STL_c3106ce7d2.png"/>
          <p:cNvPicPr>
            <a:picLocks noChangeAspect="1" noChangeArrowheads="1"/>
          </p:cNvPicPr>
          <p:nvPr/>
        </p:nvPicPr>
        <p:blipFill>
          <a:blip r:embed="rId7"/>
          <a:srcRect/>
          <a:stretch>
            <a:fillRect/>
          </a:stretch>
        </p:blipFill>
        <p:spPr bwMode="auto">
          <a:xfrm>
            <a:off x="122741" y="100602"/>
            <a:ext cx="1352915" cy="1352896"/>
          </a:xfrm>
          <a:prstGeom prst="rect">
            <a:avLst/>
          </a:prstGeom>
          <a:noFill/>
        </p:spPr>
      </p:pic>
      <p:sp>
        <p:nvSpPr>
          <p:cNvPr id="13" name="Segnaposto numero diapositiva 12"/>
          <p:cNvSpPr>
            <a:spLocks noGrp="1"/>
          </p:cNvSpPr>
          <p:nvPr>
            <p:ph type="sldNum" sz="quarter" idx="12"/>
          </p:nvPr>
        </p:nvSpPr>
        <p:spPr/>
        <p:txBody>
          <a:bodyPr/>
          <a:lstStyle/>
          <a:p>
            <a:fld id="{1A6FC8AF-664B-42D1-8CAC-423102524EC0}" type="slidenum">
              <a:rPr lang="it-IT" smtClean="0"/>
              <a:pPr/>
              <a:t>1</a:t>
            </a:fld>
            <a:endParaRPr lang="it-IT"/>
          </a:p>
        </p:txBody>
      </p:sp>
      <p:pic>
        <p:nvPicPr>
          <p:cNvPr id="6" name="Immagine 5" descr="Immagine che contiene testo&#10;&#10;Descrizione generata automaticamente">
            <a:extLst>
              <a:ext uri="{FF2B5EF4-FFF2-40B4-BE49-F238E27FC236}">
                <a16:creationId xmlns:a16="http://schemas.microsoft.com/office/drawing/2014/main" id="{F9ABB990-6847-52DF-0DA5-42C5F6E44686}"/>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b="72050"/>
          <a:stretch/>
        </p:blipFill>
        <p:spPr>
          <a:xfrm>
            <a:off x="7322690" y="0"/>
            <a:ext cx="1821310" cy="72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1A6FC8AF-664B-42D1-8CAC-423102524EC0}" type="slidenum">
              <a:rPr lang="it-IT" smtClean="0"/>
              <a:pPr/>
              <a:t>10</a:t>
            </a:fld>
            <a:endParaRPr lang="it-IT"/>
          </a:p>
        </p:txBody>
      </p:sp>
      <p:sp>
        <p:nvSpPr>
          <p:cNvPr id="8" name="CasellaDiTesto 7">
            <a:extLst>
              <a:ext uri="{FF2B5EF4-FFF2-40B4-BE49-F238E27FC236}">
                <a16:creationId xmlns:a16="http://schemas.microsoft.com/office/drawing/2014/main" id="{A12AAEA5-B2E8-B376-F968-66189CD77AC8}"/>
              </a:ext>
            </a:extLst>
          </p:cNvPr>
          <p:cNvSpPr txBox="1"/>
          <p:nvPr/>
        </p:nvSpPr>
        <p:spPr>
          <a:xfrm>
            <a:off x="601216" y="2492896"/>
            <a:ext cx="8291264" cy="1477328"/>
          </a:xfrm>
          <a:prstGeom prst="rect">
            <a:avLst/>
          </a:prstGeom>
          <a:noFill/>
          <a:ln w="19050">
            <a:solidFill>
              <a:srgbClr val="002060"/>
            </a:solidFill>
          </a:ln>
        </p:spPr>
        <p:txBody>
          <a:bodyPr wrap="square" rtlCol="0">
            <a:spAutoFit/>
          </a:bodyPr>
          <a:lstStyle/>
          <a:p>
            <a:pPr>
              <a:tabLst>
                <a:tab pos="265113" algn="l"/>
              </a:tabLst>
            </a:pPr>
            <a:r>
              <a:rPr lang="fr-FR" sz="2400" dirty="0">
                <a:solidFill>
                  <a:schemeClr val="accent6">
                    <a:lumMod val="75000"/>
                  </a:schemeClr>
                </a:solidFill>
                <a:latin typeface="Constantia" pitchFamily="18" charset="0"/>
              </a:rPr>
              <a:t>« Le </a:t>
            </a:r>
            <a:r>
              <a:rPr lang="fr-FR" sz="2400" dirty="0" err="1">
                <a:solidFill>
                  <a:schemeClr val="accent6">
                    <a:lumMod val="75000"/>
                  </a:schemeClr>
                </a:solidFill>
                <a:latin typeface="Constantia" pitchFamily="18" charset="0"/>
              </a:rPr>
              <a:t>caratterizzazioni</a:t>
            </a:r>
            <a:r>
              <a:rPr lang="fr-FR" sz="2400" dirty="0">
                <a:solidFill>
                  <a:schemeClr val="accent6">
                    <a:lumMod val="75000"/>
                  </a:schemeClr>
                </a:solidFill>
                <a:latin typeface="Constantia" pitchFamily="18" charset="0"/>
              </a:rPr>
              <a:t> </a:t>
            </a:r>
            <a:r>
              <a:rPr lang="fr-FR" sz="2400" dirty="0" err="1">
                <a:solidFill>
                  <a:schemeClr val="accent6">
                    <a:lumMod val="75000"/>
                  </a:schemeClr>
                </a:solidFill>
                <a:latin typeface="Constantia" pitchFamily="18" charset="0"/>
              </a:rPr>
              <a:t>tipologiche</a:t>
            </a:r>
            <a:r>
              <a:rPr lang="fr-FR" sz="2400" dirty="0">
                <a:solidFill>
                  <a:schemeClr val="accent6">
                    <a:lumMod val="75000"/>
                  </a:schemeClr>
                </a:solidFill>
                <a:latin typeface="Constantia" pitchFamily="18" charset="0"/>
              </a:rPr>
              <a:t> </a:t>
            </a:r>
            <a:r>
              <a:rPr lang="fr-FR" sz="2400" dirty="0" err="1">
                <a:solidFill>
                  <a:schemeClr val="accent6">
                    <a:lumMod val="75000"/>
                  </a:schemeClr>
                </a:solidFill>
                <a:latin typeface="Constantia" pitchFamily="18" charset="0"/>
              </a:rPr>
              <a:t>spesso</a:t>
            </a:r>
            <a:r>
              <a:rPr lang="fr-FR" sz="2400" dirty="0">
                <a:solidFill>
                  <a:schemeClr val="accent6">
                    <a:lumMod val="75000"/>
                  </a:schemeClr>
                </a:solidFill>
                <a:latin typeface="Constantia" pitchFamily="18" charset="0"/>
              </a:rPr>
              <a:t> </a:t>
            </a:r>
            <a:r>
              <a:rPr lang="fr-FR" sz="2400" dirty="0" err="1">
                <a:solidFill>
                  <a:schemeClr val="accent6">
                    <a:lumMod val="75000"/>
                  </a:schemeClr>
                </a:solidFill>
                <a:latin typeface="Constantia" pitchFamily="18" charset="0"/>
              </a:rPr>
              <a:t>riflettono</a:t>
            </a:r>
            <a:r>
              <a:rPr lang="fr-FR" sz="2400" dirty="0">
                <a:solidFill>
                  <a:schemeClr val="accent6">
                    <a:lumMod val="75000"/>
                  </a:schemeClr>
                </a:solidFill>
                <a:latin typeface="Constantia" pitchFamily="18" charset="0"/>
              </a:rPr>
              <a:t> delle </a:t>
            </a:r>
            <a:r>
              <a:rPr lang="fr-FR" sz="2400" b="1" i="1" dirty="0" err="1">
                <a:solidFill>
                  <a:schemeClr val="accent6">
                    <a:lumMod val="75000"/>
                  </a:schemeClr>
                </a:solidFill>
                <a:latin typeface="Constantia" pitchFamily="18" charset="0"/>
              </a:rPr>
              <a:t>tendenze</a:t>
            </a:r>
            <a:r>
              <a:rPr lang="fr-FR" sz="2400" dirty="0">
                <a:solidFill>
                  <a:schemeClr val="accent6">
                    <a:lumMod val="75000"/>
                  </a:schemeClr>
                </a:solidFill>
                <a:latin typeface="Constantia" pitchFamily="18" charset="0"/>
              </a:rPr>
              <a:t> e non delle </a:t>
            </a:r>
            <a:r>
              <a:rPr lang="fr-FR" sz="2400" b="1" i="1" dirty="0" err="1">
                <a:solidFill>
                  <a:schemeClr val="accent6">
                    <a:lumMod val="75000"/>
                  </a:schemeClr>
                </a:solidFill>
                <a:latin typeface="Constantia" pitchFamily="18" charset="0"/>
              </a:rPr>
              <a:t>differenze</a:t>
            </a:r>
            <a:r>
              <a:rPr lang="fr-FR" sz="2400" b="1" i="1" dirty="0">
                <a:solidFill>
                  <a:schemeClr val="accent6">
                    <a:lumMod val="75000"/>
                  </a:schemeClr>
                </a:solidFill>
                <a:latin typeface="Constantia" pitchFamily="18" charset="0"/>
              </a:rPr>
              <a:t> </a:t>
            </a:r>
            <a:r>
              <a:rPr lang="fr-FR" sz="2400" b="1" i="1" dirty="0" err="1">
                <a:solidFill>
                  <a:schemeClr val="accent6">
                    <a:lumMod val="75000"/>
                  </a:schemeClr>
                </a:solidFill>
                <a:latin typeface="Constantia" pitchFamily="18" charset="0"/>
              </a:rPr>
              <a:t>assolute</a:t>
            </a:r>
            <a:r>
              <a:rPr lang="fr-FR" sz="2400" b="1" i="1" dirty="0">
                <a:solidFill>
                  <a:schemeClr val="accent6">
                    <a:lumMod val="75000"/>
                  </a:schemeClr>
                </a:solidFill>
                <a:latin typeface="Constantia" pitchFamily="18" charset="0"/>
              </a:rPr>
              <a:t> </a:t>
            </a:r>
            <a:r>
              <a:rPr lang="fr-FR" sz="2400" dirty="0">
                <a:solidFill>
                  <a:schemeClr val="accent6">
                    <a:lumMod val="75000"/>
                  </a:schemeClr>
                </a:solidFill>
                <a:latin typeface="Constantia" pitchFamily="18" charset="0"/>
              </a:rPr>
              <a:t>tra le lingue </a:t>
            </a:r>
            <a:r>
              <a:rPr lang="en-US" sz="2400" dirty="0">
                <a:solidFill>
                  <a:schemeClr val="accent6">
                    <a:lumMod val="75000"/>
                  </a:schemeClr>
                </a:solidFill>
                <a:latin typeface="Constantia" pitchFamily="18" charset="0"/>
              </a:rPr>
              <a:t>» </a:t>
            </a:r>
          </a:p>
          <a:p>
            <a:pPr>
              <a:tabLst>
                <a:tab pos="265113" algn="l"/>
              </a:tabLst>
            </a:pPr>
            <a:endParaRPr lang="en-US" sz="2400" dirty="0">
              <a:solidFill>
                <a:schemeClr val="accent6">
                  <a:lumMod val="75000"/>
                </a:schemeClr>
              </a:solidFill>
              <a:latin typeface="Constantia" pitchFamily="18" charset="0"/>
            </a:endParaRPr>
          </a:p>
          <a:p>
            <a:pPr>
              <a:tabLst>
                <a:tab pos="265113" algn="l"/>
              </a:tabLst>
            </a:pPr>
            <a:r>
              <a:rPr lang="en-US" dirty="0">
                <a:solidFill>
                  <a:schemeClr val="accent6">
                    <a:lumMod val="75000"/>
                  </a:schemeClr>
                </a:solidFill>
                <a:latin typeface="Constantia" pitchFamily="18" charset="0"/>
              </a:rPr>
              <a:t>(Berman &amp; </a:t>
            </a:r>
            <a:r>
              <a:rPr lang="en-US" dirty="0" err="1">
                <a:solidFill>
                  <a:schemeClr val="accent6">
                    <a:lumMod val="75000"/>
                  </a:schemeClr>
                </a:solidFill>
                <a:latin typeface="Constantia" pitchFamily="18" charset="0"/>
              </a:rPr>
              <a:t>Slobin</a:t>
            </a:r>
            <a:r>
              <a:rPr lang="en-US" dirty="0">
                <a:solidFill>
                  <a:schemeClr val="accent6">
                    <a:lumMod val="75000"/>
                  </a:schemeClr>
                </a:solidFill>
                <a:latin typeface="Constantia" pitchFamily="18" charset="0"/>
              </a:rPr>
              <a:t>, 1994: 118)</a:t>
            </a:r>
            <a:endParaRPr lang="en-US" dirty="0">
              <a:solidFill>
                <a:schemeClr val="accent6">
                  <a:lumMod val="75000"/>
                </a:schemeClr>
              </a:solidFill>
            </a:endParaRPr>
          </a:p>
        </p:txBody>
      </p:sp>
      <p:sp>
        <p:nvSpPr>
          <p:cNvPr id="2" name="Segnaposto piè di pagina 1">
            <a:extLst>
              <a:ext uri="{FF2B5EF4-FFF2-40B4-BE49-F238E27FC236}">
                <a16:creationId xmlns:a16="http://schemas.microsoft.com/office/drawing/2014/main" id="{F81ABF25-BDAC-E800-F357-698E1ACDC13C}"/>
              </a:ext>
            </a:extLst>
          </p:cNvPr>
          <p:cNvSpPr>
            <a:spLocks noGrp="1"/>
          </p:cNvSpPr>
          <p:nvPr>
            <p:ph type="ftr" sz="quarter" idx="11"/>
          </p:nvPr>
        </p:nvSpPr>
        <p:spPr/>
        <p:txBody>
          <a:bodyPr/>
          <a:lstStyle/>
          <a:p>
            <a:r>
              <a:rPr lang="it-IT"/>
              <a:t>S. Anastasio - Université de Lille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692696"/>
            <a:ext cx="8401080" cy="5400600"/>
          </a:xfrm>
        </p:spPr>
        <p:txBody>
          <a:bodyPr>
            <a:noAutofit/>
          </a:bodyPr>
          <a:lstStyle/>
          <a:p>
            <a:pPr marL="0" indent="0">
              <a:buNone/>
            </a:pPr>
            <a:r>
              <a:rPr lang="it-IT" sz="2200" b="1" dirty="0">
                <a:solidFill>
                  <a:schemeClr val="accent6">
                    <a:lumMod val="75000"/>
                  </a:schemeClr>
                </a:solidFill>
                <a:latin typeface="+mj-lt"/>
              </a:rPr>
              <a:t>Variazioni </a:t>
            </a:r>
            <a:r>
              <a:rPr lang="it-IT" sz="2200" b="1" dirty="0" err="1">
                <a:solidFill>
                  <a:schemeClr val="accent6">
                    <a:lumMod val="75000"/>
                  </a:schemeClr>
                </a:solidFill>
                <a:latin typeface="+mj-lt"/>
              </a:rPr>
              <a:t>intratipologiche</a:t>
            </a:r>
            <a:r>
              <a:rPr lang="it-IT" sz="2200" b="1" dirty="0">
                <a:solidFill>
                  <a:schemeClr val="accent6">
                    <a:lumMod val="75000"/>
                  </a:schemeClr>
                </a:solidFill>
                <a:latin typeface="+mj-lt"/>
              </a:rPr>
              <a:t> </a:t>
            </a:r>
            <a:r>
              <a:rPr lang="it-IT" sz="2200" dirty="0">
                <a:solidFill>
                  <a:schemeClr val="accent6">
                    <a:lumMod val="75000"/>
                  </a:schemeClr>
                </a:solidFill>
                <a:latin typeface="+mj-lt"/>
              </a:rPr>
              <a:t>nello stesso gruppo di lingue (considerate come vicine tipologicamente)</a:t>
            </a:r>
          </a:p>
          <a:p>
            <a:pPr marL="0" indent="0">
              <a:buNone/>
            </a:pPr>
            <a:endParaRPr lang="it-IT" sz="1600" dirty="0">
              <a:solidFill>
                <a:schemeClr val="accent6">
                  <a:lumMod val="75000"/>
                </a:schemeClr>
              </a:solidFill>
              <a:latin typeface="+mj-lt"/>
            </a:endParaRPr>
          </a:p>
          <a:p>
            <a:pPr>
              <a:buFont typeface="Wingdings" panose="05000000000000000000" pitchFamily="2" charset="2"/>
              <a:buChar char="Ø"/>
            </a:pPr>
            <a:r>
              <a:rPr lang="it-IT" sz="2200" dirty="0">
                <a:solidFill>
                  <a:schemeClr val="accent6">
                    <a:lumMod val="75000"/>
                  </a:schemeClr>
                </a:solidFill>
                <a:latin typeface="+mj-lt"/>
              </a:rPr>
              <a:t>Lingue S-:  </a:t>
            </a:r>
            <a:r>
              <a:rPr lang="it-IT" sz="2200" b="1" dirty="0">
                <a:solidFill>
                  <a:schemeClr val="accent6">
                    <a:lumMod val="75000"/>
                  </a:schemeClr>
                </a:solidFill>
                <a:latin typeface="+mj-lt"/>
              </a:rPr>
              <a:t>Islandese vs Svedese </a:t>
            </a:r>
            <a:r>
              <a:rPr lang="it-IT" sz="1800" dirty="0">
                <a:solidFill>
                  <a:schemeClr val="accent6">
                    <a:lumMod val="75000"/>
                  </a:schemeClr>
                </a:solidFill>
                <a:latin typeface="+mj-lt"/>
              </a:rPr>
              <a:t>(</a:t>
            </a:r>
            <a:r>
              <a:rPr lang="it-IT" sz="1800" dirty="0" err="1">
                <a:solidFill>
                  <a:schemeClr val="accent6">
                    <a:lumMod val="75000"/>
                  </a:schemeClr>
                </a:solidFill>
                <a:latin typeface="+mj-lt"/>
              </a:rPr>
              <a:t>Ragnasdóttir</a:t>
            </a:r>
            <a:r>
              <a:rPr lang="it-IT" sz="1800" dirty="0">
                <a:solidFill>
                  <a:schemeClr val="accent6">
                    <a:lumMod val="75000"/>
                  </a:schemeClr>
                </a:solidFill>
                <a:latin typeface="+mj-lt"/>
              </a:rPr>
              <a:t> &amp; </a:t>
            </a:r>
            <a:r>
              <a:rPr lang="it-IT" sz="1800" dirty="0" err="1">
                <a:solidFill>
                  <a:schemeClr val="accent6">
                    <a:lumMod val="75000"/>
                  </a:schemeClr>
                </a:solidFill>
                <a:latin typeface="+mj-lt"/>
              </a:rPr>
              <a:t>Strömqvist</a:t>
            </a:r>
            <a:r>
              <a:rPr lang="it-IT" sz="1800" dirty="0">
                <a:solidFill>
                  <a:schemeClr val="accent6">
                    <a:lumMod val="75000"/>
                  </a:schemeClr>
                </a:solidFill>
                <a:latin typeface="+mj-lt"/>
              </a:rPr>
              <a:t> 2004: 126-127) </a:t>
            </a:r>
          </a:p>
          <a:p>
            <a:pPr marL="0" indent="0">
              <a:buNone/>
            </a:pPr>
            <a:endParaRPr lang="it-IT" sz="2200" dirty="0">
              <a:solidFill>
                <a:schemeClr val="accent6">
                  <a:lumMod val="75000"/>
                </a:schemeClr>
              </a:solidFill>
              <a:latin typeface="+mj-lt"/>
            </a:endParaRPr>
          </a:p>
          <a:p>
            <a:pPr marL="0" indent="354013">
              <a:buNone/>
            </a:pPr>
            <a:r>
              <a:rPr lang="it-IT" sz="2000" dirty="0">
                <a:solidFill>
                  <a:schemeClr val="accent6">
                    <a:lumMod val="75000"/>
                  </a:schemeClr>
                </a:solidFill>
                <a:latin typeface="+mj-lt"/>
              </a:rPr>
              <a:t>Ex. Islandese</a:t>
            </a:r>
          </a:p>
          <a:p>
            <a:pPr marL="0" indent="0">
              <a:buNone/>
            </a:pPr>
            <a:r>
              <a:rPr lang="it-IT" sz="2000" dirty="0">
                <a:solidFill>
                  <a:schemeClr val="accent6">
                    <a:lumMod val="75000"/>
                  </a:schemeClr>
                </a:solidFill>
                <a:latin typeface="+mj-lt"/>
              </a:rPr>
              <a:t>	</a:t>
            </a:r>
            <a:r>
              <a:rPr lang="it-IT" sz="2000" i="1" dirty="0" err="1">
                <a:solidFill>
                  <a:schemeClr val="accent6">
                    <a:lumMod val="75000"/>
                  </a:schemeClr>
                </a:solidFill>
                <a:latin typeface="+mj-lt"/>
              </a:rPr>
              <a:t>Og</a:t>
            </a:r>
            <a:r>
              <a:rPr lang="it-IT" sz="2000" i="1" dirty="0">
                <a:solidFill>
                  <a:schemeClr val="accent6">
                    <a:lumMod val="75000"/>
                  </a:schemeClr>
                </a:solidFill>
                <a:latin typeface="+mj-lt"/>
              </a:rPr>
              <a:t> </a:t>
            </a:r>
            <a:r>
              <a:rPr lang="it-IT" sz="2000" i="1" dirty="0" err="1">
                <a:solidFill>
                  <a:schemeClr val="accent6">
                    <a:lumMod val="75000"/>
                  </a:schemeClr>
                </a:solidFill>
                <a:latin typeface="+mj-lt"/>
              </a:rPr>
              <a:t>svo</a:t>
            </a:r>
            <a:r>
              <a:rPr lang="it-IT" sz="2000" i="1" dirty="0">
                <a:solidFill>
                  <a:schemeClr val="accent6">
                    <a:lumMod val="75000"/>
                  </a:schemeClr>
                </a:solidFill>
                <a:latin typeface="+mj-lt"/>
              </a:rPr>
              <a:t> </a:t>
            </a:r>
            <a:r>
              <a:rPr lang="it-IT" sz="2000" i="1" dirty="0" err="1">
                <a:solidFill>
                  <a:schemeClr val="accent6">
                    <a:lumMod val="75000"/>
                  </a:schemeClr>
                </a:solidFill>
                <a:latin typeface="+mj-lt"/>
              </a:rPr>
              <a:t>datt</a:t>
            </a:r>
            <a:r>
              <a:rPr lang="it-IT" sz="2000" i="1" dirty="0">
                <a:solidFill>
                  <a:schemeClr val="accent6">
                    <a:lumMod val="75000"/>
                  </a:schemeClr>
                </a:solidFill>
                <a:latin typeface="+mj-lt"/>
              </a:rPr>
              <a:t> </a:t>
            </a:r>
            <a:r>
              <a:rPr lang="it-IT" sz="2000" i="1" dirty="0" err="1">
                <a:solidFill>
                  <a:schemeClr val="accent6">
                    <a:lumMod val="75000"/>
                  </a:schemeClr>
                </a:solidFill>
                <a:latin typeface="+mj-lt"/>
              </a:rPr>
              <a:t>hundurinn</a:t>
            </a:r>
            <a:r>
              <a:rPr lang="it-IT" sz="2000" i="1" dirty="0">
                <a:solidFill>
                  <a:schemeClr val="accent6">
                    <a:lumMod val="75000"/>
                  </a:schemeClr>
                </a:solidFill>
                <a:latin typeface="+mj-lt"/>
              </a:rPr>
              <a:t> </a:t>
            </a:r>
            <a:r>
              <a:rPr lang="it-IT" sz="2000" i="1" dirty="0" err="1">
                <a:solidFill>
                  <a:schemeClr val="accent6">
                    <a:lumMod val="75000"/>
                  </a:schemeClr>
                </a:solidFill>
                <a:latin typeface="+mj-lt"/>
              </a:rPr>
              <a:t>og</a:t>
            </a:r>
            <a:r>
              <a:rPr lang="it-IT" sz="2000" i="1" dirty="0">
                <a:solidFill>
                  <a:schemeClr val="accent6">
                    <a:lumMod val="75000"/>
                  </a:schemeClr>
                </a:solidFill>
                <a:latin typeface="+mj-lt"/>
              </a:rPr>
              <a:t> </a:t>
            </a:r>
            <a:r>
              <a:rPr lang="it-IT" sz="2000" i="1" dirty="0" err="1">
                <a:solidFill>
                  <a:schemeClr val="accent6">
                    <a:lumMod val="75000"/>
                  </a:schemeClr>
                </a:solidFill>
                <a:latin typeface="+mj-lt"/>
              </a:rPr>
              <a:t>strakurinn</a:t>
            </a:r>
            <a:r>
              <a:rPr lang="it-IT" sz="2000" i="1" dirty="0">
                <a:solidFill>
                  <a:schemeClr val="accent6">
                    <a:lumMod val="75000"/>
                  </a:schemeClr>
                </a:solidFill>
                <a:latin typeface="+mj-lt"/>
              </a:rPr>
              <a:t> </a:t>
            </a:r>
            <a:r>
              <a:rPr lang="it-IT" sz="2000" i="1" dirty="0" err="1">
                <a:solidFill>
                  <a:srgbClr val="FF0000"/>
                </a:solidFill>
                <a:latin typeface="+mj-lt"/>
              </a:rPr>
              <a:t>ofan</a:t>
            </a:r>
            <a:r>
              <a:rPr lang="it-IT" sz="2000" i="1" dirty="0">
                <a:solidFill>
                  <a:srgbClr val="FF0000"/>
                </a:solidFill>
                <a:latin typeface="+mj-lt"/>
              </a:rPr>
              <a:t>-ì-</a:t>
            </a:r>
            <a:r>
              <a:rPr lang="it-IT" sz="2000" i="1" dirty="0" err="1">
                <a:solidFill>
                  <a:srgbClr val="FF0000"/>
                </a:solidFill>
                <a:latin typeface="+mj-lt"/>
              </a:rPr>
              <a:t>sjò</a:t>
            </a:r>
            <a:endParaRPr lang="it-IT" sz="2000" i="1" dirty="0">
              <a:solidFill>
                <a:srgbClr val="FF0000"/>
              </a:solidFill>
              <a:latin typeface="+mj-lt"/>
            </a:endParaRPr>
          </a:p>
          <a:p>
            <a:pPr marL="0" indent="0">
              <a:buNone/>
            </a:pPr>
            <a:r>
              <a:rPr lang="it-IT" sz="2000" dirty="0">
                <a:solidFill>
                  <a:schemeClr val="accent6">
                    <a:lumMod val="75000"/>
                  </a:schemeClr>
                </a:solidFill>
                <a:latin typeface="+mj-lt"/>
              </a:rPr>
              <a:t>	And </a:t>
            </a:r>
            <a:r>
              <a:rPr lang="it-IT" sz="2000" dirty="0" err="1">
                <a:solidFill>
                  <a:schemeClr val="accent6">
                    <a:lumMod val="75000"/>
                  </a:schemeClr>
                </a:solidFill>
                <a:latin typeface="+mj-lt"/>
              </a:rPr>
              <a:t>then</a:t>
            </a:r>
            <a:r>
              <a:rPr lang="it-IT" sz="2000" dirty="0">
                <a:solidFill>
                  <a:schemeClr val="accent6">
                    <a:lumMod val="75000"/>
                  </a:schemeClr>
                </a:solidFill>
                <a:latin typeface="+mj-lt"/>
              </a:rPr>
              <a:t> fallPSTdog.DEF and boy.DEF up-</a:t>
            </a:r>
            <a:r>
              <a:rPr lang="it-IT" sz="2000" dirty="0" err="1">
                <a:solidFill>
                  <a:schemeClr val="accent6">
                    <a:lumMod val="75000"/>
                  </a:schemeClr>
                </a:solidFill>
                <a:latin typeface="+mj-lt"/>
              </a:rPr>
              <a:t>into</a:t>
            </a:r>
            <a:r>
              <a:rPr lang="it-IT" sz="2000" dirty="0">
                <a:solidFill>
                  <a:schemeClr val="accent6">
                    <a:lumMod val="75000"/>
                  </a:schemeClr>
                </a:solidFill>
                <a:latin typeface="+mj-lt"/>
              </a:rPr>
              <a:t> </a:t>
            </a:r>
            <a:r>
              <a:rPr lang="it-IT" sz="2000" dirty="0" err="1">
                <a:solidFill>
                  <a:schemeClr val="accent6">
                    <a:lumMod val="75000"/>
                  </a:schemeClr>
                </a:solidFill>
                <a:latin typeface="+mj-lt"/>
              </a:rPr>
              <a:t>sea</a:t>
            </a:r>
            <a:r>
              <a:rPr lang="it-IT" sz="2000" dirty="0">
                <a:solidFill>
                  <a:schemeClr val="accent6">
                    <a:lumMod val="75000"/>
                  </a:schemeClr>
                </a:solidFill>
                <a:latin typeface="+mj-lt"/>
              </a:rPr>
              <a:t>. ACC</a:t>
            </a:r>
          </a:p>
          <a:p>
            <a:pPr marL="0" indent="0">
              <a:buNone/>
            </a:pPr>
            <a:r>
              <a:rPr lang="it-IT" sz="2000" dirty="0">
                <a:solidFill>
                  <a:schemeClr val="accent6">
                    <a:lumMod val="75000"/>
                  </a:schemeClr>
                </a:solidFill>
                <a:latin typeface="+mj-lt"/>
              </a:rPr>
              <a:t>	‘E poi il cane e il bambino cadono giù dall’alto nel </a:t>
            </a:r>
            <a:r>
              <a:rPr lang="it-IT" sz="2000" dirty="0" err="1">
                <a:solidFill>
                  <a:schemeClr val="accent6">
                    <a:lumMod val="75000"/>
                  </a:schemeClr>
                </a:solidFill>
                <a:latin typeface="+mj-lt"/>
              </a:rPr>
              <a:t>mare’</a:t>
            </a:r>
            <a:endParaRPr lang="it-IT" sz="2000" dirty="0">
              <a:solidFill>
                <a:schemeClr val="accent6">
                  <a:lumMod val="75000"/>
                </a:schemeClr>
              </a:solidFill>
              <a:latin typeface="+mj-lt"/>
            </a:endParaRPr>
          </a:p>
          <a:p>
            <a:pPr marL="0" indent="0">
              <a:buNone/>
            </a:pPr>
            <a:endParaRPr lang="it-IT" sz="1600" dirty="0">
              <a:solidFill>
                <a:schemeClr val="accent6">
                  <a:lumMod val="75000"/>
                </a:schemeClr>
              </a:solidFill>
              <a:latin typeface="+mj-lt"/>
            </a:endParaRPr>
          </a:p>
          <a:p>
            <a:pPr marL="0" indent="354013">
              <a:buNone/>
            </a:pPr>
            <a:r>
              <a:rPr lang="it-IT" sz="2000" dirty="0">
                <a:solidFill>
                  <a:schemeClr val="accent6">
                    <a:lumMod val="75000"/>
                  </a:schemeClr>
                </a:solidFill>
                <a:latin typeface="+mj-lt"/>
              </a:rPr>
              <a:t>Ex. Svedese</a:t>
            </a:r>
          </a:p>
          <a:p>
            <a:pPr marL="0" indent="0">
              <a:buNone/>
            </a:pPr>
            <a:r>
              <a:rPr lang="it-IT" sz="2000" dirty="0">
                <a:solidFill>
                  <a:schemeClr val="accent6">
                    <a:lumMod val="75000"/>
                  </a:schemeClr>
                </a:solidFill>
                <a:latin typeface="+mj-lt"/>
              </a:rPr>
              <a:t>		</a:t>
            </a:r>
            <a:r>
              <a:rPr lang="it-IT" sz="2000" i="1" dirty="0" err="1">
                <a:solidFill>
                  <a:schemeClr val="accent6">
                    <a:lumMod val="75000"/>
                  </a:schemeClr>
                </a:solidFill>
                <a:latin typeface="+mj-lt"/>
              </a:rPr>
              <a:t>Pojken</a:t>
            </a:r>
            <a:r>
              <a:rPr lang="it-IT" sz="2000" i="1" dirty="0">
                <a:solidFill>
                  <a:schemeClr val="accent6">
                    <a:lumMod val="75000"/>
                  </a:schemeClr>
                </a:solidFill>
                <a:latin typeface="+mj-lt"/>
              </a:rPr>
              <a:t> </a:t>
            </a:r>
            <a:r>
              <a:rPr lang="it-IT" sz="2000" i="1" dirty="0" err="1">
                <a:solidFill>
                  <a:srgbClr val="FF0000"/>
                </a:solidFill>
                <a:latin typeface="+mj-lt"/>
              </a:rPr>
              <a:t>ramla</a:t>
            </a:r>
            <a:r>
              <a:rPr lang="it-IT" sz="2000" i="1" dirty="0">
                <a:solidFill>
                  <a:srgbClr val="FF0000"/>
                </a:solidFill>
                <a:latin typeface="+mj-lt"/>
              </a:rPr>
              <a:t> </a:t>
            </a:r>
            <a:r>
              <a:rPr lang="it-IT" sz="2000" i="1" dirty="0" err="1">
                <a:solidFill>
                  <a:srgbClr val="FF0000"/>
                </a:solidFill>
                <a:latin typeface="+mj-lt"/>
              </a:rPr>
              <a:t>ner</a:t>
            </a:r>
            <a:endParaRPr lang="it-IT" sz="2000" i="1" dirty="0">
              <a:solidFill>
                <a:srgbClr val="FF0000"/>
              </a:solidFill>
              <a:latin typeface="+mj-lt"/>
            </a:endParaRPr>
          </a:p>
          <a:p>
            <a:pPr marL="0" indent="0">
              <a:buNone/>
            </a:pPr>
            <a:r>
              <a:rPr lang="it-IT" sz="2000" dirty="0">
                <a:solidFill>
                  <a:schemeClr val="accent6">
                    <a:lumMod val="75000"/>
                  </a:schemeClr>
                </a:solidFill>
                <a:latin typeface="+mj-lt"/>
              </a:rPr>
              <a:t>		Boy fall.PST down </a:t>
            </a:r>
          </a:p>
          <a:p>
            <a:pPr marL="0" indent="0">
              <a:buNone/>
            </a:pPr>
            <a:r>
              <a:rPr lang="it-IT" sz="2000" dirty="0">
                <a:solidFill>
                  <a:schemeClr val="accent6">
                    <a:lumMod val="75000"/>
                  </a:schemeClr>
                </a:solidFill>
                <a:latin typeface="+mj-lt"/>
              </a:rPr>
              <a:t>		‘Il bambino cade giù’</a:t>
            </a:r>
          </a:p>
          <a:p>
            <a:pPr marL="0" indent="0">
              <a:buNone/>
            </a:pPr>
            <a:endParaRPr lang="it-IT" sz="2200" dirty="0">
              <a:solidFill>
                <a:schemeClr val="accent6">
                  <a:lumMod val="75000"/>
                </a:schemeClr>
              </a:solidFill>
              <a:latin typeface="+mj-lt"/>
            </a:endParaRPr>
          </a:p>
          <a:p>
            <a:pPr>
              <a:buNone/>
            </a:pPr>
            <a:endParaRPr lang="it-IT" sz="2200" dirty="0">
              <a:solidFill>
                <a:schemeClr val="accent6">
                  <a:lumMod val="75000"/>
                </a:schemeClr>
              </a:solidFill>
              <a:latin typeface="+mj-lt"/>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11</a:t>
            </a:fld>
            <a:endParaRPr lang="it-IT"/>
          </a:p>
        </p:txBody>
      </p:sp>
      <p:sp>
        <p:nvSpPr>
          <p:cNvPr id="2" name="Segnaposto piè di pagina 1">
            <a:extLst>
              <a:ext uri="{FF2B5EF4-FFF2-40B4-BE49-F238E27FC236}">
                <a16:creationId xmlns:a16="http://schemas.microsoft.com/office/drawing/2014/main" id="{ACBDCC3E-3BFF-294B-044B-F7CFD02FA456}"/>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00472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401080" cy="5400600"/>
          </a:xfrm>
        </p:spPr>
        <p:txBody>
          <a:bodyPr>
            <a:noAutofit/>
          </a:bodyPr>
          <a:lstStyle/>
          <a:p>
            <a:pPr marL="0" indent="0">
              <a:buNone/>
            </a:pPr>
            <a:endParaRPr lang="it-IT" sz="1600" dirty="0">
              <a:solidFill>
                <a:schemeClr val="accent6">
                  <a:lumMod val="75000"/>
                </a:schemeClr>
              </a:solidFill>
              <a:latin typeface="+mj-lt"/>
            </a:endParaRPr>
          </a:p>
          <a:p>
            <a:pPr>
              <a:buFont typeface="Wingdings" panose="05000000000000000000" pitchFamily="2" charset="2"/>
              <a:buChar char="Ø"/>
            </a:pPr>
            <a:r>
              <a:rPr lang="it-IT" sz="2200" dirty="0">
                <a:solidFill>
                  <a:schemeClr val="accent6">
                    <a:lumMod val="75000"/>
                  </a:schemeClr>
                </a:solidFill>
                <a:latin typeface="+mj-lt"/>
              </a:rPr>
              <a:t>Lingue V-: </a:t>
            </a:r>
            <a:r>
              <a:rPr lang="it-IT" sz="2200" b="1" dirty="0">
                <a:solidFill>
                  <a:schemeClr val="accent6">
                    <a:lumMod val="75000"/>
                  </a:schemeClr>
                </a:solidFill>
                <a:latin typeface="+mj-lt"/>
              </a:rPr>
              <a:t>Italiano vs Francese </a:t>
            </a:r>
            <a:r>
              <a:rPr lang="it-IT" sz="1800" dirty="0">
                <a:solidFill>
                  <a:schemeClr val="accent6">
                    <a:lumMod val="75000"/>
                  </a:schemeClr>
                </a:solidFill>
                <a:latin typeface="+mj-lt"/>
                <a:sym typeface="Wingdings" pitchFamily="2" charset="2"/>
              </a:rPr>
              <a:t>(Simone 1997; Cini, 2008; Iacobini &amp; </a:t>
            </a:r>
            <a:r>
              <a:rPr lang="it-IT" sz="1800" dirty="0" err="1">
                <a:solidFill>
                  <a:schemeClr val="accent6">
                    <a:lumMod val="75000"/>
                  </a:schemeClr>
                </a:solidFill>
                <a:latin typeface="+mj-lt"/>
                <a:sym typeface="Wingdings" pitchFamily="2" charset="2"/>
              </a:rPr>
              <a:t>Fagard</a:t>
            </a:r>
            <a:r>
              <a:rPr lang="it-IT" sz="1800" dirty="0">
                <a:solidFill>
                  <a:schemeClr val="accent6">
                    <a:lumMod val="75000"/>
                  </a:schemeClr>
                </a:solidFill>
                <a:latin typeface="+mj-lt"/>
                <a:sym typeface="Wingdings" pitchFamily="2" charset="2"/>
              </a:rPr>
              <a:t>, 2011; Anastasio, 2018, 2019)</a:t>
            </a:r>
          </a:p>
          <a:p>
            <a:pPr>
              <a:buFont typeface="Wingdings" panose="05000000000000000000" pitchFamily="2" charset="2"/>
              <a:buChar char="Ø"/>
            </a:pPr>
            <a:endParaRPr lang="it-IT" sz="1000" dirty="0">
              <a:solidFill>
                <a:schemeClr val="accent6">
                  <a:lumMod val="75000"/>
                </a:schemeClr>
              </a:solidFill>
              <a:latin typeface="+mj-lt"/>
              <a:sym typeface="Wingdings" pitchFamily="2" charset="2"/>
            </a:endParaRPr>
          </a:p>
          <a:p>
            <a:pPr marL="0" indent="354013">
              <a:buNone/>
            </a:pPr>
            <a:r>
              <a:rPr lang="it-IT" sz="2000" dirty="0">
                <a:solidFill>
                  <a:schemeClr val="accent6">
                    <a:lumMod val="75000"/>
                  </a:schemeClr>
                </a:solidFill>
                <a:latin typeface="+mj-lt"/>
                <a:sym typeface="Wingdings" pitchFamily="2" charset="2"/>
              </a:rPr>
              <a:t>Ex. Italiano</a:t>
            </a:r>
          </a:p>
          <a:p>
            <a:pPr marL="874713" indent="19050">
              <a:buAutoNum type="arabicPeriod"/>
            </a:pPr>
            <a:r>
              <a:rPr lang="it-IT" sz="2000" i="1" dirty="0">
                <a:solidFill>
                  <a:schemeClr val="accent6">
                    <a:lumMod val="75000"/>
                  </a:schemeClr>
                </a:solidFill>
                <a:latin typeface="+mj-lt"/>
                <a:sym typeface="Wingdings" pitchFamily="2" charset="2"/>
              </a:rPr>
              <a:t> La rana </a:t>
            </a:r>
            <a:r>
              <a:rPr lang="it-IT" sz="2000" b="1" i="1" dirty="0">
                <a:solidFill>
                  <a:srgbClr val="FF0000"/>
                </a:solidFill>
                <a:latin typeface="+mj-lt"/>
                <a:sym typeface="Wingdings" pitchFamily="2" charset="2"/>
              </a:rPr>
              <a:t>scappa via </a:t>
            </a:r>
            <a:r>
              <a:rPr lang="it-IT" sz="2000" i="1" dirty="0">
                <a:solidFill>
                  <a:schemeClr val="accent6">
                    <a:lumMod val="75000"/>
                  </a:schemeClr>
                </a:solidFill>
                <a:latin typeface="+mj-lt"/>
                <a:sym typeface="Wingdings" pitchFamily="2" charset="2"/>
              </a:rPr>
              <a:t>dal barattolo      	verbi sintagmatici</a:t>
            </a:r>
          </a:p>
          <a:p>
            <a:pPr marL="874713" indent="19050">
              <a:buNone/>
            </a:pPr>
            <a:r>
              <a:rPr lang="it-IT" sz="2000" dirty="0">
                <a:solidFill>
                  <a:schemeClr val="accent6">
                    <a:lumMod val="75000"/>
                  </a:schemeClr>
                </a:solidFill>
                <a:latin typeface="+mj-lt"/>
                <a:sym typeface="Wingdings" pitchFamily="2" charset="2"/>
              </a:rPr>
              <a:t>	</a:t>
            </a:r>
            <a:endParaRPr lang="it-IT" sz="1050" dirty="0">
              <a:solidFill>
                <a:schemeClr val="accent6">
                  <a:lumMod val="75000"/>
                </a:schemeClr>
              </a:solidFill>
              <a:latin typeface="+mj-lt"/>
              <a:sym typeface="Wingdings" pitchFamily="2" charset="2"/>
            </a:endParaRPr>
          </a:p>
          <a:p>
            <a:pPr marL="874713" indent="19050">
              <a:buNone/>
              <a:tabLst>
                <a:tab pos="1435100" algn="l"/>
              </a:tabLst>
            </a:pPr>
            <a:r>
              <a:rPr lang="it-IT" sz="2000" dirty="0">
                <a:solidFill>
                  <a:schemeClr val="accent6">
                    <a:lumMod val="75000"/>
                  </a:schemeClr>
                </a:solidFill>
                <a:latin typeface="+mj-lt"/>
                <a:sym typeface="Wingdings" pitchFamily="2" charset="2"/>
              </a:rPr>
              <a:t>2. </a:t>
            </a:r>
            <a:r>
              <a:rPr lang="it-IT" sz="2000" i="1" dirty="0">
                <a:solidFill>
                  <a:schemeClr val="accent6">
                    <a:lumMod val="75000"/>
                  </a:schemeClr>
                </a:solidFill>
                <a:latin typeface="+mj-lt"/>
                <a:sym typeface="Wingdings" pitchFamily="2" charset="2"/>
              </a:rPr>
              <a:t>La rana </a:t>
            </a:r>
            <a:r>
              <a:rPr lang="it-IT" sz="2000" b="1" i="1" dirty="0">
                <a:solidFill>
                  <a:srgbClr val="FF0000"/>
                </a:solidFill>
                <a:latin typeface="+mj-lt"/>
                <a:sym typeface="Wingdings" pitchFamily="2" charset="2"/>
              </a:rPr>
              <a:t>scappa</a:t>
            </a:r>
            <a:r>
              <a:rPr lang="it-IT" sz="2000" i="1" dirty="0">
                <a:solidFill>
                  <a:schemeClr val="accent6">
                    <a:lumMod val="75000"/>
                  </a:schemeClr>
                </a:solidFill>
                <a:latin typeface="+mj-lt"/>
                <a:sym typeface="Wingdings" pitchFamily="2" charset="2"/>
              </a:rPr>
              <a:t> dal barattolo</a:t>
            </a:r>
          </a:p>
          <a:p>
            <a:pPr marL="531813" indent="808038">
              <a:buNone/>
            </a:pPr>
            <a:endParaRPr lang="it-IT" sz="1050" dirty="0">
              <a:solidFill>
                <a:schemeClr val="accent6">
                  <a:lumMod val="75000"/>
                </a:schemeClr>
              </a:solidFill>
              <a:latin typeface="+mj-lt"/>
              <a:sym typeface="Wingdings" pitchFamily="2" charset="2"/>
            </a:endParaRPr>
          </a:p>
          <a:p>
            <a:pPr marL="531813" indent="-177800">
              <a:buNone/>
            </a:pPr>
            <a:endParaRPr lang="it-IT" sz="2000" dirty="0">
              <a:solidFill>
                <a:schemeClr val="accent6">
                  <a:lumMod val="75000"/>
                </a:schemeClr>
              </a:solidFill>
              <a:latin typeface="+mj-lt"/>
              <a:sym typeface="Wingdings" pitchFamily="2" charset="2"/>
            </a:endParaRPr>
          </a:p>
          <a:p>
            <a:pPr marL="531813" indent="-177800">
              <a:buNone/>
            </a:pPr>
            <a:r>
              <a:rPr lang="it-IT" sz="2000" dirty="0">
                <a:solidFill>
                  <a:schemeClr val="accent6">
                    <a:lumMod val="75000"/>
                  </a:schemeClr>
                </a:solidFill>
                <a:latin typeface="+mj-lt"/>
                <a:sym typeface="Wingdings" pitchFamily="2" charset="2"/>
              </a:rPr>
              <a:t>Ex. Francese:</a:t>
            </a:r>
          </a:p>
          <a:p>
            <a:pPr marL="531813" indent="361950">
              <a:buNone/>
            </a:pPr>
            <a:r>
              <a:rPr lang="it-IT" sz="2000" dirty="0">
                <a:solidFill>
                  <a:schemeClr val="accent6">
                    <a:lumMod val="75000"/>
                  </a:schemeClr>
                </a:solidFill>
                <a:latin typeface="+mj-lt"/>
                <a:sym typeface="Wingdings" pitchFamily="2" charset="2"/>
              </a:rPr>
              <a:t>1. </a:t>
            </a:r>
            <a:r>
              <a:rPr lang="it-IT" sz="2000" i="1" dirty="0">
                <a:solidFill>
                  <a:schemeClr val="accent6">
                    <a:lumMod val="75000"/>
                  </a:schemeClr>
                </a:solidFill>
                <a:latin typeface="+mj-lt"/>
                <a:sym typeface="Wingdings" pitchFamily="2" charset="2"/>
              </a:rPr>
              <a:t>La </a:t>
            </a:r>
            <a:r>
              <a:rPr lang="it-IT" sz="2000" i="1" dirty="0" err="1">
                <a:solidFill>
                  <a:schemeClr val="accent6">
                    <a:lumMod val="75000"/>
                  </a:schemeClr>
                </a:solidFill>
                <a:latin typeface="+mj-lt"/>
                <a:sym typeface="Wingdings" pitchFamily="2" charset="2"/>
              </a:rPr>
              <a:t>grenouille</a:t>
            </a:r>
            <a:r>
              <a:rPr lang="it-IT" sz="2000" i="1" dirty="0">
                <a:solidFill>
                  <a:schemeClr val="accent6">
                    <a:lumMod val="75000"/>
                  </a:schemeClr>
                </a:solidFill>
                <a:latin typeface="+mj-lt"/>
                <a:sym typeface="Wingdings" pitchFamily="2" charset="2"/>
              </a:rPr>
              <a:t> </a:t>
            </a:r>
            <a:r>
              <a:rPr lang="it-IT" sz="2000" b="1" i="1" dirty="0">
                <a:solidFill>
                  <a:srgbClr val="FF0000"/>
                </a:solidFill>
                <a:latin typeface="+mj-lt"/>
                <a:sym typeface="Wingdings" pitchFamily="2" charset="2"/>
              </a:rPr>
              <a:t>s’</a:t>
            </a:r>
            <a:r>
              <a:rPr lang="it-IT" sz="2000" b="1" i="1" dirty="0" err="1">
                <a:solidFill>
                  <a:srgbClr val="FF0000"/>
                </a:solidFill>
                <a:latin typeface="+mj-lt"/>
                <a:sym typeface="Wingdings" pitchFamily="2" charset="2"/>
              </a:rPr>
              <a:t>échappe</a:t>
            </a:r>
            <a:r>
              <a:rPr lang="it-IT" sz="2000" i="1" dirty="0">
                <a:solidFill>
                  <a:schemeClr val="accent6">
                    <a:lumMod val="75000"/>
                  </a:schemeClr>
                </a:solidFill>
                <a:latin typeface="+mj-lt"/>
                <a:sym typeface="Wingdings" pitchFamily="2" charset="2"/>
              </a:rPr>
              <a:t> </a:t>
            </a:r>
            <a:r>
              <a:rPr lang="it-IT" sz="2000" i="1" dirty="0" err="1">
                <a:solidFill>
                  <a:schemeClr val="accent6">
                    <a:lumMod val="75000"/>
                  </a:schemeClr>
                </a:solidFill>
                <a:latin typeface="+mj-lt"/>
                <a:sym typeface="Wingdings" pitchFamily="2" charset="2"/>
              </a:rPr>
              <a:t>du</a:t>
            </a:r>
            <a:r>
              <a:rPr lang="it-IT" sz="2000" i="1" dirty="0">
                <a:solidFill>
                  <a:schemeClr val="accent6">
                    <a:lumMod val="75000"/>
                  </a:schemeClr>
                </a:solidFill>
                <a:latin typeface="+mj-lt"/>
                <a:sym typeface="Wingdings" pitchFamily="2" charset="2"/>
              </a:rPr>
              <a:t> </a:t>
            </a:r>
            <a:r>
              <a:rPr lang="it-IT" sz="2000" i="1" dirty="0" err="1">
                <a:solidFill>
                  <a:schemeClr val="accent6">
                    <a:lumMod val="75000"/>
                  </a:schemeClr>
                </a:solidFill>
                <a:latin typeface="+mj-lt"/>
                <a:sym typeface="Wingdings" pitchFamily="2" charset="2"/>
              </a:rPr>
              <a:t>bocal</a:t>
            </a:r>
            <a:endParaRPr lang="it-IT" sz="2000" i="1" dirty="0">
              <a:solidFill>
                <a:schemeClr val="accent6">
                  <a:lumMod val="75000"/>
                </a:schemeClr>
              </a:solidFill>
              <a:latin typeface="+mj-lt"/>
              <a:sym typeface="Wingdings" pitchFamily="2" charset="2"/>
            </a:endParaRPr>
          </a:p>
          <a:p>
            <a:pPr marL="531813" indent="547688">
              <a:buNone/>
            </a:pPr>
            <a:r>
              <a:rPr lang="it-IT" sz="2000" dirty="0">
                <a:solidFill>
                  <a:schemeClr val="accent6">
                    <a:lumMod val="75000"/>
                  </a:schemeClr>
                </a:solidFill>
                <a:latin typeface="+mj-lt"/>
                <a:sym typeface="Wingdings" pitchFamily="2" charset="2"/>
              </a:rPr>
              <a:t>*La </a:t>
            </a:r>
            <a:r>
              <a:rPr lang="it-IT" sz="2000" dirty="0" err="1">
                <a:solidFill>
                  <a:schemeClr val="accent6">
                    <a:lumMod val="75000"/>
                  </a:schemeClr>
                </a:solidFill>
                <a:latin typeface="+mj-lt"/>
                <a:sym typeface="Wingdings" pitchFamily="2" charset="2"/>
              </a:rPr>
              <a:t>grenouille</a:t>
            </a:r>
            <a:r>
              <a:rPr lang="it-IT" sz="2000" dirty="0">
                <a:solidFill>
                  <a:schemeClr val="accent6">
                    <a:lumMod val="75000"/>
                  </a:schemeClr>
                </a:solidFill>
                <a:latin typeface="+mj-lt"/>
                <a:sym typeface="Wingdings" pitchFamily="2" charset="2"/>
              </a:rPr>
              <a:t> s’</a:t>
            </a:r>
            <a:r>
              <a:rPr lang="it-IT" sz="2000" dirty="0" err="1">
                <a:solidFill>
                  <a:schemeClr val="accent6">
                    <a:lumMod val="75000"/>
                  </a:schemeClr>
                </a:solidFill>
                <a:latin typeface="+mj-lt"/>
                <a:sym typeface="Wingdings" pitchFamily="2" charset="2"/>
              </a:rPr>
              <a:t>échappe</a:t>
            </a:r>
            <a:r>
              <a:rPr lang="it-IT" sz="2000" dirty="0">
                <a:solidFill>
                  <a:schemeClr val="accent6">
                    <a:lumMod val="75000"/>
                  </a:schemeClr>
                </a:solidFill>
                <a:latin typeface="+mj-lt"/>
                <a:sym typeface="Wingdings" pitchFamily="2" charset="2"/>
              </a:rPr>
              <a:t> </a:t>
            </a:r>
            <a:r>
              <a:rPr lang="it-IT" sz="2000" dirty="0" err="1">
                <a:solidFill>
                  <a:schemeClr val="accent6">
                    <a:lumMod val="75000"/>
                  </a:schemeClr>
                </a:solidFill>
                <a:latin typeface="+mj-lt"/>
                <a:sym typeface="Wingdings" pitchFamily="2" charset="2"/>
              </a:rPr>
              <a:t>au</a:t>
            </a:r>
            <a:r>
              <a:rPr lang="it-IT" sz="2000" dirty="0">
                <a:solidFill>
                  <a:schemeClr val="accent6">
                    <a:lumMod val="75000"/>
                  </a:schemeClr>
                </a:solidFill>
                <a:latin typeface="+mj-lt"/>
                <a:sym typeface="Wingdings" pitchFamily="2" charset="2"/>
              </a:rPr>
              <a:t> </a:t>
            </a:r>
            <a:r>
              <a:rPr lang="it-IT" sz="2000" dirty="0" err="1">
                <a:solidFill>
                  <a:schemeClr val="accent6">
                    <a:lumMod val="75000"/>
                  </a:schemeClr>
                </a:solidFill>
                <a:latin typeface="+mj-lt"/>
                <a:sym typeface="Wingdings" pitchFamily="2" charset="2"/>
              </a:rPr>
              <a:t>loin</a:t>
            </a:r>
            <a:r>
              <a:rPr lang="it-IT" sz="2000" dirty="0">
                <a:solidFill>
                  <a:schemeClr val="accent6">
                    <a:lumMod val="75000"/>
                  </a:schemeClr>
                </a:solidFill>
                <a:latin typeface="+mj-lt"/>
                <a:sym typeface="Wingdings" pitchFamily="2" charset="2"/>
              </a:rPr>
              <a:t> </a:t>
            </a:r>
            <a:r>
              <a:rPr lang="it-IT" sz="2000" dirty="0" err="1">
                <a:solidFill>
                  <a:schemeClr val="accent6">
                    <a:lumMod val="75000"/>
                  </a:schemeClr>
                </a:solidFill>
                <a:latin typeface="+mj-lt"/>
                <a:sym typeface="Wingdings" pitchFamily="2" charset="2"/>
              </a:rPr>
              <a:t>du</a:t>
            </a:r>
            <a:r>
              <a:rPr lang="it-IT" sz="2000" dirty="0">
                <a:solidFill>
                  <a:schemeClr val="accent6">
                    <a:lumMod val="75000"/>
                  </a:schemeClr>
                </a:solidFill>
                <a:latin typeface="+mj-lt"/>
                <a:sym typeface="Wingdings" pitchFamily="2" charset="2"/>
              </a:rPr>
              <a:t> </a:t>
            </a:r>
            <a:r>
              <a:rPr lang="it-IT" sz="2000" dirty="0" err="1">
                <a:solidFill>
                  <a:schemeClr val="accent6">
                    <a:lumMod val="75000"/>
                  </a:schemeClr>
                </a:solidFill>
                <a:latin typeface="+mj-lt"/>
                <a:sym typeface="Wingdings" pitchFamily="2" charset="2"/>
              </a:rPr>
              <a:t>bocal</a:t>
            </a:r>
            <a:r>
              <a:rPr lang="it-IT" sz="2000" dirty="0">
                <a:solidFill>
                  <a:schemeClr val="accent6">
                    <a:lumMod val="75000"/>
                  </a:schemeClr>
                </a:solidFill>
                <a:latin typeface="+mj-lt"/>
                <a:sym typeface="Wingdings" pitchFamily="2" charset="2"/>
              </a:rPr>
              <a:t>’</a:t>
            </a:r>
          </a:p>
          <a:p>
            <a:pPr marL="0" indent="0">
              <a:buNone/>
            </a:pPr>
            <a:endParaRPr lang="it-IT" sz="1800" dirty="0">
              <a:solidFill>
                <a:schemeClr val="accent6">
                  <a:lumMod val="75000"/>
                </a:schemeClr>
              </a:solidFill>
              <a:latin typeface="+mj-lt"/>
              <a:sym typeface="Wingdings" pitchFamily="2" charset="2"/>
            </a:endParaRPr>
          </a:p>
          <a:p>
            <a:pPr>
              <a:buFont typeface="Wingdings" panose="05000000000000000000" pitchFamily="2" charset="2"/>
              <a:buChar char="Ø"/>
            </a:pPr>
            <a:endParaRPr lang="it-IT" sz="1800" dirty="0">
              <a:solidFill>
                <a:schemeClr val="accent6">
                  <a:lumMod val="75000"/>
                </a:schemeClr>
              </a:solidFill>
              <a:latin typeface="+mj-lt"/>
            </a:endParaRPr>
          </a:p>
          <a:p>
            <a:pPr marL="0" indent="0">
              <a:buNone/>
            </a:pPr>
            <a:endParaRPr lang="it-IT" sz="2200" dirty="0">
              <a:solidFill>
                <a:schemeClr val="accent6">
                  <a:lumMod val="75000"/>
                </a:schemeClr>
              </a:solidFill>
              <a:latin typeface="+mj-lt"/>
            </a:endParaRPr>
          </a:p>
          <a:p>
            <a:pPr marL="0" indent="0">
              <a:buNone/>
            </a:pPr>
            <a:endParaRPr lang="it-IT" sz="2200" dirty="0">
              <a:solidFill>
                <a:schemeClr val="accent6">
                  <a:lumMod val="75000"/>
                </a:schemeClr>
              </a:solidFill>
              <a:latin typeface="+mj-lt"/>
            </a:endParaRPr>
          </a:p>
          <a:p>
            <a:pPr>
              <a:buNone/>
            </a:pPr>
            <a:endParaRPr lang="it-IT" sz="2200" dirty="0">
              <a:solidFill>
                <a:schemeClr val="accent6">
                  <a:lumMod val="75000"/>
                </a:schemeClr>
              </a:solidFill>
              <a:latin typeface="+mj-lt"/>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12</a:t>
            </a:fld>
            <a:endParaRPr lang="it-IT"/>
          </a:p>
        </p:txBody>
      </p:sp>
      <p:sp>
        <p:nvSpPr>
          <p:cNvPr id="2" name="Segnaposto piè di pagina 1">
            <a:extLst>
              <a:ext uri="{FF2B5EF4-FFF2-40B4-BE49-F238E27FC236}">
                <a16:creationId xmlns:a16="http://schemas.microsoft.com/office/drawing/2014/main" id="{7A04C8F8-757A-39F3-3095-AB285B68111D}"/>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964752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3573016"/>
            <a:ext cx="8401080" cy="1728192"/>
          </a:xfrm>
        </p:spPr>
        <p:txBody>
          <a:bodyPr>
            <a:normAutofit/>
          </a:bodyPr>
          <a:lstStyle/>
          <a:p>
            <a:pPr marL="446088" indent="-84138">
              <a:buNone/>
            </a:pPr>
            <a:endParaRPr lang="it-IT" sz="2000" dirty="0">
              <a:solidFill>
                <a:schemeClr val="accent6">
                  <a:lumMod val="75000"/>
                </a:schemeClr>
              </a:solidFill>
              <a:latin typeface="+mj-lt"/>
              <a:sym typeface="Wingdings" pitchFamily="2" charset="2"/>
            </a:endParaRPr>
          </a:p>
          <a:p>
            <a:pPr>
              <a:buFont typeface="Wingdings" panose="05000000000000000000" pitchFamily="2" charset="2"/>
              <a:buChar char="à"/>
            </a:pPr>
            <a:r>
              <a:rPr lang="en-US" sz="2000" dirty="0" err="1">
                <a:solidFill>
                  <a:schemeClr val="accent6">
                    <a:lumMod val="75000"/>
                  </a:schemeClr>
                </a:solidFill>
                <a:latin typeface="+mj-lt"/>
                <a:sym typeface="Wingdings" pitchFamily="2" charset="2"/>
              </a:rPr>
              <a:t>Soluzione</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considerare</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dei</a:t>
            </a:r>
            <a:r>
              <a:rPr lang="en-US" sz="2000" dirty="0">
                <a:solidFill>
                  <a:schemeClr val="accent6">
                    <a:lumMod val="75000"/>
                  </a:schemeClr>
                </a:solidFill>
                <a:latin typeface="+mj-lt"/>
                <a:sym typeface="Wingdings" pitchFamily="2" charset="2"/>
              </a:rPr>
              <a:t> </a:t>
            </a:r>
            <a:r>
              <a:rPr lang="en-US" sz="2000" i="1" dirty="0">
                <a:solidFill>
                  <a:schemeClr val="accent6">
                    <a:lumMod val="75000"/>
                  </a:schemeClr>
                </a:solidFill>
                <a:latin typeface="+mj-lt"/>
                <a:sym typeface="Wingdings" pitchFamily="2" charset="2"/>
              </a:rPr>
              <a:t>continua di lingue </a:t>
            </a:r>
            <a:r>
              <a:rPr lang="en-US" sz="2000" dirty="0" err="1">
                <a:solidFill>
                  <a:schemeClr val="accent6">
                    <a:lumMod val="75000"/>
                  </a:schemeClr>
                </a:solidFill>
                <a:latin typeface="+mj-lt"/>
                <a:sym typeface="Wingdings" pitchFamily="2" charset="2"/>
              </a:rPr>
              <a:t>basati</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sul</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grado</a:t>
            </a:r>
            <a:r>
              <a:rPr lang="en-US" sz="2000" dirty="0">
                <a:solidFill>
                  <a:schemeClr val="accent6">
                    <a:lumMod val="75000"/>
                  </a:schemeClr>
                </a:solidFill>
                <a:latin typeface="+mj-lt"/>
                <a:sym typeface="Wingdings" pitchFamily="2" charset="2"/>
              </a:rPr>
              <a:t> di </a:t>
            </a:r>
            <a:r>
              <a:rPr lang="en-US" sz="2000" dirty="0" err="1">
                <a:solidFill>
                  <a:schemeClr val="accent6">
                    <a:lumMod val="75000"/>
                  </a:schemeClr>
                </a:solidFill>
                <a:latin typeface="+mj-lt"/>
                <a:sym typeface="Wingdings" pitchFamily="2" charset="2"/>
              </a:rPr>
              <a:t>salienza</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delle</a:t>
            </a:r>
            <a:r>
              <a:rPr lang="en-US" sz="2000" dirty="0">
                <a:solidFill>
                  <a:schemeClr val="accent6">
                    <a:lumMod val="75000"/>
                  </a:schemeClr>
                </a:solidFill>
                <a:latin typeface="+mj-lt"/>
                <a:sym typeface="Wingdings" pitchFamily="2" charset="2"/>
              </a:rPr>
              <a:t> component </a:t>
            </a:r>
            <a:r>
              <a:rPr lang="en-US" sz="2000" dirty="0" err="1">
                <a:solidFill>
                  <a:schemeClr val="accent6">
                    <a:lumMod val="75000"/>
                  </a:schemeClr>
                </a:solidFill>
                <a:latin typeface="+mj-lt"/>
                <a:sym typeface="Wingdings" pitchFamily="2" charset="2"/>
              </a:rPr>
              <a:t>spaziali</a:t>
            </a:r>
            <a:endParaRPr lang="en-US" sz="2000" dirty="0">
              <a:solidFill>
                <a:schemeClr val="accent6">
                  <a:lumMod val="75000"/>
                </a:schemeClr>
              </a:solidFill>
            </a:endParaRPr>
          </a:p>
          <a:p>
            <a:pPr marL="355600" indent="-355600">
              <a:buNone/>
              <a:tabLst>
                <a:tab pos="355600" algn="l"/>
              </a:tabLst>
            </a:pPr>
            <a:r>
              <a:rPr lang="en-US" sz="1400" dirty="0">
                <a:solidFill>
                  <a:schemeClr val="accent6">
                    <a:lumMod val="75000"/>
                  </a:schemeClr>
                </a:solidFill>
              </a:rPr>
              <a:t>	(e.g., </a:t>
            </a:r>
            <a:r>
              <a:rPr lang="en-US" sz="1400" dirty="0" err="1">
                <a:solidFill>
                  <a:schemeClr val="accent6">
                    <a:lumMod val="75000"/>
                  </a:schemeClr>
                </a:solidFill>
              </a:rPr>
              <a:t>Slobin</a:t>
            </a:r>
            <a:r>
              <a:rPr lang="en-US" sz="1400" dirty="0">
                <a:solidFill>
                  <a:schemeClr val="accent6">
                    <a:lumMod val="75000"/>
                  </a:schemeClr>
                </a:solidFill>
              </a:rPr>
              <a:t> 2006; </a:t>
            </a:r>
            <a:r>
              <a:rPr lang="en-US" sz="1400" dirty="0" err="1">
                <a:solidFill>
                  <a:schemeClr val="accent6">
                    <a:lumMod val="75000"/>
                  </a:schemeClr>
                </a:solidFill>
              </a:rPr>
              <a:t>Ibarretxe-Antuñano</a:t>
            </a:r>
            <a:r>
              <a:rPr lang="en-US" sz="1400" dirty="0">
                <a:solidFill>
                  <a:schemeClr val="accent6">
                    <a:lumMod val="75000"/>
                  </a:schemeClr>
                </a:solidFill>
              </a:rPr>
              <a:t> 2009; </a:t>
            </a:r>
            <a:r>
              <a:rPr lang="en-US" sz="1400" dirty="0" err="1">
                <a:solidFill>
                  <a:schemeClr val="accent6">
                    <a:lumMod val="75000"/>
                  </a:schemeClr>
                </a:solidFill>
              </a:rPr>
              <a:t>Spreafico</a:t>
            </a:r>
            <a:r>
              <a:rPr lang="en-US" sz="1400" dirty="0">
                <a:solidFill>
                  <a:schemeClr val="accent6">
                    <a:lumMod val="75000"/>
                  </a:schemeClr>
                </a:solidFill>
              </a:rPr>
              <a:t> 2008, 2009; Beavers et al. 2010; Hendriks &amp; Hickmann 2011; Anastasio 2018, 2019, 2021)</a:t>
            </a:r>
            <a:endParaRPr lang="it-IT" sz="1600" dirty="0">
              <a:solidFill>
                <a:schemeClr val="accent6">
                  <a:lumMod val="75000"/>
                </a:schemeClr>
              </a:solidFill>
              <a:latin typeface="+mj-lt"/>
              <a:sym typeface="Wingdings" pitchFamily="2" charset="2"/>
            </a:endParaRPr>
          </a:p>
          <a:p>
            <a:pPr>
              <a:buNone/>
            </a:pPr>
            <a:endParaRPr lang="it-IT" sz="2600" dirty="0">
              <a:solidFill>
                <a:schemeClr val="accent6">
                  <a:lumMod val="75000"/>
                </a:schemeClr>
              </a:solidFill>
              <a:latin typeface="+mj-lt"/>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13</a:t>
            </a:fld>
            <a:endParaRPr lang="it-IT"/>
          </a:p>
        </p:txBody>
      </p:sp>
      <p:sp>
        <p:nvSpPr>
          <p:cNvPr id="8" name="CasellaDiTesto 7">
            <a:extLst>
              <a:ext uri="{FF2B5EF4-FFF2-40B4-BE49-F238E27FC236}">
                <a16:creationId xmlns:a16="http://schemas.microsoft.com/office/drawing/2014/main" id="{A12AAEA5-B2E8-B376-F968-66189CD77AC8}"/>
              </a:ext>
            </a:extLst>
          </p:cNvPr>
          <p:cNvSpPr txBox="1"/>
          <p:nvPr/>
        </p:nvSpPr>
        <p:spPr>
          <a:xfrm>
            <a:off x="601216" y="2348880"/>
            <a:ext cx="7715200" cy="646331"/>
          </a:xfrm>
          <a:prstGeom prst="rect">
            <a:avLst/>
          </a:prstGeom>
          <a:noFill/>
          <a:ln w="19050">
            <a:solidFill>
              <a:srgbClr val="002060"/>
            </a:solidFill>
          </a:ln>
        </p:spPr>
        <p:txBody>
          <a:bodyPr wrap="square" rtlCol="0">
            <a:spAutoFit/>
          </a:bodyPr>
          <a:lstStyle/>
          <a:p>
            <a:pPr>
              <a:tabLst>
                <a:tab pos="265113" algn="l"/>
              </a:tabLst>
            </a:pPr>
            <a:r>
              <a:rPr lang="fr-FR" dirty="0">
                <a:solidFill>
                  <a:schemeClr val="accent6">
                    <a:lumMod val="75000"/>
                  </a:schemeClr>
                </a:solidFill>
                <a:latin typeface="Constantia" pitchFamily="18" charset="0"/>
              </a:rPr>
              <a:t>«Le </a:t>
            </a:r>
            <a:r>
              <a:rPr lang="fr-FR" dirty="0" err="1">
                <a:solidFill>
                  <a:schemeClr val="accent6">
                    <a:lumMod val="75000"/>
                  </a:schemeClr>
                </a:solidFill>
                <a:latin typeface="Constantia" pitchFamily="18" charset="0"/>
              </a:rPr>
              <a:t>caratterizzazioni</a:t>
            </a:r>
            <a:r>
              <a:rPr lang="fr-FR" dirty="0">
                <a:solidFill>
                  <a:schemeClr val="accent6">
                    <a:lumMod val="75000"/>
                  </a:schemeClr>
                </a:solidFill>
                <a:latin typeface="Constantia" pitchFamily="18" charset="0"/>
              </a:rPr>
              <a:t> </a:t>
            </a:r>
            <a:r>
              <a:rPr lang="fr-FR" dirty="0" err="1">
                <a:solidFill>
                  <a:schemeClr val="accent6">
                    <a:lumMod val="75000"/>
                  </a:schemeClr>
                </a:solidFill>
                <a:latin typeface="Constantia" pitchFamily="18" charset="0"/>
              </a:rPr>
              <a:t>tipologiche</a:t>
            </a:r>
            <a:r>
              <a:rPr lang="fr-FR" dirty="0">
                <a:solidFill>
                  <a:schemeClr val="accent6">
                    <a:lumMod val="75000"/>
                  </a:schemeClr>
                </a:solidFill>
                <a:latin typeface="Constantia" pitchFamily="18" charset="0"/>
              </a:rPr>
              <a:t> </a:t>
            </a:r>
            <a:r>
              <a:rPr lang="fr-FR" dirty="0" err="1">
                <a:solidFill>
                  <a:schemeClr val="accent6">
                    <a:lumMod val="75000"/>
                  </a:schemeClr>
                </a:solidFill>
                <a:latin typeface="Constantia" pitchFamily="18" charset="0"/>
              </a:rPr>
              <a:t>spesso</a:t>
            </a:r>
            <a:r>
              <a:rPr lang="fr-FR" dirty="0">
                <a:solidFill>
                  <a:schemeClr val="accent6">
                    <a:lumMod val="75000"/>
                  </a:schemeClr>
                </a:solidFill>
                <a:latin typeface="Constantia" pitchFamily="18" charset="0"/>
              </a:rPr>
              <a:t> </a:t>
            </a:r>
            <a:r>
              <a:rPr lang="fr-FR" dirty="0" err="1">
                <a:solidFill>
                  <a:schemeClr val="accent6">
                    <a:lumMod val="75000"/>
                  </a:schemeClr>
                </a:solidFill>
                <a:latin typeface="Constantia" pitchFamily="18" charset="0"/>
              </a:rPr>
              <a:t>riflettono</a:t>
            </a:r>
            <a:r>
              <a:rPr lang="fr-FR" dirty="0">
                <a:solidFill>
                  <a:schemeClr val="accent6">
                    <a:lumMod val="75000"/>
                  </a:schemeClr>
                </a:solidFill>
                <a:latin typeface="Constantia" pitchFamily="18" charset="0"/>
              </a:rPr>
              <a:t> delle </a:t>
            </a:r>
            <a:r>
              <a:rPr lang="fr-FR" b="1" i="1" dirty="0" err="1">
                <a:solidFill>
                  <a:schemeClr val="accent6">
                    <a:lumMod val="75000"/>
                  </a:schemeClr>
                </a:solidFill>
                <a:latin typeface="Constantia" pitchFamily="18" charset="0"/>
              </a:rPr>
              <a:t>tendenze</a:t>
            </a:r>
            <a:r>
              <a:rPr lang="fr-FR" dirty="0">
                <a:solidFill>
                  <a:schemeClr val="accent6">
                    <a:lumMod val="75000"/>
                  </a:schemeClr>
                </a:solidFill>
                <a:latin typeface="Constantia" pitchFamily="18" charset="0"/>
              </a:rPr>
              <a:t> e non delle </a:t>
            </a:r>
            <a:r>
              <a:rPr lang="fr-FR" b="1" i="1" dirty="0" err="1">
                <a:solidFill>
                  <a:schemeClr val="accent6">
                    <a:lumMod val="75000"/>
                  </a:schemeClr>
                </a:solidFill>
                <a:latin typeface="Constantia" pitchFamily="18" charset="0"/>
              </a:rPr>
              <a:t>differenze</a:t>
            </a:r>
            <a:r>
              <a:rPr lang="fr-FR" b="1" i="1" dirty="0">
                <a:solidFill>
                  <a:schemeClr val="accent6">
                    <a:lumMod val="75000"/>
                  </a:schemeClr>
                </a:solidFill>
                <a:latin typeface="Constantia" pitchFamily="18" charset="0"/>
              </a:rPr>
              <a:t> </a:t>
            </a:r>
            <a:r>
              <a:rPr lang="fr-FR" b="1" i="1" dirty="0" err="1">
                <a:solidFill>
                  <a:schemeClr val="accent6">
                    <a:lumMod val="75000"/>
                  </a:schemeClr>
                </a:solidFill>
                <a:latin typeface="Constantia" pitchFamily="18" charset="0"/>
              </a:rPr>
              <a:t>assolute</a:t>
            </a:r>
            <a:r>
              <a:rPr lang="fr-FR" b="1" i="1" dirty="0">
                <a:solidFill>
                  <a:schemeClr val="accent6">
                    <a:lumMod val="75000"/>
                  </a:schemeClr>
                </a:solidFill>
                <a:latin typeface="Constantia" pitchFamily="18" charset="0"/>
              </a:rPr>
              <a:t> </a:t>
            </a:r>
            <a:r>
              <a:rPr lang="fr-FR" dirty="0">
                <a:solidFill>
                  <a:schemeClr val="accent6">
                    <a:lumMod val="75000"/>
                  </a:schemeClr>
                </a:solidFill>
                <a:latin typeface="Constantia" pitchFamily="18" charset="0"/>
              </a:rPr>
              <a:t>tra le lingue </a:t>
            </a:r>
            <a:r>
              <a:rPr lang="en-US" dirty="0">
                <a:solidFill>
                  <a:schemeClr val="accent6">
                    <a:lumMod val="75000"/>
                  </a:schemeClr>
                </a:solidFill>
                <a:latin typeface="Constantia" pitchFamily="18" charset="0"/>
              </a:rPr>
              <a:t>» </a:t>
            </a:r>
            <a:r>
              <a:rPr lang="en-US" sz="1400" dirty="0">
                <a:solidFill>
                  <a:schemeClr val="accent6">
                    <a:lumMod val="75000"/>
                  </a:schemeClr>
                </a:solidFill>
                <a:latin typeface="Constantia" pitchFamily="18" charset="0"/>
              </a:rPr>
              <a:t>(Berman &amp; </a:t>
            </a:r>
            <a:r>
              <a:rPr lang="en-US" sz="1400" dirty="0" err="1">
                <a:solidFill>
                  <a:schemeClr val="accent6">
                    <a:lumMod val="75000"/>
                  </a:schemeClr>
                </a:solidFill>
                <a:latin typeface="Constantia" pitchFamily="18" charset="0"/>
              </a:rPr>
              <a:t>Slobin</a:t>
            </a:r>
            <a:r>
              <a:rPr lang="en-US" sz="1400" dirty="0">
                <a:solidFill>
                  <a:schemeClr val="accent6">
                    <a:lumMod val="75000"/>
                  </a:schemeClr>
                </a:solidFill>
                <a:latin typeface="Constantia" pitchFamily="18" charset="0"/>
              </a:rPr>
              <a:t>, 1994 :118)</a:t>
            </a:r>
            <a:endParaRPr lang="en-US" sz="1400" dirty="0">
              <a:solidFill>
                <a:schemeClr val="accent6">
                  <a:lumMod val="75000"/>
                </a:schemeClr>
              </a:solidFill>
            </a:endParaRPr>
          </a:p>
        </p:txBody>
      </p:sp>
      <p:sp>
        <p:nvSpPr>
          <p:cNvPr id="2" name="Segnaposto piè di pagina 1">
            <a:extLst>
              <a:ext uri="{FF2B5EF4-FFF2-40B4-BE49-F238E27FC236}">
                <a16:creationId xmlns:a16="http://schemas.microsoft.com/office/drawing/2014/main" id="{CA0AFA22-3E0C-DE2B-BF5E-B32FB94D7F49}"/>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93137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3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300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fontScale="90000"/>
          </a:bodyPr>
          <a:lstStyle/>
          <a:p>
            <a:r>
              <a:rPr lang="en-GB" sz="3600" b="1" dirty="0">
                <a:solidFill>
                  <a:schemeClr val="accent6">
                    <a:lumMod val="75000"/>
                  </a:schemeClr>
                </a:solidFill>
              </a:rPr>
              <a:t>Thinking for Speaking (</a:t>
            </a:r>
            <a:r>
              <a:rPr lang="en-GB" sz="3600" b="1" dirty="0" err="1">
                <a:solidFill>
                  <a:schemeClr val="accent6">
                    <a:lumMod val="75000"/>
                  </a:schemeClr>
                </a:solidFill>
              </a:rPr>
              <a:t>TfS</a:t>
            </a:r>
            <a:r>
              <a:rPr lang="en-GB" sz="3600" b="1" dirty="0">
                <a:solidFill>
                  <a:schemeClr val="accent6">
                    <a:lumMod val="75000"/>
                  </a:schemeClr>
                </a:solidFill>
              </a:rPr>
              <a:t>) e </a:t>
            </a:r>
            <a:r>
              <a:rPr lang="en-GB" sz="3600" b="1" i="1" dirty="0">
                <a:solidFill>
                  <a:schemeClr val="accent6">
                    <a:lumMod val="75000"/>
                  </a:schemeClr>
                </a:solidFill>
              </a:rPr>
              <a:t>transfer </a:t>
            </a:r>
          </a:p>
        </p:txBody>
      </p:sp>
      <p:sp>
        <p:nvSpPr>
          <p:cNvPr id="3" name="Segnaposto contenuto 2"/>
          <p:cNvSpPr>
            <a:spLocks noGrp="1"/>
          </p:cNvSpPr>
          <p:nvPr>
            <p:ph idx="1"/>
          </p:nvPr>
        </p:nvSpPr>
        <p:spPr>
          <a:xfrm>
            <a:off x="457200" y="1308660"/>
            <a:ext cx="8229600" cy="5000660"/>
          </a:xfrm>
        </p:spPr>
        <p:txBody>
          <a:bodyPr>
            <a:normAutofit/>
          </a:bodyPr>
          <a:lstStyle/>
          <a:p>
            <a:pPr marL="27432" indent="0" algn="just">
              <a:buClr>
                <a:srgbClr val="002060"/>
              </a:buClr>
              <a:buNone/>
            </a:pPr>
            <a:r>
              <a:rPr lang="en-US" sz="1800" dirty="0">
                <a:solidFill>
                  <a:srgbClr val="002060"/>
                </a:solidFill>
                <a:latin typeface="+mj-lt"/>
                <a:sym typeface="Wingdings" panose="05000000000000000000" pitchFamily="2" charset="2"/>
              </a:rPr>
              <a:t>Lo </a:t>
            </a:r>
            <a:r>
              <a:rPr lang="en-US" sz="1800" dirty="0" err="1">
                <a:solidFill>
                  <a:srgbClr val="002060"/>
                </a:solidFill>
                <a:latin typeface="+mj-lt"/>
                <a:sym typeface="Wingdings" panose="05000000000000000000" pitchFamily="2" charset="2"/>
              </a:rPr>
              <a:t>spazio</a:t>
            </a:r>
            <a:r>
              <a:rPr lang="en-US" sz="1800" dirty="0">
                <a:solidFill>
                  <a:srgbClr val="002060"/>
                </a:solidFill>
                <a:latin typeface="+mj-lt"/>
                <a:sym typeface="Wingdings" panose="05000000000000000000" pitchFamily="2" charset="2"/>
              </a:rPr>
              <a:t> come </a:t>
            </a:r>
            <a:r>
              <a:rPr lang="en-US" sz="1800" dirty="0" err="1">
                <a:solidFill>
                  <a:srgbClr val="002060"/>
                </a:solidFill>
                <a:latin typeface="+mj-lt"/>
                <a:sym typeface="Wingdings" panose="05000000000000000000" pitchFamily="2" charset="2"/>
              </a:rPr>
              <a:t>dominio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che</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si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presta</a:t>
            </a:r>
            <a:r>
              <a:rPr lang="en-US" sz="1800" dirty="0">
                <a:solidFill>
                  <a:srgbClr val="002060"/>
                </a:solidFill>
                <a:latin typeface="+mj-lt"/>
                <a:sym typeface="Wingdings" panose="05000000000000000000" pitchFamily="2" charset="2"/>
              </a:rPr>
              <a:t> ad </a:t>
            </a:r>
            <a:r>
              <a:rPr lang="en-US" sz="1800" dirty="0" err="1">
                <a:solidFill>
                  <a:srgbClr val="002060"/>
                </a:solidFill>
                <a:latin typeface="+mj-lt"/>
                <a:sym typeface="Wingdings" panose="05000000000000000000" pitchFamily="2" charset="2"/>
              </a:rPr>
              <a:t>approfondire</a:t>
            </a:r>
            <a:r>
              <a:rPr lang="en-US" sz="1800" dirty="0">
                <a:solidFill>
                  <a:srgbClr val="002060"/>
                </a:solidFill>
                <a:latin typeface="+mj-lt"/>
                <a:sym typeface="Wingdings" panose="05000000000000000000" pitchFamily="2" charset="2"/>
              </a:rPr>
              <a:t> il </a:t>
            </a:r>
            <a:r>
              <a:rPr lang="en-US" sz="1800" dirty="0" err="1">
                <a:solidFill>
                  <a:srgbClr val="002060"/>
                </a:solidFill>
                <a:latin typeface="+mj-lt"/>
                <a:sym typeface="Wingdings" panose="05000000000000000000" pitchFamily="2" charset="2"/>
              </a:rPr>
              <a:t>dibattito</a:t>
            </a:r>
            <a:r>
              <a:rPr lang="en-US" sz="1800" dirty="0">
                <a:solidFill>
                  <a:srgbClr val="002060"/>
                </a:solidFill>
                <a:latin typeface="+mj-lt"/>
                <a:sym typeface="Wingdings" panose="05000000000000000000" pitchFamily="2" charset="2"/>
              </a:rPr>
              <a:t> lingua-</a:t>
            </a:r>
            <a:r>
              <a:rPr lang="en-US" sz="1800" dirty="0" err="1">
                <a:solidFill>
                  <a:srgbClr val="002060"/>
                </a:solidFill>
                <a:latin typeface="+mj-lt"/>
                <a:sym typeface="Wingdings" panose="05000000000000000000" pitchFamily="2" charset="2"/>
              </a:rPr>
              <a:t>cognizione</a:t>
            </a:r>
            <a:r>
              <a:rPr lang="en-US" sz="1800" dirty="0">
                <a:solidFill>
                  <a:srgbClr val="002060"/>
                </a:solidFill>
                <a:latin typeface="+mj-lt"/>
                <a:sym typeface="Wingdings" panose="05000000000000000000" pitchFamily="2" charset="2"/>
              </a:rPr>
              <a:t>.</a:t>
            </a:r>
          </a:p>
          <a:p>
            <a:pPr marL="27432" indent="0" algn="just">
              <a:buClr>
                <a:srgbClr val="002060"/>
              </a:buClr>
              <a:buNone/>
            </a:pPr>
            <a:endParaRPr lang="en-US" sz="1800" dirty="0">
              <a:solidFill>
                <a:srgbClr val="002060"/>
              </a:solidFill>
              <a:latin typeface="+mj-lt"/>
              <a:sym typeface="Wingdings" panose="05000000000000000000" pitchFamily="2" charset="2"/>
            </a:endParaRPr>
          </a:p>
          <a:p>
            <a:pPr marL="27432" indent="0" algn="ctr">
              <a:buClr>
                <a:srgbClr val="002060"/>
              </a:buClr>
              <a:buNone/>
            </a:pPr>
            <a:r>
              <a:rPr lang="en-US" sz="1800" dirty="0">
                <a:solidFill>
                  <a:srgbClr val="002060"/>
                </a:solidFill>
                <a:latin typeface="+mj-lt"/>
                <a:sym typeface="Wingdings" panose="05000000000000000000" pitchFamily="2" charset="2"/>
              </a:rPr>
              <a:t> </a:t>
            </a:r>
            <a:r>
              <a:rPr lang="en-US" sz="1800" i="1" dirty="0">
                <a:solidFill>
                  <a:srgbClr val="002060"/>
                </a:solidFill>
                <a:latin typeface="+mj-lt"/>
                <a:sym typeface="Wingdings" panose="05000000000000000000" pitchFamily="2" charset="2"/>
              </a:rPr>
              <a:t>Cosa </a:t>
            </a:r>
            <a:r>
              <a:rPr lang="en-US" sz="1800" i="1" dirty="0" err="1">
                <a:solidFill>
                  <a:srgbClr val="002060"/>
                </a:solidFill>
                <a:latin typeface="+mj-lt"/>
                <a:sym typeface="Wingdings" panose="05000000000000000000" pitchFamily="2" charset="2"/>
              </a:rPr>
              <a:t>succede</a:t>
            </a:r>
            <a:r>
              <a:rPr lang="en-US" sz="1800" i="1" dirty="0">
                <a:solidFill>
                  <a:srgbClr val="002060"/>
                </a:solidFill>
                <a:latin typeface="+mj-lt"/>
                <a:sym typeface="Wingdings" panose="05000000000000000000" pitchFamily="2" charset="2"/>
              </a:rPr>
              <a:t> </a:t>
            </a:r>
            <a:r>
              <a:rPr lang="en-US" sz="1800" i="1" dirty="0" err="1">
                <a:solidFill>
                  <a:srgbClr val="002060"/>
                </a:solidFill>
                <a:latin typeface="+mj-lt"/>
                <a:sym typeface="Wingdings" panose="05000000000000000000" pitchFamily="2" charset="2"/>
              </a:rPr>
              <a:t>quando</a:t>
            </a:r>
            <a:r>
              <a:rPr lang="en-US" sz="1800" i="1" dirty="0">
                <a:solidFill>
                  <a:srgbClr val="002060"/>
                </a:solidFill>
                <a:latin typeface="+mj-lt"/>
                <a:sym typeface="Wingdings" panose="05000000000000000000" pitchFamily="2" charset="2"/>
              </a:rPr>
              <a:t> </a:t>
            </a:r>
            <a:r>
              <a:rPr lang="en-US" sz="1800" i="1" dirty="0" err="1">
                <a:solidFill>
                  <a:srgbClr val="002060"/>
                </a:solidFill>
                <a:latin typeface="+mj-lt"/>
                <a:sym typeface="Wingdings" panose="05000000000000000000" pitchFamily="2" charset="2"/>
              </a:rPr>
              <a:t>dobbiamo</a:t>
            </a:r>
            <a:r>
              <a:rPr lang="en-US" sz="1800" i="1" dirty="0">
                <a:solidFill>
                  <a:srgbClr val="002060"/>
                </a:solidFill>
                <a:latin typeface="+mj-lt"/>
                <a:sym typeface="Wingdings" panose="05000000000000000000" pitchFamily="2" charset="2"/>
              </a:rPr>
              <a:t> </a:t>
            </a:r>
            <a:r>
              <a:rPr lang="en-US" sz="1800" i="1" dirty="0" err="1">
                <a:solidFill>
                  <a:srgbClr val="002060"/>
                </a:solidFill>
                <a:latin typeface="+mj-lt"/>
                <a:sym typeface="Wingdings" panose="05000000000000000000" pitchFamily="2" charset="2"/>
              </a:rPr>
              <a:t>verbalizzare</a:t>
            </a:r>
            <a:r>
              <a:rPr lang="en-US" sz="1800" i="1" dirty="0">
                <a:solidFill>
                  <a:srgbClr val="002060"/>
                </a:solidFill>
                <a:latin typeface="+mj-lt"/>
                <a:sym typeface="Wingdings" panose="05000000000000000000" pitchFamily="2" charset="2"/>
              </a:rPr>
              <a:t> un </a:t>
            </a:r>
            <a:r>
              <a:rPr lang="en-US" sz="1800" i="1" dirty="0" err="1">
                <a:solidFill>
                  <a:srgbClr val="002060"/>
                </a:solidFill>
                <a:latin typeface="+mj-lt"/>
                <a:sym typeface="Wingdings" panose="05000000000000000000" pitchFamily="2" charset="2"/>
              </a:rPr>
              <a:t>evento</a:t>
            </a:r>
            <a:r>
              <a:rPr lang="en-US" sz="1800" i="1" dirty="0">
                <a:solidFill>
                  <a:srgbClr val="002060"/>
                </a:solidFill>
                <a:latin typeface="+mj-lt"/>
                <a:sym typeface="Wingdings" panose="05000000000000000000" pitchFamily="2" charset="2"/>
              </a:rPr>
              <a:t> di moto?</a:t>
            </a:r>
          </a:p>
          <a:p>
            <a:pPr marL="27432" indent="0" algn="just">
              <a:buClr>
                <a:srgbClr val="002060"/>
              </a:buClr>
              <a:buNone/>
            </a:pPr>
            <a:endParaRPr lang="en-US" sz="1800" dirty="0">
              <a:solidFill>
                <a:srgbClr val="002060"/>
              </a:solidFill>
              <a:latin typeface="+mj-lt"/>
              <a:sym typeface="Wingdings" panose="05000000000000000000" pitchFamily="2" charset="2"/>
            </a:endParaRPr>
          </a:p>
          <a:p>
            <a:pPr marL="27432" indent="0" algn="just">
              <a:buClr>
                <a:srgbClr val="002060"/>
              </a:buClr>
              <a:buNone/>
            </a:pPr>
            <a:r>
              <a:rPr lang="en-US" sz="1800" b="1" dirty="0" err="1">
                <a:solidFill>
                  <a:srgbClr val="002060"/>
                </a:solidFill>
                <a:latin typeface="+mj-lt"/>
                <a:sym typeface="Wingdings" panose="05000000000000000000" pitchFamily="2" charset="2"/>
              </a:rPr>
              <a:t>Ipotesi</a:t>
            </a:r>
            <a:r>
              <a:rPr lang="en-US" sz="1800" b="1" dirty="0">
                <a:solidFill>
                  <a:srgbClr val="002060"/>
                </a:solidFill>
                <a:latin typeface="+mj-lt"/>
                <a:sym typeface="Wingdings" panose="05000000000000000000" pitchFamily="2" charset="2"/>
              </a:rPr>
              <a:t> del </a:t>
            </a:r>
            <a:r>
              <a:rPr lang="en-US" sz="1800" b="1" dirty="0" err="1">
                <a:solidFill>
                  <a:srgbClr val="002060"/>
                </a:solidFill>
                <a:latin typeface="+mj-lt"/>
                <a:sym typeface="Wingdings" panose="05000000000000000000" pitchFamily="2" charset="2"/>
              </a:rPr>
              <a:t>TfS</a:t>
            </a:r>
            <a:r>
              <a:rPr lang="en-US" sz="1800" b="1" dirty="0">
                <a:solidFill>
                  <a:srgbClr val="002060"/>
                </a:solidFill>
                <a:latin typeface="+mj-lt"/>
                <a:sym typeface="Wingdings" panose="05000000000000000000" pitchFamily="2" charset="2"/>
              </a:rPr>
              <a:t> </a:t>
            </a:r>
            <a:r>
              <a:rPr lang="en-US" sz="1800" dirty="0">
                <a:solidFill>
                  <a:srgbClr val="002060"/>
                </a:solidFill>
                <a:latin typeface="+mj-lt"/>
                <a:sym typeface="Wingdings" panose="05000000000000000000" pitchFamily="2" charset="2"/>
              </a:rPr>
              <a:t>(</a:t>
            </a:r>
            <a:r>
              <a:rPr lang="en-US" sz="1800" dirty="0" err="1">
                <a:solidFill>
                  <a:srgbClr val="002060"/>
                </a:solidFill>
                <a:latin typeface="+mj-lt"/>
                <a:sym typeface="Wingdings" panose="05000000000000000000" pitchFamily="2" charset="2"/>
              </a:rPr>
              <a:t>Slobin</a:t>
            </a:r>
            <a:r>
              <a:rPr lang="en-US" sz="1800" dirty="0">
                <a:solidFill>
                  <a:srgbClr val="002060"/>
                </a:solidFill>
                <a:latin typeface="+mj-lt"/>
                <a:sym typeface="Wingdings" panose="05000000000000000000" pitchFamily="2" charset="2"/>
              </a:rPr>
              <a:t> 1991, 1996): </a:t>
            </a:r>
          </a:p>
          <a:p>
            <a:pPr marL="313182" indent="-285750" algn="just">
              <a:buClr>
                <a:srgbClr val="002060"/>
              </a:buClr>
            </a:pPr>
            <a:r>
              <a:rPr lang="en-US" sz="1800" dirty="0">
                <a:solidFill>
                  <a:srgbClr val="002060"/>
                </a:solidFill>
                <a:latin typeface="+mj-lt"/>
                <a:sym typeface="Wingdings" panose="05000000000000000000" pitchFamily="2" charset="2"/>
              </a:rPr>
              <a:t>Le </a:t>
            </a:r>
            <a:r>
              <a:rPr lang="en-US" sz="1800" dirty="0" err="1">
                <a:solidFill>
                  <a:srgbClr val="002060"/>
                </a:solidFill>
                <a:latin typeface="+mj-lt"/>
                <a:sym typeface="Wingdings" panose="05000000000000000000" pitchFamily="2" charset="2"/>
              </a:rPr>
              <a:t>specificità</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delle</a:t>
            </a:r>
            <a:r>
              <a:rPr lang="en-US" sz="1800" dirty="0">
                <a:solidFill>
                  <a:srgbClr val="002060"/>
                </a:solidFill>
                <a:latin typeface="+mj-lt"/>
                <a:sym typeface="Wingdings" panose="05000000000000000000" pitchFamily="2" charset="2"/>
              </a:rPr>
              <a:t> lingue </a:t>
            </a:r>
            <a:r>
              <a:rPr lang="en-US" sz="1800" dirty="0" err="1">
                <a:solidFill>
                  <a:srgbClr val="002060"/>
                </a:solidFill>
                <a:latin typeface="+mj-lt"/>
                <a:sym typeface="Wingdings" panose="05000000000000000000" pitchFamily="2" charset="2"/>
              </a:rPr>
              <a:t>influiscono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su</a:t>
            </a:r>
            <a:r>
              <a:rPr lang="en-US" sz="1800" dirty="0">
                <a:solidFill>
                  <a:srgbClr val="002060"/>
                </a:solidFill>
                <a:latin typeface="+mj-lt"/>
                <a:sym typeface="Wingdings" panose="05000000000000000000" pitchFamily="2" charset="2"/>
              </a:rPr>
              <a:t> come </a:t>
            </a:r>
            <a:r>
              <a:rPr lang="en-US" sz="1800" dirty="0" err="1">
                <a:solidFill>
                  <a:srgbClr val="002060"/>
                </a:solidFill>
                <a:latin typeface="+mj-lt"/>
                <a:sym typeface="Wingdings" panose="05000000000000000000" pitchFamily="2" charset="2"/>
              </a:rPr>
              <a:t>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parlanti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organizzano</a:t>
            </a:r>
            <a:r>
              <a:rPr lang="en-US" sz="1800" dirty="0">
                <a:solidFill>
                  <a:srgbClr val="002060"/>
                </a:solidFill>
                <a:latin typeface="+mj-lt"/>
                <a:sym typeface="Wingdings" panose="05000000000000000000" pitchFamily="2" charset="2"/>
              </a:rPr>
              <a:t> il </a:t>
            </a:r>
            <a:r>
              <a:rPr lang="en-US" sz="1800" dirty="0" err="1">
                <a:solidFill>
                  <a:srgbClr val="002060"/>
                </a:solidFill>
                <a:latin typeface="+mj-lt"/>
                <a:sym typeface="Wingdings" panose="05000000000000000000" pitchFamily="2" charset="2"/>
              </a:rPr>
              <a:t>pensiero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quando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devono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verbalizzarlo</a:t>
            </a:r>
            <a:r>
              <a:rPr lang="en-US" sz="1800" dirty="0">
                <a:solidFill>
                  <a:srgbClr val="002060"/>
                </a:solidFill>
                <a:latin typeface="+mj-lt"/>
                <a:sym typeface="Wingdings" panose="05000000000000000000" pitchFamily="2" charset="2"/>
              </a:rPr>
              <a:t> per diverse </a:t>
            </a:r>
            <a:r>
              <a:rPr lang="en-US" sz="1800" dirty="0" err="1">
                <a:solidFill>
                  <a:srgbClr val="002060"/>
                </a:solidFill>
                <a:latin typeface="+mj-lt"/>
                <a:sym typeface="Wingdings" panose="05000000000000000000" pitchFamily="2" charset="2"/>
              </a:rPr>
              <a:t>caratteristiche</a:t>
            </a:r>
            <a:r>
              <a:rPr lang="en-US" sz="1800" dirty="0">
                <a:solidFill>
                  <a:srgbClr val="002060"/>
                </a:solidFill>
                <a:latin typeface="+mj-lt"/>
                <a:sym typeface="Wingdings" panose="05000000000000000000" pitchFamily="2" charset="2"/>
              </a:rPr>
              <a:t> : </a:t>
            </a:r>
          </a:p>
          <a:p>
            <a:pPr marL="27432" indent="0" algn="just">
              <a:buClr>
                <a:srgbClr val="002060"/>
              </a:buClr>
              <a:buNone/>
            </a:pPr>
            <a:endParaRPr lang="en-US" sz="1800" dirty="0">
              <a:solidFill>
                <a:srgbClr val="002060"/>
              </a:solidFill>
              <a:latin typeface="+mj-lt"/>
              <a:sym typeface="Wingdings" panose="05000000000000000000" pitchFamily="2" charset="2"/>
            </a:endParaRPr>
          </a:p>
          <a:p>
            <a:pPr marL="0" indent="0" algn="l">
              <a:buNone/>
            </a:pPr>
            <a:r>
              <a:rPr lang="it-IT" sz="1800" b="0" i="1" u="none" strike="noStrike" baseline="0" dirty="0">
                <a:solidFill>
                  <a:srgbClr val="002060"/>
                </a:solidFill>
                <a:latin typeface="+mj-lt"/>
              </a:rPr>
              <a:t>	a</a:t>
            </a:r>
            <a:r>
              <a:rPr lang="it-IT" sz="1800" b="0" i="0" u="none" strike="noStrike" baseline="0" dirty="0">
                <a:solidFill>
                  <a:srgbClr val="002060"/>
                </a:solidFill>
                <a:latin typeface="+mj-lt"/>
              </a:rPr>
              <a:t>) appropriate alla concettualizzazione dell’evento da verbalizzare;</a:t>
            </a:r>
          </a:p>
          <a:p>
            <a:pPr marL="0" indent="0" algn="l">
              <a:buNone/>
            </a:pPr>
            <a:r>
              <a:rPr lang="it-IT" sz="1800" b="0" i="1" u="none" strike="noStrike" baseline="0" dirty="0">
                <a:solidFill>
                  <a:srgbClr val="002060"/>
                </a:solidFill>
                <a:latin typeface="+mj-lt"/>
              </a:rPr>
              <a:t>	b</a:t>
            </a:r>
            <a:r>
              <a:rPr lang="it-IT" sz="1800" b="0" i="0" u="none" strike="noStrike" baseline="0" dirty="0">
                <a:solidFill>
                  <a:srgbClr val="002060"/>
                </a:solidFill>
                <a:latin typeface="+mj-lt"/>
              </a:rPr>
              <a:t>) facilmente codificabili ed accessibili e quindi linguisticamente 	privilegiate </a:t>
            </a:r>
            <a:r>
              <a:rPr lang="en-GB" sz="1800" b="0" i="0" u="none" strike="noStrike" baseline="0" dirty="0">
                <a:solidFill>
                  <a:srgbClr val="002060"/>
                </a:solidFill>
                <a:latin typeface="+mj-lt"/>
              </a:rPr>
              <a:t>in </a:t>
            </a:r>
            <a:r>
              <a:rPr lang="en-GB" sz="1800" b="0" i="0" u="none" strike="noStrike" baseline="0" dirty="0" err="1">
                <a:solidFill>
                  <a:srgbClr val="002060"/>
                </a:solidFill>
                <a:latin typeface="+mj-lt"/>
              </a:rPr>
              <a:t>una</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certa</a:t>
            </a:r>
            <a:r>
              <a:rPr lang="en-GB" sz="1800" b="0" i="0" u="none" strike="noStrike" baseline="0" dirty="0">
                <a:solidFill>
                  <a:srgbClr val="002060"/>
                </a:solidFill>
                <a:latin typeface="+mj-lt"/>
              </a:rPr>
              <a:t> lingua</a:t>
            </a:r>
            <a:r>
              <a:rPr lang="en-GB" sz="1800" b="0" i="0" u="none" strike="noStrike" baseline="0" dirty="0">
                <a:latin typeface="+mj-lt"/>
              </a:rPr>
              <a:t>.</a:t>
            </a:r>
          </a:p>
          <a:p>
            <a:pPr marL="0" indent="0" algn="l">
              <a:buNone/>
            </a:pPr>
            <a:endParaRPr lang="en-GB" sz="1800" dirty="0">
              <a:latin typeface="+mj-lt"/>
            </a:endParaRPr>
          </a:p>
          <a:p>
            <a:r>
              <a:rPr lang="en-GB" sz="1800" b="0" i="0" u="none" strike="noStrike" baseline="0" dirty="0">
                <a:solidFill>
                  <a:srgbClr val="002060"/>
                </a:solidFill>
                <a:latin typeface="+mj-lt"/>
              </a:rPr>
              <a:t>Le </a:t>
            </a:r>
            <a:r>
              <a:rPr lang="en-GB" sz="1800" b="0" i="0" u="none" strike="noStrike" baseline="0" dirty="0" err="1">
                <a:solidFill>
                  <a:srgbClr val="002060"/>
                </a:solidFill>
                <a:latin typeface="+mj-lt"/>
              </a:rPr>
              <a:t>proprietà</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strutturali</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delle</a:t>
            </a:r>
            <a:r>
              <a:rPr lang="en-GB" sz="1800" b="0" i="0" u="none" strike="noStrike" baseline="0" dirty="0">
                <a:solidFill>
                  <a:srgbClr val="002060"/>
                </a:solidFill>
                <a:latin typeface="+mj-lt"/>
              </a:rPr>
              <a:t> lingue </a:t>
            </a:r>
            <a:r>
              <a:rPr lang="en-GB" sz="1800" b="0" i="0" u="none" strike="noStrike" baseline="0" dirty="0" err="1">
                <a:solidFill>
                  <a:srgbClr val="002060"/>
                </a:solidFill>
                <a:latin typeface="+mj-lt"/>
              </a:rPr>
              <a:t>hanno</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delle</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ripercussioni</a:t>
            </a:r>
            <a:r>
              <a:rPr lang="en-GB" sz="1800" b="0" i="0" u="none" strike="noStrike" baseline="0" dirty="0">
                <a:solidFill>
                  <a:srgbClr val="002060"/>
                </a:solidFill>
                <a:latin typeface="+mj-lt"/>
              </a:rPr>
              <a:t> </a:t>
            </a:r>
            <a:r>
              <a:rPr lang="en-GB" sz="1800" b="0" i="0" u="none" strike="noStrike" baseline="0" dirty="0" err="1">
                <a:solidFill>
                  <a:srgbClr val="002060"/>
                </a:solidFill>
                <a:latin typeface="+mj-lt"/>
              </a:rPr>
              <a:t>su</a:t>
            </a:r>
            <a:r>
              <a:rPr lang="en-GB" sz="1800" dirty="0" err="1">
                <a:solidFill>
                  <a:srgbClr val="002060"/>
                </a:solidFill>
                <a:latin typeface="+mj-lt"/>
              </a:rPr>
              <a:t>lla</a:t>
            </a:r>
            <a:r>
              <a:rPr lang="en-GB" sz="1800" dirty="0">
                <a:solidFill>
                  <a:srgbClr val="002060"/>
                </a:solidFill>
                <a:latin typeface="+mj-lt"/>
              </a:rPr>
              <a:t> </a:t>
            </a:r>
            <a:r>
              <a:rPr lang="en-GB" sz="1800" dirty="0" err="1">
                <a:solidFill>
                  <a:srgbClr val="002060"/>
                </a:solidFill>
                <a:latin typeface="+mj-lt"/>
              </a:rPr>
              <a:t>prospettiva</a:t>
            </a:r>
            <a:r>
              <a:rPr lang="en-GB" sz="1800" dirty="0">
                <a:solidFill>
                  <a:srgbClr val="002060"/>
                </a:solidFill>
                <a:latin typeface="+mj-lt"/>
              </a:rPr>
              <a:t> (</a:t>
            </a:r>
            <a:r>
              <a:rPr lang="en-GB" sz="1800" i="1" dirty="0">
                <a:solidFill>
                  <a:srgbClr val="002060"/>
                </a:solidFill>
                <a:latin typeface="+mj-lt"/>
              </a:rPr>
              <a:t>stile </a:t>
            </a:r>
            <a:r>
              <a:rPr lang="en-GB" sz="1800" i="1" dirty="0" err="1">
                <a:solidFill>
                  <a:srgbClr val="002060"/>
                </a:solidFill>
                <a:latin typeface="+mj-lt"/>
              </a:rPr>
              <a:t>retorico</a:t>
            </a:r>
            <a:r>
              <a:rPr lang="en-GB" sz="1800" dirty="0">
                <a:solidFill>
                  <a:srgbClr val="002060"/>
                </a:solidFill>
                <a:latin typeface="+mj-lt"/>
              </a:rPr>
              <a:t>) </a:t>
            </a:r>
            <a:r>
              <a:rPr lang="en-GB" sz="1800" dirty="0" err="1">
                <a:solidFill>
                  <a:srgbClr val="002060"/>
                </a:solidFill>
                <a:latin typeface="+mj-lt"/>
              </a:rPr>
              <a:t>adattata</a:t>
            </a:r>
            <a:r>
              <a:rPr lang="en-GB" sz="1800" dirty="0">
                <a:solidFill>
                  <a:srgbClr val="002060"/>
                </a:solidFill>
                <a:latin typeface="+mj-lt"/>
              </a:rPr>
              <a:t> </a:t>
            </a:r>
            <a:r>
              <a:rPr lang="en-GB" sz="1800" dirty="0" err="1">
                <a:solidFill>
                  <a:srgbClr val="002060"/>
                </a:solidFill>
                <a:latin typeface="+mj-lt"/>
              </a:rPr>
              <a:t>dai</a:t>
            </a:r>
            <a:r>
              <a:rPr lang="en-GB" sz="1800" dirty="0">
                <a:solidFill>
                  <a:srgbClr val="002060"/>
                </a:solidFill>
                <a:latin typeface="+mj-lt"/>
              </a:rPr>
              <a:t> </a:t>
            </a:r>
            <a:r>
              <a:rPr lang="en-GB" sz="1800" dirty="0" err="1">
                <a:solidFill>
                  <a:srgbClr val="002060"/>
                </a:solidFill>
                <a:latin typeface="+mj-lt"/>
              </a:rPr>
              <a:t>parlanti</a:t>
            </a:r>
            <a:r>
              <a:rPr lang="en-GB" sz="1800" dirty="0">
                <a:solidFill>
                  <a:srgbClr val="002060"/>
                </a:solidFill>
                <a:latin typeface="+mj-lt"/>
              </a:rPr>
              <a:t> </a:t>
            </a:r>
            <a:r>
              <a:rPr lang="en-GB" sz="1800" dirty="0" err="1">
                <a:solidFill>
                  <a:srgbClr val="002060"/>
                </a:solidFill>
                <a:latin typeface="+mj-lt"/>
              </a:rPr>
              <a:t>nella</a:t>
            </a:r>
            <a:r>
              <a:rPr lang="en-GB" sz="1800" dirty="0">
                <a:solidFill>
                  <a:srgbClr val="002060"/>
                </a:solidFill>
                <a:latin typeface="+mj-lt"/>
              </a:rPr>
              <a:t> </a:t>
            </a:r>
            <a:r>
              <a:rPr lang="en-GB" sz="1800" dirty="0" err="1">
                <a:solidFill>
                  <a:srgbClr val="002060"/>
                </a:solidFill>
                <a:latin typeface="+mj-lt"/>
              </a:rPr>
              <a:t>verbalizzazione</a:t>
            </a:r>
            <a:r>
              <a:rPr lang="en-GB" sz="1800" dirty="0">
                <a:solidFill>
                  <a:srgbClr val="002060"/>
                </a:solidFill>
                <a:latin typeface="+mj-lt"/>
              </a:rPr>
              <a:t> </a:t>
            </a:r>
            <a:r>
              <a:rPr lang="en-GB" sz="1800" dirty="0" err="1">
                <a:solidFill>
                  <a:srgbClr val="002060"/>
                </a:solidFill>
                <a:latin typeface="+mj-lt"/>
              </a:rPr>
              <a:t>degli</a:t>
            </a:r>
            <a:r>
              <a:rPr lang="en-GB" sz="1800" dirty="0">
                <a:solidFill>
                  <a:srgbClr val="002060"/>
                </a:solidFill>
                <a:latin typeface="+mj-lt"/>
              </a:rPr>
              <a:t> </a:t>
            </a:r>
            <a:r>
              <a:rPr lang="en-GB" sz="1800" dirty="0" err="1">
                <a:solidFill>
                  <a:srgbClr val="002060"/>
                </a:solidFill>
                <a:latin typeface="+mj-lt"/>
              </a:rPr>
              <a:t>eventi</a:t>
            </a:r>
            <a:r>
              <a:rPr lang="en-GB" sz="1800" dirty="0">
                <a:solidFill>
                  <a:srgbClr val="002060"/>
                </a:solidFill>
                <a:latin typeface="+mj-lt"/>
              </a:rPr>
              <a:t>.</a:t>
            </a:r>
            <a:endParaRPr lang="en-GB" sz="1800" b="0" i="0" u="none" strike="noStrike" baseline="0" dirty="0">
              <a:solidFill>
                <a:srgbClr val="002060"/>
              </a:solidFill>
              <a:latin typeface="+mj-lt"/>
            </a:endParaRPr>
          </a:p>
          <a:p>
            <a:pPr marL="0" indent="0" algn="l">
              <a:buNone/>
            </a:pPr>
            <a:endParaRPr lang="en-GB" sz="1800" dirty="0">
              <a:solidFill>
                <a:srgbClr val="002060"/>
              </a:solidFill>
              <a:latin typeface="+mj-lt"/>
            </a:endParaRPr>
          </a:p>
          <a:p>
            <a:pPr marL="0" indent="0" algn="l">
              <a:buNone/>
            </a:pPr>
            <a:endParaRPr lang="fr-FR" sz="1800" dirty="0">
              <a:solidFill>
                <a:srgbClr val="002060"/>
              </a:solidFill>
              <a:latin typeface="+mj-lt"/>
            </a:endParaRPr>
          </a:p>
          <a:p>
            <a:pPr marL="27432" indent="0" algn="just">
              <a:buClr>
                <a:srgbClr val="002060"/>
              </a:buClr>
              <a:buNone/>
            </a:pPr>
            <a:endParaRPr lang="it-IT" sz="2000" dirty="0">
              <a:solidFill>
                <a:srgbClr val="FF0000"/>
              </a:solidFill>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14</a:t>
            </a:fld>
            <a:endParaRPr lang="it-IT" dirty="0"/>
          </a:p>
        </p:txBody>
      </p:sp>
      <p:sp>
        <p:nvSpPr>
          <p:cNvPr id="4" name="Segnaposto piè di pagina 3">
            <a:extLst>
              <a:ext uri="{FF2B5EF4-FFF2-40B4-BE49-F238E27FC236}">
                <a16:creationId xmlns:a16="http://schemas.microsoft.com/office/drawing/2014/main" id="{757E8FE5-C7F2-6924-0E09-5A9C31323705}"/>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093975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fontScale="90000"/>
          </a:bodyPr>
          <a:lstStyle/>
          <a:p>
            <a:r>
              <a:rPr lang="en-GB" sz="3600" b="1" dirty="0">
                <a:solidFill>
                  <a:schemeClr val="accent6">
                    <a:lumMod val="75000"/>
                  </a:schemeClr>
                </a:solidFill>
              </a:rPr>
              <a:t>Thinking for Speaking (</a:t>
            </a:r>
            <a:r>
              <a:rPr lang="en-GB" sz="3600" b="1" dirty="0" err="1">
                <a:solidFill>
                  <a:schemeClr val="accent6">
                    <a:lumMod val="75000"/>
                  </a:schemeClr>
                </a:solidFill>
              </a:rPr>
              <a:t>TfS</a:t>
            </a:r>
            <a:r>
              <a:rPr lang="en-GB" sz="3600" b="1" dirty="0">
                <a:solidFill>
                  <a:schemeClr val="accent6">
                    <a:lumMod val="75000"/>
                  </a:schemeClr>
                </a:solidFill>
              </a:rPr>
              <a:t>) e </a:t>
            </a:r>
            <a:r>
              <a:rPr lang="en-GB" sz="3600" b="1" i="1" dirty="0">
                <a:solidFill>
                  <a:schemeClr val="accent6">
                    <a:lumMod val="75000"/>
                  </a:schemeClr>
                </a:solidFill>
              </a:rPr>
              <a:t>transfer </a:t>
            </a:r>
          </a:p>
        </p:txBody>
      </p:sp>
      <p:sp>
        <p:nvSpPr>
          <p:cNvPr id="3" name="Segnaposto contenuto 2"/>
          <p:cNvSpPr>
            <a:spLocks noGrp="1"/>
          </p:cNvSpPr>
          <p:nvPr>
            <p:ph idx="1"/>
          </p:nvPr>
        </p:nvSpPr>
        <p:spPr>
          <a:xfrm>
            <a:off x="457200" y="1308660"/>
            <a:ext cx="8229600" cy="5000660"/>
          </a:xfrm>
        </p:spPr>
        <p:txBody>
          <a:bodyPr>
            <a:normAutofit/>
          </a:bodyPr>
          <a:lstStyle/>
          <a:p>
            <a:pPr marL="27432" indent="0" algn="just">
              <a:buClr>
                <a:srgbClr val="002060"/>
              </a:buClr>
              <a:buNone/>
            </a:pPr>
            <a:r>
              <a:rPr lang="en-US" sz="2000" b="1" dirty="0" err="1">
                <a:solidFill>
                  <a:srgbClr val="002060"/>
                </a:solidFill>
                <a:latin typeface="+mj-lt"/>
                <a:sym typeface="Wingdings" panose="05000000000000000000" pitchFamily="2" charset="2"/>
              </a:rPr>
              <a:t>Acquisizione</a:t>
            </a:r>
            <a:r>
              <a:rPr lang="en-US" sz="2000" b="1" dirty="0">
                <a:solidFill>
                  <a:srgbClr val="002060"/>
                </a:solidFill>
                <a:latin typeface="+mj-lt"/>
                <a:sym typeface="Wingdings" panose="05000000000000000000" pitchFamily="2" charset="2"/>
              </a:rPr>
              <a:t> L1</a:t>
            </a:r>
          </a:p>
          <a:p>
            <a:pPr marL="27432" indent="0" algn="just">
              <a:buClr>
                <a:srgbClr val="002060"/>
              </a:buClr>
              <a:buNone/>
            </a:pPr>
            <a:endParaRPr lang="en-US" sz="1800" b="1" dirty="0">
              <a:solidFill>
                <a:srgbClr val="002060"/>
              </a:solidFill>
              <a:latin typeface="+mj-lt"/>
              <a:sym typeface="Wingdings" panose="05000000000000000000" pitchFamily="2" charset="2"/>
            </a:endParaRPr>
          </a:p>
          <a:p>
            <a:pPr marL="27432" indent="0" algn="just">
              <a:buClr>
                <a:srgbClr val="002060"/>
              </a:buClr>
              <a:buNone/>
            </a:pPr>
            <a:r>
              <a:rPr lang="en-US" sz="1800" dirty="0">
                <a:solidFill>
                  <a:srgbClr val="002060"/>
                </a:solidFill>
                <a:latin typeface="+mj-lt"/>
                <a:sym typeface="Wingdings" panose="05000000000000000000" pitchFamily="2" charset="2"/>
              </a:rPr>
              <a:t>Sin </a:t>
            </a:r>
            <a:r>
              <a:rPr lang="en-US" sz="1800" dirty="0" err="1">
                <a:solidFill>
                  <a:srgbClr val="002060"/>
                </a:solidFill>
                <a:latin typeface="+mj-lt"/>
                <a:sym typeface="Wingdings" panose="05000000000000000000" pitchFamily="2" charset="2"/>
              </a:rPr>
              <a:t>dalla</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più</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tenera</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età</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parlanti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nativi</a:t>
            </a:r>
            <a:r>
              <a:rPr lang="en-US" sz="1800" dirty="0">
                <a:solidFill>
                  <a:srgbClr val="002060"/>
                </a:solidFill>
                <a:latin typeface="+mj-lt"/>
                <a:sym typeface="Wingdings" panose="05000000000000000000" pitchFamily="2" charset="2"/>
              </a:rPr>
              <a:t> di diverse lingue </a:t>
            </a:r>
            <a:r>
              <a:rPr lang="en-US" sz="1800" dirty="0" err="1">
                <a:solidFill>
                  <a:srgbClr val="002060"/>
                </a:solidFill>
                <a:latin typeface="+mj-lt"/>
                <a:sym typeface="Wingdings" panose="05000000000000000000" pitchFamily="2" charset="2"/>
              </a:rPr>
              <a:t>prestano</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attenzione</a:t>
            </a:r>
            <a:r>
              <a:rPr lang="en-US" sz="1800" dirty="0">
                <a:solidFill>
                  <a:srgbClr val="002060"/>
                </a:solidFill>
                <a:latin typeface="+mj-lt"/>
                <a:sym typeface="Wingdings" panose="05000000000000000000" pitchFamily="2" charset="2"/>
              </a:rPr>
              <a:t> a </a:t>
            </a:r>
            <a:r>
              <a:rPr lang="en-US" sz="1800" dirty="0" err="1">
                <a:solidFill>
                  <a:srgbClr val="002060"/>
                </a:solidFill>
                <a:latin typeface="+mj-lt"/>
                <a:sym typeface="Wingdings" panose="05000000000000000000" pitchFamily="2" charset="2"/>
              </a:rPr>
              <a:t>determinati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aspetti</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della</a:t>
            </a:r>
            <a:r>
              <a:rPr lang="en-US" sz="1800" dirty="0">
                <a:solidFill>
                  <a:srgbClr val="002060"/>
                </a:solidFill>
                <a:latin typeface="+mj-lt"/>
                <a:sym typeface="Wingdings" panose="05000000000000000000" pitchFamily="2" charset="2"/>
              </a:rPr>
              <a:t> </a:t>
            </a:r>
            <a:r>
              <a:rPr lang="en-US" sz="1800" dirty="0" err="1">
                <a:solidFill>
                  <a:srgbClr val="002060"/>
                </a:solidFill>
                <a:latin typeface="+mj-lt"/>
                <a:sym typeface="Wingdings" panose="05000000000000000000" pitchFamily="2" charset="2"/>
              </a:rPr>
              <a:t>realtà</a:t>
            </a:r>
            <a:r>
              <a:rPr lang="en-US" sz="1800" dirty="0">
                <a:solidFill>
                  <a:srgbClr val="002060"/>
                </a:solidFill>
                <a:latin typeface="+mj-lt"/>
                <a:sym typeface="Wingdings" panose="05000000000000000000" pitchFamily="2" charset="2"/>
              </a:rPr>
              <a:t> a </a:t>
            </a:r>
            <a:r>
              <a:rPr lang="en-US" sz="1800" dirty="0" err="1">
                <a:solidFill>
                  <a:srgbClr val="002060"/>
                </a:solidFill>
                <a:latin typeface="+mj-lt"/>
                <a:sym typeface="Wingdings" panose="05000000000000000000" pitchFamily="2" charset="2"/>
              </a:rPr>
              <a:t>seconda</a:t>
            </a:r>
            <a:r>
              <a:rPr lang="en-US" sz="1800" dirty="0">
                <a:solidFill>
                  <a:srgbClr val="002060"/>
                </a:solidFill>
                <a:latin typeface="+mj-lt"/>
                <a:sym typeface="Wingdings" panose="05000000000000000000" pitchFamily="2" charset="2"/>
              </a:rPr>
              <a:t> </a:t>
            </a:r>
            <a:r>
              <a:rPr lang="en-US" sz="1800" b="1" dirty="0" err="1">
                <a:solidFill>
                  <a:srgbClr val="002060"/>
                </a:solidFill>
                <a:latin typeface="+mj-lt"/>
                <a:sym typeface="Wingdings" panose="05000000000000000000" pitchFamily="2" charset="2"/>
              </a:rPr>
              <a:t>delle</a:t>
            </a:r>
            <a:r>
              <a:rPr lang="en-US" sz="1800" b="1" dirty="0">
                <a:solidFill>
                  <a:srgbClr val="002060"/>
                </a:solidFill>
                <a:latin typeface="+mj-lt"/>
                <a:sym typeface="Wingdings" panose="05000000000000000000" pitchFamily="2" charset="2"/>
              </a:rPr>
              <a:t> </a:t>
            </a:r>
            <a:r>
              <a:rPr lang="en-US" sz="1800" b="1" dirty="0" err="1">
                <a:solidFill>
                  <a:srgbClr val="002060"/>
                </a:solidFill>
                <a:latin typeface="+mj-lt"/>
                <a:sym typeface="Wingdings" panose="05000000000000000000" pitchFamily="2" charset="2"/>
              </a:rPr>
              <a:t>categorie</a:t>
            </a:r>
            <a:r>
              <a:rPr lang="en-US" sz="1800" b="1" dirty="0">
                <a:solidFill>
                  <a:srgbClr val="002060"/>
                </a:solidFill>
                <a:latin typeface="+mj-lt"/>
                <a:sym typeface="Wingdings" panose="05000000000000000000" pitchFamily="2" charset="2"/>
              </a:rPr>
              <a:t> </a:t>
            </a:r>
            <a:r>
              <a:rPr lang="en-US" sz="1800" b="1" dirty="0" err="1">
                <a:solidFill>
                  <a:srgbClr val="002060"/>
                </a:solidFill>
                <a:latin typeface="+mj-lt"/>
                <a:sym typeface="Wingdings" panose="05000000000000000000" pitchFamily="2" charset="2"/>
              </a:rPr>
              <a:t>lessico-grammaticali</a:t>
            </a:r>
            <a:r>
              <a:rPr lang="en-US" sz="1800" b="1" dirty="0">
                <a:solidFill>
                  <a:srgbClr val="002060"/>
                </a:solidFill>
                <a:latin typeface="+mj-lt"/>
                <a:sym typeface="Wingdings" panose="05000000000000000000" pitchFamily="2" charset="2"/>
              </a:rPr>
              <a:t> </a:t>
            </a:r>
            <a:r>
              <a:rPr lang="en-US" sz="1800" b="1" dirty="0" err="1">
                <a:solidFill>
                  <a:srgbClr val="002060"/>
                </a:solidFill>
                <a:latin typeface="+mj-lt"/>
                <a:sym typeface="Wingdings" panose="05000000000000000000" pitchFamily="2" charset="2"/>
              </a:rPr>
              <a:t>tipiche</a:t>
            </a:r>
            <a:r>
              <a:rPr lang="en-US" sz="1800" b="1" dirty="0">
                <a:solidFill>
                  <a:srgbClr val="002060"/>
                </a:solidFill>
                <a:latin typeface="+mj-lt"/>
                <a:sym typeface="Wingdings" panose="05000000000000000000" pitchFamily="2" charset="2"/>
              </a:rPr>
              <a:t> </a:t>
            </a:r>
            <a:r>
              <a:rPr lang="en-US" sz="1800" b="1" dirty="0" err="1">
                <a:solidFill>
                  <a:srgbClr val="002060"/>
                </a:solidFill>
                <a:latin typeface="+mj-lt"/>
                <a:sym typeface="Wingdings" panose="05000000000000000000" pitchFamily="2" charset="2"/>
              </a:rPr>
              <a:t>della</a:t>
            </a:r>
            <a:r>
              <a:rPr lang="en-US" sz="1800" b="1" dirty="0">
                <a:solidFill>
                  <a:srgbClr val="002060"/>
                </a:solidFill>
                <a:latin typeface="+mj-lt"/>
                <a:sym typeface="Wingdings" panose="05000000000000000000" pitchFamily="2" charset="2"/>
              </a:rPr>
              <a:t> L1.</a:t>
            </a:r>
            <a:endParaRPr lang="en-GB" sz="1800" b="1" dirty="0">
              <a:solidFill>
                <a:srgbClr val="002060"/>
              </a:solidFill>
              <a:latin typeface="+mj-lt"/>
            </a:endParaRPr>
          </a:p>
          <a:p>
            <a:pPr marL="0" indent="0" algn="l">
              <a:buNone/>
            </a:pPr>
            <a:endParaRPr lang="fr-FR" sz="1800" dirty="0">
              <a:solidFill>
                <a:srgbClr val="002060"/>
              </a:solidFill>
              <a:latin typeface="+mj-lt"/>
            </a:endParaRPr>
          </a:p>
          <a:p>
            <a:pPr marL="0" indent="0" algn="l">
              <a:buNone/>
            </a:pPr>
            <a:endParaRPr lang="fr-FR" sz="1800" dirty="0">
              <a:solidFill>
                <a:srgbClr val="002060"/>
              </a:solidFill>
              <a:latin typeface="+mj-lt"/>
            </a:endParaRPr>
          </a:p>
          <a:p>
            <a:pPr marL="27432" indent="0" algn="just">
              <a:buClr>
                <a:srgbClr val="002060"/>
              </a:buClr>
              <a:buNone/>
            </a:pPr>
            <a:endParaRPr lang="it-IT" sz="2000" dirty="0">
              <a:solidFill>
                <a:srgbClr val="FF0000"/>
              </a:solidFill>
            </a:endParaRPr>
          </a:p>
          <a:p>
            <a:pPr marL="27432" indent="0" algn="just">
              <a:buClr>
                <a:srgbClr val="002060"/>
              </a:buClr>
              <a:buNone/>
            </a:pPr>
            <a:r>
              <a:rPr lang="it-IT" sz="2000" dirty="0">
                <a:solidFill>
                  <a:srgbClr val="FF0000"/>
                </a:solidFill>
              </a:rPr>
              <a:t>			</a:t>
            </a:r>
          </a:p>
          <a:p>
            <a:pPr marL="27432" indent="0" algn="just">
              <a:buClr>
                <a:srgbClr val="002060"/>
              </a:buClr>
              <a:buNone/>
            </a:pPr>
            <a:endParaRPr lang="it-IT" sz="2000" dirty="0">
              <a:solidFill>
                <a:srgbClr val="FF0000"/>
              </a:solidFill>
            </a:endParaRPr>
          </a:p>
          <a:p>
            <a:pPr marL="27432" indent="0" algn="just">
              <a:buClr>
                <a:srgbClr val="002060"/>
              </a:buClr>
              <a:buNone/>
            </a:pPr>
            <a:endParaRPr lang="it-IT" sz="2000" dirty="0">
              <a:solidFill>
                <a:srgbClr val="FF0000"/>
              </a:solidFill>
            </a:endParaRPr>
          </a:p>
          <a:p>
            <a:pPr marL="27432" indent="0" algn="just">
              <a:buClr>
                <a:srgbClr val="002060"/>
              </a:buClr>
              <a:buNone/>
            </a:pPr>
            <a:endParaRPr lang="it-IT" sz="2000" dirty="0">
              <a:solidFill>
                <a:srgbClr val="FF0000"/>
              </a:solidFill>
            </a:endParaRPr>
          </a:p>
          <a:p>
            <a:pPr marL="27432" indent="0" algn="just">
              <a:buClr>
                <a:srgbClr val="002060"/>
              </a:buClr>
              <a:buNone/>
            </a:pPr>
            <a:endParaRPr lang="it-IT" sz="2000" dirty="0">
              <a:solidFill>
                <a:srgbClr val="FF0000"/>
              </a:solidFill>
            </a:endParaRPr>
          </a:p>
          <a:p>
            <a:pPr marL="27432" indent="0" algn="r">
              <a:buClr>
                <a:srgbClr val="002060"/>
              </a:buClr>
              <a:buNone/>
            </a:pPr>
            <a:r>
              <a:rPr lang="it-IT" sz="1400" dirty="0" err="1">
                <a:solidFill>
                  <a:srgbClr val="002060"/>
                </a:solidFill>
              </a:rPr>
              <a:t>Bowerman</a:t>
            </a:r>
            <a:r>
              <a:rPr lang="it-IT" sz="1400" dirty="0">
                <a:solidFill>
                  <a:srgbClr val="002060"/>
                </a:solidFill>
              </a:rPr>
              <a:t> &amp; Choi (2003) in Valentini (2021</a:t>
            </a:r>
            <a:r>
              <a:rPr lang="it-IT" sz="1600" dirty="0">
                <a:solidFill>
                  <a:srgbClr val="002060"/>
                </a:solidFill>
              </a:rPr>
              <a:t>)</a:t>
            </a: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15</a:t>
            </a:fld>
            <a:endParaRPr lang="it-IT"/>
          </a:p>
        </p:txBody>
      </p:sp>
      <p:graphicFrame>
        <p:nvGraphicFramePr>
          <p:cNvPr id="4" name="Tabella 5">
            <a:extLst>
              <a:ext uri="{FF2B5EF4-FFF2-40B4-BE49-F238E27FC236}">
                <a16:creationId xmlns:a16="http://schemas.microsoft.com/office/drawing/2014/main" id="{0ADD7366-962D-3BE2-7AF1-0EECA35EC0EC}"/>
              </a:ext>
            </a:extLst>
          </p:cNvPr>
          <p:cNvGraphicFramePr>
            <a:graphicFrameLocks noGrp="1"/>
          </p:cNvGraphicFramePr>
          <p:nvPr>
            <p:extLst>
              <p:ext uri="{D42A27DB-BD31-4B8C-83A1-F6EECF244321}">
                <p14:modId xmlns:p14="http://schemas.microsoft.com/office/powerpoint/2010/main" val="2482185272"/>
              </p:ext>
            </p:extLst>
          </p:nvPr>
        </p:nvGraphicFramePr>
        <p:xfrm>
          <a:off x="1211796" y="3284984"/>
          <a:ext cx="6720408" cy="2473960"/>
        </p:xfrm>
        <a:graphic>
          <a:graphicData uri="http://schemas.openxmlformats.org/drawingml/2006/table">
            <a:tbl>
              <a:tblPr firstRow="1" bandRow="1">
                <a:tableStyleId>{5FD0F851-EC5A-4D38-B0AD-8093EC10F338}</a:tableStyleId>
              </a:tblPr>
              <a:tblGrid>
                <a:gridCol w="1584176">
                  <a:extLst>
                    <a:ext uri="{9D8B030D-6E8A-4147-A177-3AD203B41FA5}">
                      <a16:colId xmlns:a16="http://schemas.microsoft.com/office/drawing/2014/main" val="352835752"/>
                    </a:ext>
                  </a:extLst>
                </a:gridCol>
                <a:gridCol w="2896096">
                  <a:extLst>
                    <a:ext uri="{9D8B030D-6E8A-4147-A177-3AD203B41FA5}">
                      <a16:colId xmlns:a16="http://schemas.microsoft.com/office/drawing/2014/main" val="1609695896"/>
                    </a:ext>
                  </a:extLst>
                </a:gridCol>
                <a:gridCol w="2240136">
                  <a:extLst>
                    <a:ext uri="{9D8B030D-6E8A-4147-A177-3AD203B41FA5}">
                      <a16:colId xmlns:a16="http://schemas.microsoft.com/office/drawing/2014/main" val="3418368430"/>
                    </a:ext>
                  </a:extLst>
                </a:gridCol>
              </a:tblGrid>
              <a:tr h="370840">
                <a:tc>
                  <a:txBody>
                    <a:bodyPr/>
                    <a:lstStyle/>
                    <a:p>
                      <a:r>
                        <a:rPr lang="it-IT" dirty="0">
                          <a:solidFill>
                            <a:srgbClr val="002060"/>
                          </a:solidFill>
                        </a:rPr>
                        <a:t>L1</a:t>
                      </a:r>
                      <a:endParaRPr lang="en-GB" dirty="0">
                        <a:solidFill>
                          <a:srgbClr val="002060"/>
                        </a:solidFill>
                      </a:endParaRPr>
                    </a:p>
                  </a:txBody>
                  <a:tcPr/>
                </a:tc>
                <a:tc gridSpan="2">
                  <a:txBody>
                    <a:bodyPr/>
                    <a:lstStyle/>
                    <a:p>
                      <a:pPr algn="ctr"/>
                      <a:r>
                        <a:rPr lang="it-IT" dirty="0">
                          <a:solidFill>
                            <a:srgbClr val="002060"/>
                          </a:solidFill>
                        </a:rPr>
                        <a:t>17-20 mesi</a:t>
                      </a:r>
                      <a:endParaRPr lang="en-GB" dirty="0">
                        <a:solidFill>
                          <a:srgbClr val="002060"/>
                        </a:solidFill>
                      </a:endParaRPr>
                    </a:p>
                  </a:txBody>
                  <a:tcPr/>
                </a:tc>
                <a:tc hMerge="1">
                  <a:txBody>
                    <a:bodyPr/>
                    <a:lstStyle/>
                    <a:p>
                      <a:endParaRPr lang="en-GB" dirty="0"/>
                    </a:p>
                  </a:txBody>
                  <a:tcPr/>
                </a:tc>
                <a:extLst>
                  <a:ext uri="{0D108BD9-81ED-4DB2-BD59-A6C34878D82A}">
                    <a16:rowId xmlns:a16="http://schemas.microsoft.com/office/drawing/2014/main" val="3704649037"/>
                  </a:ext>
                </a:extLst>
              </a:tr>
              <a:tr h="370840">
                <a:tc>
                  <a:txBody>
                    <a:bodyPr/>
                    <a:lstStyle/>
                    <a:p>
                      <a:r>
                        <a:rPr lang="it-IT" dirty="0">
                          <a:solidFill>
                            <a:srgbClr val="002060"/>
                          </a:solidFill>
                        </a:rPr>
                        <a:t>Inglese</a:t>
                      </a:r>
                      <a:endParaRPr lang="en-GB" dirty="0">
                        <a:solidFill>
                          <a:srgbClr val="002060"/>
                        </a:solidFill>
                      </a:endParaRPr>
                    </a:p>
                  </a:txBody>
                  <a:tcPr/>
                </a:tc>
                <a:tc>
                  <a:txBody>
                    <a:bodyPr/>
                    <a:lstStyle/>
                    <a:p>
                      <a:r>
                        <a:rPr lang="it-IT" b="1" dirty="0">
                          <a:solidFill>
                            <a:srgbClr val="002060"/>
                          </a:solidFill>
                        </a:rPr>
                        <a:t>Put</a:t>
                      </a:r>
                      <a:r>
                        <a:rPr lang="it-IT" dirty="0">
                          <a:solidFill>
                            <a:srgbClr val="002060"/>
                          </a:solidFill>
                        </a:rPr>
                        <a:t> (in vs on)</a:t>
                      </a:r>
                    </a:p>
                    <a:p>
                      <a:r>
                        <a:rPr lang="it-IT" i="1" dirty="0">
                          <a:solidFill>
                            <a:srgbClr val="002060"/>
                          </a:solidFill>
                        </a:rPr>
                        <a:t>mettere i giocattoli nella stanza vs mettere  giocattoli sul tavolo</a:t>
                      </a:r>
                      <a:endParaRPr lang="en-GB" i="1" dirty="0">
                        <a:solidFill>
                          <a:srgbClr val="002060"/>
                        </a:solidFill>
                      </a:endParaRPr>
                    </a:p>
                  </a:txBody>
                  <a:tcPr/>
                </a:tc>
                <a:tc>
                  <a:txBody>
                    <a:bodyPr/>
                    <a:lstStyle/>
                    <a:p>
                      <a:r>
                        <a:rPr lang="it-IT" dirty="0">
                          <a:solidFill>
                            <a:srgbClr val="002060"/>
                          </a:solidFill>
                        </a:rPr>
                        <a:t>Distinzione immediata tra </a:t>
                      </a:r>
                      <a:r>
                        <a:rPr lang="it-IT" i="1" dirty="0">
                          <a:solidFill>
                            <a:srgbClr val="002060"/>
                          </a:solidFill>
                        </a:rPr>
                        <a:t>inserimento vs contatto</a:t>
                      </a:r>
                      <a:endParaRPr lang="en-GB" i="1" dirty="0">
                        <a:solidFill>
                          <a:srgbClr val="002060"/>
                        </a:solidFill>
                      </a:endParaRPr>
                    </a:p>
                  </a:txBody>
                  <a:tcPr/>
                </a:tc>
                <a:extLst>
                  <a:ext uri="{0D108BD9-81ED-4DB2-BD59-A6C34878D82A}">
                    <a16:rowId xmlns:a16="http://schemas.microsoft.com/office/drawing/2014/main" val="3855113879"/>
                  </a:ext>
                </a:extLst>
              </a:tr>
              <a:tr h="370840">
                <a:tc>
                  <a:txBody>
                    <a:bodyPr/>
                    <a:lstStyle/>
                    <a:p>
                      <a:r>
                        <a:rPr lang="it-IT" dirty="0">
                          <a:solidFill>
                            <a:srgbClr val="002060"/>
                          </a:solidFill>
                        </a:rPr>
                        <a:t>Coreano</a:t>
                      </a:r>
                      <a:endParaRPr lang="en-GB" dirty="0">
                        <a:solidFill>
                          <a:srgbClr val="002060"/>
                        </a:solidFill>
                      </a:endParaRPr>
                    </a:p>
                  </a:txBody>
                  <a:tcPr/>
                </a:tc>
                <a:tc>
                  <a:txBody>
                    <a:bodyPr/>
                    <a:lstStyle/>
                    <a:p>
                      <a:r>
                        <a:rPr lang="it-IT" b="1" dirty="0" err="1">
                          <a:solidFill>
                            <a:srgbClr val="002060"/>
                          </a:solidFill>
                        </a:rPr>
                        <a:t>Kkita</a:t>
                      </a:r>
                      <a:r>
                        <a:rPr lang="it-IT" dirty="0">
                          <a:solidFill>
                            <a:srgbClr val="002060"/>
                          </a:solidFill>
                        </a:rPr>
                        <a:t> vs </a:t>
                      </a:r>
                      <a:r>
                        <a:rPr lang="it-IT" dirty="0" err="1">
                          <a:solidFill>
                            <a:srgbClr val="002060"/>
                          </a:solidFill>
                        </a:rPr>
                        <a:t>nehta</a:t>
                      </a:r>
                      <a:endParaRPr lang="it-IT" dirty="0">
                        <a:solidFill>
                          <a:srgbClr val="002060"/>
                        </a:solidFill>
                      </a:endParaRPr>
                    </a:p>
                    <a:p>
                      <a:r>
                        <a:rPr lang="it-IT" i="1" dirty="0">
                          <a:solidFill>
                            <a:srgbClr val="002060"/>
                          </a:solidFill>
                        </a:rPr>
                        <a:t>mettere il cappuccio sulla penna</a:t>
                      </a:r>
                      <a:endParaRPr lang="en-GB" i="1" dirty="0">
                        <a:solidFill>
                          <a:srgbClr val="002060"/>
                        </a:solidFill>
                      </a:endParaRPr>
                    </a:p>
                  </a:txBody>
                  <a:tcPr/>
                </a:tc>
                <a:tc>
                  <a:txBody>
                    <a:bodyPr/>
                    <a:lstStyle/>
                    <a:p>
                      <a:r>
                        <a:rPr lang="it-IT" dirty="0">
                          <a:solidFill>
                            <a:srgbClr val="002060"/>
                          </a:solidFill>
                        </a:rPr>
                        <a:t>aderenza o meno al nuovo sfondo</a:t>
                      </a:r>
                      <a:endParaRPr lang="en-GB" dirty="0">
                        <a:solidFill>
                          <a:srgbClr val="002060"/>
                        </a:solidFill>
                      </a:endParaRPr>
                    </a:p>
                  </a:txBody>
                  <a:tcPr/>
                </a:tc>
                <a:extLst>
                  <a:ext uri="{0D108BD9-81ED-4DB2-BD59-A6C34878D82A}">
                    <a16:rowId xmlns:a16="http://schemas.microsoft.com/office/drawing/2014/main" val="759830913"/>
                  </a:ext>
                </a:extLst>
              </a:tr>
            </a:tbl>
          </a:graphicData>
        </a:graphic>
      </p:graphicFrame>
      <p:sp>
        <p:nvSpPr>
          <p:cNvPr id="6" name="Segnaposto piè di pagina 5">
            <a:extLst>
              <a:ext uri="{FF2B5EF4-FFF2-40B4-BE49-F238E27FC236}">
                <a16:creationId xmlns:a16="http://schemas.microsoft.com/office/drawing/2014/main" id="{F200614B-8B48-DDF4-523F-1909DB8C5CD5}"/>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36884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fontScale="90000"/>
          </a:bodyPr>
          <a:lstStyle/>
          <a:p>
            <a:r>
              <a:rPr lang="en-GB" sz="3600" b="1" dirty="0">
                <a:solidFill>
                  <a:schemeClr val="accent6">
                    <a:lumMod val="75000"/>
                  </a:schemeClr>
                </a:solidFill>
              </a:rPr>
              <a:t>Thinking for Speaking (</a:t>
            </a:r>
            <a:r>
              <a:rPr lang="en-GB" sz="3600" b="1" dirty="0" err="1">
                <a:solidFill>
                  <a:schemeClr val="accent6">
                    <a:lumMod val="75000"/>
                  </a:schemeClr>
                </a:solidFill>
              </a:rPr>
              <a:t>TfS</a:t>
            </a:r>
            <a:r>
              <a:rPr lang="en-GB" sz="3600" b="1" dirty="0">
                <a:solidFill>
                  <a:schemeClr val="accent6">
                    <a:lumMod val="75000"/>
                  </a:schemeClr>
                </a:solidFill>
              </a:rPr>
              <a:t>) e </a:t>
            </a:r>
            <a:r>
              <a:rPr lang="en-GB" sz="3600" b="1" i="1" dirty="0">
                <a:solidFill>
                  <a:schemeClr val="accent6">
                    <a:lumMod val="75000"/>
                  </a:schemeClr>
                </a:solidFill>
              </a:rPr>
              <a:t>transfer </a:t>
            </a:r>
          </a:p>
        </p:txBody>
      </p:sp>
      <p:sp>
        <p:nvSpPr>
          <p:cNvPr id="3" name="Segnaposto contenuto 2"/>
          <p:cNvSpPr>
            <a:spLocks noGrp="1"/>
          </p:cNvSpPr>
          <p:nvPr>
            <p:ph idx="1"/>
          </p:nvPr>
        </p:nvSpPr>
        <p:spPr>
          <a:xfrm>
            <a:off x="323528" y="1196752"/>
            <a:ext cx="8363272" cy="6048672"/>
          </a:xfrm>
        </p:spPr>
        <p:txBody>
          <a:bodyPr>
            <a:normAutofit/>
          </a:bodyPr>
          <a:lstStyle/>
          <a:p>
            <a:pPr marL="27432" indent="0" algn="just">
              <a:buClr>
                <a:srgbClr val="002060"/>
              </a:buClr>
              <a:buNone/>
            </a:pPr>
            <a:r>
              <a:rPr lang="fr-FR" sz="2600" b="1" dirty="0" err="1">
                <a:solidFill>
                  <a:srgbClr val="002060"/>
                </a:solidFill>
                <a:latin typeface="+mj-lt"/>
              </a:rPr>
              <a:t>Acquisizione</a:t>
            </a:r>
            <a:r>
              <a:rPr lang="fr-FR" sz="2600" b="1" dirty="0">
                <a:solidFill>
                  <a:srgbClr val="002060"/>
                </a:solidFill>
                <a:latin typeface="+mj-lt"/>
              </a:rPr>
              <a:t> L2  </a:t>
            </a:r>
          </a:p>
          <a:p>
            <a:pPr marL="27432" indent="0" algn="just">
              <a:buClr>
                <a:srgbClr val="002060"/>
              </a:buClr>
              <a:buFont typeface="Wingdings" pitchFamily="2" charset="2"/>
              <a:buChar char="Ø"/>
            </a:pPr>
            <a:r>
              <a:rPr lang="fr-FR" sz="2400" dirty="0" err="1">
                <a:solidFill>
                  <a:srgbClr val="002060"/>
                </a:solidFill>
                <a:latin typeface="+mj-lt"/>
              </a:rPr>
              <a:t>TfS</a:t>
            </a:r>
            <a:r>
              <a:rPr lang="fr-FR" sz="2400" dirty="0">
                <a:solidFill>
                  <a:srgbClr val="002060"/>
                </a:solidFill>
                <a:latin typeface="+mj-lt"/>
              </a:rPr>
              <a:t> L1 come </a:t>
            </a:r>
            <a:r>
              <a:rPr lang="fr-FR" sz="2400" dirty="0" err="1">
                <a:solidFill>
                  <a:srgbClr val="002060"/>
                </a:solidFill>
                <a:latin typeface="+mj-lt"/>
              </a:rPr>
              <a:t>impronta</a:t>
            </a:r>
            <a:r>
              <a:rPr lang="fr-FR" sz="2400" dirty="0">
                <a:solidFill>
                  <a:srgbClr val="002060"/>
                </a:solidFill>
                <a:latin typeface="+mj-lt"/>
              </a:rPr>
              <a:t> </a:t>
            </a:r>
            <a:r>
              <a:rPr lang="fr-FR" sz="2400" dirty="0" err="1">
                <a:solidFill>
                  <a:srgbClr val="002060"/>
                </a:solidFill>
                <a:latin typeface="+mj-lt"/>
              </a:rPr>
              <a:t>indelebile</a:t>
            </a:r>
            <a:r>
              <a:rPr lang="fr-FR" sz="2400" dirty="0">
                <a:solidFill>
                  <a:srgbClr val="002060"/>
                </a:solidFill>
                <a:latin typeface="+mj-lt"/>
              </a:rPr>
              <a:t> anche in </a:t>
            </a:r>
            <a:r>
              <a:rPr lang="fr-FR" sz="2400" dirty="0" err="1">
                <a:solidFill>
                  <a:srgbClr val="002060"/>
                </a:solidFill>
                <a:latin typeface="+mj-lt"/>
              </a:rPr>
              <a:t>apprendenti</a:t>
            </a:r>
            <a:r>
              <a:rPr lang="fr-FR" sz="2400" dirty="0">
                <a:solidFill>
                  <a:srgbClr val="002060"/>
                </a:solidFill>
                <a:latin typeface="+mj-lt"/>
              </a:rPr>
              <a:t> L2 di </a:t>
            </a:r>
            <a:r>
              <a:rPr lang="fr-FR" sz="2400" dirty="0" err="1">
                <a:solidFill>
                  <a:srgbClr val="002060"/>
                </a:solidFill>
                <a:latin typeface="+mj-lt"/>
              </a:rPr>
              <a:t>livello</a:t>
            </a:r>
            <a:r>
              <a:rPr lang="fr-FR" sz="2400" dirty="0">
                <a:solidFill>
                  <a:srgbClr val="002060"/>
                </a:solidFill>
                <a:latin typeface="+mj-lt"/>
              </a:rPr>
              <a:t> </a:t>
            </a:r>
            <a:r>
              <a:rPr lang="fr-FR" sz="2400" dirty="0" err="1">
                <a:solidFill>
                  <a:srgbClr val="002060"/>
                </a:solidFill>
                <a:latin typeface="+mj-lt"/>
              </a:rPr>
              <a:t>avanzato</a:t>
            </a:r>
            <a:r>
              <a:rPr lang="fr-FR" sz="2400" dirty="0">
                <a:solidFill>
                  <a:srgbClr val="002060"/>
                </a:solidFill>
                <a:latin typeface="+mj-lt"/>
              </a:rPr>
              <a:t> </a:t>
            </a:r>
            <a:r>
              <a:rPr lang="fr-FR" sz="1600" dirty="0">
                <a:solidFill>
                  <a:srgbClr val="002060"/>
                </a:solidFill>
                <a:latin typeface="+mj-lt"/>
              </a:rPr>
              <a:t>(von </a:t>
            </a:r>
            <a:r>
              <a:rPr lang="fr-FR" sz="1600" dirty="0" err="1">
                <a:solidFill>
                  <a:srgbClr val="002060"/>
                </a:solidFill>
                <a:latin typeface="+mj-lt"/>
              </a:rPr>
              <a:t>Stutterheim</a:t>
            </a:r>
            <a:r>
              <a:rPr lang="fr-FR" sz="1600" dirty="0">
                <a:solidFill>
                  <a:srgbClr val="002060"/>
                </a:solidFill>
                <a:latin typeface="+mj-lt"/>
              </a:rPr>
              <a:t> 2013; Han &amp; </a:t>
            </a:r>
            <a:r>
              <a:rPr lang="fr-FR" sz="1600" dirty="0" err="1">
                <a:solidFill>
                  <a:srgbClr val="002060"/>
                </a:solidFill>
                <a:latin typeface="+mj-lt"/>
              </a:rPr>
              <a:t>Cadierno</a:t>
            </a:r>
            <a:r>
              <a:rPr lang="fr-FR" sz="1600" dirty="0">
                <a:solidFill>
                  <a:srgbClr val="002060"/>
                </a:solidFill>
                <a:latin typeface="+mj-lt"/>
              </a:rPr>
              <a:t> 2013)</a:t>
            </a:r>
          </a:p>
          <a:p>
            <a:pPr marL="27432" indent="0" algn="just">
              <a:buClr>
                <a:srgbClr val="002060"/>
              </a:buClr>
              <a:buNone/>
            </a:pPr>
            <a:r>
              <a:rPr lang="fr-FR" sz="2400" dirty="0">
                <a:solidFill>
                  <a:srgbClr val="002060"/>
                </a:solidFill>
                <a:latin typeface="+mj-lt"/>
              </a:rPr>
              <a:t> </a:t>
            </a:r>
          </a:p>
          <a:p>
            <a:pPr marL="369888" indent="-7938" algn="just">
              <a:buClr>
                <a:srgbClr val="002060"/>
              </a:buClr>
              <a:buFont typeface="Wingdings" panose="05000000000000000000" pitchFamily="2" charset="2"/>
              <a:buChar char="à"/>
            </a:pPr>
            <a:r>
              <a:rPr lang="fr-FR" sz="2400" dirty="0">
                <a:solidFill>
                  <a:srgbClr val="002060"/>
                </a:solidFill>
                <a:latin typeface="+mj-lt"/>
                <a:sym typeface="Wingdings" panose="05000000000000000000" pitchFamily="2" charset="2"/>
              </a:rPr>
              <a:t> </a:t>
            </a:r>
            <a:r>
              <a:rPr lang="fr-FR" sz="2400" dirty="0" err="1">
                <a:solidFill>
                  <a:srgbClr val="002060"/>
                </a:solidFill>
                <a:latin typeface="+mj-lt"/>
                <a:sym typeface="Wingdings" panose="05000000000000000000" pitchFamily="2" charset="2"/>
              </a:rPr>
              <a:t>fenomeni</a:t>
            </a:r>
            <a:r>
              <a:rPr lang="fr-FR" sz="2400" dirty="0">
                <a:solidFill>
                  <a:srgbClr val="002060"/>
                </a:solidFill>
                <a:latin typeface="+mj-lt"/>
                <a:sym typeface="Wingdings" panose="05000000000000000000" pitchFamily="2" charset="2"/>
              </a:rPr>
              <a:t> </a:t>
            </a:r>
            <a:r>
              <a:rPr lang="fr-FR" sz="2400" dirty="0">
                <a:solidFill>
                  <a:srgbClr val="002060"/>
                </a:solidFill>
                <a:latin typeface="+mj-lt"/>
              </a:rPr>
              <a:t>di </a:t>
            </a:r>
            <a:r>
              <a:rPr lang="fr-FR" sz="2400" i="1" dirty="0" err="1">
                <a:solidFill>
                  <a:srgbClr val="002060"/>
                </a:solidFill>
                <a:latin typeface="+mj-lt"/>
              </a:rPr>
              <a:t>transfer</a:t>
            </a:r>
            <a:r>
              <a:rPr lang="fr-FR" sz="2400" i="1" dirty="0">
                <a:solidFill>
                  <a:srgbClr val="002060"/>
                </a:solidFill>
                <a:latin typeface="+mj-lt"/>
              </a:rPr>
              <a:t> o </a:t>
            </a:r>
            <a:r>
              <a:rPr lang="fr-FR" sz="2400" i="1" dirty="0" err="1">
                <a:solidFill>
                  <a:srgbClr val="002060"/>
                </a:solidFill>
                <a:latin typeface="+mj-lt"/>
              </a:rPr>
              <a:t>crosslinguistic</a:t>
            </a:r>
            <a:r>
              <a:rPr lang="fr-FR" sz="2400" i="1" dirty="0">
                <a:solidFill>
                  <a:srgbClr val="002060"/>
                </a:solidFill>
                <a:latin typeface="+mj-lt"/>
              </a:rPr>
              <a:t> influence (CLI) </a:t>
            </a:r>
            <a:r>
              <a:rPr lang="fr-FR" sz="1900" dirty="0">
                <a:solidFill>
                  <a:srgbClr val="002060"/>
                </a:solidFill>
                <a:latin typeface="+mj-lt"/>
              </a:rPr>
              <a:t>(</a:t>
            </a:r>
            <a:r>
              <a:rPr lang="fr-FR" sz="1900" dirty="0" err="1">
                <a:solidFill>
                  <a:srgbClr val="002060"/>
                </a:solidFill>
                <a:latin typeface="+mj-lt"/>
              </a:rPr>
              <a:t>Kellerman</a:t>
            </a:r>
            <a:r>
              <a:rPr lang="fr-FR" sz="1900" dirty="0">
                <a:solidFill>
                  <a:srgbClr val="002060"/>
                </a:solidFill>
                <a:latin typeface="+mj-lt"/>
              </a:rPr>
              <a:t> &amp; </a:t>
            </a:r>
            <a:r>
              <a:rPr lang="fr-FR" sz="1900" dirty="0" err="1">
                <a:solidFill>
                  <a:srgbClr val="002060"/>
                </a:solidFill>
                <a:latin typeface="+mj-lt"/>
              </a:rPr>
              <a:t>Sharwood</a:t>
            </a:r>
            <a:r>
              <a:rPr lang="fr-FR" sz="1900" dirty="0">
                <a:solidFill>
                  <a:srgbClr val="002060"/>
                </a:solidFill>
                <a:latin typeface="+mj-lt"/>
              </a:rPr>
              <a:t> Smith 1986; </a:t>
            </a:r>
            <a:r>
              <a:rPr lang="fr-FR" sz="1900" dirty="0" err="1">
                <a:solidFill>
                  <a:srgbClr val="002060"/>
                </a:solidFill>
                <a:latin typeface="+mj-lt"/>
              </a:rPr>
              <a:t>Odlin</a:t>
            </a:r>
            <a:r>
              <a:rPr lang="fr-FR" sz="1900" dirty="0">
                <a:solidFill>
                  <a:srgbClr val="002060"/>
                </a:solidFill>
                <a:latin typeface="+mj-lt"/>
              </a:rPr>
              <a:t>, 1989, 2003, 2005; Jarvis &amp; </a:t>
            </a:r>
            <a:r>
              <a:rPr lang="fr-FR" sz="1900" dirty="0" err="1">
                <a:solidFill>
                  <a:srgbClr val="002060"/>
                </a:solidFill>
                <a:latin typeface="+mj-lt"/>
              </a:rPr>
              <a:t>Pavlenko</a:t>
            </a:r>
            <a:r>
              <a:rPr lang="fr-FR" sz="1900" dirty="0">
                <a:solidFill>
                  <a:srgbClr val="002060"/>
                </a:solidFill>
                <a:latin typeface="+mj-lt"/>
              </a:rPr>
              <a:t> 2010; </a:t>
            </a:r>
            <a:r>
              <a:rPr lang="fr-FR" sz="1900" dirty="0" err="1">
                <a:solidFill>
                  <a:srgbClr val="002060"/>
                </a:solidFill>
                <a:latin typeface="+mj-lt"/>
              </a:rPr>
              <a:t>MacManus</a:t>
            </a:r>
            <a:r>
              <a:rPr lang="fr-FR" sz="1900" dirty="0">
                <a:solidFill>
                  <a:srgbClr val="002060"/>
                </a:solidFill>
                <a:latin typeface="+mj-lt"/>
              </a:rPr>
              <a:t> 2021 per </a:t>
            </a:r>
            <a:r>
              <a:rPr lang="fr-FR" sz="1900" dirty="0" err="1">
                <a:solidFill>
                  <a:srgbClr val="002060"/>
                </a:solidFill>
                <a:latin typeface="+mj-lt"/>
              </a:rPr>
              <a:t>una</a:t>
            </a:r>
            <a:r>
              <a:rPr lang="fr-FR" sz="1900" dirty="0">
                <a:solidFill>
                  <a:srgbClr val="002060"/>
                </a:solidFill>
                <a:latin typeface="+mj-lt"/>
              </a:rPr>
              <a:t> </a:t>
            </a:r>
            <a:r>
              <a:rPr lang="fr-FR" sz="1900" dirty="0" err="1">
                <a:solidFill>
                  <a:srgbClr val="002060"/>
                </a:solidFill>
                <a:latin typeface="+mj-lt"/>
              </a:rPr>
              <a:t>panoramica</a:t>
            </a:r>
            <a:r>
              <a:rPr lang="fr-FR" sz="1900" dirty="0">
                <a:solidFill>
                  <a:srgbClr val="002060"/>
                </a:solidFill>
                <a:latin typeface="+mj-lt"/>
              </a:rPr>
              <a:t> più </a:t>
            </a:r>
            <a:r>
              <a:rPr lang="fr-FR" sz="1900" dirty="0" err="1">
                <a:solidFill>
                  <a:srgbClr val="002060"/>
                </a:solidFill>
                <a:latin typeface="+mj-lt"/>
              </a:rPr>
              <a:t>recente</a:t>
            </a:r>
            <a:r>
              <a:rPr lang="fr-FR" sz="2100" dirty="0">
                <a:solidFill>
                  <a:srgbClr val="002060"/>
                </a:solidFill>
                <a:latin typeface="+mj-lt"/>
              </a:rPr>
              <a:t>)</a:t>
            </a:r>
          </a:p>
          <a:p>
            <a:pPr marL="370332" algn="just">
              <a:buClr>
                <a:srgbClr val="002060"/>
              </a:buClr>
              <a:buFont typeface="Wingdings" panose="05000000000000000000" pitchFamily="2" charset="2"/>
              <a:buChar char="à"/>
            </a:pPr>
            <a:endParaRPr lang="fr-FR" sz="2300" dirty="0">
              <a:solidFill>
                <a:srgbClr val="002060"/>
              </a:solidFill>
              <a:latin typeface="+mj-lt"/>
            </a:endParaRPr>
          </a:p>
          <a:p>
            <a:pPr marL="893763" indent="0" algn="just">
              <a:buNone/>
            </a:pPr>
            <a:r>
              <a:rPr lang="en-GB" sz="1900" b="0" i="1" u="none" strike="noStrike" baseline="0" dirty="0">
                <a:solidFill>
                  <a:srgbClr val="002060"/>
                </a:solidFill>
                <a:latin typeface="+mj-lt"/>
                <a:cs typeface="Times New Roman" panose="02020603050405020304" pitchFamily="18" charset="0"/>
              </a:rPr>
              <a:t>CLI, as defined by Jarvis and </a:t>
            </a:r>
            <a:r>
              <a:rPr lang="en-GB" sz="1900" b="0" i="1" u="none" strike="noStrike" baseline="0" dirty="0" err="1">
                <a:solidFill>
                  <a:srgbClr val="002060"/>
                </a:solidFill>
                <a:latin typeface="+mj-lt"/>
                <a:cs typeface="Times New Roman" panose="02020603050405020304" pitchFamily="18" charset="0"/>
              </a:rPr>
              <a:t>Pavlenko</a:t>
            </a:r>
            <a:r>
              <a:rPr lang="en-GB" sz="1900" i="1" dirty="0">
                <a:solidFill>
                  <a:srgbClr val="002060"/>
                </a:solidFill>
                <a:latin typeface="+mj-lt"/>
                <a:cs typeface="Times New Roman" panose="02020603050405020304" pitchFamily="18" charset="0"/>
              </a:rPr>
              <a:t> </a:t>
            </a:r>
            <a:r>
              <a:rPr lang="en-GB" sz="1900" b="0" i="1" u="none" strike="noStrike" baseline="0" dirty="0">
                <a:solidFill>
                  <a:srgbClr val="002060"/>
                </a:solidFill>
                <a:latin typeface="+mj-lt"/>
                <a:cs typeface="Times New Roman" panose="02020603050405020304" pitchFamily="18" charset="0"/>
              </a:rPr>
              <a:t>(2010: 1), involves the search for similarities/differences between one’s prior linguistic knowledge (from the L1 or any other previously acquired languages) and knowledge of the new language </a:t>
            </a:r>
            <a:r>
              <a:rPr lang="en-GB" sz="1900" b="0" u="none" strike="noStrike" baseline="0" dirty="0">
                <a:solidFill>
                  <a:srgbClr val="002060"/>
                </a:solidFill>
                <a:latin typeface="+mj-lt"/>
                <a:cs typeface="Times New Roman" panose="02020603050405020304" pitchFamily="18" charset="0"/>
              </a:rPr>
              <a:t>(Anastasio, 2022: 5)</a:t>
            </a:r>
          </a:p>
          <a:p>
            <a:pPr marL="893763" indent="0" algn="just">
              <a:buNone/>
            </a:pPr>
            <a:endParaRPr lang="en-GB" sz="2300" b="0" u="none" strike="noStrike" baseline="0" dirty="0">
              <a:solidFill>
                <a:srgbClr val="002060"/>
              </a:solidFill>
              <a:latin typeface="+mj-lt"/>
              <a:cs typeface="Times New Roman" panose="02020603050405020304" pitchFamily="18" charset="0"/>
            </a:endParaRPr>
          </a:p>
          <a:p>
            <a:pPr marL="27432" indent="0" algn="just">
              <a:buClr>
                <a:srgbClr val="002060"/>
              </a:buClr>
              <a:buNone/>
            </a:pPr>
            <a:endParaRPr lang="it-IT" sz="1800" dirty="0">
              <a:solidFill>
                <a:srgbClr val="FF0000"/>
              </a:solidFill>
              <a:latin typeface="+mj-lt"/>
            </a:endParaRPr>
          </a:p>
          <a:p>
            <a:pPr marL="27432" indent="0" algn="just">
              <a:buClr>
                <a:srgbClr val="002060"/>
              </a:buClr>
              <a:buNone/>
            </a:pPr>
            <a:r>
              <a:rPr lang="it-IT" sz="1800" dirty="0">
                <a:solidFill>
                  <a:srgbClr val="FF0000"/>
                </a:solidFill>
                <a:latin typeface="+mj-lt"/>
              </a:rPr>
              <a:t>			</a:t>
            </a:r>
          </a:p>
          <a:p>
            <a:pPr marL="27432" indent="0" algn="just">
              <a:buClr>
                <a:srgbClr val="002060"/>
              </a:buClr>
              <a:buNone/>
            </a:pPr>
            <a:endParaRPr lang="it-IT" sz="1800" dirty="0">
              <a:solidFill>
                <a:srgbClr val="FF0000"/>
              </a:solidFill>
              <a:latin typeface="+mj-lt"/>
            </a:endParaRPr>
          </a:p>
          <a:p>
            <a:pPr marL="27432" indent="0" algn="just">
              <a:buClr>
                <a:srgbClr val="002060"/>
              </a:buClr>
              <a:buNone/>
            </a:pPr>
            <a:endParaRPr lang="it-IT" sz="1800" dirty="0">
              <a:solidFill>
                <a:srgbClr val="FF0000"/>
              </a:solidFill>
              <a:latin typeface="+mj-lt"/>
            </a:endParaRPr>
          </a:p>
          <a:p>
            <a:pPr marL="27432" indent="0" algn="just">
              <a:buClr>
                <a:srgbClr val="002060"/>
              </a:buClr>
              <a:buNone/>
            </a:pPr>
            <a:endParaRPr lang="it-IT" sz="1800" dirty="0">
              <a:solidFill>
                <a:srgbClr val="FF0000"/>
              </a:solidFill>
              <a:latin typeface="+mj-lt"/>
            </a:endParaRPr>
          </a:p>
          <a:p>
            <a:pPr marL="27432" indent="0" algn="just">
              <a:buClr>
                <a:srgbClr val="002060"/>
              </a:buClr>
              <a:buNone/>
            </a:pPr>
            <a:endParaRPr lang="it-IT" sz="1800" dirty="0">
              <a:solidFill>
                <a:srgbClr val="FF0000"/>
              </a:solidFill>
              <a:latin typeface="+mj-lt"/>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16</a:t>
            </a:fld>
            <a:endParaRPr lang="it-IT"/>
          </a:p>
        </p:txBody>
      </p:sp>
      <p:sp>
        <p:nvSpPr>
          <p:cNvPr id="4" name="Segnaposto piè di pagina 3">
            <a:extLst>
              <a:ext uri="{FF2B5EF4-FFF2-40B4-BE49-F238E27FC236}">
                <a16:creationId xmlns:a16="http://schemas.microsoft.com/office/drawing/2014/main" id="{EAD16AF0-71EF-96BB-B896-5490F1338CF9}"/>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1850129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fontScale="90000"/>
          </a:bodyPr>
          <a:lstStyle/>
          <a:p>
            <a:r>
              <a:rPr lang="en-GB" sz="3600" b="1" dirty="0">
                <a:solidFill>
                  <a:schemeClr val="accent6">
                    <a:lumMod val="75000"/>
                  </a:schemeClr>
                </a:solidFill>
              </a:rPr>
              <a:t>Thinking for Speaking (</a:t>
            </a:r>
            <a:r>
              <a:rPr lang="en-GB" sz="3600" b="1" dirty="0" err="1">
                <a:solidFill>
                  <a:schemeClr val="accent6">
                    <a:lumMod val="75000"/>
                  </a:schemeClr>
                </a:solidFill>
              </a:rPr>
              <a:t>TfS</a:t>
            </a:r>
            <a:r>
              <a:rPr lang="en-GB" sz="3600" b="1" dirty="0">
                <a:solidFill>
                  <a:schemeClr val="accent6">
                    <a:lumMod val="75000"/>
                  </a:schemeClr>
                </a:solidFill>
              </a:rPr>
              <a:t>) e </a:t>
            </a:r>
            <a:r>
              <a:rPr lang="en-GB" sz="3600" b="1" i="1" dirty="0">
                <a:solidFill>
                  <a:schemeClr val="accent6">
                    <a:lumMod val="75000"/>
                  </a:schemeClr>
                </a:solidFill>
              </a:rPr>
              <a:t>transfer </a:t>
            </a:r>
          </a:p>
        </p:txBody>
      </p:sp>
      <p:sp>
        <p:nvSpPr>
          <p:cNvPr id="3" name="Segnaposto contenuto 2"/>
          <p:cNvSpPr>
            <a:spLocks noGrp="1"/>
          </p:cNvSpPr>
          <p:nvPr>
            <p:ph idx="1"/>
          </p:nvPr>
        </p:nvSpPr>
        <p:spPr>
          <a:xfrm>
            <a:off x="323528" y="1484784"/>
            <a:ext cx="8363272" cy="4536504"/>
          </a:xfrm>
        </p:spPr>
        <p:txBody>
          <a:bodyPr>
            <a:normAutofit fontScale="92500"/>
          </a:bodyPr>
          <a:lstStyle/>
          <a:p>
            <a:pPr marL="0" indent="85725" algn="just">
              <a:buNone/>
            </a:pPr>
            <a:r>
              <a:rPr lang="fr-FR" sz="2400" dirty="0" err="1">
                <a:solidFill>
                  <a:srgbClr val="002060"/>
                </a:solidFill>
                <a:latin typeface="+mj-lt"/>
                <a:cs typeface="Times New Roman" panose="02020603050405020304" pitchFamily="18" charset="0"/>
              </a:rPr>
              <a:t>Fattori</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determinanti</a:t>
            </a:r>
            <a:r>
              <a:rPr lang="fr-FR" sz="2400" dirty="0">
                <a:solidFill>
                  <a:srgbClr val="002060"/>
                </a:solidFill>
                <a:latin typeface="+mj-lt"/>
                <a:cs typeface="Times New Roman" panose="02020603050405020304" pitchFamily="18" charset="0"/>
              </a:rPr>
              <a:t> (ma non </a:t>
            </a:r>
            <a:r>
              <a:rPr lang="fr-FR" sz="2400" dirty="0" err="1">
                <a:solidFill>
                  <a:srgbClr val="002060"/>
                </a:solidFill>
                <a:latin typeface="+mj-lt"/>
                <a:cs typeface="Times New Roman" panose="02020603050405020304" pitchFamily="18" charset="0"/>
              </a:rPr>
              <a:t>esclusivi</a:t>
            </a:r>
            <a:r>
              <a:rPr lang="fr-FR" sz="2400" dirty="0">
                <a:solidFill>
                  <a:srgbClr val="002060"/>
                </a:solidFill>
                <a:latin typeface="+mj-lt"/>
                <a:cs typeface="Times New Roman" panose="02020603050405020304" pitchFamily="18" charset="0"/>
              </a:rPr>
              <a:t>) per il </a:t>
            </a:r>
            <a:r>
              <a:rPr lang="fr-FR" sz="2400" i="1" dirty="0" err="1">
                <a:solidFill>
                  <a:srgbClr val="002060"/>
                </a:solidFill>
                <a:latin typeface="+mj-lt"/>
                <a:cs typeface="Times New Roman" panose="02020603050405020304" pitchFamily="18" charset="0"/>
              </a:rPr>
              <a:t>transfer</a:t>
            </a:r>
            <a:r>
              <a:rPr lang="fr-FR" sz="2400" dirty="0">
                <a:solidFill>
                  <a:srgbClr val="002060"/>
                </a:solidFill>
                <a:latin typeface="+mj-lt"/>
                <a:cs typeface="Times New Roman" panose="02020603050405020304" pitchFamily="18" charset="0"/>
              </a:rPr>
              <a:t>:</a:t>
            </a:r>
          </a:p>
          <a:p>
            <a:pPr marL="0" indent="85725" algn="just">
              <a:buNone/>
            </a:pPr>
            <a:endParaRPr lang="fr-FR" sz="2400" dirty="0">
              <a:solidFill>
                <a:srgbClr val="002060"/>
              </a:solidFill>
              <a:latin typeface="+mj-lt"/>
              <a:cs typeface="Times New Roman" panose="02020603050405020304" pitchFamily="18" charset="0"/>
            </a:endParaRPr>
          </a:p>
          <a:p>
            <a:pPr marL="446088" indent="0" algn="just"/>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livello</a:t>
            </a:r>
            <a:r>
              <a:rPr lang="fr-FR" sz="2400" dirty="0">
                <a:solidFill>
                  <a:srgbClr val="002060"/>
                </a:solidFill>
                <a:latin typeface="+mj-lt"/>
                <a:cs typeface="Times New Roman" panose="02020603050405020304" pitchFamily="18" charset="0"/>
              </a:rPr>
              <a:t> linguistico (</a:t>
            </a:r>
            <a:r>
              <a:rPr lang="fr-FR" sz="2400" dirty="0" err="1">
                <a:solidFill>
                  <a:srgbClr val="002060"/>
                </a:solidFill>
                <a:latin typeface="+mj-lt"/>
                <a:cs typeface="Times New Roman" panose="02020603050405020304" pitchFamily="18" charset="0"/>
              </a:rPr>
              <a:t>lessico</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morfologia</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fonologia</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pragmatica</a:t>
            </a:r>
            <a:r>
              <a:rPr lang="fr-FR" sz="2400" dirty="0">
                <a:solidFill>
                  <a:srgbClr val="002060"/>
                </a:solidFill>
                <a:latin typeface="+mj-lt"/>
                <a:cs typeface="Times New Roman" panose="02020603050405020304" pitchFamily="18" charset="0"/>
              </a:rPr>
              <a:t>)</a:t>
            </a:r>
          </a:p>
          <a:p>
            <a:pPr marL="446088" indent="0" algn="just"/>
            <a:endParaRPr lang="fr-FR" sz="2400" dirty="0">
              <a:solidFill>
                <a:srgbClr val="002060"/>
              </a:solidFill>
              <a:latin typeface="+mj-lt"/>
              <a:cs typeface="Times New Roman" panose="02020603050405020304" pitchFamily="18" charset="0"/>
            </a:endParaRPr>
          </a:p>
          <a:p>
            <a:pPr marL="446088" indent="0" algn="just"/>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marcatezza</a:t>
            </a:r>
            <a:r>
              <a:rPr lang="fr-FR" sz="2400" dirty="0">
                <a:solidFill>
                  <a:srgbClr val="002060"/>
                </a:solidFill>
                <a:latin typeface="+mj-lt"/>
                <a:cs typeface="Times New Roman" panose="02020603050405020304" pitchFamily="18" charset="0"/>
              </a:rPr>
              <a:t> e </a:t>
            </a:r>
            <a:r>
              <a:rPr lang="fr-FR" sz="2400" dirty="0" err="1">
                <a:solidFill>
                  <a:srgbClr val="002060"/>
                </a:solidFill>
                <a:latin typeface="+mj-lt"/>
                <a:cs typeface="Times New Roman" panose="02020603050405020304" pitchFamily="18" charset="0"/>
              </a:rPr>
              <a:t>frequenza</a:t>
            </a:r>
            <a:r>
              <a:rPr lang="fr-FR" sz="2400" dirty="0">
                <a:solidFill>
                  <a:srgbClr val="002060"/>
                </a:solidFill>
                <a:latin typeface="+mj-lt"/>
                <a:cs typeface="Times New Roman" panose="02020603050405020304" pitchFamily="18" charset="0"/>
              </a:rPr>
              <a:t> delle </a:t>
            </a:r>
            <a:r>
              <a:rPr lang="fr-FR" sz="2400" dirty="0" err="1">
                <a:solidFill>
                  <a:srgbClr val="002060"/>
                </a:solidFill>
                <a:latin typeface="+mj-lt"/>
                <a:cs typeface="Times New Roman" panose="02020603050405020304" pitchFamily="18" charset="0"/>
              </a:rPr>
              <a:t>strutture</a:t>
            </a:r>
            <a:r>
              <a:rPr lang="fr-FR" sz="2400" dirty="0">
                <a:solidFill>
                  <a:srgbClr val="002060"/>
                </a:solidFill>
                <a:latin typeface="+mj-lt"/>
                <a:cs typeface="Times New Roman" panose="02020603050405020304" pitchFamily="18" charset="0"/>
              </a:rPr>
              <a:t> </a:t>
            </a:r>
            <a:r>
              <a:rPr lang="fr-FR" sz="1700" dirty="0">
                <a:solidFill>
                  <a:srgbClr val="002060"/>
                </a:solidFill>
                <a:latin typeface="+mj-lt"/>
                <a:cs typeface="Times New Roman" panose="02020603050405020304" pitchFamily="18" charset="0"/>
              </a:rPr>
              <a:t>(</a:t>
            </a:r>
            <a:r>
              <a:rPr lang="fr-FR" sz="1700" dirty="0" err="1">
                <a:solidFill>
                  <a:srgbClr val="002060"/>
                </a:solidFill>
                <a:latin typeface="+mj-lt"/>
                <a:cs typeface="Times New Roman" panose="02020603050405020304" pitchFamily="18" charset="0"/>
              </a:rPr>
              <a:t>Eckman</a:t>
            </a:r>
            <a:r>
              <a:rPr lang="fr-FR" sz="1700" dirty="0">
                <a:solidFill>
                  <a:srgbClr val="002060"/>
                </a:solidFill>
                <a:latin typeface="+mj-lt"/>
                <a:cs typeface="Times New Roman" panose="02020603050405020304" pitchFamily="18" charset="0"/>
              </a:rPr>
              <a:t> 1996)</a:t>
            </a:r>
          </a:p>
          <a:p>
            <a:pPr marL="446088" indent="0" algn="just"/>
            <a:endParaRPr lang="fr-FR" sz="2400" dirty="0">
              <a:solidFill>
                <a:srgbClr val="002060"/>
              </a:solidFill>
              <a:latin typeface="+mj-lt"/>
              <a:cs typeface="Times New Roman" panose="02020603050405020304" pitchFamily="18" charset="0"/>
            </a:endParaRPr>
          </a:p>
          <a:p>
            <a:pPr marL="446088" indent="0" algn="just"/>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livello</a:t>
            </a:r>
            <a:r>
              <a:rPr lang="fr-FR" sz="2400" dirty="0">
                <a:solidFill>
                  <a:srgbClr val="002060"/>
                </a:solidFill>
                <a:latin typeface="+mj-lt"/>
                <a:cs typeface="Times New Roman" panose="02020603050405020304" pitchFamily="18" charset="0"/>
              </a:rPr>
              <a:t> di </a:t>
            </a:r>
            <a:r>
              <a:rPr lang="fr-FR" sz="2400" dirty="0" err="1">
                <a:solidFill>
                  <a:srgbClr val="002060"/>
                </a:solidFill>
                <a:latin typeface="+mj-lt"/>
                <a:cs typeface="Times New Roman" panose="02020603050405020304" pitchFamily="18" charset="0"/>
              </a:rPr>
              <a:t>competenza</a:t>
            </a:r>
            <a:r>
              <a:rPr lang="fr-FR" sz="2400" dirty="0">
                <a:solidFill>
                  <a:srgbClr val="002060"/>
                </a:solidFill>
                <a:latin typeface="+mj-lt"/>
                <a:cs typeface="Times New Roman" panose="02020603050405020304" pitchFamily="18" charset="0"/>
              </a:rPr>
              <a:t> in L2</a:t>
            </a:r>
          </a:p>
          <a:p>
            <a:pPr marL="446088" indent="0" algn="just"/>
            <a:endParaRPr lang="fr-FR" sz="2400" dirty="0">
              <a:solidFill>
                <a:srgbClr val="002060"/>
              </a:solidFill>
              <a:latin typeface="+mj-lt"/>
              <a:cs typeface="Times New Roman" panose="02020603050405020304" pitchFamily="18" charset="0"/>
            </a:endParaRPr>
          </a:p>
          <a:p>
            <a:pPr marL="446088" indent="0" algn="just"/>
            <a:r>
              <a:rPr lang="fr-FR" sz="2400" i="1" dirty="0">
                <a:solidFill>
                  <a:srgbClr val="002060"/>
                </a:solidFill>
                <a:latin typeface="+mj-lt"/>
                <a:cs typeface="Times New Roman" panose="02020603050405020304" pitchFamily="18" charset="0"/>
              </a:rPr>
              <a:t> </a:t>
            </a:r>
            <a:r>
              <a:rPr lang="fr-FR" sz="2400" i="1" dirty="0" err="1">
                <a:solidFill>
                  <a:srgbClr val="002060"/>
                </a:solidFill>
                <a:latin typeface="+mj-lt"/>
                <a:cs typeface="Times New Roman" panose="02020603050405020304" pitchFamily="18" charset="0"/>
              </a:rPr>
              <a:t>psicotipologi</a:t>
            </a:r>
            <a:r>
              <a:rPr lang="fr-FR" sz="2400" dirty="0" err="1">
                <a:solidFill>
                  <a:srgbClr val="002060"/>
                </a:solidFill>
                <a:latin typeface="+mj-lt"/>
                <a:cs typeface="Times New Roman" panose="02020603050405020304" pitchFamily="18" charset="0"/>
              </a:rPr>
              <a:t>a</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ossia</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valutazione</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presunta</a:t>
            </a:r>
            <a:r>
              <a:rPr lang="fr-FR" sz="2400" dirty="0">
                <a:solidFill>
                  <a:srgbClr val="002060"/>
                </a:solidFill>
                <a:latin typeface="+mj-lt"/>
                <a:cs typeface="Times New Roman" panose="02020603050405020304" pitchFamily="18" charset="0"/>
              </a:rPr>
              <a:t>/</a:t>
            </a:r>
            <a:r>
              <a:rPr lang="fr-FR" sz="2400" dirty="0" err="1">
                <a:solidFill>
                  <a:srgbClr val="002060"/>
                </a:solidFill>
                <a:latin typeface="+mj-lt"/>
                <a:cs typeface="Times New Roman" panose="02020603050405020304" pitchFamily="18" charset="0"/>
              </a:rPr>
              <a:t>soggettiva</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del</a:t>
            </a:r>
            <a:r>
              <a:rPr lang="fr-FR" sz="2400" dirty="0">
                <a:solidFill>
                  <a:srgbClr val="002060"/>
                </a:solidFill>
                <a:latin typeface="+mj-lt"/>
                <a:cs typeface="Times New Roman" panose="02020603050405020304" pitchFamily="18" charset="0"/>
              </a:rPr>
              <a:t> </a:t>
            </a:r>
            <a:r>
              <a:rPr lang="fr-FR" sz="2400" dirty="0" err="1">
                <a:solidFill>
                  <a:srgbClr val="002060"/>
                </a:solidFill>
                <a:latin typeface="+mj-lt"/>
                <a:cs typeface="Times New Roman" panose="02020603050405020304" pitchFamily="18" charset="0"/>
              </a:rPr>
              <a:t>grado</a:t>
            </a:r>
            <a:r>
              <a:rPr lang="fr-FR" sz="2400" dirty="0">
                <a:solidFill>
                  <a:srgbClr val="002060"/>
                </a:solidFill>
                <a:latin typeface="+mj-lt"/>
                <a:cs typeface="Times New Roman" panose="02020603050405020304" pitchFamily="18" charset="0"/>
              </a:rPr>
              <a:t> di </a:t>
            </a:r>
            <a:r>
              <a:rPr lang="fr-FR" sz="2400" dirty="0" err="1">
                <a:solidFill>
                  <a:srgbClr val="002060"/>
                </a:solidFill>
                <a:latin typeface="+mj-lt"/>
                <a:cs typeface="Times New Roman" panose="02020603050405020304" pitchFamily="18" charset="0"/>
              </a:rPr>
              <a:t>vicinanza</a:t>
            </a:r>
            <a:r>
              <a:rPr lang="fr-FR" sz="2400" dirty="0">
                <a:solidFill>
                  <a:srgbClr val="002060"/>
                </a:solidFill>
                <a:latin typeface="+mj-lt"/>
                <a:cs typeface="Times New Roman" panose="02020603050405020304" pitchFamily="18" charset="0"/>
              </a:rPr>
              <a:t>/</a:t>
            </a:r>
            <a:r>
              <a:rPr lang="fr-FR" sz="2400" dirty="0" err="1">
                <a:solidFill>
                  <a:srgbClr val="002060"/>
                </a:solidFill>
                <a:latin typeface="+mj-lt"/>
                <a:cs typeface="Times New Roman" panose="02020603050405020304" pitchFamily="18" charset="0"/>
              </a:rPr>
              <a:t>distanza</a:t>
            </a:r>
            <a:r>
              <a:rPr lang="fr-FR" sz="2400" dirty="0">
                <a:solidFill>
                  <a:srgbClr val="002060"/>
                </a:solidFill>
                <a:latin typeface="+mj-lt"/>
                <a:cs typeface="Times New Roman" panose="02020603050405020304" pitchFamily="18" charset="0"/>
              </a:rPr>
              <a:t> tra le lingue in </a:t>
            </a:r>
            <a:r>
              <a:rPr lang="fr-FR" sz="2400" dirty="0" err="1">
                <a:solidFill>
                  <a:srgbClr val="002060"/>
                </a:solidFill>
                <a:latin typeface="+mj-lt"/>
                <a:cs typeface="Times New Roman" panose="02020603050405020304" pitchFamily="18" charset="0"/>
              </a:rPr>
              <a:t>contatto</a:t>
            </a:r>
            <a:r>
              <a:rPr lang="fr-FR" sz="2400" dirty="0">
                <a:solidFill>
                  <a:srgbClr val="002060"/>
                </a:solidFill>
                <a:latin typeface="+mj-lt"/>
                <a:cs typeface="Times New Roman" panose="02020603050405020304" pitchFamily="18" charset="0"/>
              </a:rPr>
              <a:t> </a:t>
            </a:r>
          </a:p>
          <a:p>
            <a:pPr marL="446088" indent="0" algn="just">
              <a:buNone/>
            </a:pPr>
            <a:r>
              <a:rPr lang="fr-FR" sz="1700" dirty="0">
                <a:solidFill>
                  <a:srgbClr val="002060"/>
                </a:solidFill>
                <a:latin typeface="+mj-lt"/>
                <a:cs typeface="Times New Roman" panose="02020603050405020304" pitchFamily="18" charset="0"/>
              </a:rPr>
              <a:t>(</a:t>
            </a:r>
            <a:r>
              <a:rPr lang="fr-FR" sz="1700" dirty="0" err="1">
                <a:solidFill>
                  <a:srgbClr val="002060"/>
                </a:solidFill>
                <a:latin typeface="+mj-lt"/>
                <a:cs typeface="Times New Roman" panose="02020603050405020304" pitchFamily="18" charset="0"/>
              </a:rPr>
              <a:t>Kellerman</a:t>
            </a:r>
            <a:r>
              <a:rPr lang="fr-FR" sz="1700" dirty="0">
                <a:solidFill>
                  <a:srgbClr val="002060"/>
                </a:solidFill>
                <a:latin typeface="+mj-lt"/>
                <a:cs typeface="Times New Roman" panose="02020603050405020304" pitchFamily="18" charset="0"/>
              </a:rPr>
              <a:t> 1977; </a:t>
            </a:r>
            <a:r>
              <a:rPr lang="fr-FR" sz="1700" dirty="0" err="1">
                <a:solidFill>
                  <a:srgbClr val="002060"/>
                </a:solidFill>
                <a:latin typeface="+mj-lt"/>
                <a:cs typeface="Times New Roman" panose="02020603050405020304" pitchFamily="18" charset="0"/>
              </a:rPr>
              <a:t>Rothman</a:t>
            </a:r>
            <a:r>
              <a:rPr lang="fr-FR" sz="1700" dirty="0">
                <a:solidFill>
                  <a:srgbClr val="002060"/>
                </a:solidFill>
                <a:latin typeface="+mj-lt"/>
                <a:cs typeface="Times New Roman" panose="02020603050405020304" pitchFamily="18" charset="0"/>
              </a:rPr>
              <a:t> &amp; </a:t>
            </a:r>
            <a:r>
              <a:rPr lang="fr-FR" sz="1700" dirty="0" err="1">
                <a:solidFill>
                  <a:srgbClr val="002060"/>
                </a:solidFill>
                <a:latin typeface="+mj-lt"/>
                <a:cs typeface="Times New Roman" panose="02020603050405020304" pitchFamily="18" charset="0"/>
              </a:rPr>
              <a:t>Cabrelli</a:t>
            </a:r>
            <a:r>
              <a:rPr lang="fr-FR" sz="1700" dirty="0">
                <a:solidFill>
                  <a:srgbClr val="002060"/>
                </a:solidFill>
                <a:latin typeface="+mj-lt"/>
                <a:cs typeface="Times New Roman" panose="02020603050405020304" pitchFamily="18" charset="0"/>
              </a:rPr>
              <a:t>-Amaro 2010)</a:t>
            </a:r>
            <a:endParaRPr lang="it-IT" sz="1500" dirty="0">
              <a:solidFill>
                <a:srgbClr val="002060"/>
              </a:solidFill>
              <a:latin typeface="+mj-lt"/>
            </a:endParaRPr>
          </a:p>
          <a:p>
            <a:pPr marL="27432" indent="0" algn="just">
              <a:buClr>
                <a:srgbClr val="002060"/>
              </a:buClr>
              <a:buNone/>
            </a:pPr>
            <a:endParaRPr lang="it-IT" sz="1800" dirty="0">
              <a:solidFill>
                <a:srgbClr val="002060"/>
              </a:solidFill>
              <a:latin typeface="+mj-lt"/>
            </a:endParaRPr>
          </a:p>
          <a:p>
            <a:pPr marL="27432" indent="0" algn="just">
              <a:buClr>
                <a:srgbClr val="002060"/>
              </a:buClr>
              <a:buNone/>
            </a:pPr>
            <a:endParaRPr lang="it-IT" sz="1800" dirty="0">
              <a:solidFill>
                <a:srgbClr val="002060"/>
              </a:solidFill>
              <a:latin typeface="+mj-lt"/>
            </a:endParaRPr>
          </a:p>
          <a:p>
            <a:pPr marL="27432" indent="0" algn="just">
              <a:buClr>
                <a:srgbClr val="002060"/>
              </a:buClr>
              <a:buNone/>
            </a:pPr>
            <a:endParaRPr lang="it-IT" sz="1800" dirty="0">
              <a:solidFill>
                <a:srgbClr val="002060"/>
              </a:solidFill>
              <a:latin typeface="+mj-lt"/>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17</a:t>
            </a:fld>
            <a:endParaRPr lang="it-IT"/>
          </a:p>
        </p:txBody>
      </p:sp>
      <p:sp>
        <p:nvSpPr>
          <p:cNvPr id="4" name="Segnaposto piè di pagina 3">
            <a:extLst>
              <a:ext uri="{FF2B5EF4-FFF2-40B4-BE49-F238E27FC236}">
                <a16:creationId xmlns:a16="http://schemas.microsoft.com/office/drawing/2014/main" id="{A762EC9F-962C-A26C-C7A0-60311A7FC0F9}"/>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613237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a:bodyPr>
          <a:lstStyle/>
          <a:p>
            <a:r>
              <a:rPr lang="en-GB" sz="3600" b="1" dirty="0" err="1">
                <a:solidFill>
                  <a:schemeClr val="accent6">
                    <a:lumMod val="75000"/>
                  </a:schemeClr>
                </a:solidFill>
              </a:rPr>
              <a:t>Movimento</a:t>
            </a:r>
            <a:r>
              <a:rPr lang="en-GB" sz="3600" b="1" dirty="0">
                <a:solidFill>
                  <a:schemeClr val="accent6">
                    <a:lumMod val="75000"/>
                  </a:schemeClr>
                </a:solidFill>
              </a:rPr>
              <a:t> in L2 (1) </a:t>
            </a:r>
          </a:p>
        </p:txBody>
      </p:sp>
      <p:sp>
        <p:nvSpPr>
          <p:cNvPr id="3" name="Segnaposto contenuto 2"/>
          <p:cNvSpPr>
            <a:spLocks noGrp="1"/>
          </p:cNvSpPr>
          <p:nvPr>
            <p:ph idx="1"/>
          </p:nvPr>
        </p:nvSpPr>
        <p:spPr>
          <a:xfrm>
            <a:off x="457200" y="1308660"/>
            <a:ext cx="8229600" cy="5000660"/>
          </a:xfrm>
        </p:spPr>
        <p:txBody>
          <a:bodyPr>
            <a:normAutofit lnSpcReduction="10000"/>
          </a:bodyPr>
          <a:lstStyle/>
          <a:p>
            <a:pPr marL="27432" indent="0" algn="just">
              <a:buClr>
                <a:srgbClr val="002060"/>
              </a:buClr>
              <a:buNone/>
            </a:pPr>
            <a:r>
              <a:rPr lang="en-US" sz="2200" b="1" dirty="0" err="1">
                <a:solidFill>
                  <a:srgbClr val="002060"/>
                </a:solidFill>
                <a:latin typeface="Constantia" pitchFamily="18" charset="0"/>
                <a:sym typeface="Wingdings" pitchFamily="2" charset="2"/>
              </a:rPr>
              <a:t>Compito</a:t>
            </a:r>
            <a:r>
              <a:rPr lang="en-US" sz="2200" b="1" dirty="0">
                <a:solidFill>
                  <a:srgbClr val="002060"/>
                </a:solidFill>
                <a:latin typeface="Constantia" pitchFamily="18" charset="0"/>
                <a:sym typeface="Wingdings" pitchFamily="2" charset="2"/>
              </a:rPr>
              <a:t> </a:t>
            </a:r>
            <a:r>
              <a:rPr lang="en-US" sz="2200" b="1" dirty="0" err="1">
                <a:solidFill>
                  <a:srgbClr val="002060"/>
                </a:solidFill>
                <a:latin typeface="Constantia" pitchFamily="18" charset="0"/>
                <a:sym typeface="Wingdings" pitchFamily="2" charset="2"/>
              </a:rPr>
              <a:t>dell’apprendente</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riconoscere</a:t>
            </a:r>
            <a:r>
              <a:rPr lang="en-US" sz="2200" dirty="0">
                <a:solidFill>
                  <a:srgbClr val="002060"/>
                </a:solidFill>
                <a:latin typeface="Constantia" pitchFamily="18" charset="0"/>
                <a:sym typeface="Wingdings" pitchFamily="2" charset="2"/>
              </a:rPr>
              <a:t> ed </a:t>
            </a:r>
            <a:r>
              <a:rPr lang="en-US" sz="2200" dirty="0" err="1">
                <a:solidFill>
                  <a:srgbClr val="002060"/>
                </a:solidFill>
                <a:latin typeface="Constantia" pitchFamily="18" charset="0"/>
                <a:sym typeface="Wingdings" pitchFamily="2" charset="2"/>
              </a:rPr>
              <a:t>apprendere</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nuovi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strumenti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tipici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della</a:t>
            </a:r>
            <a:r>
              <a:rPr lang="en-US" sz="2200" dirty="0">
                <a:solidFill>
                  <a:srgbClr val="002060"/>
                </a:solidFill>
                <a:latin typeface="Constantia" pitchFamily="18" charset="0"/>
                <a:sym typeface="Wingdings" pitchFamily="2" charset="2"/>
              </a:rPr>
              <a:t> L2, per </a:t>
            </a:r>
            <a:r>
              <a:rPr lang="en-US" sz="2200" dirty="0" err="1">
                <a:solidFill>
                  <a:srgbClr val="002060"/>
                </a:solidFill>
                <a:latin typeface="Constantia" pitchFamily="18" charset="0"/>
                <a:sym typeface="Wingdings" pitchFamily="2" charset="2"/>
              </a:rPr>
              <a:t>parlare</a:t>
            </a:r>
            <a:r>
              <a:rPr lang="en-US" sz="2200" dirty="0">
                <a:solidFill>
                  <a:srgbClr val="002060"/>
                </a:solidFill>
                <a:latin typeface="Constantia" pitchFamily="18" charset="0"/>
                <a:sym typeface="Wingdings" pitchFamily="2" charset="2"/>
              </a:rPr>
              <a:t> del </a:t>
            </a:r>
            <a:r>
              <a:rPr lang="en-US" sz="2200" dirty="0" err="1">
                <a:solidFill>
                  <a:srgbClr val="002060"/>
                </a:solidFill>
                <a:latin typeface="Constantia" pitchFamily="18" charset="0"/>
                <a:sym typeface="Wingdings" pitchFamily="2" charset="2"/>
              </a:rPr>
              <a:t>movimento</a:t>
            </a:r>
            <a:r>
              <a:rPr lang="en-US" sz="2200" dirty="0">
                <a:solidFill>
                  <a:srgbClr val="002060"/>
                </a:solidFill>
                <a:latin typeface="Constantia" pitchFamily="18" charset="0"/>
                <a:sym typeface="Wingdings" pitchFamily="2" charset="2"/>
              </a:rPr>
              <a:t>  </a:t>
            </a:r>
            <a:r>
              <a:rPr lang="en-US" sz="2200" dirty="0" err="1">
                <a:solidFill>
                  <a:srgbClr val="002060"/>
                </a:solidFill>
                <a:latin typeface="Constantia" pitchFamily="18" charset="0"/>
                <a:sym typeface="Wingdings" pitchFamily="2" charset="2"/>
              </a:rPr>
              <a:t>imparare</a:t>
            </a:r>
            <a:r>
              <a:rPr lang="en-US" sz="2200" dirty="0">
                <a:solidFill>
                  <a:srgbClr val="002060"/>
                </a:solidFill>
                <a:latin typeface="Constantia" pitchFamily="18" charset="0"/>
                <a:sym typeface="Wingdings" pitchFamily="2" charset="2"/>
              </a:rPr>
              <a:t> a </a:t>
            </a:r>
            <a:r>
              <a:rPr lang="en-US" sz="2200" dirty="0" err="1">
                <a:solidFill>
                  <a:srgbClr val="002060"/>
                </a:solidFill>
                <a:latin typeface="Constantia" pitchFamily="18" charset="0"/>
                <a:sym typeface="Wingdings" pitchFamily="2" charset="2"/>
              </a:rPr>
              <a:t>ri-parlare</a:t>
            </a:r>
            <a:r>
              <a:rPr lang="en-US" sz="2200" dirty="0">
                <a:solidFill>
                  <a:srgbClr val="002060"/>
                </a:solidFill>
                <a:latin typeface="Constantia" pitchFamily="18" charset="0"/>
                <a:sym typeface="Wingdings" pitchFamily="2" charset="2"/>
              </a:rPr>
              <a:t> per </a:t>
            </a:r>
            <a:r>
              <a:rPr lang="en-US" sz="2200" dirty="0" err="1">
                <a:solidFill>
                  <a:srgbClr val="002060"/>
                </a:solidFill>
                <a:latin typeface="Constantia" pitchFamily="18" charset="0"/>
                <a:sym typeface="Wingdings" pitchFamily="2" charset="2"/>
              </a:rPr>
              <a:t>pensare</a:t>
            </a:r>
            <a:r>
              <a:rPr lang="en-US" sz="2200" dirty="0">
                <a:solidFill>
                  <a:srgbClr val="002060"/>
                </a:solidFill>
                <a:latin typeface="Constantia" pitchFamily="18" charset="0"/>
                <a:sym typeface="Wingdings" pitchFamily="2" charset="2"/>
              </a:rPr>
              <a:t> (</a:t>
            </a:r>
            <a:r>
              <a:rPr lang="en-US" sz="1800" dirty="0" err="1">
                <a:solidFill>
                  <a:srgbClr val="002060"/>
                </a:solidFill>
                <a:latin typeface="Constantia" pitchFamily="18" charset="0"/>
                <a:sym typeface="Wingdings" panose="05000000000000000000" pitchFamily="2" charset="2"/>
              </a:rPr>
              <a:t>Slobin</a:t>
            </a:r>
            <a:r>
              <a:rPr lang="en-US" sz="1800" dirty="0">
                <a:solidFill>
                  <a:srgbClr val="002060"/>
                </a:solidFill>
                <a:latin typeface="Constantia" pitchFamily="18" charset="0"/>
                <a:sym typeface="Wingdings" panose="05000000000000000000" pitchFamily="2" charset="2"/>
              </a:rPr>
              <a:t> 1996)</a:t>
            </a:r>
          </a:p>
          <a:p>
            <a:pPr marL="27432" indent="0" algn="just">
              <a:buClr>
                <a:srgbClr val="002060"/>
              </a:buClr>
              <a:buNone/>
            </a:pPr>
            <a:endParaRPr lang="en-US" sz="2200" dirty="0">
              <a:solidFill>
                <a:srgbClr val="002060"/>
              </a:solidFill>
              <a:latin typeface="Constantia" pitchFamily="18" charset="0"/>
              <a:sym typeface="Wingdings" pitchFamily="2" charset="2"/>
            </a:endParaRPr>
          </a:p>
          <a:p>
            <a:pPr marL="27432" indent="0" algn="just">
              <a:buClr>
                <a:srgbClr val="002060"/>
              </a:buClr>
              <a:buNone/>
            </a:pPr>
            <a:r>
              <a:rPr lang="en-US" sz="2200" dirty="0" err="1">
                <a:solidFill>
                  <a:srgbClr val="C00000"/>
                </a:solidFill>
                <a:latin typeface="Constantia" pitchFamily="18" charset="0"/>
                <a:sym typeface="Wingdings" pitchFamily="2" charset="2"/>
              </a:rPr>
              <a:t>Idealmente</a:t>
            </a:r>
            <a:r>
              <a:rPr lang="en-US" sz="2200" dirty="0">
                <a:solidFill>
                  <a:srgbClr val="C00000"/>
                </a:solidFill>
                <a:latin typeface="Constantia" pitchFamily="18" charset="0"/>
                <a:sym typeface="Wingdings" pitchFamily="2" charset="2"/>
              </a:rPr>
              <a:t> </a:t>
            </a:r>
            <a:r>
              <a:rPr lang="en-US" sz="2200" dirty="0" err="1">
                <a:solidFill>
                  <a:srgbClr val="C00000"/>
                </a:solidFill>
                <a:latin typeface="Constantia" pitchFamily="18" charset="0"/>
                <a:sym typeface="Wingdings" pitchFamily="2" charset="2"/>
              </a:rPr>
              <a:t>nel</a:t>
            </a:r>
            <a:r>
              <a:rPr lang="en-US" sz="2200" dirty="0">
                <a:solidFill>
                  <a:srgbClr val="C00000"/>
                </a:solidFill>
                <a:latin typeface="Constantia" pitchFamily="18" charset="0"/>
                <a:sym typeface="Wingdings" pitchFamily="2" charset="2"/>
              </a:rPr>
              <a:t> passaggio da :</a:t>
            </a:r>
          </a:p>
          <a:p>
            <a:pPr marL="27432" indent="0" algn="just">
              <a:buClr>
                <a:srgbClr val="002060"/>
              </a:buClr>
              <a:buNone/>
            </a:pPr>
            <a:endParaRPr lang="en-US" sz="2200" dirty="0">
              <a:solidFill>
                <a:srgbClr val="002060"/>
              </a:solidFill>
              <a:latin typeface="Constantia" pitchFamily="18" charset="0"/>
              <a:sym typeface="Wingdings" pitchFamily="2" charset="2"/>
            </a:endParaRPr>
          </a:p>
          <a:p>
            <a:pPr marL="369888" indent="-15875" algn="just">
              <a:buClr>
                <a:srgbClr val="002060"/>
              </a:buClr>
              <a:buFont typeface="Wingdings" panose="05000000000000000000" pitchFamily="2" charset="2"/>
              <a:buChar char="Ø"/>
            </a:pPr>
            <a:r>
              <a:rPr lang="en-US" sz="2200" dirty="0">
                <a:solidFill>
                  <a:srgbClr val="002060"/>
                </a:solidFill>
                <a:latin typeface="Constantia" pitchFamily="18" charset="0"/>
                <a:sym typeface="Wingdings" pitchFamily="2" charset="2"/>
              </a:rPr>
              <a:t> lingua S- &gt;&gt; lingua V-: </a:t>
            </a:r>
            <a:r>
              <a:rPr lang="en-US" sz="2200" dirty="0" err="1">
                <a:solidFill>
                  <a:srgbClr val="002060"/>
                </a:solidFill>
                <a:latin typeface="Constantia" pitchFamily="18" charset="0"/>
                <a:sym typeface="Wingdings" pitchFamily="2" charset="2"/>
              </a:rPr>
              <a:t>meno</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attenzione</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alla</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Maniera</a:t>
            </a:r>
            <a:endParaRPr lang="en-US" sz="2200" dirty="0">
              <a:solidFill>
                <a:srgbClr val="002060"/>
              </a:solidFill>
              <a:latin typeface="Constantia" pitchFamily="18" charset="0"/>
              <a:sym typeface="Wingdings" pitchFamily="2" charset="2"/>
            </a:endParaRPr>
          </a:p>
          <a:p>
            <a:pPr marL="369888" indent="-15875" algn="just">
              <a:buClr>
                <a:srgbClr val="002060"/>
              </a:buClr>
              <a:buNone/>
            </a:pPr>
            <a:endParaRPr lang="en-US" sz="2200" dirty="0">
              <a:solidFill>
                <a:srgbClr val="002060"/>
              </a:solidFill>
              <a:latin typeface="Constantia" pitchFamily="18" charset="0"/>
              <a:sym typeface="Wingdings" pitchFamily="2" charset="2"/>
            </a:endParaRPr>
          </a:p>
          <a:p>
            <a:pPr marL="369888" indent="-15875" algn="just">
              <a:buClr>
                <a:srgbClr val="002060"/>
              </a:buClr>
              <a:buFont typeface="Wingdings" panose="05000000000000000000" pitchFamily="2" charset="2"/>
              <a:buChar char="Ø"/>
            </a:pPr>
            <a:r>
              <a:rPr lang="en-US" sz="2200" dirty="0">
                <a:solidFill>
                  <a:srgbClr val="002060"/>
                </a:solidFill>
                <a:latin typeface="Constantia" pitchFamily="18" charset="0"/>
                <a:sym typeface="Wingdings" pitchFamily="2" charset="2"/>
              </a:rPr>
              <a:t> lingua V- &gt;&gt; lingua S-:  </a:t>
            </a:r>
            <a:r>
              <a:rPr lang="en-US" sz="2200" dirty="0" err="1">
                <a:solidFill>
                  <a:srgbClr val="002060"/>
                </a:solidFill>
                <a:latin typeface="Constantia" pitchFamily="18" charset="0"/>
                <a:sym typeface="Wingdings" pitchFamily="2" charset="2"/>
              </a:rPr>
              <a:t>attenzione</a:t>
            </a:r>
            <a:r>
              <a:rPr lang="en-US" sz="2200" dirty="0">
                <a:solidFill>
                  <a:srgbClr val="002060"/>
                </a:solidFill>
                <a:latin typeface="Constantia" pitchFamily="18" charset="0"/>
                <a:sym typeface="Wingdings" pitchFamily="2" charset="2"/>
              </a:rPr>
              <a:t> per la </a:t>
            </a:r>
            <a:r>
              <a:rPr lang="en-US" sz="2200" dirty="0" err="1">
                <a:solidFill>
                  <a:srgbClr val="002060"/>
                </a:solidFill>
                <a:latin typeface="Constantia" pitchFamily="18" charset="0"/>
                <a:sym typeface="Wingdings" pitchFamily="2" charset="2"/>
              </a:rPr>
              <a:t>maniera</a:t>
            </a:r>
            <a:r>
              <a:rPr lang="en-US" sz="2200" dirty="0">
                <a:solidFill>
                  <a:srgbClr val="002060"/>
                </a:solidFill>
                <a:latin typeface="Constantia" pitchFamily="18" charset="0"/>
                <a:sym typeface="Wingdings" pitchFamily="2" charset="2"/>
              </a:rPr>
              <a:t> e per un </a:t>
            </a:r>
            <a:r>
              <a:rPr lang="en-US" sz="2200" dirty="0" err="1">
                <a:solidFill>
                  <a:srgbClr val="002060"/>
                </a:solidFill>
                <a:latin typeface="Constantia" pitchFamily="18" charset="0"/>
                <a:sym typeface="Wingdings" pitchFamily="2" charset="2"/>
              </a:rPr>
              <a:t>Percorso</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dettagliato</a:t>
            </a:r>
            <a:endParaRPr lang="en-US" sz="2200" dirty="0">
              <a:solidFill>
                <a:srgbClr val="002060"/>
              </a:solidFill>
              <a:latin typeface="Constantia" pitchFamily="18" charset="0"/>
              <a:sym typeface="Wingdings" pitchFamily="2" charset="2"/>
            </a:endParaRPr>
          </a:p>
          <a:p>
            <a:pPr marL="369888" indent="-15875" algn="just">
              <a:buClr>
                <a:srgbClr val="002060"/>
              </a:buClr>
              <a:buFont typeface="Wingdings" panose="05000000000000000000" pitchFamily="2" charset="2"/>
              <a:buChar char="Ø"/>
            </a:pPr>
            <a:endParaRPr lang="en-US" sz="2200" dirty="0">
              <a:solidFill>
                <a:srgbClr val="002060"/>
              </a:solidFill>
              <a:latin typeface="Constantia" pitchFamily="18" charset="0"/>
              <a:sym typeface="Wingdings" pitchFamily="2" charset="2"/>
            </a:endParaRPr>
          </a:p>
          <a:p>
            <a:pPr marL="27432" indent="0" algn="ctr">
              <a:buClr>
                <a:srgbClr val="002060"/>
              </a:buClr>
              <a:buNone/>
            </a:pPr>
            <a:r>
              <a:rPr lang="en-US" sz="2000" b="1" i="1" dirty="0">
                <a:solidFill>
                  <a:srgbClr val="C00000"/>
                </a:solidFill>
                <a:latin typeface="Constantia" pitchFamily="18" charset="0"/>
                <a:sym typeface="Wingdings" pitchFamily="2" charset="2"/>
              </a:rPr>
              <a:t>Ma </a:t>
            </a:r>
            <a:r>
              <a:rPr lang="en-US" sz="2000" b="1" i="1" dirty="0" err="1">
                <a:solidFill>
                  <a:srgbClr val="C00000"/>
                </a:solidFill>
                <a:latin typeface="Constantia" pitchFamily="18" charset="0"/>
                <a:sym typeface="Wingdings" pitchFamily="2" charset="2"/>
              </a:rPr>
              <a:t>cosa</a:t>
            </a:r>
            <a:r>
              <a:rPr lang="en-US" sz="2000" b="1" i="1" dirty="0">
                <a:solidFill>
                  <a:srgbClr val="C00000"/>
                </a:solidFill>
                <a:latin typeface="Constantia" pitchFamily="18" charset="0"/>
                <a:sym typeface="Wingdings" pitchFamily="2" charset="2"/>
              </a:rPr>
              <a:t> </a:t>
            </a:r>
            <a:r>
              <a:rPr lang="en-US" sz="2000" b="1" i="1" dirty="0" err="1">
                <a:solidFill>
                  <a:srgbClr val="C00000"/>
                </a:solidFill>
                <a:latin typeface="Constantia" pitchFamily="18" charset="0"/>
                <a:sym typeface="Wingdings" pitchFamily="2" charset="2"/>
              </a:rPr>
              <a:t>accade</a:t>
            </a:r>
            <a:r>
              <a:rPr lang="en-US" sz="2000" b="1" i="1" dirty="0">
                <a:solidFill>
                  <a:srgbClr val="C00000"/>
                </a:solidFill>
                <a:latin typeface="Constantia" pitchFamily="18" charset="0"/>
                <a:sym typeface="Wingdings" pitchFamily="2" charset="2"/>
              </a:rPr>
              <a:t> </a:t>
            </a:r>
            <a:r>
              <a:rPr lang="en-US" sz="2000" b="1" i="1" dirty="0" err="1">
                <a:solidFill>
                  <a:srgbClr val="C00000"/>
                </a:solidFill>
                <a:latin typeface="Constantia" pitchFamily="18" charset="0"/>
                <a:sym typeface="Wingdings" pitchFamily="2" charset="2"/>
              </a:rPr>
              <a:t>realmente</a:t>
            </a:r>
            <a:r>
              <a:rPr lang="en-US" sz="2000" b="1" i="1" dirty="0">
                <a:solidFill>
                  <a:srgbClr val="C00000"/>
                </a:solidFill>
                <a:latin typeface="Constantia" pitchFamily="18" charset="0"/>
                <a:sym typeface="Wingdings" pitchFamily="2" charset="2"/>
              </a:rPr>
              <a:t> ?</a:t>
            </a:r>
          </a:p>
          <a:p>
            <a:pPr marL="27432" indent="0" algn="ctr">
              <a:buClr>
                <a:srgbClr val="002060"/>
              </a:buClr>
              <a:buNone/>
            </a:pPr>
            <a:r>
              <a:rPr lang="en-US" sz="2000" i="1" dirty="0" err="1">
                <a:solidFill>
                  <a:srgbClr val="002060"/>
                </a:solidFill>
                <a:latin typeface="Constantia" pitchFamily="18" charset="0"/>
                <a:sym typeface="Wingdings" pitchFamily="2" charset="2"/>
              </a:rPr>
              <a:t>Movimento</a:t>
            </a:r>
            <a:r>
              <a:rPr lang="en-US" sz="2000" i="1" dirty="0">
                <a:solidFill>
                  <a:srgbClr val="002060"/>
                </a:solidFill>
                <a:latin typeface="Constantia" pitchFamily="18" charset="0"/>
                <a:sym typeface="Wingdings" pitchFamily="2" charset="2"/>
              </a:rPr>
              <a:t> come </a:t>
            </a:r>
            <a:r>
              <a:rPr lang="en-US" sz="2000" i="1" dirty="0" err="1">
                <a:solidFill>
                  <a:srgbClr val="002060"/>
                </a:solidFill>
                <a:latin typeface="Constantia" pitchFamily="18" charset="0"/>
                <a:sym typeface="Wingdings" pitchFamily="2" charset="2"/>
              </a:rPr>
              <a:t>dominio</a:t>
            </a:r>
            <a:r>
              <a:rPr lang="en-US" sz="2000" i="1" dirty="0">
                <a:solidFill>
                  <a:srgbClr val="002060"/>
                </a:solidFill>
                <a:latin typeface="Constantia" pitchFamily="18" charset="0"/>
                <a:sym typeface="Wingdings" pitchFamily="2" charset="2"/>
              </a:rPr>
              <a:t> fertile per </a:t>
            </a:r>
            <a:r>
              <a:rPr lang="en-US" sz="2000" i="1" dirty="0" err="1">
                <a:solidFill>
                  <a:srgbClr val="002060"/>
                </a:solidFill>
                <a:latin typeface="Constantia" pitchFamily="18" charset="0"/>
                <a:sym typeface="Wingdings" pitchFamily="2" charset="2"/>
              </a:rPr>
              <a:t>fenomeni</a:t>
            </a:r>
            <a:r>
              <a:rPr lang="en-US" sz="2000" i="1" dirty="0">
                <a:solidFill>
                  <a:srgbClr val="002060"/>
                </a:solidFill>
                <a:latin typeface="Constantia" pitchFamily="18" charset="0"/>
                <a:sym typeface="Wingdings" pitchFamily="2" charset="2"/>
              </a:rPr>
              <a:t> di transfer</a:t>
            </a:r>
          </a:p>
          <a:p>
            <a:pPr marL="27432" indent="0">
              <a:buClr>
                <a:srgbClr val="002060"/>
              </a:buClr>
              <a:buNone/>
            </a:pPr>
            <a:r>
              <a:rPr lang="en-US" sz="1800" i="1" dirty="0">
                <a:solidFill>
                  <a:srgbClr val="002060"/>
                </a:solidFill>
                <a:latin typeface="Constantia" pitchFamily="18" charset="0"/>
                <a:sym typeface="Wingdings" pitchFamily="2" charset="2"/>
              </a:rPr>
              <a:t>	(Jarvis &amp; </a:t>
            </a:r>
            <a:r>
              <a:rPr lang="en-US" sz="1800" i="1" dirty="0" err="1">
                <a:solidFill>
                  <a:srgbClr val="002060"/>
                </a:solidFill>
                <a:latin typeface="Constantia" pitchFamily="18" charset="0"/>
                <a:sym typeface="Wingdings" pitchFamily="2" charset="2"/>
              </a:rPr>
              <a:t>Pavlenko</a:t>
            </a:r>
            <a:r>
              <a:rPr lang="en-US" sz="1800" i="1" dirty="0">
                <a:solidFill>
                  <a:srgbClr val="002060"/>
                </a:solidFill>
                <a:latin typeface="Constantia" pitchFamily="18" charset="0"/>
                <a:sym typeface="Wingdings" pitchFamily="2" charset="2"/>
              </a:rPr>
              <a:t> 2010)</a:t>
            </a:r>
            <a:endParaRPr lang="fr-FR" sz="1800" i="1" dirty="0">
              <a:solidFill>
                <a:srgbClr val="002060"/>
              </a:solidFill>
              <a:latin typeface="Constantia" pitchFamily="18" charset="0"/>
            </a:endParaRPr>
          </a:p>
          <a:p>
            <a:pPr marL="27432" indent="0" algn="just">
              <a:buClr>
                <a:srgbClr val="002060"/>
              </a:buClr>
              <a:buFont typeface="Wingdings" pitchFamily="2" charset="2"/>
              <a:buChar char="Ø"/>
            </a:pPr>
            <a:endParaRPr lang="fr-FR" sz="1600" dirty="0">
              <a:solidFill>
                <a:srgbClr val="002060"/>
              </a:solidFill>
              <a:latin typeface="Constantia" pitchFamily="18" charset="0"/>
            </a:endParaRPr>
          </a:p>
          <a:p>
            <a:pPr marL="27432" indent="0" algn="just">
              <a:buClr>
                <a:srgbClr val="002060"/>
              </a:buClr>
              <a:buNone/>
            </a:pPr>
            <a:endParaRPr lang="it-IT" sz="2000" dirty="0">
              <a:solidFill>
                <a:srgbClr val="FF0000"/>
              </a:solidFill>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18</a:t>
            </a:fld>
            <a:endParaRPr lang="it-IT"/>
          </a:p>
        </p:txBody>
      </p:sp>
      <p:sp>
        <p:nvSpPr>
          <p:cNvPr id="4" name="Segnaposto piè di pagina 3">
            <a:extLst>
              <a:ext uri="{FF2B5EF4-FFF2-40B4-BE49-F238E27FC236}">
                <a16:creationId xmlns:a16="http://schemas.microsoft.com/office/drawing/2014/main" id="{1888CBF2-907E-7DD4-A3EC-B58A0206A592}"/>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1393500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a:bodyPr>
          <a:lstStyle/>
          <a:p>
            <a:r>
              <a:rPr lang="en-GB" sz="3600" b="1" dirty="0" err="1">
                <a:solidFill>
                  <a:schemeClr val="accent6">
                    <a:lumMod val="75000"/>
                  </a:schemeClr>
                </a:solidFill>
              </a:rPr>
              <a:t>Movimento</a:t>
            </a:r>
            <a:r>
              <a:rPr lang="en-GB" sz="3600" b="1" dirty="0">
                <a:solidFill>
                  <a:schemeClr val="accent6">
                    <a:lumMod val="75000"/>
                  </a:schemeClr>
                </a:solidFill>
              </a:rPr>
              <a:t> in L2 (2) </a:t>
            </a:r>
          </a:p>
        </p:txBody>
      </p:sp>
      <p:sp>
        <p:nvSpPr>
          <p:cNvPr id="3" name="Segnaposto contenuto 2"/>
          <p:cNvSpPr>
            <a:spLocks noGrp="1"/>
          </p:cNvSpPr>
          <p:nvPr>
            <p:ph idx="1"/>
          </p:nvPr>
        </p:nvSpPr>
        <p:spPr>
          <a:xfrm>
            <a:off x="457200" y="1668700"/>
            <a:ext cx="8229600" cy="5000660"/>
          </a:xfrm>
        </p:spPr>
        <p:txBody>
          <a:bodyPr>
            <a:normAutofit/>
          </a:bodyPr>
          <a:lstStyle/>
          <a:p>
            <a:pPr marL="27432" indent="0" algn="just">
              <a:buClr>
                <a:srgbClr val="002060"/>
              </a:buClr>
              <a:buNone/>
            </a:pPr>
            <a:r>
              <a:rPr lang="fr-FR" sz="2200" dirty="0">
                <a:solidFill>
                  <a:srgbClr val="002060"/>
                </a:solidFill>
                <a:latin typeface="Constantia" pitchFamily="18" charset="0"/>
              </a:rPr>
              <a:t>3 </a:t>
            </a:r>
            <a:r>
              <a:rPr lang="fr-FR" sz="2200" dirty="0" err="1">
                <a:solidFill>
                  <a:srgbClr val="002060"/>
                </a:solidFill>
                <a:latin typeface="Constantia" pitchFamily="18" charset="0"/>
              </a:rPr>
              <a:t>criteri</a:t>
            </a:r>
            <a:r>
              <a:rPr lang="fr-FR" sz="2200" dirty="0">
                <a:solidFill>
                  <a:srgbClr val="002060"/>
                </a:solidFill>
                <a:latin typeface="Constantia" pitchFamily="18" charset="0"/>
              </a:rPr>
              <a:t> per </a:t>
            </a:r>
            <a:r>
              <a:rPr lang="fr-FR" sz="2200" dirty="0" err="1">
                <a:solidFill>
                  <a:srgbClr val="002060"/>
                </a:solidFill>
                <a:latin typeface="Constantia" pitchFamily="18" charset="0"/>
              </a:rPr>
              <a:t>classificare</a:t>
            </a:r>
            <a:r>
              <a:rPr lang="fr-FR" sz="2200" dirty="0">
                <a:solidFill>
                  <a:srgbClr val="002060"/>
                </a:solidFill>
                <a:latin typeface="Constantia" pitchFamily="18" charset="0"/>
              </a:rPr>
              <a:t> la </a:t>
            </a:r>
            <a:r>
              <a:rPr lang="fr-FR" sz="2200" dirty="0" err="1">
                <a:solidFill>
                  <a:srgbClr val="002060"/>
                </a:solidFill>
                <a:latin typeface="Constantia" pitchFamily="18" charset="0"/>
              </a:rPr>
              <a:t>ricerca</a:t>
            </a:r>
            <a:r>
              <a:rPr lang="fr-FR" sz="2200" dirty="0">
                <a:solidFill>
                  <a:srgbClr val="002060"/>
                </a:solidFill>
                <a:latin typeface="Constantia" pitchFamily="18" charset="0"/>
              </a:rPr>
              <a:t> </a:t>
            </a:r>
            <a:r>
              <a:rPr lang="fr-FR" sz="2200" dirty="0" err="1">
                <a:solidFill>
                  <a:srgbClr val="002060"/>
                </a:solidFill>
                <a:latin typeface="Constantia" pitchFamily="18" charset="0"/>
              </a:rPr>
              <a:t>sugli</a:t>
            </a:r>
            <a:r>
              <a:rPr lang="fr-FR" sz="2200" dirty="0">
                <a:solidFill>
                  <a:srgbClr val="002060"/>
                </a:solidFill>
                <a:latin typeface="Constantia" pitchFamily="18" charset="0"/>
              </a:rPr>
              <a:t> </a:t>
            </a:r>
            <a:r>
              <a:rPr lang="fr-FR" sz="2200" dirty="0" err="1">
                <a:solidFill>
                  <a:srgbClr val="002060"/>
                </a:solidFill>
                <a:latin typeface="Constantia" pitchFamily="18" charset="0"/>
              </a:rPr>
              <a:t>eventi</a:t>
            </a:r>
            <a:r>
              <a:rPr lang="fr-FR" sz="2200" dirty="0">
                <a:solidFill>
                  <a:srgbClr val="002060"/>
                </a:solidFill>
                <a:latin typeface="Constantia" pitchFamily="18" charset="0"/>
              </a:rPr>
              <a:t> di moto :</a:t>
            </a:r>
          </a:p>
          <a:p>
            <a:pPr marL="370332" algn="just">
              <a:buClr>
                <a:srgbClr val="002060"/>
              </a:buClr>
              <a:buFont typeface="Wingdings" panose="05000000000000000000" pitchFamily="2" charset="2"/>
              <a:buChar char="§"/>
            </a:pPr>
            <a:r>
              <a:rPr lang="fr-FR" sz="2200" i="1" dirty="0" err="1">
                <a:solidFill>
                  <a:srgbClr val="002060"/>
                </a:solidFill>
                <a:latin typeface="Constantia" pitchFamily="18" charset="0"/>
              </a:rPr>
              <a:t>tipo</a:t>
            </a:r>
            <a:r>
              <a:rPr lang="fr-FR" sz="2200" i="1" dirty="0">
                <a:solidFill>
                  <a:srgbClr val="002060"/>
                </a:solidFill>
                <a:latin typeface="Constantia" pitchFamily="18" charset="0"/>
              </a:rPr>
              <a:t> di </a:t>
            </a:r>
            <a:r>
              <a:rPr lang="fr-FR" sz="2200" i="1" dirty="0" err="1">
                <a:solidFill>
                  <a:srgbClr val="002060"/>
                </a:solidFill>
                <a:latin typeface="Constantia" pitchFamily="18" charset="0"/>
              </a:rPr>
              <a:t>movimento</a:t>
            </a:r>
            <a:r>
              <a:rPr lang="fr-FR" sz="2200" dirty="0">
                <a:solidFill>
                  <a:srgbClr val="002060"/>
                </a:solidFill>
                <a:latin typeface="Constantia" pitchFamily="18" charset="0"/>
              </a:rPr>
              <a:t>: </a:t>
            </a:r>
            <a:r>
              <a:rPr lang="fr-FR" sz="2200" dirty="0" err="1">
                <a:solidFill>
                  <a:srgbClr val="002060"/>
                </a:solidFill>
                <a:latin typeface="Constantia" pitchFamily="18" charset="0"/>
              </a:rPr>
              <a:t>volontario</a:t>
            </a:r>
            <a:r>
              <a:rPr lang="fr-FR" sz="2200" dirty="0">
                <a:solidFill>
                  <a:srgbClr val="002060"/>
                </a:solidFill>
                <a:latin typeface="Constantia" pitchFamily="18" charset="0"/>
              </a:rPr>
              <a:t> vs </a:t>
            </a:r>
            <a:r>
              <a:rPr lang="fr-FR" sz="2200" dirty="0" err="1">
                <a:solidFill>
                  <a:srgbClr val="002060"/>
                </a:solidFill>
                <a:latin typeface="Constantia" pitchFamily="18" charset="0"/>
              </a:rPr>
              <a:t>provocato</a:t>
            </a:r>
            <a:endParaRPr lang="fr-FR" sz="2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2200" i="1" dirty="0" err="1">
                <a:solidFill>
                  <a:srgbClr val="002060"/>
                </a:solidFill>
                <a:latin typeface="Constantia" pitchFamily="18" charset="0"/>
              </a:rPr>
              <a:t>tipo</a:t>
            </a:r>
            <a:r>
              <a:rPr lang="fr-FR" sz="2200" i="1" dirty="0">
                <a:solidFill>
                  <a:srgbClr val="002060"/>
                </a:solidFill>
                <a:latin typeface="Constantia" pitchFamily="18" charset="0"/>
              </a:rPr>
              <a:t> di </a:t>
            </a:r>
            <a:r>
              <a:rPr lang="fr-FR" sz="2200" i="1" dirty="0" err="1">
                <a:solidFill>
                  <a:srgbClr val="002060"/>
                </a:solidFill>
                <a:latin typeface="Constantia" pitchFamily="18" charset="0"/>
              </a:rPr>
              <a:t>partecipanti</a:t>
            </a:r>
            <a:r>
              <a:rPr lang="fr-FR" sz="2200" i="1" dirty="0">
                <a:solidFill>
                  <a:srgbClr val="002060"/>
                </a:solidFill>
                <a:latin typeface="Constantia" pitchFamily="18" charset="0"/>
              </a:rPr>
              <a:t> </a:t>
            </a:r>
            <a:r>
              <a:rPr lang="fr-FR" sz="2200" dirty="0">
                <a:solidFill>
                  <a:srgbClr val="002060"/>
                </a:solidFill>
                <a:latin typeface="Constantia" pitchFamily="18" charset="0"/>
              </a:rPr>
              <a:t>(</a:t>
            </a:r>
            <a:r>
              <a:rPr lang="fr-FR" sz="2200" dirty="0" err="1">
                <a:solidFill>
                  <a:srgbClr val="002060"/>
                </a:solidFill>
                <a:latin typeface="Constantia" pitchFamily="18" charset="0"/>
              </a:rPr>
              <a:t>bambini</a:t>
            </a:r>
            <a:r>
              <a:rPr lang="fr-FR" sz="2200" dirty="0">
                <a:solidFill>
                  <a:srgbClr val="002060"/>
                </a:solidFill>
                <a:latin typeface="Constantia" pitchFamily="18" charset="0"/>
              </a:rPr>
              <a:t>, </a:t>
            </a:r>
            <a:r>
              <a:rPr lang="fr-FR" sz="2200" dirty="0" err="1">
                <a:solidFill>
                  <a:srgbClr val="002060"/>
                </a:solidFill>
                <a:latin typeface="Constantia" pitchFamily="18" charset="0"/>
              </a:rPr>
              <a:t>bilingui</a:t>
            </a:r>
            <a:r>
              <a:rPr lang="fr-FR" sz="2200" dirty="0">
                <a:solidFill>
                  <a:srgbClr val="002060"/>
                </a:solidFill>
                <a:latin typeface="Constantia" pitchFamily="18" charset="0"/>
              </a:rPr>
              <a:t>, </a:t>
            </a:r>
            <a:r>
              <a:rPr lang="fr-FR" sz="2200" dirty="0" err="1">
                <a:solidFill>
                  <a:srgbClr val="002060"/>
                </a:solidFill>
                <a:latin typeface="Constantia" pitchFamily="18" charset="0"/>
              </a:rPr>
              <a:t>adulti</a:t>
            </a:r>
            <a:r>
              <a:rPr lang="fr-FR" sz="2200" dirty="0">
                <a:solidFill>
                  <a:srgbClr val="002060"/>
                </a:solidFill>
                <a:latin typeface="Constantia" pitchFamily="18" charset="0"/>
              </a:rPr>
              <a:t>)</a:t>
            </a:r>
          </a:p>
          <a:p>
            <a:pPr marL="370332" algn="just">
              <a:buClr>
                <a:srgbClr val="002060"/>
              </a:buClr>
              <a:buFont typeface="Wingdings" panose="05000000000000000000" pitchFamily="2" charset="2"/>
              <a:buChar char="§"/>
            </a:pPr>
            <a:r>
              <a:rPr lang="fr-FR" sz="2200" i="1" dirty="0">
                <a:solidFill>
                  <a:srgbClr val="002060"/>
                </a:solidFill>
                <a:latin typeface="Constantia" pitchFamily="18" charset="0"/>
              </a:rPr>
              <a:t>tipi di </a:t>
            </a:r>
            <a:r>
              <a:rPr lang="fr-FR" sz="2200" i="1" dirty="0" err="1">
                <a:solidFill>
                  <a:srgbClr val="002060"/>
                </a:solidFill>
                <a:latin typeface="Constantia" pitchFamily="18" charset="0"/>
              </a:rPr>
              <a:t>dati</a:t>
            </a:r>
            <a:r>
              <a:rPr lang="fr-FR" sz="2200" i="1" dirty="0">
                <a:solidFill>
                  <a:srgbClr val="002060"/>
                </a:solidFill>
                <a:latin typeface="Constantia" pitchFamily="18" charset="0"/>
              </a:rPr>
              <a:t> </a:t>
            </a:r>
            <a:r>
              <a:rPr lang="fr-FR" sz="2200" dirty="0">
                <a:solidFill>
                  <a:srgbClr val="002060"/>
                </a:solidFill>
                <a:latin typeface="Constantia" pitchFamily="18" charset="0"/>
              </a:rPr>
              <a:t>(</a:t>
            </a:r>
            <a:r>
              <a:rPr lang="fr-FR" sz="2200" dirty="0" err="1">
                <a:solidFill>
                  <a:srgbClr val="002060"/>
                </a:solidFill>
                <a:latin typeface="Constantia" pitchFamily="18" charset="0"/>
              </a:rPr>
              <a:t>produzione</a:t>
            </a:r>
            <a:r>
              <a:rPr lang="fr-FR" sz="2200" dirty="0">
                <a:solidFill>
                  <a:srgbClr val="002060"/>
                </a:solidFill>
                <a:latin typeface="Constantia" pitchFamily="18" charset="0"/>
              </a:rPr>
              <a:t> </a:t>
            </a:r>
            <a:r>
              <a:rPr lang="fr-FR" sz="2200" dirty="0" err="1">
                <a:solidFill>
                  <a:srgbClr val="002060"/>
                </a:solidFill>
                <a:latin typeface="Constantia" pitchFamily="18" charset="0"/>
              </a:rPr>
              <a:t>scritta</a:t>
            </a:r>
            <a:r>
              <a:rPr lang="fr-FR" sz="2200" dirty="0">
                <a:solidFill>
                  <a:srgbClr val="002060"/>
                </a:solidFill>
                <a:latin typeface="Constantia" pitchFamily="18" charset="0"/>
              </a:rPr>
              <a:t>/orale, </a:t>
            </a:r>
            <a:r>
              <a:rPr lang="fr-FR" sz="2200" dirty="0" err="1">
                <a:solidFill>
                  <a:srgbClr val="002060"/>
                </a:solidFill>
                <a:latin typeface="Constantia" pitchFamily="18" charset="0"/>
              </a:rPr>
              <a:t>gestualità</a:t>
            </a:r>
            <a:r>
              <a:rPr lang="fr-FR" sz="2200" dirty="0">
                <a:solidFill>
                  <a:srgbClr val="002060"/>
                </a:solidFill>
                <a:latin typeface="Constantia" pitchFamily="18" charset="0"/>
              </a:rPr>
              <a:t>, </a:t>
            </a:r>
            <a:r>
              <a:rPr lang="fr-FR" sz="2200" dirty="0" err="1">
                <a:solidFill>
                  <a:srgbClr val="002060"/>
                </a:solidFill>
                <a:latin typeface="Constantia" pitchFamily="18" charset="0"/>
              </a:rPr>
              <a:t>percezione</a:t>
            </a:r>
            <a:r>
              <a:rPr lang="fr-FR" sz="2200" dirty="0">
                <a:solidFill>
                  <a:srgbClr val="002060"/>
                </a:solidFill>
                <a:latin typeface="Constantia" pitchFamily="18" charset="0"/>
              </a:rPr>
              <a:t>)</a:t>
            </a:r>
          </a:p>
          <a:p>
            <a:pPr marL="27432" indent="0" algn="just">
              <a:buClr>
                <a:srgbClr val="002060"/>
              </a:buClr>
              <a:buNone/>
            </a:pPr>
            <a:endParaRPr lang="fr-FR" sz="2200" dirty="0">
              <a:solidFill>
                <a:srgbClr val="002060"/>
              </a:solidFill>
              <a:latin typeface="Constantia" pitchFamily="18" charset="0"/>
            </a:endParaRPr>
          </a:p>
          <a:p>
            <a:pPr marL="27432" indent="0" algn="just">
              <a:buClr>
                <a:srgbClr val="002060"/>
              </a:buClr>
              <a:buNone/>
            </a:pPr>
            <a:endParaRPr lang="fr-FR" sz="2200" dirty="0">
              <a:solidFill>
                <a:srgbClr val="002060"/>
              </a:solidFill>
              <a:latin typeface="Constantia" pitchFamily="18" charset="0"/>
            </a:endParaRPr>
          </a:p>
          <a:p>
            <a:pPr marL="27432" indent="0" algn="just">
              <a:buClr>
                <a:srgbClr val="002060"/>
              </a:buClr>
              <a:buNone/>
            </a:pPr>
            <a:r>
              <a:rPr lang="fr-FR" sz="2200" dirty="0">
                <a:solidFill>
                  <a:srgbClr val="002060"/>
                </a:solidFill>
                <a:latin typeface="Constantia" pitchFamily="18" charset="0"/>
              </a:rPr>
              <a:t>3 </a:t>
            </a:r>
            <a:r>
              <a:rPr lang="fr-FR" sz="2200" dirty="0" err="1">
                <a:solidFill>
                  <a:srgbClr val="002060"/>
                </a:solidFill>
                <a:latin typeface="Constantia" pitchFamily="18" charset="0"/>
              </a:rPr>
              <a:t>criteri</a:t>
            </a:r>
            <a:r>
              <a:rPr lang="fr-FR" sz="2200" dirty="0">
                <a:solidFill>
                  <a:srgbClr val="002060"/>
                </a:solidFill>
                <a:latin typeface="Constantia" pitchFamily="18" charset="0"/>
              </a:rPr>
              <a:t> per </a:t>
            </a:r>
            <a:r>
              <a:rPr lang="fr-FR" sz="2200" dirty="0" err="1">
                <a:solidFill>
                  <a:srgbClr val="002060"/>
                </a:solidFill>
                <a:latin typeface="Constantia" pitchFamily="18" charset="0"/>
              </a:rPr>
              <a:t>classificare</a:t>
            </a:r>
            <a:r>
              <a:rPr lang="fr-FR" sz="2200" dirty="0">
                <a:solidFill>
                  <a:srgbClr val="002060"/>
                </a:solidFill>
                <a:latin typeface="Constantia" pitchFamily="18" charset="0"/>
              </a:rPr>
              <a:t> </a:t>
            </a:r>
            <a:r>
              <a:rPr lang="fr-FR" sz="2200" dirty="0" err="1">
                <a:solidFill>
                  <a:srgbClr val="002060"/>
                </a:solidFill>
                <a:latin typeface="Constantia" pitchFamily="18" charset="0"/>
              </a:rPr>
              <a:t>gli</a:t>
            </a:r>
            <a:r>
              <a:rPr lang="fr-FR" sz="2200" dirty="0">
                <a:solidFill>
                  <a:srgbClr val="002060"/>
                </a:solidFill>
                <a:latin typeface="Constantia" pitchFamily="18" charset="0"/>
              </a:rPr>
              <a:t> </a:t>
            </a:r>
            <a:r>
              <a:rPr lang="fr-FR" sz="2200" dirty="0" err="1">
                <a:solidFill>
                  <a:srgbClr val="002060"/>
                </a:solidFill>
                <a:latin typeface="Constantia" pitchFamily="18" charset="0"/>
              </a:rPr>
              <a:t>studi</a:t>
            </a:r>
            <a:r>
              <a:rPr lang="fr-FR" sz="2200" dirty="0">
                <a:solidFill>
                  <a:srgbClr val="002060"/>
                </a:solidFill>
                <a:latin typeface="Constantia" pitchFamily="18" charset="0"/>
              </a:rPr>
              <a:t> </a:t>
            </a:r>
            <a:r>
              <a:rPr lang="fr-FR" sz="2200" dirty="0" err="1">
                <a:solidFill>
                  <a:srgbClr val="002060"/>
                </a:solidFill>
                <a:latin typeface="Constantia" pitchFamily="18" charset="0"/>
              </a:rPr>
              <a:t>sulla</a:t>
            </a:r>
            <a:r>
              <a:rPr lang="fr-FR" sz="2200" dirty="0">
                <a:solidFill>
                  <a:srgbClr val="002060"/>
                </a:solidFill>
                <a:latin typeface="Constantia" pitchFamily="18" charset="0"/>
              </a:rPr>
              <a:t> </a:t>
            </a:r>
            <a:r>
              <a:rPr lang="fr-FR" sz="2200" dirty="0" err="1">
                <a:solidFill>
                  <a:srgbClr val="002060"/>
                </a:solidFill>
                <a:latin typeface="Constantia" pitchFamily="18" charset="0"/>
              </a:rPr>
              <a:t>produzione</a:t>
            </a:r>
            <a:r>
              <a:rPr lang="fr-FR" sz="2200" dirty="0">
                <a:solidFill>
                  <a:srgbClr val="002060"/>
                </a:solidFill>
                <a:latin typeface="Constantia" pitchFamily="18" charset="0"/>
              </a:rPr>
              <a:t> in L2:</a:t>
            </a:r>
          </a:p>
          <a:p>
            <a:pPr marL="370332" algn="just">
              <a:buClr>
                <a:srgbClr val="002060"/>
              </a:buClr>
              <a:buFont typeface="Wingdings" panose="05000000000000000000" pitchFamily="2" charset="2"/>
              <a:buChar char="§"/>
            </a:pPr>
            <a:r>
              <a:rPr lang="fr-FR" sz="2200" dirty="0">
                <a:solidFill>
                  <a:srgbClr val="002060"/>
                </a:solidFill>
                <a:latin typeface="Constantia" pitchFamily="18" charset="0"/>
              </a:rPr>
              <a:t>Tipo di </a:t>
            </a:r>
            <a:r>
              <a:rPr lang="fr-FR" sz="2200" i="1" dirty="0" err="1">
                <a:solidFill>
                  <a:srgbClr val="002060"/>
                </a:solidFill>
                <a:latin typeface="Constantia" pitchFamily="18" charset="0"/>
              </a:rPr>
              <a:t>transfer</a:t>
            </a:r>
            <a:r>
              <a:rPr lang="fr-FR" sz="2200" dirty="0">
                <a:solidFill>
                  <a:srgbClr val="002060"/>
                </a:solidFill>
                <a:latin typeface="Constantia" pitchFamily="18" charset="0"/>
              </a:rPr>
              <a:t>: </a:t>
            </a:r>
            <a:r>
              <a:rPr lang="fr-FR" sz="2200" dirty="0" err="1">
                <a:solidFill>
                  <a:srgbClr val="002060"/>
                </a:solidFill>
                <a:latin typeface="Constantia" pitchFamily="18" charset="0"/>
              </a:rPr>
              <a:t>unidirezionale</a:t>
            </a:r>
            <a:r>
              <a:rPr lang="fr-FR" sz="2200" dirty="0">
                <a:solidFill>
                  <a:srgbClr val="002060"/>
                </a:solidFill>
                <a:latin typeface="Constantia" pitchFamily="18" charset="0"/>
              </a:rPr>
              <a:t> vs </a:t>
            </a:r>
            <a:r>
              <a:rPr lang="fr-FR" sz="2200" dirty="0" err="1">
                <a:solidFill>
                  <a:srgbClr val="002060"/>
                </a:solidFill>
                <a:latin typeface="Constantia" pitchFamily="18" charset="0"/>
              </a:rPr>
              <a:t>bidirezionale</a:t>
            </a:r>
            <a:endParaRPr lang="fr-FR" sz="2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2200" i="1" dirty="0" err="1">
                <a:solidFill>
                  <a:srgbClr val="002060"/>
                </a:solidFill>
                <a:latin typeface="Constantia" pitchFamily="18" charset="0"/>
              </a:rPr>
              <a:t>Relazione</a:t>
            </a:r>
            <a:r>
              <a:rPr lang="fr-FR" sz="2200" i="1" dirty="0">
                <a:solidFill>
                  <a:srgbClr val="002060"/>
                </a:solidFill>
                <a:latin typeface="Constantia" pitchFamily="18" charset="0"/>
              </a:rPr>
              <a:t> </a:t>
            </a:r>
            <a:r>
              <a:rPr lang="fr-FR" sz="2200" i="1" dirty="0" err="1">
                <a:solidFill>
                  <a:srgbClr val="002060"/>
                </a:solidFill>
                <a:latin typeface="Constantia" pitchFamily="18" charset="0"/>
              </a:rPr>
              <a:t>tipologica</a:t>
            </a:r>
            <a:r>
              <a:rPr lang="fr-FR" sz="2200" i="1" dirty="0">
                <a:solidFill>
                  <a:srgbClr val="002060"/>
                </a:solidFill>
                <a:latin typeface="Constantia" pitchFamily="18" charset="0"/>
              </a:rPr>
              <a:t> tra la </a:t>
            </a:r>
            <a:r>
              <a:rPr lang="fr-FR" sz="2200" i="1" dirty="0" err="1">
                <a:solidFill>
                  <a:srgbClr val="002060"/>
                </a:solidFill>
                <a:latin typeface="Constantia" pitchFamily="18" charset="0"/>
              </a:rPr>
              <a:t>coppia</a:t>
            </a:r>
            <a:r>
              <a:rPr lang="fr-FR" sz="2200" i="1" dirty="0">
                <a:solidFill>
                  <a:srgbClr val="002060"/>
                </a:solidFill>
                <a:latin typeface="Constantia" pitchFamily="18" charset="0"/>
              </a:rPr>
              <a:t> di lingue</a:t>
            </a:r>
            <a:endParaRPr lang="fr-FR" sz="2200" dirty="0">
              <a:solidFill>
                <a:srgbClr val="002060"/>
              </a:solidFill>
              <a:latin typeface="Constantia" pitchFamily="18" charset="0"/>
            </a:endParaRPr>
          </a:p>
          <a:p>
            <a:pPr marL="370332" algn="just">
              <a:buClr>
                <a:srgbClr val="002060"/>
              </a:buClr>
              <a:buFont typeface="Wingdings" panose="05000000000000000000" pitchFamily="2" charset="2"/>
              <a:buChar char="§"/>
            </a:pPr>
            <a:r>
              <a:rPr lang="fr-FR" sz="2200" dirty="0" err="1">
                <a:solidFill>
                  <a:srgbClr val="002060"/>
                </a:solidFill>
                <a:latin typeface="Constantia" pitchFamily="18" charset="0"/>
              </a:rPr>
              <a:t>Livello</a:t>
            </a:r>
            <a:r>
              <a:rPr lang="fr-FR" sz="2200" dirty="0">
                <a:solidFill>
                  <a:srgbClr val="002060"/>
                </a:solidFill>
                <a:latin typeface="Constantia" pitchFamily="18" charset="0"/>
              </a:rPr>
              <a:t> di </a:t>
            </a:r>
            <a:r>
              <a:rPr lang="fr-FR" sz="2200" dirty="0" err="1">
                <a:solidFill>
                  <a:srgbClr val="002060"/>
                </a:solidFill>
                <a:latin typeface="Constantia" pitchFamily="18" charset="0"/>
              </a:rPr>
              <a:t>competenza</a:t>
            </a:r>
            <a:r>
              <a:rPr lang="fr-FR" sz="2200" dirty="0">
                <a:solidFill>
                  <a:srgbClr val="002060"/>
                </a:solidFill>
                <a:latin typeface="Constantia" pitchFamily="18" charset="0"/>
              </a:rPr>
              <a:t> </a:t>
            </a:r>
            <a:r>
              <a:rPr lang="fr-FR" sz="2200" dirty="0" err="1">
                <a:solidFill>
                  <a:srgbClr val="002060"/>
                </a:solidFill>
                <a:latin typeface="Constantia" pitchFamily="18" charset="0"/>
              </a:rPr>
              <a:t>nella</a:t>
            </a:r>
            <a:r>
              <a:rPr lang="fr-FR" sz="2200" dirty="0">
                <a:solidFill>
                  <a:srgbClr val="002060"/>
                </a:solidFill>
                <a:latin typeface="Constantia" pitchFamily="18" charset="0"/>
              </a:rPr>
              <a:t> lingua </a:t>
            </a:r>
            <a:r>
              <a:rPr lang="fr-FR" sz="2200" dirty="0" err="1">
                <a:solidFill>
                  <a:srgbClr val="002060"/>
                </a:solidFill>
                <a:latin typeface="Constantia" pitchFamily="18" charset="0"/>
              </a:rPr>
              <a:t>target</a:t>
            </a:r>
            <a:r>
              <a:rPr lang="fr-FR" sz="2200" dirty="0">
                <a:solidFill>
                  <a:srgbClr val="002060"/>
                </a:solidFill>
                <a:latin typeface="Constantia" pitchFamily="18" charset="0"/>
              </a:rPr>
              <a:t> (LT)</a:t>
            </a:r>
          </a:p>
          <a:p>
            <a:pPr marL="27432" indent="0" algn="just">
              <a:buClr>
                <a:srgbClr val="002060"/>
              </a:buClr>
              <a:buNone/>
            </a:pPr>
            <a:endParaRPr lang="fr-FR" sz="2200" dirty="0">
              <a:solidFill>
                <a:srgbClr val="002060"/>
              </a:solidFill>
              <a:latin typeface="Constantia" pitchFamily="18" charset="0"/>
            </a:endParaRPr>
          </a:p>
          <a:p>
            <a:pPr marL="27432" indent="0" algn="just">
              <a:buClr>
                <a:srgbClr val="002060"/>
              </a:buClr>
              <a:buNone/>
            </a:pPr>
            <a:endParaRPr lang="fr-FR" sz="2200" dirty="0">
              <a:solidFill>
                <a:srgbClr val="002060"/>
              </a:solidFill>
              <a:latin typeface="Constantia" pitchFamily="18" charset="0"/>
            </a:endParaRPr>
          </a:p>
          <a:p>
            <a:pPr marL="27432" indent="0" algn="just">
              <a:buClr>
                <a:srgbClr val="002060"/>
              </a:buClr>
              <a:buNone/>
            </a:pPr>
            <a:endParaRPr lang="it-IT" sz="2200" dirty="0">
              <a:solidFill>
                <a:srgbClr val="FF0000"/>
              </a:solidFill>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19</a:t>
            </a:fld>
            <a:endParaRPr lang="it-IT"/>
          </a:p>
        </p:txBody>
      </p:sp>
      <p:sp>
        <p:nvSpPr>
          <p:cNvPr id="4" name="Segnaposto piè di pagina 3">
            <a:extLst>
              <a:ext uri="{FF2B5EF4-FFF2-40B4-BE49-F238E27FC236}">
                <a16:creationId xmlns:a16="http://schemas.microsoft.com/office/drawing/2014/main" id="{8424E1D2-0633-4322-EBE0-C5EC6486F2E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421651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normAutofit/>
          </a:bodyPr>
          <a:lstStyle/>
          <a:p>
            <a:pPr algn="l"/>
            <a:r>
              <a:rPr lang="it-IT" sz="3600" dirty="0">
                <a:solidFill>
                  <a:schemeClr val="accent6">
                    <a:lumMod val="75000"/>
                  </a:schemeClr>
                </a:solidFill>
              </a:rPr>
              <a:t>Piano </a:t>
            </a:r>
          </a:p>
        </p:txBody>
      </p:sp>
      <p:sp>
        <p:nvSpPr>
          <p:cNvPr id="3" name="Segnaposto contenuto 2"/>
          <p:cNvSpPr>
            <a:spLocks noGrp="1"/>
          </p:cNvSpPr>
          <p:nvPr>
            <p:ph idx="1"/>
          </p:nvPr>
        </p:nvSpPr>
        <p:spPr>
          <a:xfrm>
            <a:off x="457200" y="1340768"/>
            <a:ext cx="5050904" cy="4097335"/>
          </a:xfrm>
        </p:spPr>
        <p:txBody>
          <a:bodyPr>
            <a:noAutofit/>
          </a:bodyPr>
          <a:lstStyle/>
          <a:p>
            <a:pPr>
              <a:buFont typeface="Times New Roman" pitchFamily="18" charset="0"/>
              <a:buChar char="►"/>
            </a:pPr>
            <a:r>
              <a:rPr lang="fr-FR" sz="2400" dirty="0" err="1">
                <a:solidFill>
                  <a:schemeClr val="accent6">
                    <a:lumMod val="75000"/>
                  </a:schemeClr>
                </a:solidFill>
              </a:rPr>
              <a:t>Introduzione</a:t>
            </a:r>
            <a:endParaRPr lang="fr-FR" sz="2400" dirty="0">
              <a:solidFill>
                <a:schemeClr val="accent6">
                  <a:lumMod val="75000"/>
                </a:schemeClr>
              </a:solidFill>
            </a:endParaRPr>
          </a:p>
          <a:p>
            <a:pPr>
              <a:buFont typeface="Times New Roman" pitchFamily="18" charset="0"/>
              <a:buChar char="►"/>
            </a:pPr>
            <a:endParaRPr lang="fr-FR" sz="1000" dirty="0">
              <a:solidFill>
                <a:schemeClr val="accent6">
                  <a:lumMod val="75000"/>
                </a:schemeClr>
              </a:solidFill>
            </a:endParaRPr>
          </a:p>
          <a:p>
            <a:pPr>
              <a:buFont typeface="Times New Roman" pitchFamily="18" charset="0"/>
              <a:buChar char="►"/>
            </a:pPr>
            <a:r>
              <a:rPr lang="fr-FR" sz="2400" dirty="0" err="1">
                <a:solidFill>
                  <a:schemeClr val="accent6">
                    <a:lumMod val="75000"/>
                  </a:schemeClr>
                </a:solidFill>
              </a:rPr>
              <a:t>Quadro</a:t>
            </a:r>
            <a:r>
              <a:rPr lang="fr-FR" sz="2400" dirty="0">
                <a:solidFill>
                  <a:schemeClr val="accent6">
                    <a:lumMod val="75000"/>
                  </a:schemeClr>
                </a:solidFill>
              </a:rPr>
              <a:t> </a:t>
            </a:r>
            <a:r>
              <a:rPr lang="fr-FR" sz="2400" dirty="0" err="1">
                <a:solidFill>
                  <a:schemeClr val="accent6">
                    <a:lumMod val="75000"/>
                  </a:schemeClr>
                </a:solidFill>
              </a:rPr>
              <a:t>teorico</a:t>
            </a:r>
            <a:endParaRPr lang="fr-FR" sz="2400" dirty="0">
              <a:solidFill>
                <a:schemeClr val="accent6">
                  <a:lumMod val="75000"/>
                </a:schemeClr>
              </a:solidFill>
            </a:endParaRPr>
          </a:p>
          <a:p>
            <a:pPr marL="531813" lvl="1" indent="-258763">
              <a:buFont typeface="Times New Roman" pitchFamily="18" charset="0"/>
              <a:buChar char="►"/>
            </a:pPr>
            <a:r>
              <a:rPr lang="fr-FR" sz="2000" dirty="0" err="1">
                <a:solidFill>
                  <a:schemeClr val="accent6">
                    <a:lumMod val="75000"/>
                  </a:schemeClr>
                </a:solidFill>
              </a:rPr>
              <a:t>Gli</a:t>
            </a:r>
            <a:r>
              <a:rPr lang="fr-FR" sz="2000" dirty="0">
                <a:solidFill>
                  <a:schemeClr val="accent6">
                    <a:lumMod val="75000"/>
                  </a:schemeClr>
                </a:solidFill>
              </a:rPr>
              <a:t> </a:t>
            </a:r>
            <a:r>
              <a:rPr lang="fr-FR" sz="2000" dirty="0" err="1">
                <a:solidFill>
                  <a:schemeClr val="accent6">
                    <a:lumMod val="75000"/>
                  </a:schemeClr>
                </a:solidFill>
              </a:rPr>
              <a:t>eventi</a:t>
            </a:r>
            <a:r>
              <a:rPr lang="fr-FR" sz="2000" dirty="0">
                <a:solidFill>
                  <a:schemeClr val="accent6">
                    <a:lumMod val="75000"/>
                  </a:schemeClr>
                </a:solidFill>
              </a:rPr>
              <a:t> di moto</a:t>
            </a:r>
          </a:p>
          <a:p>
            <a:pPr marL="531813" lvl="1" indent="-258763">
              <a:buFont typeface="Times New Roman" pitchFamily="18" charset="0"/>
              <a:buChar char="►"/>
            </a:pPr>
            <a:r>
              <a:rPr lang="fr-FR" sz="2000" dirty="0">
                <a:solidFill>
                  <a:schemeClr val="accent6">
                    <a:lumMod val="75000"/>
                  </a:schemeClr>
                </a:solidFill>
              </a:rPr>
              <a:t>Il </a:t>
            </a:r>
            <a:r>
              <a:rPr lang="fr-FR" sz="2000" dirty="0" err="1">
                <a:solidFill>
                  <a:schemeClr val="accent6">
                    <a:lumMod val="75000"/>
                  </a:schemeClr>
                </a:solidFill>
              </a:rPr>
              <a:t>Thinking</a:t>
            </a:r>
            <a:r>
              <a:rPr lang="fr-FR" sz="2000" dirty="0">
                <a:solidFill>
                  <a:schemeClr val="accent6">
                    <a:lumMod val="75000"/>
                  </a:schemeClr>
                </a:solidFill>
              </a:rPr>
              <a:t> for </a:t>
            </a:r>
            <a:r>
              <a:rPr lang="fr-FR" sz="2000" dirty="0" err="1">
                <a:solidFill>
                  <a:schemeClr val="accent6">
                    <a:lumMod val="75000"/>
                  </a:schemeClr>
                </a:solidFill>
              </a:rPr>
              <a:t>Speaking</a:t>
            </a:r>
            <a:r>
              <a:rPr lang="fr-FR" sz="2000" dirty="0">
                <a:solidFill>
                  <a:schemeClr val="accent6">
                    <a:lumMod val="75000"/>
                  </a:schemeClr>
                </a:solidFill>
              </a:rPr>
              <a:t> e il </a:t>
            </a:r>
            <a:r>
              <a:rPr lang="fr-FR" sz="2000" i="1" dirty="0" err="1">
                <a:solidFill>
                  <a:schemeClr val="accent6">
                    <a:lumMod val="75000"/>
                  </a:schemeClr>
                </a:solidFill>
              </a:rPr>
              <a:t>transfer</a:t>
            </a:r>
            <a:endParaRPr lang="fr-FR" sz="2000" i="1" dirty="0">
              <a:solidFill>
                <a:schemeClr val="accent6">
                  <a:lumMod val="75000"/>
                </a:schemeClr>
              </a:solidFill>
            </a:endParaRPr>
          </a:p>
          <a:p>
            <a:pPr marL="531813" lvl="1" indent="-258763">
              <a:buFont typeface="Times New Roman" pitchFamily="18" charset="0"/>
              <a:buChar char="►"/>
            </a:pPr>
            <a:r>
              <a:rPr lang="fr-FR" sz="2000" dirty="0" err="1">
                <a:solidFill>
                  <a:schemeClr val="accent6">
                    <a:lumMod val="75000"/>
                  </a:schemeClr>
                </a:solidFill>
              </a:rPr>
              <a:t>Movimento</a:t>
            </a:r>
            <a:r>
              <a:rPr lang="fr-FR" sz="2000" dirty="0">
                <a:solidFill>
                  <a:schemeClr val="accent6">
                    <a:lumMod val="75000"/>
                  </a:schemeClr>
                </a:solidFill>
              </a:rPr>
              <a:t> in L2</a:t>
            </a:r>
          </a:p>
          <a:p>
            <a:pPr>
              <a:buFont typeface="Times New Roman" pitchFamily="18" charset="0"/>
              <a:buChar char="►"/>
            </a:pPr>
            <a:endParaRPr lang="fr-FR" sz="1000" dirty="0">
              <a:solidFill>
                <a:schemeClr val="accent6">
                  <a:lumMod val="75000"/>
                </a:schemeClr>
              </a:solidFill>
            </a:endParaRPr>
          </a:p>
          <a:p>
            <a:pPr>
              <a:buFont typeface="Times New Roman" pitchFamily="18" charset="0"/>
              <a:buChar char="►"/>
            </a:pPr>
            <a:r>
              <a:rPr lang="fr-FR" sz="2400" dirty="0">
                <a:solidFill>
                  <a:schemeClr val="accent6">
                    <a:lumMod val="75000"/>
                  </a:schemeClr>
                </a:solidFill>
              </a:rPr>
              <a:t>Lo studio</a:t>
            </a:r>
          </a:p>
          <a:p>
            <a:pPr marL="531813" lvl="1" indent="-258763">
              <a:buFont typeface="Times New Roman" pitchFamily="18" charset="0"/>
              <a:buChar char="►"/>
            </a:pPr>
            <a:r>
              <a:rPr lang="fr-FR" sz="2000" dirty="0" err="1">
                <a:solidFill>
                  <a:schemeClr val="accent6">
                    <a:lumMod val="75000"/>
                  </a:schemeClr>
                </a:solidFill>
              </a:rPr>
              <a:t>Obiettivi</a:t>
            </a:r>
            <a:r>
              <a:rPr lang="fr-FR" sz="2000" dirty="0">
                <a:solidFill>
                  <a:schemeClr val="accent6">
                    <a:lumMod val="75000"/>
                  </a:schemeClr>
                </a:solidFill>
              </a:rPr>
              <a:t> </a:t>
            </a:r>
            <a:r>
              <a:rPr lang="fr-FR" sz="2000" dirty="0" err="1">
                <a:solidFill>
                  <a:schemeClr val="accent6">
                    <a:lumMod val="75000"/>
                  </a:schemeClr>
                </a:solidFill>
              </a:rPr>
              <a:t>della</a:t>
            </a:r>
            <a:r>
              <a:rPr lang="fr-FR" sz="2000" dirty="0">
                <a:solidFill>
                  <a:schemeClr val="accent6">
                    <a:lumMod val="75000"/>
                  </a:schemeClr>
                </a:solidFill>
              </a:rPr>
              <a:t> </a:t>
            </a:r>
            <a:r>
              <a:rPr lang="fr-FR" sz="2000" dirty="0" err="1">
                <a:solidFill>
                  <a:schemeClr val="accent6">
                    <a:lumMod val="75000"/>
                  </a:schemeClr>
                </a:solidFill>
              </a:rPr>
              <a:t>ricerca</a:t>
            </a:r>
            <a:endParaRPr lang="fr-FR" sz="2000" dirty="0">
              <a:solidFill>
                <a:schemeClr val="accent6">
                  <a:lumMod val="75000"/>
                </a:schemeClr>
              </a:solidFill>
            </a:endParaRPr>
          </a:p>
          <a:p>
            <a:pPr marL="531813" lvl="1" indent="-258763">
              <a:buFont typeface="Times New Roman" pitchFamily="18" charset="0"/>
              <a:buChar char="►"/>
            </a:pPr>
            <a:r>
              <a:rPr lang="fr-FR" sz="2000" dirty="0" err="1">
                <a:solidFill>
                  <a:schemeClr val="accent6">
                    <a:lumMod val="75000"/>
                  </a:schemeClr>
                </a:solidFill>
              </a:rPr>
              <a:t>Domande</a:t>
            </a:r>
            <a:r>
              <a:rPr lang="fr-FR" sz="2000" dirty="0">
                <a:solidFill>
                  <a:schemeClr val="accent6">
                    <a:lumMod val="75000"/>
                  </a:schemeClr>
                </a:solidFill>
              </a:rPr>
              <a:t> di </a:t>
            </a:r>
            <a:r>
              <a:rPr lang="fr-FR" sz="2000" dirty="0" err="1">
                <a:solidFill>
                  <a:schemeClr val="accent6">
                    <a:lumMod val="75000"/>
                  </a:schemeClr>
                </a:solidFill>
              </a:rPr>
              <a:t>ricerca</a:t>
            </a:r>
            <a:endParaRPr lang="fr-FR" sz="2000" dirty="0">
              <a:solidFill>
                <a:schemeClr val="accent6">
                  <a:lumMod val="75000"/>
                </a:schemeClr>
              </a:solidFill>
            </a:endParaRPr>
          </a:p>
          <a:p>
            <a:pPr marL="531813" lvl="1" indent="-258763">
              <a:buFont typeface="Times New Roman" pitchFamily="18" charset="0"/>
              <a:buChar char="►"/>
            </a:pPr>
            <a:r>
              <a:rPr lang="fr-FR" sz="2000" dirty="0" err="1">
                <a:solidFill>
                  <a:schemeClr val="accent6">
                    <a:lumMod val="75000"/>
                  </a:schemeClr>
                </a:solidFill>
              </a:rPr>
              <a:t>Metodologia</a:t>
            </a:r>
            <a:endParaRPr lang="fr-FR" sz="2000" dirty="0">
              <a:solidFill>
                <a:schemeClr val="accent6">
                  <a:lumMod val="75000"/>
                </a:schemeClr>
              </a:solidFill>
            </a:endParaRPr>
          </a:p>
          <a:p>
            <a:pPr marL="531813" lvl="1" indent="-258763">
              <a:buFont typeface="Times New Roman" pitchFamily="18" charset="0"/>
              <a:buChar char="►"/>
            </a:pPr>
            <a:r>
              <a:rPr lang="fr-FR" sz="2000" dirty="0" err="1">
                <a:solidFill>
                  <a:schemeClr val="accent6">
                    <a:lumMod val="75000"/>
                  </a:schemeClr>
                </a:solidFill>
              </a:rPr>
              <a:t>Risultati</a:t>
            </a:r>
            <a:endParaRPr lang="fr-FR" sz="2000" dirty="0">
              <a:solidFill>
                <a:schemeClr val="accent6">
                  <a:lumMod val="75000"/>
                </a:schemeClr>
              </a:solidFill>
            </a:endParaRPr>
          </a:p>
          <a:p>
            <a:pPr marL="531813" lvl="1" indent="-258763">
              <a:buFont typeface="Times New Roman" pitchFamily="18" charset="0"/>
              <a:buChar char="►"/>
            </a:pPr>
            <a:endParaRPr lang="fr-FR" sz="1000" dirty="0">
              <a:solidFill>
                <a:schemeClr val="accent6">
                  <a:lumMod val="75000"/>
                </a:schemeClr>
              </a:solidFill>
            </a:endParaRPr>
          </a:p>
          <a:p>
            <a:pPr>
              <a:buFont typeface="Times New Roman" pitchFamily="18" charset="0"/>
              <a:buChar char="►"/>
            </a:pPr>
            <a:r>
              <a:rPr lang="fr-FR" sz="2400" dirty="0">
                <a:solidFill>
                  <a:schemeClr val="accent6">
                    <a:lumMod val="75000"/>
                  </a:schemeClr>
                </a:solidFill>
              </a:rPr>
              <a:t> </a:t>
            </a:r>
            <a:r>
              <a:rPr lang="fr-FR" sz="2400" dirty="0" err="1">
                <a:solidFill>
                  <a:schemeClr val="accent6">
                    <a:lumMod val="75000"/>
                  </a:schemeClr>
                </a:solidFill>
              </a:rPr>
              <a:t>Conclusioni</a:t>
            </a:r>
            <a:r>
              <a:rPr lang="fr-FR" sz="2400" dirty="0">
                <a:solidFill>
                  <a:schemeClr val="accent6">
                    <a:lumMod val="75000"/>
                  </a:schemeClr>
                </a:solidFill>
              </a:rPr>
              <a:t> e </a:t>
            </a:r>
            <a:r>
              <a:rPr lang="fr-FR" sz="2400" dirty="0" err="1">
                <a:solidFill>
                  <a:schemeClr val="accent6">
                    <a:lumMod val="75000"/>
                  </a:schemeClr>
                </a:solidFill>
              </a:rPr>
              <a:t>riflessioni</a:t>
            </a:r>
            <a:endParaRPr lang="fr-FR" sz="1000" dirty="0">
              <a:solidFill>
                <a:schemeClr val="accent6">
                  <a:lumMod val="75000"/>
                </a:schemeClr>
              </a:solidFill>
            </a:endParaRPr>
          </a:p>
          <a:p>
            <a:pPr>
              <a:buFont typeface="Times New Roman" pitchFamily="18" charset="0"/>
              <a:buChar char="►"/>
            </a:pPr>
            <a:endParaRPr lang="fr-FR" sz="1000" dirty="0">
              <a:solidFill>
                <a:schemeClr val="accent6">
                  <a:lumMod val="75000"/>
                </a:schemeClr>
              </a:solidFill>
            </a:endParaRPr>
          </a:p>
          <a:p>
            <a:pPr marL="0" indent="0">
              <a:buNone/>
            </a:pPr>
            <a:endParaRPr lang="it-IT" sz="2400" dirty="0">
              <a:solidFill>
                <a:schemeClr val="accent6">
                  <a:lumMod val="75000"/>
                </a:schemeClr>
              </a:solidFill>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2</a:t>
            </a:fld>
            <a:endParaRPr lang="it-IT"/>
          </a:p>
        </p:txBody>
      </p:sp>
      <p:sp>
        <p:nvSpPr>
          <p:cNvPr id="5" name="Segnaposto piè di pagina 4">
            <a:extLst>
              <a:ext uri="{FF2B5EF4-FFF2-40B4-BE49-F238E27FC236}">
                <a16:creationId xmlns:a16="http://schemas.microsoft.com/office/drawing/2014/main" id="{F0DAE35F-A4B7-A3CA-EEF1-627F7146F598}"/>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2852"/>
            <a:ext cx="8229600" cy="1143000"/>
          </a:xfrm>
        </p:spPr>
        <p:txBody>
          <a:bodyPr>
            <a:normAutofit fontScale="90000"/>
          </a:bodyPr>
          <a:lstStyle/>
          <a:p>
            <a:r>
              <a:rPr lang="en-GB" sz="3600" b="1" dirty="0" err="1">
                <a:solidFill>
                  <a:schemeClr val="accent6">
                    <a:lumMod val="75000"/>
                  </a:schemeClr>
                </a:solidFill>
              </a:rPr>
              <a:t>Qualche</a:t>
            </a:r>
            <a:r>
              <a:rPr lang="en-GB" sz="3600" b="1" dirty="0">
                <a:solidFill>
                  <a:schemeClr val="accent6">
                    <a:lumMod val="75000"/>
                  </a:schemeClr>
                </a:solidFill>
              </a:rPr>
              <a:t> studio </a:t>
            </a:r>
            <a:r>
              <a:rPr lang="en-GB" sz="3600" b="1" dirty="0" err="1">
                <a:solidFill>
                  <a:schemeClr val="accent6">
                    <a:lumMod val="75000"/>
                  </a:schemeClr>
                </a:solidFill>
              </a:rPr>
              <a:t>sugli</a:t>
            </a:r>
            <a:r>
              <a:rPr lang="en-GB" sz="3600" b="1" dirty="0">
                <a:solidFill>
                  <a:schemeClr val="accent6">
                    <a:lumMod val="75000"/>
                  </a:schemeClr>
                </a:solidFill>
              </a:rPr>
              <a:t> </a:t>
            </a:r>
            <a:r>
              <a:rPr lang="en-GB" sz="3600" b="1" dirty="0" err="1">
                <a:solidFill>
                  <a:schemeClr val="accent6">
                    <a:lumMod val="75000"/>
                  </a:schemeClr>
                </a:solidFill>
              </a:rPr>
              <a:t>eventi</a:t>
            </a:r>
            <a:r>
              <a:rPr lang="en-GB" sz="3600" b="1" dirty="0">
                <a:solidFill>
                  <a:schemeClr val="accent6">
                    <a:lumMod val="75000"/>
                  </a:schemeClr>
                </a:solidFill>
              </a:rPr>
              <a:t> di moto in L2 </a:t>
            </a:r>
          </a:p>
        </p:txBody>
      </p:sp>
      <p:sp>
        <p:nvSpPr>
          <p:cNvPr id="3" name="Segnaposto contenuto 2"/>
          <p:cNvSpPr>
            <a:spLocks noGrp="1"/>
          </p:cNvSpPr>
          <p:nvPr>
            <p:ph idx="1"/>
          </p:nvPr>
        </p:nvSpPr>
        <p:spPr>
          <a:xfrm>
            <a:off x="518864" y="1412776"/>
            <a:ext cx="8229600" cy="5000660"/>
          </a:xfrm>
        </p:spPr>
        <p:txBody>
          <a:bodyPr>
            <a:normAutofit/>
          </a:bodyPr>
          <a:lstStyle/>
          <a:p>
            <a:pPr marL="27432" indent="0" algn="just">
              <a:buClr>
                <a:srgbClr val="002060"/>
              </a:buClr>
              <a:buNone/>
            </a:pPr>
            <a:r>
              <a:rPr lang="fr-FR" sz="2200" u="sng" dirty="0" err="1">
                <a:solidFill>
                  <a:srgbClr val="002060"/>
                </a:solidFill>
                <a:latin typeface="Constantia" pitchFamily="18" charset="0"/>
              </a:rPr>
              <a:t>Studi</a:t>
            </a:r>
            <a:r>
              <a:rPr lang="fr-FR" sz="2200" u="sng" dirty="0">
                <a:solidFill>
                  <a:srgbClr val="002060"/>
                </a:solidFill>
                <a:latin typeface="Constantia" pitchFamily="18" charset="0"/>
              </a:rPr>
              <a:t> su </a:t>
            </a:r>
            <a:r>
              <a:rPr lang="fr-FR" sz="2200" u="sng" dirty="0" err="1">
                <a:solidFill>
                  <a:srgbClr val="002060"/>
                </a:solidFill>
                <a:latin typeface="Constantia" pitchFamily="18" charset="0"/>
              </a:rPr>
              <a:t>apprendenti</a:t>
            </a:r>
            <a:r>
              <a:rPr lang="fr-FR" sz="2200" u="sng" dirty="0">
                <a:solidFill>
                  <a:srgbClr val="002060"/>
                </a:solidFill>
                <a:latin typeface="Constantia" pitchFamily="18" charset="0"/>
              </a:rPr>
              <a:t> </a:t>
            </a:r>
            <a:r>
              <a:rPr lang="fr-FR" sz="2200" u="sng" dirty="0" err="1">
                <a:solidFill>
                  <a:srgbClr val="002060"/>
                </a:solidFill>
                <a:latin typeface="Constantia" pitchFamily="18" charset="0"/>
              </a:rPr>
              <a:t>principianti</a:t>
            </a:r>
            <a:r>
              <a:rPr lang="fr-FR" sz="2200" u="sng" dirty="0">
                <a:solidFill>
                  <a:srgbClr val="002060"/>
                </a:solidFill>
                <a:latin typeface="Constantia" pitchFamily="18" charset="0"/>
              </a:rPr>
              <a:t> </a:t>
            </a:r>
            <a:r>
              <a:rPr lang="fr-FR" sz="1800" dirty="0">
                <a:solidFill>
                  <a:srgbClr val="002060"/>
                </a:solidFill>
                <a:latin typeface="Constantia" pitchFamily="18" charset="0"/>
              </a:rPr>
              <a:t>(Becker &amp; Carroll 1997, </a:t>
            </a:r>
            <a:r>
              <a:rPr lang="fr-FR" sz="1800" dirty="0" err="1">
                <a:solidFill>
                  <a:srgbClr val="002060"/>
                </a:solidFill>
                <a:latin typeface="Constantia" pitchFamily="18" charset="0"/>
              </a:rPr>
              <a:t>Progetto</a:t>
            </a:r>
            <a:r>
              <a:rPr lang="fr-FR" sz="1800" dirty="0">
                <a:solidFill>
                  <a:srgbClr val="002060"/>
                </a:solidFill>
                <a:latin typeface="Constantia" pitchFamily="18" charset="0"/>
              </a:rPr>
              <a:t> ESF ): </a:t>
            </a:r>
          </a:p>
          <a:p>
            <a:pPr marL="27432" indent="0" algn="just">
              <a:buClr>
                <a:srgbClr val="002060"/>
              </a:buClr>
              <a:buNone/>
            </a:pPr>
            <a:endParaRPr lang="fr-FR" sz="1800" dirty="0">
              <a:solidFill>
                <a:srgbClr val="002060"/>
              </a:solidFill>
              <a:latin typeface="Constantia" pitchFamily="18" charset="0"/>
            </a:endParaRPr>
          </a:p>
          <a:p>
            <a:pPr marL="370332" algn="just">
              <a:buClr>
                <a:srgbClr val="002060"/>
              </a:buClr>
              <a:buFont typeface="Wingdings" panose="05000000000000000000" pitchFamily="2" charset="2"/>
              <a:buChar char="Ø"/>
            </a:pPr>
            <a:r>
              <a:rPr lang="fr-FR" sz="2200" dirty="0" err="1">
                <a:solidFill>
                  <a:srgbClr val="002060"/>
                </a:solidFill>
                <a:latin typeface="Constantia" pitchFamily="18" charset="0"/>
              </a:rPr>
              <a:t>Utilizzo</a:t>
            </a:r>
            <a:r>
              <a:rPr lang="fr-FR" sz="2200" dirty="0">
                <a:solidFill>
                  <a:srgbClr val="002060"/>
                </a:solidFill>
                <a:latin typeface="Constantia" pitchFamily="18" charset="0"/>
              </a:rPr>
              <a:t> </a:t>
            </a:r>
            <a:r>
              <a:rPr lang="fr-FR" sz="2200" dirty="0" err="1">
                <a:solidFill>
                  <a:srgbClr val="002060"/>
                </a:solidFill>
                <a:latin typeface="Constantia" pitchFamily="18" charset="0"/>
              </a:rPr>
              <a:t>rapido</a:t>
            </a:r>
            <a:r>
              <a:rPr lang="fr-FR" sz="2200" dirty="0">
                <a:solidFill>
                  <a:srgbClr val="002060"/>
                </a:solidFill>
                <a:latin typeface="Constantia" pitchFamily="18" charset="0"/>
              </a:rPr>
              <a:t> dei </a:t>
            </a:r>
            <a:r>
              <a:rPr lang="fr-FR" sz="2200" dirty="0" err="1">
                <a:solidFill>
                  <a:srgbClr val="002060"/>
                </a:solidFill>
                <a:latin typeface="Constantia" pitchFamily="18" charset="0"/>
              </a:rPr>
              <a:t>mezzi</a:t>
            </a:r>
            <a:r>
              <a:rPr lang="fr-FR" sz="2200" dirty="0">
                <a:solidFill>
                  <a:srgbClr val="002060"/>
                </a:solidFill>
                <a:latin typeface="Constantia" pitchFamily="18" charset="0"/>
              </a:rPr>
              <a:t> </a:t>
            </a:r>
            <a:r>
              <a:rPr lang="fr-FR" sz="2200" dirty="0" err="1">
                <a:solidFill>
                  <a:srgbClr val="002060"/>
                </a:solidFill>
                <a:latin typeface="Constantia" pitchFamily="18" charset="0"/>
              </a:rPr>
              <a:t>linguistici</a:t>
            </a:r>
            <a:r>
              <a:rPr lang="fr-FR" sz="2200" dirty="0">
                <a:solidFill>
                  <a:srgbClr val="002060"/>
                </a:solidFill>
                <a:latin typeface="Constantia" pitchFamily="18" charset="0"/>
              </a:rPr>
              <a:t> di base </a:t>
            </a:r>
            <a:r>
              <a:rPr lang="fr-FR" sz="2200" dirty="0" err="1">
                <a:solidFill>
                  <a:srgbClr val="002060"/>
                </a:solidFill>
                <a:latin typeface="Constantia" pitchFamily="18" charset="0"/>
              </a:rPr>
              <a:t>della</a:t>
            </a:r>
            <a:r>
              <a:rPr lang="fr-FR" sz="2200" dirty="0">
                <a:solidFill>
                  <a:srgbClr val="002060"/>
                </a:solidFill>
                <a:latin typeface="Constantia" pitchFamily="18" charset="0"/>
              </a:rPr>
              <a:t> LT.</a:t>
            </a:r>
          </a:p>
          <a:p>
            <a:pPr marL="27432" indent="0" algn="just">
              <a:buClr>
                <a:srgbClr val="002060"/>
              </a:buClr>
              <a:buNone/>
            </a:pPr>
            <a:r>
              <a:rPr lang="fr-FR" sz="1800" dirty="0">
                <a:solidFill>
                  <a:srgbClr val="002060"/>
                </a:solidFill>
                <a:latin typeface="Constantia" pitchFamily="18" charset="0"/>
              </a:rPr>
              <a:t>Ex: </a:t>
            </a:r>
            <a:r>
              <a:rPr lang="fr-FR" sz="2200" dirty="0">
                <a:solidFill>
                  <a:srgbClr val="002060"/>
                </a:solidFill>
                <a:latin typeface="Constantia" pitchFamily="18" charset="0"/>
              </a:rPr>
              <a:t>	</a:t>
            </a:r>
            <a:r>
              <a:rPr lang="fr-FR" sz="1800" dirty="0" err="1">
                <a:solidFill>
                  <a:srgbClr val="002060"/>
                </a:solidFill>
                <a:latin typeface="Constantia" pitchFamily="18" charset="0"/>
              </a:rPr>
              <a:t>apprendenti</a:t>
            </a:r>
            <a:r>
              <a:rPr lang="fr-FR" sz="1800" dirty="0">
                <a:solidFill>
                  <a:srgbClr val="002060"/>
                </a:solidFill>
                <a:latin typeface="Constantia" pitchFamily="18" charset="0"/>
              </a:rPr>
              <a:t> di lingua V- </a:t>
            </a:r>
            <a:r>
              <a:rPr lang="fr-FR" sz="1800" dirty="0" err="1">
                <a:solidFill>
                  <a:srgbClr val="002060"/>
                </a:solidFill>
                <a:latin typeface="Constantia" pitchFamily="18" charset="0"/>
              </a:rPr>
              <a:t>codificano</a:t>
            </a:r>
            <a:r>
              <a:rPr lang="fr-FR" sz="1800" dirty="0">
                <a:solidFill>
                  <a:srgbClr val="002060"/>
                </a:solidFill>
                <a:latin typeface="Constantia" pitchFamily="18" charset="0"/>
              </a:rPr>
              <a:t> il </a:t>
            </a:r>
            <a:r>
              <a:rPr lang="fr-FR" sz="1800" i="1" dirty="0" err="1">
                <a:solidFill>
                  <a:srgbClr val="002060"/>
                </a:solidFill>
                <a:latin typeface="Constantia" pitchFamily="18" charset="0"/>
              </a:rPr>
              <a:t>Percorso</a:t>
            </a:r>
            <a:r>
              <a:rPr lang="fr-FR" sz="1800" dirty="0">
                <a:solidFill>
                  <a:srgbClr val="002060"/>
                </a:solidFill>
                <a:latin typeface="Constantia" pitchFamily="18" charset="0"/>
              </a:rPr>
              <a:t> </a:t>
            </a:r>
            <a:r>
              <a:rPr lang="fr-FR" sz="1800" dirty="0" err="1">
                <a:solidFill>
                  <a:srgbClr val="002060"/>
                </a:solidFill>
                <a:latin typeface="Constantia" pitchFamily="18" charset="0"/>
              </a:rPr>
              <a:t>nella</a:t>
            </a:r>
            <a:r>
              <a:rPr lang="fr-FR" sz="1800" dirty="0">
                <a:solidFill>
                  <a:srgbClr val="002060"/>
                </a:solidFill>
                <a:latin typeface="Constantia" pitchFamily="18" charset="0"/>
              </a:rPr>
              <a:t> </a:t>
            </a:r>
            <a:r>
              <a:rPr lang="fr-FR" sz="1800" dirty="0" err="1">
                <a:solidFill>
                  <a:srgbClr val="002060"/>
                </a:solidFill>
                <a:latin typeface="Constantia" pitchFamily="18" charset="0"/>
              </a:rPr>
              <a:t>radice</a:t>
            </a:r>
            <a:r>
              <a:rPr lang="fr-FR" sz="1800" dirty="0">
                <a:solidFill>
                  <a:srgbClr val="002060"/>
                </a:solidFill>
                <a:latin typeface="Constantia" pitchFamily="18" charset="0"/>
              </a:rPr>
              <a:t> verbale 	(</a:t>
            </a:r>
            <a:r>
              <a:rPr lang="fr-FR" sz="1800" i="1" dirty="0">
                <a:solidFill>
                  <a:srgbClr val="002060"/>
                </a:solidFill>
                <a:latin typeface="Constantia" pitchFamily="18" charset="0"/>
              </a:rPr>
              <a:t>entrer</a:t>
            </a:r>
            <a:r>
              <a:rPr lang="fr-FR" sz="1800" dirty="0">
                <a:solidFill>
                  <a:srgbClr val="002060"/>
                </a:solidFill>
                <a:latin typeface="Constantia" pitchFamily="18" charset="0"/>
              </a:rPr>
              <a:t> in </a:t>
            </a:r>
            <a:r>
              <a:rPr lang="fr-FR" sz="1800" dirty="0" err="1">
                <a:solidFill>
                  <a:srgbClr val="002060"/>
                </a:solidFill>
                <a:latin typeface="Constantia" pitchFamily="18" charset="0"/>
              </a:rPr>
              <a:t>francese</a:t>
            </a:r>
            <a:r>
              <a:rPr lang="fr-FR" sz="1800" dirty="0">
                <a:solidFill>
                  <a:srgbClr val="002060"/>
                </a:solidFill>
                <a:latin typeface="Constantia" pitchFamily="18" charset="0"/>
              </a:rPr>
              <a:t>)</a:t>
            </a:r>
          </a:p>
          <a:p>
            <a:pPr marL="27432" indent="0" algn="just">
              <a:buClr>
                <a:srgbClr val="002060"/>
              </a:buClr>
              <a:buNone/>
            </a:pPr>
            <a:r>
              <a:rPr lang="fr-FR" sz="1800" dirty="0">
                <a:solidFill>
                  <a:srgbClr val="002060"/>
                </a:solidFill>
                <a:latin typeface="Constantia" pitchFamily="18" charset="0"/>
              </a:rPr>
              <a:t>	</a:t>
            </a:r>
            <a:r>
              <a:rPr lang="fr-FR" sz="1800" dirty="0" err="1">
                <a:solidFill>
                  <a:srgbClr val="002060"/>
                </a:solidFill>
                <a:latin typeface="Constantia" pitchFamily="18" charset="0"/>
              </a:rPr>
              <a:t>apprendenti</a:t>
            </a:r>
            <a:r>
              <a:rPr lang="fr-FR" sz="1800" dirty="0">
                <a:solidFill>
                  <a:srgbClr val="002060"/>
                </a:solidFill>
                <a:latin typeface="Constantia" pitchFamily="18" charset="0"/>
              </a:rPr>
              <a:t> di </a:t>
            </a:r>
            <a:r>
              <a:rPr lang="fr-FR" sz="1800" dirty="0" err="1">
                <a:solidFill>
                  <a:srgbClr val="002060"/>
                </a:solidFill>
                <a:latin typeface="Constantia" pitchFamily="18" charset="0"/>
              </a:rPr>
              <a:t>una</a:t>
            </a:r>
            <a:r>
              <a:rPr lang="fr-FR" sz="1800" dirty="0">
                <a:solidFill>
                  <a:srgbClr val="002060"/>
                </a:solidFill>
                <a:latin typeface="Constantia" pitchFamily="18" charset="0"/>
              </a:rPr>
              <a:t> lingua S- </a:t>
            </a:r>
            <a:r>
              <a:rPr lang="fr-FR" sz="1800" dirty="0" err="1">
                <a:solidFill>
                  <a:srgbClr val="002060"/>
                </a:solidFill>
                <a:latin typeface="Constantia" pitchFamily="18" charset="0"/>
              </a:rPr>
              <a:t>ricorrono</a:t>
            </a:r>
            <a:r>
              <a:rPr lang="fr-FR" sz="1800" dirty="0">
                <a:solidFill>
                  <a:srgbClr val="002060"/>
                </a:solidFill>
                <a:latin typeface="Constantia" pitchFamily="18" charset="0"/>
              </a:rPr>
              <a:t> presto a delle partielle 	</a:t>
            </a:r>
            <a:r>
              <a:rPr lang="fr-FR" sz="1800" dirty="0" err="1">
                <a:solidFill>
                  <a:srgbClr val="002060"/>
                </a:solidFill>
                <a:latin typeface="Constantia" pitchFamily="18" charset="0"/>
              </a:rPr>
              <a:t>extraverbali</a:t>
            </a:r>
            <a:r>
              <a:rPr lang="fr-FR" sz="1800" dirty="0">
                <a:solidFill>
                  <a:srgbClr val="002060"/>
                </a:solidFill>
                <a:latin typeface="Constantia" pitchFamily="18" charset="0"/>
              </a:rPr>
              <a:t> per </a:t>
            </a:r>
            <a:r>
              <a:rPr lang="fr-FR" sz="1800" dirty="0" err="1">
                <a:solidFill>
                  <a:srgbClr val="002060"/>
                </a:solidFill>
                <a:latin typeface="Constantia" pitchFamily="18" charset="0"/>
              </a:rPr>
              <a:t>esprimere</a:t>
            </a:r>
            <a:r>
              <a:rPr lang="fr-FR" sz="1800" dirty="0">
                <a:solidFill>
                  <a:srgbClr val="002060"/>
                </a:solidFill>
                <a:latin typeface="Constantia" pitchFamily="18" charset="0"/>
              </a:rPr>
              <a:t> il </a:t>
            </a:r>
            <a:r>
              <a:rPr lang="fr-FR" sz="1800" i="1" dirty="0" err="1">
                <a:solidFill>
                  <a:srgbClr val="002060"/>
                </a:solidFill>
                <a:latin typeface="Constantia" pitchFamily="18" charset="0"/>
              </a:rPr>
              <a:t>Percorso</a:t>
            </a:r>
            <a:r>
              <a:rPr lang="fr-FR" sz="1800" dirty="0">
                <a:solidFill>
                  <a:srgbClr val="002060"/>
                </a:solidFill>
                <a:latin typeface="Constantia" pitchFamily="18" charset="0"/>
              </a:rPr>
              <a:t> (</a:t>
            </a:r>
            <a:r>
              <a:rPr lang="fr-FR" sz="1800" i="1" dirty="0">
                <a:solidFill>
                  <a:srgbClr val="002060"/>
                </a:solidFill>
                <a:latin typeface="Constantia" pitchFamily="18" charset="0"/>
              </a:rPr>
              <a:t>up, down  </a:t>
            </a:r>
            <a:r>
              <a:rPr lang="fr-FR" sz="1800" dirty="0">
                <a:solidFill>
                  <a:srgbClr val="002060"/>
                </a:solidFill>
                <a:latin typeface="Constantia" pitchFamily="18" charset="0"/>
              </a:rPr>
              <a:t>in </a:t>
            </a:r>
            <a:r>
              <a:rPr lang="fr-FR" sz="1800" dirty="0" err="1">
                <a:solidFill>
                  <a:srgbClr val="002060"/>
                </a:solidFill>
                <a:latin typeface="Constantia" pitchFamily="18" charset="0"/>
              </a:rPr>
              <a:t>inglese</a:t>
            </a:r>
            <a:r>
              <a:rPr lang="fr-FR" sz="1800" i="1" dirty="0">
                <a:solidFill>
                  <a:srgbClr val="002060"/>
                </a:solidFill>
                <a:latin typeface="Constantia" pitchFamily="18" charset="0"/>
              </a:rPr>
              <a:t>) </a:t>
            </a:r>
            <a:endParaRPr lang="fr-FR" sz="1800" dirty="0">
              <a:solidFill>
                <a:srgbClr val="002060"/>
              </a:solidFill>
              <a:latin typeface="Constantia" pitchFamily="18" charset="0"/>
            </a:endParaRPr>
          </a:p>
          <a:p>
            <a:pPr marL="27432" indent="0" algn="just">
              <a:buClr>
                <a:srgbClr val="002060"/>
              </a:buClr>
              <a:buNone/>
            </a:pPr>
            <a:endParaRPr lang="fr-FR" sz="2200" dirty="0">
              <a:solidFill>
                <a:srgbClr val="002060"/>
              </a:solidFill>
              <a:latin typeface="Constantia" pitchFamily="18" charset="0"/>
            </a:endParaRPr>
          </a:p>
          <a:p>
            <a:pPr marL="370332" algn="just">
              <a:buClr>
                <a:srgbClr val="002060"/>
              </a:buClr>
              <a:buFont typeface="Wingdings" panose="05000000000000000000" pitchFamily="2" charset="2"/>
              <a:buChar char="Ø"/>
            </a:pPr>
            <a:r>
              <a:rPr lang="fr-FR" sz="2200" dirty="0" err="1">
                <a:solidFill>
                  <a:srgbClr val="002060"/>
                </a:solidFill>
                <a:latin typeface="Constantia" pitchFamily="18" charset="0"/>
              </a:rPr>
              <a:t>Fenomeni</a:t>
            </a:r>
            <a:r>
              <a:rPr lang="fr-FR" sz="2200" dirty="0">
                <a:solidFill>
                  <a:srgbClr val="002060"/>
                </a:solidFill>
                <a:latin typeface="Constantia" pitchFamily="18" charset="0"/>
              </a:rPr>
              <a:t> di </a:t>
            </a:r>
            <a:r>
              <a:rPr lang="fr-FR" sz="2200" i="1" dirty="0" err="1">
                <a:solidFill>
                  <a:srgbClr val="002060"/>
                </a:solidFill>
                <a:latin typeface="Constantia" pitchFamily="18" charset="0"/>
              </a:rPr>
              <a:t>transfer</a:t>
            </a:r>
            <a:r>
              <a:rPr lang="fr-FR" sz="2200" dirty="0">
                <a:solidFill>
                  <a:srgbClr val="002060"/>
                </a:solidFill>
                <a:latin typeface="Constantia" pitchFamily="18" charset="0"/>
              </a:rPr>
              <a:t> </a:t>
            </a:r>
            <a:r>
              <a:rPr lang="fr-FR" sz="2200" dirty="0" err="1">
                <a:solidFill>
                  <a:srgbClr val="002060"/>
                </a:solidFill>
                <a:latin typeface="Constantia" pitchFamily="18" charset="0"/>
              </a:rPr>
              <a:t>visibili</a:t>
            </a:r>
            <a:r>
              <a:rPr lang="fr-FR" sz="2200" dirty="0">
                <a:solidFill>
                  <a:srgbClr val="002060"/>
                </a:solidFill>
                <a:latin typeface="Constantia" pitchFamily="18" charset="0"/>
              </a:rPr>
              <a:t> per </a:t>
            </a:r>
            <a:r>
              <a:rPr lang="fr-FR" sz="2200" dirty="0" err="1">
                <a:solidFill>
                  <a:srgbClr val="002060"/>
                </a:solidFill>
                <a:latin typeface="Constantia" pitchFamily="18" charset="0"/>
              </a:rPr>
              <a:t>parlare</a:t>
            </a:r>
            <a:r>
              <a:rPr lang="fr-FR" sz="2200" dirty="0">
                <a:solidFill>
                  <a:srgbClr val="002060"/>
                </a:solidFill>
                <a:latin typeface="Constantia" pitchFamily="18" charset="0"/>
              </a:rPr>
              <a:t> </a:t>
            </a:r>
            <a:r>
              <a:rPr lang="fr-FR" sz="2200" dirty="0" err="1">
                <a:solidFill>
                  <a:srgbClr val="002060"/>
                </a:solidFill>
                <a:latin typeface="Constantia" pitchFamily="18" charset="0"/>
              </a:rPr>
              <a:t>del</a:t>
            </a:r>
            <a:r>
              <a:rPr lang="fr-FR" sz="2200" dirty="0">
                <a:solidFill>
                  <a:srgbClr val="002060"/>
                </a:solidFill>
                <a:latin typeface="Constantia" pitchFamily="18" charset="0"/>
              </a:rPr>
              <a:t> </a:t>
            </a:r>
            <a:r>
              <a:rPr lang="fr-FR" sz="2200" dirty="0" err="1">
                <a:solidFill>
                  <a:srgbClr val="002060"/>
                </a:solidFill>
                <a:latin typeface="Constantia" pitchFamily="18" charset="0"/>
              </a:rPr>
              <a:t>movimento</a:t>
            </a:r>
            <a:r>
              <a:rPr lang="fr-FR" sz="2200" dirty="0">
                <a:solidFill>
                  <a:srgbClr val="002060"/>
                </a:solidFill>
                <a:latin typeface="Constantia" pitchFamily="18" charset="0"/>
              </a:rPr>
              <a:t> </a:t>
            </a:r>
            <a:r>
              <a:rPr lang="fr-FR" sz="2200" dirty="0" err="1">
                <a:solidFill>
                  <a:srgbClr val="002060"/>
                </a:solidFill>
                <a:latin typeface="Constantia" pitchFamily="18" charset="0"/>
              </a:rPr>
              <a:t>provocato</a:t>
            </a:r>
            <a:r>
              <a:rPr lang="fr-FR" sz="2200" dirty="0">
                <a:solidFill>
                  <a:srgbClr val="002060"/>
                </a:solidFill>
                <a:latin typeface="Constantia" pitchFamily="18" charset="0"/>
              </a:rPr>
              <a:t> </a:t>
            </a:r>
            <a:r>
              <a:rPr lang="fr-FR" sz="1800" dirty="0">
                <a:solidFill>
                  <a:srgbClr val="002060"/>
                </a:solidFill>
                <a:latin typeface="Constantia" pitchFamily="18" charset="0"/>
              </a:rPr>
              <a:t>(</a:t>
            </a:r>
            <a:r>
              <a:rPr lang="fr-FR" sz="1800" dirty="0" err="1">
                <a:solidFill>
                  <a:srgbClr val="002060"/>
                </a:solidFill>
                <a:latin typeface="Constantia" pitchFamily="18" charset="0"/>
              </a:rPr>
              <a:t>Hendriks</a:t>
            </a:r>
            <a:r>
              <a:rPr lang="fr-FR" sz="1800" dirty="0">
                <a:solidFill>
                  <a:srgbClr val="002060"/>
                </a:solidFill>
                <a:latin typeface="Constantia" pitchFamily="18" charset="0"/>
              </a:rPr>
              <a:t> et al. 2008: 30)</a:t>
            </a:r>
          </a:p>
          <a:p>
            <a:pPr marL="27432" indent="0" algn="just">
              <a:buClr>
                <a:srgbClr val="002060"/>
              </a:buClr>
              <a:buNone/>
            </a:pPr>
            <a:r>
              <a:rPr lang="fr-FR" sz="1800" dirty="0">
                <a:solidFill>
                  <a:srgbClr val="002060"/>
                </a:solidFill>
                <a:latin typeface="Constantia" pitchFamily="18" charset="0"/>
              </a:rPr>
              <a:t>Ex: 	</a:t>
            </a:r>
            <a:r>
              <a:rPr lang="fr-FR" sz="1800" dirty="0" err="1">
                <a:solidFill>
                  <a:srgbClr val="002060"/>
                </a:solidFill>
                <a:latin typeface="Constantia" pitchFamily="18" charset="0"/>
              </a:rPr>
              <a:t>Popi</a:t>
            </a:r>
            <a:r>
              <a:rPr lang="fr-FR" sz="1800" dirty="0">
                <a:solidFill>
                  <a:srgbClr val="002060"/>
                </a:solidFill>
                <a:latin typeface="Constantia" pitchFamily="18" charset="0"/>
              </a:rPr>
              <a:t> tiré/-tiré *une sac et *</a:t>
            </a:r>
            <a:r>
              <a:rPr lang="fr-FR" sz="1800" dirty="0" err="1">
                <a:solidFill>
                  <a:srgbClr val="002060"/>
                </a:solidFill>
                <a:latin typeface="Constantia" pitchFamily="18" charset="0"/>
              </a:rPr>
              <a:t>ascende</a:t>
            </a:r>
            <a:r>
              <a:rPr lang="fr-FR" sz="1800" dirty="0">
                <a:solidFill>
                  <a:srgbClr val="002060"/>
                </a:solidFill>
                <a:latin typeface="Constantia" pitchFamily="18" charset="0"/>
              </a:rPr>
              <a:t> le toit</a:t>
            </a:r>
          </a:p>
          <a:p>
            <a:pPr marL="27432" indent="0" algn="just">
              <a:buClr>
                <a:srgbClr val="002060"/>
              </a:buClr>
              <a:buNone/>
            </a:pPr>
            <a:r>
              <a:rPr lang="fr-FR" sz="1800" dirty="0">
                <a:solidFill>
                  <a:srgbClr val="002060"/>
                </a:solidFill>
                <a:latin typeface="Constantia" pitchFamily="18" charset="0"/>
              </a:rPr>
              <a:t>	‘</a:t>
            </a:r>
            <a:r>
              <a:rPr lang="fr-FR" sz="1800" dirty="0" err="1">
                <a:solidFill>
                  <a:srgbClr val="002060"/>
                </a:solidFill>
                <a:latin typeface="Constantia" pitchFamily="18" charset="0"/>
              </a:rPr>
              <a:t>Popi</a:t>
            </a:r>
            <a:r>
              <a:rPr lang="fr-FR" sz="1800" dirty="0">
                <a:solidFill>
                  <a:srgbClr val="002060"/>
                </a:solidFill>
                <a:latin typeface="Constantia" pitchFamily="18" charset="0"/>
              </a:rPr>
              <a:t> monte sur le toit en tirant le sac’</a:t>
            </a:r>
          </a:p>
          <a:p>
            <a:pPr marL="27432" indent="0" algn="just">
              <a:buClr>
                <a:srgbClr val="002060"/>
              </a:buClr>
              <a:buNone/>
            </a:pPr>
            <a:endParaRPr lang="it-IT" sz="2000" dirty="0">
              <a:solidFill>
                <a:srgbClr val="FF0000"/>
              </a:solidFill>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20</a:t>
            </a:fld>
            <a:endParaRPr lang="it-IT"/>
          </a:p>
        </p:txBody>
      </p:sp>
      <p:sp>
        <p:nvSpPr>
          <p:cNvPr id="4" name="Segnaposto piè di pagina 3">
            <a:extLst>
              <a:ext uri="{FF2B5EF4-FFF2-40B4-BE49-F238E27FC236}">
                <a16:creationId xmlns:a16="http://schemas.microsoft.com/office/drawing/2014/main" id="{3F4E068E-C56A-57FA-779C-54C165B84390}"/>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08720"/>
            <a:ext cx="8229600" cy="5328592"/>
          </a:xfrm>
        </p:spPr>
        <p:txBody>
          <a:bodyPr>
            <a:normAutofit/>
          </a:bodyPr>
          <a:lstStyle/>
          <a:p>
            <a:pPr marL="27432" indent="0" algn="just">
              <a:buClr>
                <a:srgbClr val="002060"/>
              </a:buClr>
              <a:buNone/>
            </a:pPr>
            <a:r>
              <a:rPr lang="fr-FR" sz="2200" u="sng" dirty="0" err="1">
                <a:solidFill>
                  <a:srgbClr val="002060"/>
                </a:solidFill>
                <a:latin typeface="Constantia" pitchFamily="18" charset="0"/>
              </a:rPr>
              <a:t>Studi</a:t>
            </a:r>
            <a:r>
              <a:rPr lang="fr-FR" sz="2200" u="sng" dirty="0">
                <a:solidFill>
                  <a:srgbClr val="002060"/>
                </a:solidFill>
                <a:latin typeface="Constantia" pitchFamily="18" charset="0"/>
              </a:rPr>
              <a:t> su </a:t>
            </a:r>
            <a:r>
              <a:rPr lang="fr-FR" sz="2200" u="sng" dirty="0" err="1">
                <a:solidFill>
                  <a:srgbClr val="002060"/>
                </a:solidFill>
                <a:latin typeface="Constantia" pitchFamily="18" charset="0"/>
              </a:rPr>
              <a:t>apprendenti</a:t>
            </a:r>
            <a:r>
              <a:rPr lang="fr-FR" sz="2200" u="sng" dirty="0">
                <a:solidFill>
                  <a:srgbClr val="002060"/>
                </a:solidFill>
                <a:latin typeface="Constantia" pitchFamily="18" charset="0"/>
              </a:rPr>
              <a:t> di </a:t>
            </a:r>
            <a:r>
              <a:rPr lang="fr-FR" sz="2200" u="sng" dirty="0" err="1">
                <a:solidFill>
                  <a:srgbClr val="002060"/>
                </a:solidFill>
                <a:latin typeface="Constantia" pitchFamily="18" charset="0"/>
              </a:rPr>
              <a:t>livello</a:t>
            </a:r>
            <a:r>
              <a:rPr lang="fr-FR" sz="2200" u="sng" dirty="0">
                <a:solidFill>
                  <a:srgbClr val="002060"/>
                </a:solidFill>
                <a:latin typeface="Constantia" pitchFamily="18" charset="0"/>
              </a:rPr>
              <a:t> </a:t>
            </a:r>
            <a:r>
              <a:rPr lang="fr-FR" sz="2200" u="sng" dirty="0" err="1">
                <a:solidFill>
                  <a:srgbClr val="002060"/>
                </a:solidFill>
                <a:latin typeface="Constantia" pitchFamily="18" charset="0"/>
              </a:rPr>
              <a:t>intermedio</a:t>
            </a:r>
            <a:r>
              <a:rPr lang="fr-FR" sz="2200" u="sng" dirty="0">
                <a:solidFill>
                  <a:srgbClr val="002060"/>
                </a:solidFill>
                <a:latin typeface="Constantia" pitchFamily="18" charset="0"/>
              </a:rPr>
              <a:t>/</a:t>
            </a:r>
            <a:r>
              <a:rPr lang="fr-FR" sz="2200" u="sng" dirty="0" err="1">
                <a:solidFill>
                  <a:srgbClr val="002060"/>
                </a:solidFill>
                <a:latin typeface="Constantia" pitchFamily="18" charset="0"/>
              </a:rPr>
              <a:t>avanzato</a:t>
            </a:r>
            <a:r>
              <a:rPr lang="fr-FR" sz="2200" u="sng" dirty="0">
                <a:solidFill>
                  <a:srgbClr val="002060"/>
                </a:solidFill>
                <a:latin typeface="Constantia" pitchFamily="18" charset="0"/>
              </a:rPr>
              <a:t>:</a:t>
            </a:r>
          </a:p>
          <a:p>
            <a:pPr marL="27432" indent="0" algn="just">
              <a:buClr>
                <a:srgbClr val="002060"/>
              </a:buClr>
              <a:buNone/>
            </a:pPr>
            <a:endParaRPr lang="fr-FR" sz="2200" u="sng" dirty="0">
              <a:solidFill>
                <a:srgbClr val="002060"/>
              </a:solidFill>
              <a:latin typeface="Constantia" pitchFamily="18" charset="0"/>
            </a:endParaRPr>
          </a:p>
          <a:p>
            <a:pPr marL="370332" algn="just">
              <a:buClr>
                <a:srgbClr val="002060"/>
              </a:buClr>
              <a:buFont typeface="Wingdings" panose="05000000000000000000" pitchFamily="2" charset="2"/>
              <a:buChar char="Ø"/>
            </a:pPr>
            <a:r>
              <a:rPr lang="fr-FR" sz="2200" dirty="0">
                <a:solidFill>
                  <a:srgbClr val="002060"/>
                </a:solidFill>
                <a:latin typeface="Constantia" pitchFamily="18" charset="0"/>
              </a:rPr>
              <a:t>Transfer </a:t>
            </a:r>
            <a:r>
              <a:rPr lang="fr-FR" sz="2200" dirty="0" err="1">
                <a:solidFill>
                  <a:srgbClr val="002060"/>
                </a:solidFill>
                <a:latin typeface="Constantia" pitchFamily="18" charset="0"/>
              </a:rPr>
              <a:t>visibile</a:t>
            </a:r>
            <a:r>
              <a:rPr lang="fr-FR" sz="2200" dirty="0">
                <a:solidFill>
                  <a:srgbClr val="002060"/>
                </a:solidFill>
                <a:latin typeface="Constantia" pitchFamily="18" charset="0"/>
              </a:rPr>
              <a:t> a </a:t>
            </a:r>
            <a:r>
              <a:rPr lang="fr-FR" sz="2200" dirty="0" err="1">
                <a:solidFill>
                  <a:srgbClr val="002060"/>
                </a:solidFill>
                <a:latin typeface="Constantia" pitchFamily="18" charset="0"/>
              </a:rPr>
              <a:t>livello</a:t>
            </a:r>
            <a:r>
              <a:rPr lang="fr-FR" sz="2200" dirty="0">
                <a:solidFill>
                  <a:srgbClr val="002060"/>
                </a:solidFill>
                <a:latin typeface="Constantia" pitchFamily="18" charset="0"/>
              </a:rPr>
              <a:t> </a:t>
            </a:r>
            <a:r>
              <a:rPr lang="fr-FR" sz="2200" dirty="0" err="1">
                <a:solidFill>
                  <a:srgbClr val="002060"/>
                </a:solidFill>
                <a:latin typeface="Constantia" pitchFamily="18" charset="0"/>
              </a:rPr>
              <a:t>intermedio</a:t>
            </a:r>
            <a:r>
              <a:rPr lang="fr-FR" sz="2200" dirty="0">
                <a:solidFill>
                  <a:srgbClr val="002060"/>
                </a:solidFill>
                <a:latin typeface="Constantia" pitchFamily="18" charset="0"/>
              </a:rPr>
              <a:t> </a:t>
            </a:r>
            <a:r>
              <a:rPr lang="fr-FR" sz="2200" dirty="0">
                <a:solidFill>
                  <a:srgbClr val="002060"/>
                </a:solidFill>
                <a:latin typeface="Constantia" pitchFamily="18" charset="0"/>
                <a:sym typeface="Wingdings" panose="05000000000000000000" pitchFamily="2" charset="2"/>
              </a:rPr>
              <a:t> </a:t>
            </a:r>
            <a:r>
              <a:rPr lang="fr-FR" sz="2200" i="1" dirty="0" err="1">
                <a:solidFill>
                  <a:srgbClr val="002060"/>
                </a:solidFill>
                <a:latin typeface="Constantia" pitchFamily="18" charset="0"/>
              </a:rPr>
              <a:t>satellization</a:t>
            </a:r>
            <a:r>
              <a:rPr lang="fr-FR" sz="2200" i="1" dirty="0">
                <a:solidFill>
                  <a:srgbClr val="002060"/>
                </a:solidFill>
                <a:latin typeface="Constantia" pitchFamily="18" charset="0"/>
              </a:rPr>
              <a:t> of locative constructions </a:t>
            </a:r>
            <a:r>
              <a:rPr lang="fr-FR" sz="2200" dirty="0">
                <a:solidFill>
                  <a:srgbClr val="002060"/>
                </a:solidFill>
                <a:latin typeface="Constantia" pitchFamily="18" charset="0"/>
              </a:rPr>
              <a:t>non </a:t>
            </a:r>
            <a:r>
              <a:rPr lang="fr-FR" sz="2200" dirty="0" err="1">
                <a:solidFill>
                  <a:srgbClr val="002060"/>
                </a:solidFill>
                <a:latin typeface="Constantia" pitchFamily="18" charset="0"/>
              </a:rPr>
              <a:t>tipiche</a:t>
            </a:r>
            <a:r>
              <a:rPr lang="fr-FR" sz="2200" dirty="0">
                <a:solidFill>
                  <a:srgbClr val="002060"/>
                </a:solidFill>
                <a:latin typeface="Constantia" pitchFamily="18" charset="0"/>
              </a:rPr>
              <a:t> </a:t>
            </a:r>
            <a:r>
              <a:rPr lang="fr-FR" sz="2200" dirty="0" err="1">
                <a:solidFill>
                  <a:srgbClr val="002060"/>
                </a:solidFill>
                <a:latin typeface="Constantia" pitchFamily="18" charset="0"/>
              </a:rPr>
              <a:t>della</a:t>
            </a:r>
            <a:r>
              <a:rPr lang="fr-FR" sz="2200" dirty="0">
                <a:solidFill>
                  <a:srgbClr val="002060"/>
                </a:solidFill>
                <a:latin typeface="Constantia" pitchFamily="18" charset="0"/>
              </a:rPr>
              <a:t> TL (</a:t>
            </a:r>
            <a:r>
              <a:rPr lang="fr-FR" sz="2200" dirty="0" err="1">
                <a:solidFill>
                  <a:srgbClr val="002060"/>
                </a:solidFill>
                <a:latin typeface="Constantia" pitchFamily="18" charset="0"/>
              </a:rPr>
              <a:t>spagnolo</a:t>
            </a:r>
            <a:r>
              <a:rPr lang="fr-FR" sz="2200" dirty="0">
                <a:solidFill>
                  <a:srgbClr val="002060"/>
                </a:solidFill>
                <a:latin typeface="Constantia" pitchFamily="18" charset="0"/>
              </a:rPr>
              <a:t> L2 di L1 </a:t>
            </a:r>
            <a:r>
              <a:rPr lang="fr-FR" sz="2200" dirty="0" err="1">
                <a:solidFill>
                  <a:srgbClr val="002060"/>
                </a:solidFill>
                <a:latin typeface="Constantia" pitchFamily="18" charset="0"/>
              </a:rPr>
              <a:t>danese</a:t>
            </a:r>
            <a:r>
              <a:rPr lang="fr-FR" sz="2200" dirty="0">
                <a:solidFill>
                  <a:srgbClr val="002060"/>
                </a:solidFill>
                <a:latin typeface="Constantia" pitchFamily="18" charset="0"/>
              </a:rPr>
              <a:t> e </a:t>
            </a:r>
            <a:r>
              <a:rPr lang="fr-FR" sz="2200" dirty="0" err="1">
                <a:solidFill>
                  <a:srgbClr val="002060"/>
                </a:solidFill>
                <a:latin typeface="Constantia" pitchFamily="18" charset="0"/>
              </a:rPr>
              <a:t>inglese</a:t>
            </a:r>
            <a:r>
              <a:rPr lang="fr-FR" sz="2200" dirty="0">
                <a:solidFill>
                  <a:srgbClr val="002060"/>
                </a:solidFill>
                <a:latin typeface="Constantia" pitchFamily="18" charset="0"/>
              </a:rPr>
              <a:t> in </a:t>
            </a:r>
            <a:r>
              <a:rPr lang="fr-FR" sz="1800" dirty="0" err="1">
                <a:solidFill>
                  <a:srgbClr val="002060"/>
                </a:solidFill>
                <a:latin typeface="Constantia" pitchFamily="18" charset="0"/>
              </a:rPr>
              <a:t>Cadierno</a:t>
            </a:r>
            <a:r>
              <a:rPr lang="fr-FR" sz="1800" dirty="0">
                <a:solidFill>
                  <a:srgbClr val="002060"/>
                </a:solidFill>
                <a:latin typeface="Constantia" pitchFamily="18" charset="0"/>
              </a:rPr>
              <a:t> 2004, </a:t>
            </a:r>
            <a:r>
              <a:rPr lang="fr-FR" sz="1800" dirty="0" err="1">
                <a:solidFill>
                  <a:srgbClr val="002060"/>
                </a:solidFill>
                <a:latin typeface="Constantia" pitchFamily="18" charset="0"/>
              </a:rPr>
              <a:t>Cadierno</a:t>
            </a:r>
            <a:r>
              <a:rPr lang="fr-FR" sz="1800" dirty="0">
                <a:solidFill>
                  <a:srgbClr val="002060"/>
                </a:solidFill>
                <a:latin typeface="Constantia" pitchFamily="18" charset="0"/>
              </a:rPr>
              <a:t> &amp; Ruiz 2006)</a:t>
            </a:r>
          </a:p>
          <a:p>
            <a:pPr marL="27432" indent="0" algn="just">
              <a:buClr>
                <a:srgbClr val="002060"/>
              </a:buClr>
              <a:buNone/>
              <a:tabLst>
                <a:tab pos="354013" algn="l"/>
              </a:tabLst>
            </a:pPr>
            <a:r>
              <a:rPr lang="fr-FR" sz="2200" dirty="0">
                <a:solidFill>
                  <a:srgbClr val="002060"/>
                </a:solidFill>
                <a:latin typeface="Constantia" pitchFamily="18" charset="0"/>
              </a:rPr>
              <a:t>	</a:t>
            </a:r>
          </a:p>
          <a:p>
            <a:pPr marL="370332" algn="just">
              <a:buClr>
                <a:srgbClr val="002060"/>
              </a:buClr>
              <a:buFont typeface="Wingdings" panose="05000000000000000000" pitchFamily="2" charset="2"/>
              <a:buChar char="Ø"/>
            </a:pPr>
            <a:r>
              <a:rPr lang="fr-FR" sz="2200" dirty="0">
                <a:solidFill>
                  <a:srgbClr val="002060"/>
                </a:solidFill>
                <a:latin typeface="Constantia" pitchFamily="18" charset="0"/>
              </a:rPr>
              <a:t>Transfer </a:t>
            </a:r>
            <a:r>
              <a:rPr lang="fr-FR" sz="2200" dirty="0" err="1">
                <a:solidFill>
                  <a:srgbClr val="002060"/>
                </a:solidFill>
                <a:latin typeface="Constantia" pitchFamily="18" charset="0"/>
              </a:rPr>
              <a:t>visibile</a:t>
            </a:r>
            <a:r>
              <a:rPr lang="fr-FR" sz="2200" dirty="0">
                <a:solidFill>
                  <a:srgbClr val="002060"/>
                </a:solidFill>
                <a:latin typeface="Constantia" pitchFamily="18" charset="0"/>
              </a:rPr>
              <a:t> a </a:t>
            </a:r>
            <a:r>
              <a:rPr lang="fr-FR" sz="2200" dirty="0" err="1">
                <a:solidFill>
                  <a:srgbClr val="002060"/>
                </a:solidFill>
                <a:latin typeface="Constantia" pitchFamily="18" charset="0"/>
              </a:rPr>
              <a:t>livello</a:t>
            </a:r>
            <a:r>
              <a:rPr lang="fr-FR" sz="2200" dirty="0">
                <a:solidFill>
                  <a:srgbClr val="002060"/>
                </a:solidFill>
                <a:latin typeface="Constantia" pitchFamily="18" charset="0"/>
              </a:rPr>
              <a:t> </a:t>
            </a:r>
            <a:r>
              <a:rPr lang="fr-FR" sz="2200" dirty="0" err="1">
                <a:solidFill>
                  <a:srgbClr val="002060"/>
                </a:solidFill>
                <a:latin typeface="Constantia" pitchFamily="18" charset="0"/>
              </a:rPr>
              <a:t>avanzato</a:t>
            </a:r>
            <a:r>
              <a:rPr lang="fr-FR" sz="2200" dirty="0">
                <a:solidFill>
                  <a:srgbClr val="002060"/>
                </a:solidFill>
                <a:latin typeface="Constantia" pitchFamily="18" charset="0"/>
              </a:rPr>
              <a:t> (</a:t>
            </a:r>
            <a:r>
              <a:rPr lang="fr-FR" sz="2200" dirty="0" err="1">
                <a:solidFill>
                  <a:srgbClr val="002060"/>
                </a:solidFill>
                <a:latin typeface="Constantia" pitchFamily="18" charset="0"/>
              </a:rPr>
              <a:t>inglese</a:t>
            </a:r>
            <a:r>
              <a:rPr lang="fr-FR" sz="2200" dirty="0">
                <a:solidFill>
                  <a:srgbClr val="002060"/>
                </a:solidFill>
                <a:latin typeface="Constantia" pitchFamily="18" charset="0"/>
              </a:rPr>
              <a:t> e </a:t>
            </a:r>
            <a:r>
              <a:rPr lang="fr-FR" sz="2200" dirty="0" err="1">
                <a:solidFill>
                  <a:srgbClr val="002060"/>
                </a:solidFill>
                <a:latin typeface="Constantia" pitchFamily="18" charset="0"/>
              </a:rPr>
              <a:t>tedesco</a:t>
            </a:r>
            <a:r>
              <a:rPr lang="fr-FR" sz="2200" dirty="0">
                <a:solidFill>
                  <a:srgbClr val="002060"/>
                </a:solidFill>
                <a:latin typeface="Constantia" pitchFamily="18" charset="0"/>
              </a:rPr>
              <a:t> L2 con </a:t>
            </a:r>
            <a:r>
              <a:rPr lang="fr-FR" sz="2200" dirty="0" err="1">
                <a:solidFill>
                  <a:srgbClr val="002060"/>
                </a:solidFill>
                <a:latin typeface="Constantia" pitchFamily="18" charset="0"/>
              </a:rPr>
              <a:t>francese</a:t>
            </a:r>
            <a:r>
              <a:rPr lang="fr-FR" sz="2200" dirty="0">
                <a:solidFill>
                  <a:srgbClr val="002060"/>
                </a:solidFill>
                <a:latin typeface="Constantia" pitchFamily="18" charset="0"/>
              </a:rPr>
              <a:t> L1 in </a:t>
            </a:r>
            <a:r>
              <a:rPr lang="fr-FR" sz="1800" dirty="0">
                <a:solidFill>
                  <a:srgbClr val="002060"/>
                </a:solidFill>
                <a:latin typeface="Constantia" pitchFamily="18" charset="0"/>
              </a:rPr>
              <a:t>Carroll et al. 2012</a:t>
            </a:r>
            <a:r>
              <a:rPr lang="fr-FR" sz="2200" dirty="0">
                <a:solidFill>
                  <a:srgbClr val="002060"/>
                </a:solidFill>
                <a:latin typeface="Constantia" pitchFamily="18" charset="0"/>
              </a:rPr>
              <a:t>) </a:t>
            </a:r>
            <a:r>
              <a:rPr lang="fr-FR" sz="2200" dirty="0" err="1">
                <a:solidFill>
                  <a:srgbClr val="002060"/>
                </a:solidFill>
                <a:latin typeface="Constantia" pitchFamily="18" charset="0"/>
              </a:rPr>
              <a:t>attraverso</a:t>
            </a:r>
            <a:r>
              <a:rPr lang="fr-FR" sz="2200" dirty="0">
                <a:solidFill>
                  <a:srgbClr val="002060"/>
                </a:solidFill>
                <a:latin typeface="Constantia" pitchFamily="18" charset="0"/>
              </a:rPr>
              <a:t> l’</a:t>
            </a:r>
            <a:r>
              <a:rPr lang="fr-FR" sz="2200" dirty="0" err="1">
                <a:solidFill>
                  <a:srgbClr val="002060"/>
                </a:solidFill>
                <a:latin typeface="Constantia" pitchFamily="18" charset="0"/>
              </a:rPr>
              <a:t>uso</a:t>
            </a:r>
            <a:r>
              <a:rPr lang="fr-FR" sz="2200" dirty="0">
                <a:solidFill>
                  <a:srgbClr val="002060"/>
                </a:solidFill>
                <a:latin typeface="Constantia" pitchFamily="18" charset="0"/>
              </a:rPr>
              <a:t> di </a:t>
            </a:r>
            <a:r>
              <a:rPr lang="fr-FR" sz="2200" dirty="0" err="1">
                <a:solidFill>
                  <a:srgbClr val="002060"/>
                </a:solidFill>
                <a:latin typeface="Constantia" pitchFamily="18" charset="0"/>
              </a:rPr>
              <a:t>espressioni</a:t>
            </a:r>
            <a:r>
              <a:rPr lang="fr-FR" sz="2200" dirty="0">
                <a:solidFill>
                  <a:srgbClr val="002060"/>
                </a:solidFill>
                <a:latin typeface="Constantia" pitchFamily="18" charset="0"/>
              </a:rPr>
              <a:t> locative (ex. </a:t>
            </a:r>
            <a:r>
              <a:rPr lang="fr-FR" sz="2200" i="1" dirty="0">
                <a:solidFill>
                  <a:srgbClr val="002060"/>
                </a:solidFill>
                <a:latin typeface="Constantia" pitchFamily="18" charset="0"/>
              </a:rPr>
              <a:t>A car </a:t>
            </a:r>
            <a:r>
              <a:rPr lang="fr-FR" sz="2200" i="1" dirty="0" err="1">
                <a:solidFill>
                  <a:srgbClr val="002060"/>
                </a:solidFill>
                <a:latin typeface="Constantia" pitchFamily="18" charset="0"/>
              </a:rPr>
              <a:t>is</a:t>
            </a:r>
            <a:r>
              <a:rPr lang="fr-FR" sz="2200" i="1" dirty="0">
                <a:solidFill>
                  <a:srgbClr val="002060"/>
                </a:solidFill>
                <a:latin typeface="Constantia" pitchFamily="18" charset="0"/>
              </a:rPr>
              <a:t> </a:t>
            </a:r>
            <a:r>
              <a:rPr lang="fr-FR" sz="2200" i="1" dirty="0" err="1">
                <a:solidFill>
                  <a:srgbClr val="002060"/>
                </a:solidFill>
                <a:latin typeface="Constantia" pitchFamily="18" charset="0"/>
              </a:rPr>
              <a:t>driving</a:t>
            </a:r>
            <a:r>
              <a:rPr lang="fr-FR" sz="2200" i="1" dirty="0">
                <a:solidFill>
                  <a:srgbClr val="002060"/>
                </a:solidFill>
                <a:latin typeface="Constantia" pitchFamily="18" charset="0"/>
              </a:rPr>
              <a:t> </a:t>
            </a:r>
            <a:r>
              <a:rPr lang="fr-FR" sz="2200" i="1" u="sng" dirty="0">
                <a:solidFill>
                  <a:srgbClr val="002060"/>
                </a:solidFill>
                <a:latin typeface="Constantia" pitchFamily="18" charset="0"/>
              </a:rPr>
              <a:t>on</a:t>
            </a:r>
            <a:r>
              <a:rPr lang="fr-FR" sz="2200" i="1" dirty="0">
                <a:solidFill>
                  <a:srgbClr val="002060"/>
                </a:solidFill>
                <a:latin typeface="Constantia" pitchFamily="18" charset="0"/>
              </a:rPr>
              <a:t> a road = A car </a:t>
            </a:r>
            <a:r>
              <a:rPr lang="fr-FR" sz="2200" i="1" dirty="0" err="1">
                <a:solidFill>
                  <a:srgbClr val="002060"/>
                </a:solidFill>
                <a:latin typeface="Constantia" pitchFamily="18" charset="0"/>
              </a:rPr>
              <a:t>is</a:t>
            </a:r>
            <a:r>
              <a:rPr lang="fr-FR" sz="2200" i="1" dirty="0">
                <a:solidFill>
                  <a:srgbClr val="002060"/>
                </a:solidFill>
                <a:latin typeface="Constantia" pitchFamily="18" charset="0"/>
              </a:rPr>
              <a:t> </a:t>
            </a:r>
            <a:r>
              <a:rPr lang="fr-FR" sz="2200" i="1" dirty="0" err="1">
                <a:solidFill>
                  <a:srgbClr val="002060"/>
                </a:solidFill>
                <a:latin typeface="Constantia" pitchFamily="18" charset="0"/>
              </a:rPr>
              <a:t>driving</a:t>
            </a:r>
            <a:r>
              <a:rPr lang="fr-FR" sz="2200" i="1" dirty="0">
                <a:solidFill>
                  <a:srgbClr val="002060"/>
                </a:solidFill>
                <a:latin typeface="Constantia" pitchFamily="18" charset="0"/>
              </a:rPr>
              <a:t> </a:t>
            </a:r>
            <a:r>
              <a:rPr lang="fr-FR" sz="2200" i="1" u="sng" dirty="0" err="1">
                <a:solidFill>
                  <a:srgbClr val="002060"/>
                </a:solidFill>
                <a:latin typeface="Constantia" pitchFamily="18" charset="0"/>
              </a:rPr>
              <a:t>along</a:t>
            </a:r>
            <a:r>
              <a:rPr lang="fr-FR" sz="2200" i="1" dirty="0">
                <a:solidFill>
                  <a:srgbClr val="002060"/>
                </a:solidFill>
                <a:latin typeface="Constantia" pitchFamily="18" charset="0"/>
              </a:rPr>
              <a:t> a road)</a:t>
            </a:r>
          </a:p>
          <a:p>
            <a:pPr marL="27432" indent="0" algn="just">
              <a:buClr>
                <a:srgbClr val="002060"/>
              </a:buClr>
              <a:buNone/>
            </a:pPr>
            <a:endParaRPr lang="fr-FR" sz="2200" dirty="0">
              <a:solidFill>
                <a:srgbClr val="002060"/>
              </a:solidFill>
              <a:latin typeface="Constantia" pitchFamily="18" charset="0"/>
            </a:endParaRPr>
          </a:p>
          <a:p>
            <a:pPr marL="370332" algn="just">
              <a:buClr>
                <a:srgbClr val="002060"/>
              </a:buClr>
              <a:buFont typeface="Wingdings" panose="05000000000000000000" pitchFamily="2" charset="2"/>
              <a:buChar char="Ø"/>
            </a:pPr>
            <a:r>
              <a:rPr lang="fr-FR" sz="2200" dirty="0">
                <a:solidFill>
                  <a:srgbClr val="002060"/>
                </a:solidFill>
                <a:latin typeface="Constantia" pitchFamily="18" charset="0"/>
              </a:rPr>
              <a:t>Transfer </a:t>
            </a:r>
            <a:r>
              <a:rPr lang="fr-FR" sz="2200" dirty="0" err="1">
                <a:solidFill>
                  <a:srgbClr val="002060"/>
                </a:solidFill>
                <a:latin typeface="Constantia" pitchFamily="18" charset="0"/>
              </a:rPr>
              <a:t>visibile</a:t>
            </a:r>
            <a:r>
              <a:rPr lang="fr-FR" sz="2200" dirty="0">
                <a:solidFill>
                  <a:srgbClr val="002060"/>
                </a:solidFill>
                <a:latin typeface="Constantia" pitchFamily="18" charset="0"/>
              </a:rPr>
              <a:t> </a:t>
            </a:r>
            <a:r>
              <a:rPr lang="fr-FR" sz="2200" dirty="0" err="1">
                <a:solidFill>
                  <a:srgbClr val="002060"/>
                </a:solidFill>
                <a:latin typeface="Constantia" pitchFamily="18" charset="0"/>
              </a:rPr>
              <a:t>nel</a:t>
            </a:r>
            <a:r>
              <a:rPr lang="fr-FR" sz="2200" dirty="0">
                <a:solidFill>
                  <a:srgbClr val="002060"/>
                </a:solidFill>
                <a:latin typeface="Constantia" pitchFamily="18" charset="0"/>
              </a:rPr>
              <a:t> </a:t>
            </a:r>
            <a:r>
              <a:rPr lang="fr-FR" sz="2200" dirty="0" err="1">
                <a:solidFill>
                  <a:srgbClr val="002060"/>
                </a:solidFill>
                <a:latin typeface="Constantia" pitchFamily="18" charset="0"/>
              </a:rPr>
              <a:t>caso</a:t>
            </a:r>
            <a:r>
              <a:rPr lang="fr-FR" sz="2200" dirty="0">
                <a:solidFill>
                  <a:srgbClr val="002060"/>
                </a:solidFill>
                <a:latin typeface="Constantia" pitchFamily="18" charset="0"/>
              </a:rPr>
              <a:t> di lingue in </a:t>
            </a:r>
            <a:r>
              <a:rPr lang="fr-FR" sz="2200" dirty="0" err="1">
                <a:solidFill>
                  <a:srgbClr val="002060"/>
                </a:solidFill>
                <a:latin typeface="Constantia" pitchFamily="18" charset="0"/>
              </a:rPr>
              <a:t>contatto</a:t>
            </a:r>
            <a:r>
              <a:rPr lang="fr-FR" sz="2200" dirty="0">
                <a:solidFill>
                  <a:srgbClr val="002060"/>
                </a:solidFill>
                <a:latin typeface="Constantia" pitchFamily="18" charset="0"/>
              </a:rPr>
              <a:t> con </a:t>
            </a:r>
            <a:r>
              <a:rPr lang="fr-FR" sz="2200" dirty="0" err="1">
                <a:solidFill>
                  <a:srgbClr val="002060"/>
                </a:solidFill>
                <a:latin typeface="Constantia" pitchFamily="18" charset="0"/>
              </a:rPr>
              <a:t>variazioni</a:t>
            </a:r>
            <a:r>
              <a:rPr lang="fr-FR" sz="2200" dirty="0">
                <a:solidFill>
                  <a:srgbClr val="002060"/>
                </a:solidFill>
                <a:latin typeface="Constantia" pitchFamily="18" charset="0"/>
              </a:rPr>
              <a:t> </a:t>
            </a:r>
            <a:r>
              <a:rPr lang="fr-FR" sz="2200" dirty="0" err="1">
                <a:solidFill>
                  <a:srgbClr val="002060"/>
                </a:solidFill>
                <a:latin typeface="Constantia" pitchFamily="18" charset="0"/>
              </a:rPr>
              <a:t>intertipologiche</a:t>
            </a:r>
            <a:r>
              <a:rPr lang="fr-FR" sz="2200" dirty="0">
                <a:solidFill>
                  <a:srgbClr val="002060"/>
                </a:solidFill>
                <a:latin typeface="Constantia" pitchFamily="18" charset="0"/>
              </a:rPr>
              <a:t> (italiano L2 di </a:t>
            </a:r>
            <a:r>
              <a:rPr lang="fr-FR" sz="2200" dirty="0" err="1">
                <a:solidFill>
                  <a:srgbClr val="002060"/>
                </a:solidFill>
                <a:latin typeface="Constantia" pitchFamily="18" charset="0"/>
              </a:rPr>
              <a:t>apprendenti</a:t>
            </a:r>
            <a:r>
              <a:rPr lang="fr-FR" sz="2200" dirty="0">
                <a:solidFill>
                  <a:srgbClr val="002060"/>
                </a:solidFill>
                <a:latin typeface="Constantia" pitchFamily="18" charset="0"/>
              </a:rPr>
              <a:t> con L1 </a:t>
            </a:r>
            <a:r>
              <a:rPr lang="fr-FR" sz="2200" dirty="0" err="1">
                <a:solidFill>
                  <a:srgbClr val="002060"/>
                </a:solidFill>
                <a:latin typeface="Constantia" pitchFamily="18" charset="0"/>
              </a:rPr>
              <a:t>germanofona</a:t>
            </a:r>
            <a:r>
              <a:rPr lang="fr-FR" sz="2200" dirty="0">
                <a:solidFill>
                  <a:srgbClr val="002060"/>
                </a:solidFill>
                <a:latin typeface="Constantia" pitchFamily="18" charset="0"/>
              </a:rPr>
              <a:t> vs </a:t>
            </a:r>
            <a:r>
              <a:rPr lang="fr-FR" sz="2200" dirty="0" err="1">
                <a:solidFill>
                  <a:srgbClr val="002060"/>
                </a:solidFill>
                <a:latin typeface="Constantia" pitchFamily="18" charset="0"/>
              </a:rPr>
              <a:t>romanza</a:t>
            </a:r>
            <a:r>
              <a:rPr lang="fr-FR" sz="2200" dirty="0">
                <a:solidFill>
                  <a:srgbClr val="002060"/>
                </a:solidFill>
                <a:latin typeface="Constantia" pitchFamily="18" charset="0"/>
              </a:rPr>
              <a:t> </a:t>
            </a:r>
            <a:r>
              <a:rPr lang="fr-FR" sz="1800" dirty="0">
                <a:solidFill>
                  <a:srgbClr val="002060"/>
                </a:solidFill>
                <a:latin typeface="Constantia" pitchFamily="18" charset="0"/>
              </a:rPr>
              <a:t>Bernini et al. 2006; </a:t>
            </a:r>
            <a:r>
              <a:rPr lang="fr-FR" sz="1800" dirty="0" err="1">
                <a:solidFill>
                  <a:srgbClr val="002060"/>
                </a:solidFill>
                <a:latin typeface="Constantia" pitchFamily="18" charset="0"/>
              </a:rPr>
              <a:t>Spreafico</a:t>
            </a:r>
            <a:r>
              <a:rPr lang="fr-FR" sz="1800" dirty="0">
                <a:solidFill>
                  <a:srgbClr val="002060"/>
                </a:solidFill>
                <a:latin typeface="Constantia" pitchFamily="18" charset="0"/>
              </a:rPr>
              <a:t> &amp; Valentini 2009</a:t>
            </a:r>
            <a:r>
              <a:rPr lang="fr-FR" sz="2200" dirty="0">
                <a:solidFill>
                  <a:srgbClr val="002060"/>
                </a:solidFill>
                <a:latin typeface="Constantia" pitchFamily="18" charset="0"/>
              </a:rPr>
              <a:t>)</a:t>
            </a:r>
          </a:p>
          <a:p>
            <a:pPr marL="27432" indent="0" algn="just">
              <a:buClr>
                <a:srgbClr val="002060"/>
              </a:buClr>
              <a:buNone/>
            </a:pPr>
            <a:endParaRPr lang="fr-FR" sz="2200" dirty="0">
              <a:solidFill>
                <a:srgbClr val="002060"/>
              </a:solidFill>
              <a:latin typeface="Constantia" pitchFamily="18" charset="0"/>
            </a:endParaRPr>
          </a:p>
          <a:p>
            <a:pPr marL="27432" indent="0" algn="just">
              <a:buClr>
                <a:srgbClr val="002060"/>
              </a:buClr>
              <a:buNone/>
            </a:pPr>
            <a:endParaRPr lang="it-IT" sz="2000" dirty="0">
              <a:solidFill>
                <a:srgbClr val="FF0000"/>
              </a:solidFill>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21</a:t>
            </a:fld>
            <a:endParaRPr lang="it-IT"/>
          </a:p>
        </p:txBody>
      </p:sp>
      <p:sp>
        <p:nvSpPr>
          <p:cNvPr id="2" name="Segnaposto piè di pagina 1">
            <a:extLst>
              <a:ext uri="{FF2B5EF4-FFF2-40B4-BE49-F238E27FC236}">
                <a16:creationId xmlns:a16="http://schemas.microsoft.com/office/drawing/2014/main" id="{1F3CD3C8-469A-BBB0-7646-C91F30DDCD2C}"/>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4089299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69776"/>
            <a:ext cx="8229600" cy="1143000"/>
          </a:xfrm>
        </p:spPr>
        <p:txBody>
          <a:bodyPr>
            <a:normAutofit/>
          </a:bodyPr>
          <a:lstStyle/>
          <a:p>
            <a:r>
              <a:rPr lang="en-GB" sz="3600" b="1" dirty="0" err="1">
                <a:solidFill>
                  <a:schemeClr val="accent6">
                    <a:lumMod val="75000"/>
                  </a:schemeClr>
                </a:solidFill>
              </a:rPr>
              <a:t>Allo</a:t>
            </a:r>
            <a:r>
              <a:rPr lang="en-GB" sz="3600" b="1" dirty="0">
                <a:solidFill>
                  <a:schemeClr val="accent6">
                    <a:lumMod val="75000"/>
                  </a:schemeClr>
                </a:solidFill>
              </a:rPr>
              <a:t> </a:t>
            </a:r>
            <a:r>
              <a:rPr lang="en-GB" sz="3600" b="1" dirty="0" err="1">
                <a:solidFill>
                  <a:schemeClr val="accent6">
                    <a:lumMod val="75000"/>
                  </a:schemeClr>
                </a:solidFill>
              </a:rPr>
              <a:t>stadio</a:t>
            </a:r>
            <a:r>
              <a:rPr lang="en-GB" sz="3600" b="1" dirty="0">
                <a:solidFill>
                  <a:schemeClr val="accent6">
                    <a:lumMod val="75000"/>
                  </a:schemeClr>
                </a:solidFill>
              </a:rPr>
              <a:t> </a:t>
            </a:r>
            <a:r>
              <a:rPr lang="en-GB" sz="3600" b="1" dirty="0" err="1">
                <a:solidFill>
                  <a:schemeClr val="accent6">
                    <a:lumMod val="75000"/>
                  </a:schemeClr>
                </a:solidFill>
              </a:rPr>
              <a:t>attuale</a:t>
            </a:r>
            <a:r>
              <a:rPr lang="en-GB" sz="3600" b="1" dirty="0">
                <a:solidFill>
                  <a:schemeClr val="accent6">
                    <a:lumMod val="75000"/>
                  </a:schemeClr>
                </a:solidFill>
              </a:rPr>
              <a:t> (1) </a:t>
            </a: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22</a:t>
            </a:fld>
            <a:endParaRPr lang="it-IT"/>
          </a:p>
        </p:txBody>
      </p:sp>
      <p:sp>
        <p:nvSpPr>
          <p:cNvPr id="7" name="Segnaposto contenuto 2">
            <a:extLst>
              <a:ext uri="{FF2B5EF4-FFF2-40B4-BE49-F238E27FC236}">
                <a16:creationId xmlns:a16="http://schemas.microsoft.com/office/drawing/2014/main" id="{027DEEAB-0010-2DD1-5902-D0CA973C3737}"/>
              </a:ext>
            </a:extLst>
          </p:cNvPr>
          <p:cNvSpPr>
            <a:spLocks noGrp="1"/>
          </p:cNvSpPr>
          <p:nvPr>
            <p:ph idx="1"/>
          </p:nvPr>
        </p:nvSpPr>
        <p:spPr>
          <a:xfrm>
            <a:off x="457200" y="1509762"/>
            <a:ext cx="8229600" cy="494357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 indent="0" algn="just">
              <a:buClr>
                <a:srgbClr val="002060"/>
              </a:buClr>
              <a:buNone/>
            </a:pPr>
            <a:r>
              <a:rPr lang="en-US" sz="2000" dirty="0" err="1">
                <a:solidFill>
                  <a:srgbClr val="002060"/>
                </a:solidFill>
                <a:latin typeface="Constantia" pitchFamily="18" charset="0"/>
                <a:sym typeface="Wingdings" pitchFamily="2" charset="2"/>
              </a:rPr>
              <a:t>Variabilità</a:t>
            </a:r>
            <a:r>
              <a:rPr lang="en-US" sz="2000" dirty="0">
                <a:solidFill>
                  <a:srgbClr val="002060"/>
                </a:solidFill>
                <a:latin typeface="Constantia" pitchFamily="18" charset="0"/>
                <a:sym typeface="Wingdings" pitchFamily="2" charset="2"/>
              </a:rPr>
              <a:t> </a:t>
            </a:r>
            <a:r>
              <a:rPr lang="en-US" sz="2000" dirty="0" err="1">
                <a:solidFill>
                  <a:srgbClr val="002060"/>
                </a:solidFill>
                <a:latin typeface="Constantia" pitchFamily="18" charset="0"/>
                <a:sym typeface="Wingdings" pitchFamily="2" charset="2"/>
              </a:rPr>
              <a:t>dei</a:t>
            </a:r>
            <a:r>
              <a:rPr lang="en-US" sz="2000" dirty="0">
                <a:solidFill>
                  <a:srgbClr val="002060"/>
                </a:solidFill>
                <a:latin typeface="Constantia" pitchFamily="18" charset="0"/>
                <a:sym typeface="Wingdings" pitchFamily="2" charset="2"/>
              </a:rPr>
              <a:t> </a:t>
            </a:r>
            <a:r>
              <a:rPr lang="en-US" sz="2000" dirty="0" err="1">
                <a:solidFill>
                  <a:srgbClr val="002060"/>
                </a:solidFill>
                <a:latin typeface="Constantia" pitchFamily="18" charset="0"/>
                <a:sym typeface="Wingdings" pitchFamily="2" charset="2"/>
              </a:rPr>
              <a:t>risultati</a:t>
            </a:r>
            <a:r>
              <a:rPr lang="en-US" sz="2000" dirty="0">
                <a:solidFill>
                  <a:srgbClr val="002060"/>
                </a:solidFill>
                <a:latin typeface="Constantia" pitchFamily="18" charset="0"/>
                <a:sym typeface="Wingdings" pitchFamily="2" charset="2"/>
              </a:rPr>
              <a:t> </a:t>
            </a:r>
          </a:p>
          <a:p>
            <a:pPr marL="27432" indent="0" algn="just">
              <a:buClr>
                <a:srgbClr val="002060"/>
              </a:buClr>
              <a:buNone/>
            </a:pPr>
            <a:endParaRPr lang="en-US" sz="2000" dirty="0">
              <a:solidFill>
                <a:srgbClr val="002060"/>
              </a:solidFill>
              <a:latin typeface="Constantia" pitchFamily="18" charset="0"/>
              <a:sym typeface="Wingdings" pitchFamily="2" charset="2"/>
            </a:endParaRPr>
          </a:p>
          <a:p>
            <a:pPr marL="450850" indent="-273050" algn="just">
              <a:buClr>
                <a:srgbClr val="002060"/>
              </a:buClr>
              <a:buFont typeface="Wingdings" pitchFamily="2" charset="2"/>
              <a:buChar char="§"/>
            </a:pPr>
            <a:r>
              <a:rPr lang="en-US" sz="2000" dirty="0">
                <a:solidFill>
                  <a:srgbClr val="002060"/>
                </a:solidFill>
                <a:latin typeface="Constantia" pitchFamily="18" charset="0"/>
                <a:sym typeface="Wingdings" pitchFamily="2" charset="2"/>
              </a:rPr>
              <a:t>lingue in </a:t>
            </a:r>
            <a:r>
              <a:rPr lang="en-US" sz="2000" dirty="0" err="1">
                <a:solidFill>
                  <a:srgbClr val="002060"/>
                </a:solidFill>
                <a:latin typeface="Constantia" pitchFamily="18" charset="0"/>
                <a:sym typeface="Wingdings" pitchFamily="2" charset="2"/>
              </a:rPr>
              <a:t>contatto</a:t>
            </a:r>
            <a:r>
              <a:rPr lang="en-US" sz="2000" dirty="0">
                <a:solidFill>
                  <a:srgbClr val="002060"/>
                </a:solidFill>
                <a:latin typeface="Constantia" pitchFamily="18" charset="0"/>
                <a:sym typeface="Wingdings" pitchFamily="2" charset="2"/>
              </a:rPr>
              <a:t> (L1/L2)</a:t>
            </a:r>
          </a:p>
          <a:p>
            <a:pPr marL="450850" indent="-273050" algn="just">
              <a:buClr>
                <a:srgbClr val="002060"/>
              </a:buClr>
              <a:buFont typeface="Wingdings" pitchFamily="2" charset="2"/>
              <a:buChar char="§"/>
            </a:pPr>
            <a:r>
              <a:rPr lang="en-US" sz="2000" dirty="0" err="1">
                <a:solidFill>
                  <a:srgbClr val="002060"/>
                </a:solidFill>
                <a:latin typeface="Constantia" pitchFamily="18" charset="0"/>
                <a:sym typeface="Wingdings" pitchFamily="2" charset="2"/>
              </a:rPr>
              <a:t>tipo</a:t>
            </a:r>
            <a:r>
              <a:rPr lang="en-US" sz="2000" dirty="0">
                <a:solidFill>
                  <a:srgbClr val="002060"/>
                </a:solidFill>
                <a:latin typeface="Constantia" pitchFamily="18" charset="0"/>
                <a:sym typeface="Wingdings" pitchFamily="2" charset="2"/>
              </a:rPr>
              <a:t> di </a:t>
            </a:r>
            <a:r>
              <a:rPr lang="en-US" sz="2000" dirty="0" err="1">
                <a:solidFill>
                  <a:srgbClr val="002060"/>
                </a:solidFill>
                <a:latin typeface="Constantia" pitchFamily="18" charset="0"/>
                <a:sym typeface="Wingdings" pitchFamily="2" charset="2"/>
              </a:rPr>
              <a:t>movimento</a:t>
            </a:r>
            <a:r>
              <a:rPr lang="en-US" sz="2000" dirty="0">
                <a:solidFill>
                  <a:srgbClr val="002060"/>
                </a:solidFill>
                <a:latin typeface="Constantia" pitchFamily="18" charset="0"/>
                <a:sym typeface="Wingdings" pitchFamily="2" charset="2"/>
              </a:rPr>
              <a:t> (</a:t>
            </a:r>
            <a:r>
              <a:rPr lang="en-US" sz="2000" dirty="0" err="1">
                <a:solidFill>
                  <a:srgbClr val="002060"/>
                </a:solidFill>
                <a:latin typeface="Constantia" pitchFamily="18" charset="0"/>
                <a:sym typeface="Wingdings" pitchFamily="2" charset="2"/>
              </a:rPr>
              <a:t>volontario</a:t>
            </a:r>
            <a:r>
              <a:rPr lang="en-US" sz="2000" dirty="0">
                <a:solidFill>
                  <a:srgbClr val="002060"/>
                </a:solidFill>
                <a:latin typeface="Constantia" pitchFamily="18" charset="0"/>
                <a:sym typeface="Wingdings" pitchFamily="2" charset="2"/>
              </a:rPr>
              <a:t> vs </a:t>
            </a:r>
            <a:r>
              <a:rPr lang="en-US" sz="2000" dirty="0" err="1">
                <a:solidFill>
                  <a:srgbClr val="002060"/>
                </a:solidFill>
                <a:latin typeface="Constantia" pitchFamily="18" charset="0"/>
                <a:sym typeface="Wingdings" pitchFamily="2" charset="2"/>
              </a:rPr>
              <a:t>provocato</a:t>
            </a:r>
            <a:r>
              <a:rPr lang="en-US" sz="2000" dirty="0">
                <a:solidFill>
                  <a:srgbClr val="002060"/>
                </a:solidFill>
                <a:latin typeface="Constantia" pitchFamily="18" charset="0"/>
                <a:sym typeface="Wingdings" pitchFamily="2" charset="2"/>
              </a:rPr>
              <a:t>)</a:t>
            </a:r>
          </a:p>
          <a:p>
            <a:pPr marL="450850" indent="-273050" algn="just">
              <a:buClr>
                <a:srgbClr val="002060"/>
              </a:buClr>
              <a:buFont typeface="Wingdings" pitchFamily="2" charset="2"/>
              <a:buChar char="§"/>
            </a:pPr>
            <a:r>
              <a:rPr lang="en-US" sz="2000" dirty="0">
                <a:solidFill>
                  <a:srgbClr val="002060"/>
                </a:solidFill>
                <a:latin typeface="Constantia" pitchFamily="18" charset="0"/>
                <a:sym typeface="Wingdings" pitchFamily="2" charset="2"/>
              </a:rPr>
              <a:t>task </a:t>
            </a:r>
            <a:r>
              <a:rPr lang="en-US" sz="2000" dirty="0" err="1">
                <a:solidFill>
                  <a:srgbClr val="002060"/>
                </a:solidFill>
                <a:latin typeface="Constantia" pitchFamily="18" charset="0"/>
                <a:sym typeface="Wingdings" pitchFamily="2" charset="2"/>
              </a:rPr>
              <a:t>utilizzato</a:t>
            </a:r>
            <a:r>
              <a:rPr lang="en-US" sz="2000" dirty="0">
                <a:solidFill>
                  <a:srgbClr val="002060"/>
                </a:solidFill>
                <a:latin typeface="Constantia" pitchFamily="18" charset="0"/>
                <a:sym typeface="Wingdings" pitchFamily="2" charset="2"/>
              </a:rPr>
              <a:t> (</a:t>
            </a:r>
            <a:r>
              <a:rPr lang="en-US" sz="2000" dirty="0" err="1">
                <a:solidFill>
                  <a:srgbClr val="002060"/>
                </a:solidFill>
                <a:latin typeface="Constantia" pitchFamily="18" charset="0"/>
                <a:sym typeface="Wingdings" pitchFamily="2" charset="2"/>
              </a:rPr>
              <a:t>più</a:t>
            </a:r>
            <a:r>
              <a:rPr lang="en-US" sz="2000" dirty="0">
                <a:solidFill>
                  <a:srgbClr val="002060"/>
                </a:solidFill>
                <a:latin typeface="Constantia" pitchFamily="18" charset="0"/>
                <a:sym typeface="Wingdings" pitchFamily="2" charset="2"/>
              </a:rPr>
              <a:t> o </a:t>
            </a:r>
            <a:r>
              <a:rPr lang="en-US" sz="2000" dirty="0" err="1">
                <a:solidFill>
                  <a:srgbClr val="002060"/>
                </a:solidFill>
                <a:latin typeface="Constantia" pitchFamily="18" charset="0"/>
                <a:sym typeface="Wingdings" pitchFamily="2" charset="2"/>
              </a:rPr>
              <a:t>meno</a:t>
            </a:r>
            <a:r>
              <a:rPr lang="en-US" sz="2000" dirty="0">
                <a:solidFill>
                  <a:srgbClr val="002060"/>
                </a:solidFill>
                <a:latin typeface="Constantia" pitchFamily="18" charset="0"/>
                <a:sym typeface="Wingdings" pitchFamily="2" charset="2"/>
              </a:rPr>
              <a:t> </a:t>
            </a:r>
            <a:r>
              <a:rPr lang="en-US" sz="2000" dirty="0" err="1">
                <a:solidFill>
                  <a:srgbClr val="002060"/>
                </a:solidFill>
                <a:latin typeface="Constantia" pitchFamily="18" charset="0"/>
                <a:sym typeface="Wingdings" pitchFamily="2" charset="2"/>
              </a:rPr>
              <a:t>controllato</a:t>
            </a:r>
            <a:r>
              <a:rPr lang="en-US" sz="2000" dirty="0">
                <a:solidFill>
                  <a:srgbClr val="002060"/>
                </a:solidFill>
                <a:latin typeface="Constantia" pitchFamily="18" charset="0"/>
                <a:sym typeface="Wingdings" pitchFamily="2" charset="2"/>
              </a:rPr>
              <a:t>)</a:t>
            </a:r>
          </a:p>
          <a:p>
            <a:pPr marL="450850" indent="-273050" algn="just">
              <a:buClr>
                <a:srgbClr val="002060"/>
              </a:buClr>
              <a:buFont typeface="Wingdings" pitchFamily="2" charset="2"/>
              <a:buChar char="§"/>
            </a:pPr>
            <a:r>
              <a:rPr lang="en-US" sz="2000" dirty="0" err="1">
                <a:solidFill>
                  <a:srgbClr val="002060"/>
                </a:solidFill>
                <a:latin typeface="Constantia" pitchFamily="18" charset="0"/>
                <a:sym typeface="Wingdings" pitchFamily="2" charset="2"/>
              </a:rPr>
              <a:t>livello</a:t>
            </a:r>
            <a:r>
              <a:rPr lang="en-US" sz="2000" dirty="0">
                <a:solidFill>
                  <a:srgbClr val="002060"/>
                </a:solidFill>
                <a:latin typeface="Constantia" pitchFamily="18" charset="0"/>
                <a:sym typeface="Wingdings" pitchFamily="2" charset="2"/>
              </a:rPr>
              <a:t> di </a:t>
            </a:r>
            <a:r>
              <a:rPr lang="en-US" sz="2000" dirty="0" err="1">
                <a:solidFill>
                  <a:srgbClr val="002060"/>
                </a:solidFill>
                <a:latin typeface="Constantia" pitchFamily="18" charset="0"/>
                <a:sym typeface="Wingdings" pitchFamily="2" charset="2"/>
              </a:rPr>
              <a:t>competenza</a:t>
            </a:r>
            <a:endParaRPr lang="fr-FR" sz="2000" dirty="0">
              <a:solidFill>
                <a:srgbClr val="002060"/>
              </a:solidFill>
              <a:latin typeface="Constantia" pitchFamily="18" charset="0"/>
            </a:endParaRPr>
          </a:p>
          <a:p>
            <a:pPr marL="450850" indent="-273050" algn="just">
              <a:buClr>
                <a:srgbClr val="002060"/>
              </a:buClr>
              <a:buFont typeface="Wingdings" pitchFamily="2" charset="2"/>
              <a:buChar char="§"/>
            </a:pPr>
            <a:r>
              <a:rPr lang="fr-FR" sz="2000" dirty="0">
                <a:solidFill>
                  <a:srgbClr val="002060"/>
                </a:solidFill>
                <a:latin typeface="Constantia" pitchFamily="18" charset="0"/>
              </a:rPr>
              <a:t>input</a:t>
            </a:r>
          </a:p>
          <a:p>
            <a:pPr marL="27432" indent="0" algn="just">
              <a:buClr>
                <a:srgbClr val="002060"/>
              </a:buClr>
              <a:buNone/>
            </a:pPr>
            <a:endParaRPr lang="fr-FR" sz="1400" dirty="0">
              <a:solidFill>
                <a:srgbClr val="002060"/>
              </a:solidFill>
              <a:latin typeface="Constantia" pitchFamily="18" charset="0"/>
            </a:endParaRPr>
          </a:p>
          <a:p>
            <a:pPr marL="27432" indent="0" algn="just">
              <a:buClr>
                <a:srgbClr val="002060"/>
              </a:buClr>
              <a:buNone/>
            </a:pPr>
            <a:r>
              <a:rPr lang="fr-FR" sz="1400" dirty="0">
                <a:solidFill>
                  <a:srgbClr val="002060"/>
                </a:solidFill>
                <a:latin typeface="Constantia" pitchFamily="18" charset="0"/>
              </a:rPr>
              <a:t>(cf. </a:t>
            </a:r>
            <a:r>
              <a:rPr lang="fr-FR" sz="1400" dirty="0" err="1">
                <a:solidFill>
                  <a:srgbClr val="002060"/>
                </a:solidFill>
                <a:latin typeface="Constantia" pitchFamily="18" charset="0"/>
              </a:rPr>
              <a:t>Cadierno</a:t>
            </a:r>
            <a:r>
              <a:rPr lang="fr-FR" sz="1400" dirty="0">
                <a:solidFill>
                  <a:srgbClr val="002060"/>
                </a:solidFill>
                <a:latin typeface="Constantia" pitchFamily="18" charset="0"/>
              </a:rPr>
              <a:t> 2004, 2017; </a:t>
            </a:r>
            <a:r>
              <a:rPr lang="fr-FR" sz="1400" dirty="0" err="1">
                <a:solidFill>
                  <a:srgbClr val="002060"/>
                </a:solidFill>
                <a:latin typeface="Constantia" pitchFamily="18" charset="0"/>
              </a:rPr>
              <a:t>Cadierno</a:t>
            </a:r>
            <a:r>
              <a:rPr lang="fr-FR" sz="1400" dirty="0">
                <a:solidFill>
                  <a:srgbClr val="002060"/>
                </a:solidFill>
                <a:latin typeface="Constantia" pitchFamily="18" charset="0"/>
              </a:rPr>
              <a:t> &amp; Ruiz 2006, </a:t>
            </a:r>
            <a:r>
              <a:rPr lang="fr-FR" sz="1400" dirty="0" err="1">
                <a:solidFill>
                  <a:srgbClr val="002060"/>
                </a:solidFill>
                <a:latin typeface="Constantia" pitchFamily="18" charset="0"/>
              </a:rPr>
              <a:t>Hendriks</a:t>
            </a:r>
            <a:r>
              <a:rPr lang="fr-FR" sz="1400" dirty="0">
                <a:solidFill>
                  <a:srgbClr val="002060"/>
                </a:solidFill>
                <a:latin typeface="Constantia" pitchFamily="18" charset="0"/>
              </a:rPr>
              <a:t> et al. 2008; </a:t>
            </a:r>
            <a:r>
              <a:rPr lang="fr-FR" sz="1400" dirty="0" err="1">
                <a:solidFill>
                  <a:srgbClr val="002060"/>
                </a:solidFill>
                <a:latin typeface="Constantia" pitchFamily="18" charset="0"/>
              </a:rPr>
              <a:t>Hendriks</a:t>
            </a:r>
            <a:r>
              <a:rPr lang="fr-FR" sz="1400" dirty="0">
                <a:solidFill>
                  <a:srgbClr val="002060"/>
                </a:solidFill>
                <a:latin typeface="Constantia" pitchFamily="18" charset="0"/>
              </a:rPr>
              <a:t> &amp; </a:t>
            </a:r>
            <a:r>
              <a:rPr lang="fr-FR" sz="1400" dirty="0" err="1">
                <a:solidFill>
                  <a:srgbClr val="002060"/>
                </a:solidFill>
                <a:latin typeface="Constantia" pitchFamily="18" charset="0"/>
              </a:rPr>
              <a:t>Hickman</a:t>
            </a:r>
            <a:r>
              <a:rPr lang="fr-FR" sz="1400" dirty="0">
                <a:solidFill>
                  <a:srgbClr val="002060"/>
                </a:solidFill>
                <a:latin typeface="Constantia" pitchFamily="18" charset="0"/>
              </a:rPr>
              <a:t> 2011, etc.)</a:t>
            </a:r>
          </a:p>
          <a:p>
            <a:pPr marL="27432" indent="0" algn="just">
              <a:buClr>
                <a:srgbClr val="002060"/>
              </a:buClr>
              <a:buNone/>
            </a:pPr>
            <a:endParaRPr lang="fr-FR" sz="1400" dirty="0">
              <a:solidFill>
                <a:srgbClr val="002060"/>
              </a:solidFill>
              <a:latin typeface="Constantia" pitchFamily="18" charset="0"/>
            </a:endParaRPr>
          </a:p>
          <a:p>
            <a:pPr marL="27432" indent="0" algn="just">
              <a:buClr>
                <a:srgbClr val="002060"/>
              </a:buClr>
              <a:buFont typeface="Wingdings" pitchFamily="2" charset="2"/>
              <a:buChar char="Ø"/>
            </a:pPr>
            <a:r>
              <a:rPr lang="fr-FR" sz="2000" dirty="0">
                <a:solidFill>
                  <a:srgbClr val="002060"/>
                </a:solidFill>
                <a:latin typeface="Constantia" pitchFamily="18" charset="0"/>
              </a:rPr>
              <a:t> ma parte </a:t>
            </a:r>
            <a:r>
              <a:rPr lang="fr-FR" sz="2000" dirty="0" err="1">
                <a:solidFill>
                  <a:srgbClr val="002060"/>
                </a:solidFill>
                <a:latin typeface="Constantia" pitchFamily="18" charset="0"/>
              </a:rPr>
              <a:t>degli</a:t>
            </a:r>
            <a:r>
              <a:rPr lang="fr-FR" sz="2000" dirty="0">
                <a:solidFill>
                  <a:srgbClr val="002060"/>
                </a:solidFill>
                <a:latin typeface="Constantia" pitchFamily="18" charset="0"/>
              </a:rPr>
              <a:t> </a:t>
            </a:r>
            <a:r>
              <a:rPr lang="fr-FR" sz="2000" dirty="0" err="1">
                <a:solidFill>
                  <a:srgbClr val="002060"/>
                </a:solidFill>
                <a:latin typeface="Constantia" pitchFamily="18" charset="0"/>
              </a:rPr>
              <a:t>studi</a:t>
            </a:r>
            <a:r>
              <a:rPr lang="fr-FR" sz="2000" dirty="0">
                <a:solidFill>
                  <a:srgbClr val="002060"/>
                </a:solidFill>
                <a:latin typeface="Constantia" pitchFamily="18" charset="0"/>
              </a:rPr>
              <a:t> </a:t>
            </a:r>
            <a:r>
              <a:rPr lang="fr-FR" sz="2000" dirty="0" err="1">
                <a:solidFill>
                  <a:srgbClr val="002060"/>
                </a:solidFill>
                <a:latin typeface="Constantia" pitchFamily="18" charset="0"/>
              </a:rPr>
              <a:t>convengono</a:t>
            </a:r>
            <a:r>
              <a:rPr lang="fr-FR" sz="2000" dirty="0">
                <a:solidFill>
                  <a:srgbClr val="002060"/>
                </a:solidFill>
                <a:latin typeface="Constantia" pitchFamily="18" charset="0"/>
              </a:rPr>
              <a:t> </a:t>
            </a:r>
            <a:r>
              <a:rPr lang="fr-FR" sz="2000" dirty="0" err="1">
                <a:solidFill>
                  <a:srgbClr val="002060"/>
                </a:solidFill>
                <a:latin typeface="Constantia" pitchFamily="18" charset="0"/>
              </a:rPr>
              <a:t>sull’idea</a:t>
            </a:r>
            <a:r>
              <a:rPr lang="fr-FR" sz="2000" dirty="0">
                <a:solidFill>
                  <a:srgbClr val="002060"/>
                </a:solidFill>
                <a:latin typeface="Constantia" pitchFamily="18" charset="0"/>
              </a:rPr>
              <a:t> </a:t>
            </a:r>
            <a:r>
              <a:rPr lang="fr-FR" sz="2000" dirty="0" err="1">
                <a:solidFill>
                  <a:srgbClr val="002060"/>
                </a:solidFill>
                <a:latin typeface="Constantia" pitchFamily="18" charset="0"/>
              </a:rPr>
              <a:t>che</a:t>
            </a:r>
            <a:r>
              <a:rPr lang="fr-FR" sz="2000" dirty="0">
                <a:solidFill>
                  <a:srgbClr val="002060"/>
                </a:solidFill>
                <a:latin typeface="Constantia" pitchFamily="18" charset="0"/>
              </a:rPr>
              <a:t> è difficile </a:t>
            </a:r>
            <a:r>
              <a:rPr lang="fr-FR" sz="2000" dirty="0" err="1">
                <a:solidFill>
                  <a:srgbClr val="002060"/>
                </a:solidFill>
                <a:latin typeface="Constantia" pitchFamily="18" charset="0"/>
              </a:rPr>
              <a:t>ristrutturare</a:t>
            </a:r>
            <a:r>
              <a:rPr lang="fr-FR" sz="2000" dirty="0">
                <a:solidFill>
                  <a:srgbClr val="002060"/>
                </a:solidFill>
                <a:latin typeface="Constantia" pitchFamily="18" charset="0"/>
              </a:rPr>
              <a:t> la </a:t>
            </a:r>
            <a:r>
              <a:rPr lang="fr-FR" sz="2000" dirty="0" err="1">
                <a:solidFill>
                  <a:srgbClr val="002060"/>
                </a:solidFill>
                <a:latin typeface="Constantia" pitchFamily="18" charset="0"/>
              </a:rPr>
              <a:t>concettualizzazione</a:t>
            </a:r>
            <a:r>
              <a:rPr lang="fr-FR" sz="2000" dirty="0">
                <a:solidFill>
                  <a:srgbClr val="002060"/>
                </a:solidFill>
                <a:latin typeface="Constantia" pitchFamily="18" charset="0"/>
              </a:rPr>
              <a:t> </a:t>
            </a:r>
            <a:r>
              <a:rPr lang="fr-FR" sz="2000" dirty="0" err="1">
                <a:solidFill>
                  <a:srgbClr val="002060"/>
                </a:solidFill>
                <a:latin typeface="Constantia" pitchFamily="18" charset="0"/>
              </a:rPr>
              <a:t>spaziale</a:t>
            </a:r>
            <a:r>
              <a:rPr lang="fr-FR" sz="2000" dirty="0">
                <a:solidFill>
                  <a:srgbClr val="002060"/>
                </a:solidFill>
                <a:latin typeface="Constantia" pitchFamily="18" charset="0"/>
              </a:rPr>
              <a:t> </a:t>
            </a:r>
            <a:r>
              <a:rPr lang="fr-FR" sz="2000" dirty="0" err="1">
                <a:solidFill>
                  <a:srgbClr val="002060"/>
                </a:solidFill>
                <a:latin typeface="Constantia" pitchFamily="18" charset="0"/>
              </a:rPr>
              <a:t>della</a:t>
            </a:r>
            <a:r>
              <a:rPr lang="fr-FR" sz="2000" dirty="0">
                <a:solidFill>
                  <a:srgbClr val="002060"/>
                </a:solidFill>
                <a:latin typeface="Constantia" pitchFamily="18" charset="0"/>
              </a:rPr>
              <a:t> L1</a:t>
            </a:r>
            <a:endParaRPr lang="fr-FR" sz="1600" dirty="0">
              <a:solidFill>
                <a:srgbClr val="002060"/>
              </a:solidFill>
              <a:latin typeface="Constantia" pitchFamily="18" charset="0"/>
            </a:endParaRPr>
          </a:p>
          <a:p>
            <a:pPr marL="27432" indent="0" algn="just">
              <a:buClr>
                <a:srgbClr val="002060"/>
              </a:buClr>
              <a:buNone/>
            </a:pPr>
            <a:endParaRPr lang="it-IT" sz="2000" dirty="0">
              <a:solidFill>
                <a:srgbClr val="FF0000"/>
              </a:solidFill>
            </a:endParaRPr>
          </a:p>
        </p:txBody>
      </p:sp>
      <p:sp>
        <p:nvSpPr>
          <p:cNvPr id="3" name="Segnaposto piè di pagina 2">
            <a:extLst>
              <a:ext uri="{FF2B5EF4-FFF2-40B4-BE49-F238E27FC236}">
                <a16:creationId xmlns:a16="http://schemas.microsoft.com/office/drawing/2014/main" id="{D818F752-F840-3A7F-0A44-C7DDE63F9F7A}"/>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09936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41784"/>
            <a:ext cx="8229600" cy="1143000"/>
          </a:xfrm>
        </p:spPr>
        <p:txBody>
          <a:bodyPr>
            <a:normAutofit/>
          </a:bodyPr>
          <a:lstStyle/>
          <a:p>
            <a:r>
              <a:rPr lang="en-GB" sz="3600" b="1" dirty="0" err="1">
                <a:solidFill>
                  <a:schemeClr val="accent6">
                    <a:lumMod val="75000"/>
                  </a:schemeClr>
                </a:solidFill>
              </a:rPr>
              <a:t>Allo</a:t>
            </a:r>
            <a:r>
              <a:rPr lang="en-GB" sz="3600" b="1" dirty="0">
                <a:solidFill>
                  <a:schemeClr val="accent6">
                    <a:lumMod val="75000"/>
                  </a:schemeClr>
                </a:solidFill>
              </a:rPr>
              <a:t> </a:t>
            </a:r>
            <a:r>
              <a:rPr lang="en-GB" sz="3600" b="1" dirty="0" err="1">
                <a:solidFill>
                  <a:schemeClr val="accent6">
                    <a:lumMod val="75000"/>
                  </a:schemeClr>
                </a:solidFill>
              </a:rPr>
              <a:t>stato</a:t>
            </a:r>
            <a:r>
              <a:rPr lang="en-GB" sz="3600" b="1" dirty="0">
                <a:solidFill>
                  <a:schemeClr val="accent6">
                    <a:lumMod val="75000"/>
                  </a:schemeClr>
                </a:solidFill>
              </a:rPr>
              <a:t> </a:t>
            </a:r>
            <a:r>
              <a:rPr lang="en-GB" sz="3600" b="1" dirty="0" err="1">
                <a:solidFill>
                  <a:schemeClr val="accent6">
                    <a:lumMod val="75000"/>
                  </a:schemeClr>
                </a:solidFill>
              </a:rPr>
              <a:t>attuale</a:t>
            </a:r>
            <a:r>
              <a:rPr lang="en-GB" sz="3600" b="1" dirty="0">
                <a:solidFill>
                  <a:schemeClr val="accent6">
                    <a:lumMod val="75000"/>
                  </a:schemeClr>
                </a:solidFill>
              </a:rPr>
              <a:t> (2) </a:t>
            </a:r>
          </a:p>
        </p:txBody>
      </p:sp>
      <p:sp>
        <p:nvSpPr>
          <p:cNvPr id="3" name="Segnaposto contenuto 2"/>
          <p:cNvSpPr>
            <a:spLocks noGrp="1"/>
          </p:cNvSpPr>
          <p:nvPr>
            <p:ph idx="1"/>
          </p:nvPr>
        </p:nvSpPr>
        <p:spPr>
          <a:xfrm>
            <a:off x="457200" y="1988840"/>
            <a:ext cx="8229600" cy="3128452"/>
          </a:xfrm>
        </p:spPr>
        <p:txBody>
          <a:bodyPr>
            <a:normAutofit/>
          </a:bodyPr>
          <a:lstStyle/>
          <a:p>
            <a:pPr marL="27432" indent="0" algn="just">
              <a:buClr>
                <a:srgbClr val="002060"/>
              </a:buClr>
              <a:buNone/>
            </a:pPr>
            <a:r>
              <a:rPr lang="en-US" sz="2000" dirty="0">
                <a:solidFill>
                  <a:srgbClr val="002060"/>
                </a:solidFill>
              </a:rPr>
              <a:t>		</a:t>
            </a:r>
            <a:r>
              <a:rPr lang="en-US" sz="2200" b="1" dirty="0" err="1">
                <a:solidFill>
                  <a:srgbClr val="002060"/>
                </a:solidFill>
              </a:rPr>
              <a:t>Variabile</a:t>
            </a:r>
            <a:r>
              <a:rPr lang="en-US" sz="2200" b="1" dirty="0">
                <a:solidFill>
                  <a:srgbClr val="002060"/>
                </a:solidFill>
              </a:rPr>
              <a:t> molto </a:t>
            </a:r>
            <a:r>
              <a:rPr lang="en-US" sz="2200" b="1" dirty="0" err="1">
                <a:solidFill>
                  <a:srgbClr val="002060"/>
                </a:solidFill>
              </a:rPr>
              <a:t>considerata</a:t>
            </a:r>
            <a:r>
              <a:rPr lang="en-US" sz="2200" dirty="0">
                <a:solidFill>
                  <a:srgbClr val="002060"/>
                </a:solidFill>
              </a:rPr>
              <a:t>: </a:t>
            </a:r>
            <a:r>
              <a:rPr lang="en-US" sz="2200" dirty="0" err="1">
                <a:solidFill>
                  <a:srgbClr val="002060"/>
                </a:solidFill>
              </a:rPr>
              <a:t>differenze</a:t>
            </a:r>
            <a:r>
              <a:rPr lang="en-US" sz="2200" dirty="0">
                <a:solidFill>
                  <a:srgbClr val="002060"/>
                </a:solidFill>
              </a:rPr>
              <a:t> </a:t>
            </a:r>
            <a:r>
              <a:rPr lang="en-US" sz="2200" dirty="0" err="1">
                <a:solidFill>
                  <a:srgbClr val="002060"/>
                </a:solidFill>
              </a:rPr>
              <a:t>oggettive</a:t>
            </a:r>
            <a:r>
              <a:rPr lang="en-US" sz="2200" dirty="0">
                <a:solidFill>
                  <a:srgbClr val="002060"/>
                </a:solidFill>
              </a:rPr>
              <a:t> 		</a:t>
            </a:r>
            <a:r>
              <a:rPr lang="en-US" sz="2200" dirty="0" err="1">
                <a:solidFill>
                  <a:srgbClr val="002060"/>
                </a:solidFill>
              </a:rPr>
              <a:t>tra</a:t>
            </a:r>
            <a:r>
              <a:rPr lang="en-US" sz="2200" dirty="0">
                <a:solidFill>
                  <a:srgbClr val="002060"/>
                </a:solidFill>
              </a:rPr>
              <a:t> le lingue</a:t>
            </a:r>
          </a:p>
          <a:p>
            <a:pPr marL="27432" indent="0" algn="just">
              <a:buClr>
                <a:srgbClr val="002060"/>
              </a:buClr>
              <a:buNone/>
            </a:pPr>
            <a:endParaRPr lang="en-US" sz="2000" dirty="0">
              <a:solidFill>
                <a:srgbClr val="002060"/>
              </a:solidFill>
            </a:endParaRPr>
          </a:p>
          <a:p>
            <a:pPr marL="27432" indent="0" algn="just">
              <a:buClr>
                <a:srgbClr val="002060"/>
              </a:buClr>
              <a:buNone/>
            </a:pPr>
            <a:endParaRPr lang="en-US" sz="2000" dirty="0">
              <a:solidFill>
                <a:srgbClr val="002060"/>
              </a:solidFill>
            </a:endParaRPr>
          </a:p>
          <a:p>
            <a:pPr marL="27432" indent="0" algn="just">
              <a:buClr>
                <a:srgbClr val="002060"/>
              </a:buClr>
              <a:buNone/>
            </a:pPr>
            <a:r>
              <a:rPr lang="en-US" sz="2000" dirty="0">
                <a:solidFill>
                  <a:srgbClr val="002060"/>
                </a:solidFill>
              </a:rPr>
              <a:t>		</a:t>
            </a:r>
            <a:r>
              <a:rPr lang="en-US" sz="2200" b="1" dirty="0" err="1">
                <a:solidFill>
                  <a:srgbClr val="002060"/>
                </a:solidFill>
              </a:rPr>
              <a:t>Variabile</a:t>
            </a:r>
            <a:r>
              <a:rPr lang="en-US" sz="2200" b="1" dirty="0">
                <a:solidFill>
                  <a:srgbClr val="002060"/>
                </a:solidFill>
              </a:rPr>
              <a:t> poco </a:t>
            </a:r>
            <a:r>
              <a:rPr lang="en-US" sz="2200" b="1" dirty="0" err="1">
                <a:solidFill>
                  <a:srgbClr val="002060"/>
                </a:solidFill>
              </a:rPr>
              <a:t>considerata</a:t>
            </a:r>
            <a:r>
              <a:rPr lang="en-US" sz="2200" dirty="0">
                <a:solidFill>
                  <a:srgbClr val="002060"/>
                </a:solidFill>
              </a:rPr>
              <a:t>: </a:t>
            </a:r>
            <a:r>
              <a:rPr lang="en-US" sz="2200" dirty="0" err="1">
                <a:solidFill>
                  <a:srgbClr val="002060"/>
                </a:solidFill>
              </a:rPr>
              <a:t>impatto</a:t>
            </a:r>
            <a:r>
              <a:rPr lang="en-US" sz="2200" dirty="0">
                <a:solidFill>
                  <a:srgbClr val="002060"/>
                </a:solidFill>
              </a:rPr>
              <a:t> </a:t>
            </a:r>
            <a:r>
              <a:rPr lang="en-US" sz="2200" dirty="0" err="1">
                <a:solidFill>
                  <a:srgbClr val="002060"/>
                </a:solidFill>
              </a:rPr>
              <a:t>della</a:t>
            </a:r>
            <a:r>
              <a:rPr lang="en-US" sz="2200" dirty="0">
                <a:solidFill>
                  <a:srgbClr val="002060"/>
                </a:solidFill>
              </a:rPr>
              <a:t> 			</a:t>
            </a:r>
            <a:r>
              <a:rPr lang="en-US" sz="2200" dirty="0" err="1">
                <a:solidFill>
                  <a:srgbClr val="002060"/>
                </a:solidFill>
              </a:rPr>
              <a:t>prossimità</a:t>
            </a:r>
            <a:r>
              <a:rPr lang="en-US" sz="2200" dirty="0">
                <a:solidFill>
                  <a:srgbClr val="002060"/>
                </a:solidFill>
              </a:rPr>
              <a:t> </a:t>
            </a:r>
            <a:r>
              <a:rPr lang="en-US" sz="2200" dirty="0" err="1">
                <a:solidFill>
                  <a:srgbClr val="002060"/>
                </a:solidFill>
              </a:rPr>
              <a:t>tipologica</a:t>
            </a:r>
            <a:r>
              <a:rPr lang="en-US" sz="2200" dirty="0">
                <a:solidFill>
                  <a:srgbClr val="002060"/>
                </a:solidFill>
              </a:rPr>
              <a:t> e </a:t>
            </a:r>
            <a:r>
              <a:rPr lang="en-US" sz="2200" dirty="0" err="1">
                <a:solidFill>
                  <a:srgbClr val="002060"/>
                </a:solidFill>
              </a:rPr>
              <a:t>genetica</a:t>
            </a:r>
            <a:r>
              <a:rPr lang="en-US" sz="2200" dirty="0">
                <a:solidFill>
                  <a:srgbClr val="002060"/>
                </a:solidFill>
              </a:rPr>
              <a:t> </a:t>
            </a:r>
            <a:r>
              <a:rPr lang="en-US" sz="2200" dirty="0" err="1">
                <a:solidFill>
                  <a:srgbClr val="002060"/>
                </a:solidFill>
              </a:rPr>
              <a:t>tra</a:t>
            </a:r>
            <a:r>
              <a:rPr lang="en-US" sz="2200" dirty="0">
                <a:solidFill>
                  <a:srgbClr val="002060"/>
                </a:solidFill>
              </a:rPr>
              <a:t> lingue	</a:t>
            </a:r>
          </a:p>
          <a:p>
            <a:pPr marL="27432" indent="0" algn="just">
              <a:buClr>
                <a:srgbClr val="002060"/>
              </a:buClr>
              <a:buNone/>
            </a:pPr>
            <a:r>
              <a:rPr lang="en-US" sz="2200" dirty="0">
                <a:solidFill>
                  <a:srgbClr val="002060"/>
                </a:solidFill>
              </a:rPr>
              <a:t>		(</a:t>
            </a:r>
            <a:r>
              <a:rPr lang="en-US" sz="1600" dirty="0">
                <a:solidFill>
                  <a:srgbClr val="002060"/>
                </a:solidFill>
              </a:rPr>
              <a:t>ad </a:t>
            </a:r>
            <a:r>
              <a:rPr lang="en-US" sz="1600" dirty="0" err="1">
                <a:solidFill>
                  <a:srgbClr val="002060"/>
                </a:solidFill>
              </a:rPr>
              <a:t>eccezione</a:t>
            </a:r>
            <a:r>
              <a:rPr lang="en-US" sz="1600" dirty="0">
                <a:solidFill>
                  <a:srgbClr val="002060"/>
                </a:solidFill>
              </a:rPr>
              <a:t> di </a:t>
            </a:r>
            <a:r>
              <a:rPr lang="en-US" sz="1600" dirty="0" err="1">
                <a:solidFill>
                  <a:srgbClr val="002060"/>
                </a:solidFill>
              </a:rPr>
              <a:t>Benazzo</a:t>
            </a:r>
            <a:r>
              <a:rPr lang="en-US" sz="1600" dirty="0">
                <a:solidFill>
                  <a:srgbClr val="002060"/>
                </a:solidFill>
              </a:rPr>
              <a:t> and </a:t>
            </a:r>
            <a:r>
              <a:rPr lang="en-US" sz="1600" dirty="0" err="1">
                <a:solidFill>
                  <a:srgbClr val="002060"/>
                </a:solidFill>
              </a:rPr>
              <a:t>Andorno</a:t>
            </a:r>
            <a:r>
              <a:rPr lang="en-US" sz="1600" dirty="0">
                <a:solidFill>
                  <a:srgbClr val="002060"/>
                </a:solidFill>
              </a:rPr>
              <a:t> 2017; Anastasio 2019, 2021, 		2022; </a:t>
            </a:r>
            <a:r>
              <a:rPr lang="en-US" sz="1600" dirty="0" err="1">
                <a:solidFill>
                  <a:srgbClr val="002060"/>
                </a:solidFill>
              </a:rPr>
              <a:t>Hijazo</a:t>
            </a:r>
            <a:r>
              <a:rPr lang="en-US" sz="1600" dirty="0">
                <a:solidFill>
                  <a:srgbClr val="002060"/>
                </a:solidFill>
              </a:rPr>
              <a:t>-Gascón 2021)</a:t>
            </a:r>
            <a:endParaRPr lang="it-IT" sz="1600" dirty="0">
              <a:solidFill>
                <a:srgbClr val="002060"/>
              </a:solidFill>
            </a:endParaRPr>
          </a:p>
        </p:txBody>
      </p:sp>
      <p:pic>
        <p:nvPicPr>
          <p:cNvPr id="32769" name="Picture 1" descr="C:\Users\simona\AppData\Local\Microsoft\Windows\INetCache\IE\LTGVQ52P\Punto_esclamativo[1].png"/>
          <p:cNvPicPr>
            <a:picLocks noChangeAspect="1" noChangeArrowheads="1"/>
          </p:cNvPicPr>
          <p:nvPr/>
        </p:nvPicPr>
        <p:blipFill>
          <a:blip r:embed="rId3" cstate="print"/>
          <a:srcRect/>
          <a:stretch>
            <a:fillRect/>
          </a:stretch>
        </p:blipFill>
        <p:spPr bwMode="auto">
          <a:xfrm>
            <a:off x="827585" y="3573016"/>
            <a:ext cx="1008112" cy="840764"/>
          </a:xfrm>
          <a:prstGeom prst="rect">
            <a:avLst/>
          </a:prstGeom>
          <a:noFill/>
        </p:spPr>
      </p:pic>
      <p:sp>
        <p:nvSpPr>
          <p:cNvPr id="5" name="Segnaposto numero diapositiva 4"/>
          <p:cNvSpPr>
            <a:spLocks noGrp="1"/>
          </p:cNvSpPr>
          <p:nvPr>
            <p:ph type="sldNum" sz="quarter" idx="12"/>
          </p:nvPr>
        </p:nvSpPr>
        <p:spPr/>
        <p:txBody>
          <a:bodyPr/>
          <a:lstStyle/>
          <a:p>
            <a:fld id="{1A6FC8AF-664B-42D1-8CAC-423102524EC0}" type="slidenum">
              <a:rPr lang="it-IT" smtClean="0"/>
              <a:pPr/>
              <a:t>23</a:t>
            </a:fld>
            <a:endParaRPr lang="it-IT"/>
          </a:p>
        </p:txBody>
      </p:sp>
      <p:sp>
        <p:nvSpPr>
          <p:cNvPr id="4" name="Segnaposto piè di pagina 3">
            <a:extLst>
              <a:ext uri="{FF2B5EF4-FFF2-40B4-BE49-F238E27FC236}">
                <a16:creationId xmlns:a16="http://schemas.microsoft.com/office/drawing/2014/main" id="{F2896087-4F6B-BE05-C50F-301B04CA6C49}"/>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52425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395536" y="692696"/>
            <a:ext cx="8291264" cy="5433467"/>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rPr>
              <a:t>  </a:t>
            </a:r>
          </a:p>
          <a:p>
            <a:pPr marL="0" marR="0" lvl="0" indent="0" defTabSz="914400" rtl="0" eaLnBrk="1" fontAlgn="auto" latinLnBrk="0" hangingPunct="1">
              <a:lnSpc>
                <a:spcPct val="100000"/>
              </a:lnSpc>
              <a:spcBef>
                <a:spcPct val="20000"/>
              </a:spcBef>
              <a:spcAft>
                <a:spcPts val="0"/>
              </a:spcAft>
              <a:buClrTx/>
              <a:buSzTx/>
              <a:buFont typeface="Times New Roman" pitchFamily="18" charset="0"/>
              <a:buChar char="►"/>
              <a:tabLst/>
              <a:defRPr/>
            </a:pPr>
            <a:r>
              <a:rPr kumimoji="0" lang="fr-FR" sz="3600" b="1" i="0" u="none" strike="noStrike" kern="1200" cap="none" spc="0" normalizeH="0" baseline="0" noProof="0" dirty="0">
                <a:ln>
                  <a:noFill/>
                </a:ln>
                <a:solidFill>
                  <a:srgbClr val="002060"/>
                </a:solidFill>
                <a:effectLst/>
                <a:uLnTx/>
                <a:uFillTx/>
                <a:latin typeface="+mn-lt"/>
                <a:ea typeface="+mn-ea"/>
                <a:cs typeface="+mn-cs"/>
                <a:sym typeface="Wingdings" pitchFamily="2" charset="2"/>
              </a:rPr>
              <a:t> </a:t>
            </a:r>
            <a:r>
              <a:rPr kumimoji="0" lang="en-US" sz="3600" b="1" i="0" u="none" strike="noStrike" kern="1200" cap="none" spc="0" normalizeH="0" baseline="0" noProof="0" dirty="0">
                <a:ln>
                  <a:noFill/>
                </a:ln>
                <a:solidFill>
                  <a:srgbClr val="002060"/>
                </a:solidFill>
                <a:effectLst/>
                <a:uLnTx/>
                <a:uFillTx/>
                <a:latin typeface="+mn-lt"/>
                <a:ea typeface="+mn-ea"/>
                <a:cs typeface="+mn-cs"/>
                <a:sym typeface="Wingdings" pitchFamily="2" charset="2"/>
              </a:rPr>
              <a:t>Lo studio</a:t>
            </a:r>
          </a:p>
          <a:p>
            <a:pPr lvl="1" indent="-101600">
              <a:spcBef>
                <a:spcPct val="20000"/>
              </a:spcBef>
              <a:buFont typeface="Times New Roman" pitchFamily="18" charset="0"/>
              <a:buChar char="►"/>
              <a:defRPr/>
            </a:pPr>
            <a:endParaRPr kumimoji="0" lang="en-US" sz="2800" b="1" i="0" u="none" strike="noStrike" kern="1200" cap="none" spc="0" normalizeH="0" baseline="0" noProof="0" dirty="0">
              <a:ln>
                <a:noFill/>
              </a:ln>
              <a:solidFill>
                <a:srgbClr val="002060"/>
              </a:solidFill>
              <a:effectLst/>
              <a:uLnTx/>
              <a:uFillTx/>
              <a:latin typeface="+mn-lt"/>
              <a:ea typeface="+mn-ea"/>
              <a:cs typeface="+mn-cs"/>
            </a:endParaRPr>
          </a:p>
        </p:txBody>
      </p:sp>
      <p:sp>
        <p:nvSpPr>
          <p:cNvPr id="3" name="Segnaposto numero diapositiva 2"/>
          <p:cNvSpPr>
            <a:spLocks noGrp="1"/>
          </p:cNvSpPr>
          <p:nvPr>
            <p:ph type="sldNum" sz="quarter" idx="12"/>
          </p:nvPr>
        </p:nvSpPr>
        <p:spPr/>
        <p:txBody>
          <a:bodyPr/>
          <a:lstStyle/>
          <a:p>
            <a:fld id="{1A6FC8AF-664B-42D1-8CAC-423102524EC0}" type="slidenum">
              <a:rPr lang="it-IT" smtClean="0"/>
              <a:pPr/>
              <a:t>24</a:t>
            </a:fld>
            <a:endParaRPr lang="it-IT"/>
          </a:p>
        </p:txBody>
      </p:sp>
      <p:sp>
        <p:nvSpPr>
          <p:cNvPr id="2" name="Segnaposto piè di pagina 1">
            <a:extLst>
              <a:ext uri="{FF2B5EF4-FFF2-40B4-BE49-F238E27FC236}">
                <a16:creationId xmlns:a16="http://schemas.microsoft.com/office/drawing/2014/main" id="{3DBBAC52-8294-A01E-03E2-F15845D31423}"/>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798641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124744"/>
            <a:ext cx="8176992" cy="5505577"/>
          </a:xfrm>
        </p:spPr>
        <p:txBody>
          <a:bodyPr>
            <a:normAutofit lnSpcReduction="10000"/>
          </a:bodyPr>
          <a:lstStyle/>
          <a:p>
            <a:pPr>
              <a:buNone/>
            </a:pPr>
            <a:endParaRPr lang="en-US" sz="1600" b="1" dirty="0">
              <a:solidFill>
                <a:srgbClr val="002060"/>
              </a:solidFill>
              <a:sym typeface="Wingdings" pitchFamily="2" charset="2"/>
            </a:endParaRPr>
          </a:p>
          <a:p>
            <a:pPr marL="457200" indent="-457200" algn="just">
              <a:buAutoNum type="arabicPeriod"/>
            </a:pPr>
            <a:r>
              <a:rPr lang="en-US" sz="2400" dirty="0" err="1">
                <a:solidFill>
                  <a:srgbClr val="002060"/>
                </a:solidFill>
              </a:rPr>
              <a:t>Analisi</a:t>
            </a:r>
            <a:r>
              <a:rPr lang="en-US" sz="2400" dirty="0">
                <a:solidFill>
                  <a:srgbClr val="002060"/>
                </a:solidFill>
              </a:rPr>
              <a:t> di </a:t>
            </a:r>
            <a:r>
              <a:rPr lang="en-US" sz="2400" dirty="0" err="1">
                <a:solidFill>
                  <a:srgbClr val="002060"/>
                </a:solidFill>
              </a:rPr>
              <a:t>concettualizzaione</a:t>
            </a:r>
            <a:r>
              <a:rPr lang="en-US" sz="2400" dirty="0">
                <a:solidFill>
                  <a:srgbClr val="002060"/>
                </a:solidFill>
              </a:rPr>
              <a:t> ed </a:t>
            </a:r>
            <a:r>
              <a:rPr lang="en-US" sz="2400" dirty="0" err="1">
                <a:solidFill>
                  <a:srgbClr val="002060"/>
                </a:solidFill>
              </a:rPr>
              <a:t>espressione</a:t>
            </a:r>
            <a:r>
              <a:rPr lang="en-US" sz="2400" dirty="0">
                <a:solidFill>
                  <a:srgbClr val="002060"/>
                </a:solidFill>
              </a:rPr>
              <a:t> di </a:t>
            </a:r>
            <a:r>
              <a:rPr lang="en-US" sz="2400" dirty="0" err="1">
                <a:solidFill>
                  <a:srgbClr val="002060"/>
                </a:solidFill>
              </a:rPr>
              <a:t>eventi</a:t>
            </a:r>
            <a:r>
              <a:rPr lang="en-US" sz="2400" dirty="0">
                <a:solidFill>
                  <a:srgbClr val="002060"/>
                </a:solidFill>
              </a:rPr>
              <a:t> di moto in un </a:t>
            </a:r>
            <a:r>
              <a:rPr lang="en-US" sz="2400" dirty="0" err="1">
                <a:solidFill>
                  <a:srgbClr val="002060"/>
                </a:solidFill>
              </a:rPr>
              <a:t>compito</a:t>
            </a:r>
            <a:r>
              <a:rPr lang="en-US" sz="2400" dirty="0">
                <a:solidFill>
                  <a:srgbClr val="002060"/>
                </a:solidFill>
              </a:rPr>
              <a:t> </a:t>
            </a:r>
            <a:r>
              <a:rPr lang="en-US" sz="2400" dirty="0" err="1">
                <a:solidFill>
                  <a:srgbClr val="002060"/>
                </a:solidFill>
              </a:rPr>
              <a:t>orale</a:t>
            </a:r>
            <a:r>
              <a:rPr lang="en-US" sz="2400" dirty="0">
                <a:solidFill>
                  <a:srgbClr val="002060"/>
                </a:solidFill>
              </a:rPr>
              <a:t> </a:t>
            </a:r>
            <a:r>
              <a:rPr lang="en-US" sz="2400" dirty="0" err="1">
                <a:solidFill>
                  <a:srgbClr val="002060"/>
                </a:solidFill>
              </a:rPr>
              <a:t>prodotto</a:t>
            </a:r>
            <a:r>
              <a:rPr lang="en-US" sz="2400" dirty="0">
                <a:solidFill>
                  <a:srgbClr val="002060"/>
                </a:solidFill>
              </a:rPr>
              <a:t> da </a:t>
            </a:r>
            <a:r>
              <a:rPr lang="en-US" sz="2400" dirty="0" err="1">
                <a:solidFill>
                  <a:srgbClr val="002060"/>
                </a:solidFill>
              </a:rPr>
              <a:t>apprendenti</a:t>
            </a:r>
            <a:r>
              <a:rPr lang="en-US" sz="2400" dirty="0">
                <a:solidFill>
                  <a:srgbClr val="002060"/>
                </a:solidFill>
              </a:rPr>
              <a:t> di </a:t>
            </a:r>
            <a:r>
              <a:rPr lang="en-US" sz="2400" dirty="0" err="1">
                <a:solidFill>
                  <a:srgbClr val="002060"/>
                </a:solidFill>
              </a:rPr>
              <a:t>italiano</a:t>
            </a:r>
            <a:r>
              <a:rPr lang="en-US" sz="2400" dirty="0">
                <a:solidFill>
                  <a:srgbClr val="002060"/>
                </a:solidFill>
              </a:rPr>
              <a:t> L2 </a:t>
            </a:r>
            <a:r>
              <a:rPr lang="en-US" sz="2400" dirty="0" err="1">
                <a:solidFill>
                  <a:srgbClr val="002060"/>
                </a:solidFill>
              </a:rPr>
              <a:t>che</a:t>
            </a:r>
            <a:r>
              <a:rPr lang="en-US" sz="2400" dirty="0">
                <a:solidFill>
                  <a:srgbClr val="002060"/>
                </a:solidFill>
              </a:rPr>
              <a:t> </a:t>
            </a:r>
            <a:r>
              <a:rPr lang="en-US" sz="2400" dirty="0" err="1">
                <a:solidFill>
                  <a:srgbClr val="002060"/>
                </a:solidFill>
              </a:rPr>
              <a:t>differiscono</a:t>
            </a:r>
            <a:r>
              <a:rPr lang="en-US" sz="2400" dirty="0">
                <a:solidFill>
                  <a:srgbClr val="002060"/>
                </a:solidFill>
              </a:rPr>
              <a:t> per :</a:t>
            </a:r>
          </a:p>
          <a:p>
            <a:pPr marL="82550" indent="-82550">
              <a:buNone/>
            </a:pPr>
            <a:endParaRPr lang="en-US" sz="2400" dirty="0">
              <a:solidFill>
                <a:srgbClr val="002060"/>
              </a:solidFill>
            </a:endParaRPr>
          </a:p>
          <a:p>
            <a:pPr marL="723900" indent="0">
              <a:buNone/>
            </a:pPr>
            <a:r>
              <a:rPr lang="en-US" sz="2000" dirty="0">
                <a:solidFill>
                  <a:srgbClr val="002060"/>
                </a:solidFill>
              </a:rPr>
              <a:t>a) L1 (inglese, </a:t>
            </a:r>
            <a:r>
              <a:rPr lang="en-US" sz="2000" dirty="0" err="1">
                <a:solidFill>
                  <a:srgbClr val="002060"/>
                </a:solidFill>
              </a:rPr>
              <a:t>francese</a:t>
            </a:r>
            <a:r>
              <a:rPr lang="en-US" sz="2000" dirty="0">
                <a:solidFill>
                  <a:srgbClr val="002060"/>
                </a:solidFill>
              </a:rPr>
              <a:t>)</a:t>
            </a:r>
          </a:p>
          <a:p>
            <a:pPr marL="723900" indent="0">
              <a:buNone/>
            </a:pPr>
            <a:r>
              <a:rPr lang="en-US" sz="2000" dirty="0">
                <a:solidFill>
                  <a:srgbClr val="002060"/>
                </a:solidFill>
              </a:rPr>
              <a:t>b) </a:t>
            </a:r>
            <a:r>
              <a:rPr lang="en-US" sz="2000" dirty="0" err="1">
                <a:solidFill>
                  <a:srgbClr val="002060"/>
                </a:solidFill>
              </a:rPr>
              <a:t>varietà</a:t>
            </a:r>
            <a:r>
              <a:rPr lang="en-US" sz="2000" dirty="0">
                <a:solidFill>
                  <a:srgbClr val="002060"/>
                </a:solidFill>
              </a:rPr>
              <a:t> / </a:t>
            </a:r>
            <a:r>
              <a:rPr lang="en-US" sz="2000" dirty="0" err="1">
                <a:solidFill>
                  <a:srgbClr val="002060"/>
                </a:solidFill>
              </a:rPr>
              <a:t>livello</a:t>
            </a:r>
            <a:r>
              <a:rPr lang="en-US" sz="2000" dirty="0">
                <a:solidFill>
                  <a:srgbClr val="002060"/>
                </a:solidFill>
              </a:rPr>
              <a:t> di </a:t>
            </a:r>
            <a:r>
              <a:rPr lang="en-US" sz="2000" dirty="0" err="1">
                <a:solidFill>
                  <a:srgbClr val="002060"/>
                </a:solidFill>
              </a:rPr>
              <a:t>competenza</a:t>
            </a:r>
            <a:r>
              <a:rPr lang="en-US" sz="2000" dirty="0">
                <a:solidFill>
                  <a:srgbClr val="002060"/>
                </a:solidFill>
              </a:rPr>
              <a:t> (</a:t>
            </a:r>
            <a:r>
              <a:rPr lang="en-US" sz="2000" dirty="0" err="1">
                <a:solidFill>
                  <a:srgbClr val="002060"/>
                </a:solidFill>
              </a:rPr>
              <a:t>intermedio</a:t>
            </a:r>
            <a:r>
              <a:rPr lang="en-US" sz="2000" dirty="0">
                <a:solidFill>
                  <a:srgbClr val="002060"/>
                </a:solidFill>
              </a:rPr>
              <a:t> </a:t>
            </a:r>
            <a:r>
              <a:rPr lang="en-US" sz="2000" i="1" dirty="0">
                <a:solidFill>
                  <a:srgbClr val="002060"/>
                </a:solidFill>
              </a:rPr>
              <a:t>vs</a:t>
            </a:r>
            <a:r>
              <a:rPr lang="en-US" sz="2000" dirty="0">
                <a:solidFill>
                  <a:srgbClr val="002060"/>
                </a:solidFill>
              </a:rPr>
              <a:t>. </a:t>
            </a:r>
            <a:r>
              <a:rPr lang="en-US" sz="2000" dirty="0" err="1">
                <a:solidFill>
                  <a:srgbClr val="002060"/>
                </a:solidFill>
              </a:rPr>
              <a:t>avanzato</a:t>
            </a:r>
            <a:r>
              <a:rPr lang="en-US" sz="2000" dirty="0">
                <a:solidFill>
                  <a:srgbClr val="002060"/>
                </a:solidFill>
              </a:rPr>
              <a:t>; cf. </a:t>
            </a:r>
            <a:r>
              <a:rPr lang="en-US" sz="1600" dirty="0" err="1">
                <a:solidFill>
                  <a:srgbClr val="002060"/>
                </a:solidFill>
              </a:rPr>
              <a:t>Bartning</a:t>
            </a:r>
            <a:r>
              <a:rPr lang="en-US" sz="1600" dirty="0">
                <a:solidFill>
                  <a:srgbClr val="002060"/>
                </a:solidFill>
              </a:rPr>
              <a:t> &amp; </a:t>
            </a:r>
            <a:r>
              <a:rPr lang="en-US" sz="1600" dirty="0" err="1">
                <a:solidFill>
                  <a:srgbClr val="002060"/>
                </a:solidFill>
              </a:rPr>
              <a:t>Schlyter</a:t>
            </a:r>
            <a:r>
              <a:rPr lang="en-US" sz="1600" dirty="0">
                <a:solidFill>
                  <a:srgbClr val="002060"/>
                </a:solidFill>
              </a:rPr>
              <a:t> 2004</a:t>
            </a:r>
            <a:r>
              <a:rPr lang="en-US" sz="2000" dirty="0">
                <a:solidFill>
                  <a:srgbClr val="002060"/>
                </a:solidFill>
              </a:rPr>
              <a:t>)</a:t>
            </a:r>
          </a:p>
          <a:p>
            <a:pPr marL="723900" indent="-450850">
              <a:buNone/>
            </a:pPr>
            <a:endParaRPr lang="en-US" sz="1900" dirty="0">
              <a:solidFill>
                <a:srgbClr val="002060"/>
              </a:solidFill>
            </a:endParaRPr>
          </a:p>
          <a:p>
            <a:pPr marL="446088" indent="-446088">
              <a:buNone/>
            </a:pPr>
            <a:r>
              <a:rPr lang="en-US" sz="2000" dirty="0">
                <a:solidFill>
                  <a:srgbClr val="002060"/>
                </a:solidFill>
              </a:rPr>
              <a:t>2. 	</a:t>
            </a:r>
            <a:r>
              <a:rPr lang="en-US" sz="2400" dirty="0" err="1">
                <a:solidFill>
                  <a:srgbClr val="002060"/>
                </a:solidFill>
              </a:rPr>
              <a:t>Identifazione</a:t>
            </a:r>
            <a:r>
              <a:rPr lang="en-US" sz="2400" dirty="0">
                <a:solidFill>
                  <a:srgbClr val="002060"/>
                </a:solidFill>
              </a:rPr>
              <a:t> ed </a:t>
            </a:r>
            <a:r>
              <a:rPr lang="en-US" sz="2400" dirty="0" err="1">
                <a:solidFill>
                  <a:srgbClr val="002060"/>
                </a:solidFill>
              </a:rPr>
              <a:t>analisi</a:t>
            </a:r>
            <a:r>
              <a:rPr lang="en-US" sz="2400" dirty="0">
                <a:solidFill>
                  <a:srgbClr val="002060"/>
                </a:solidFill>
              </a:rPr>
              <a:t> di </a:t>
            </a:r>
            <a:r>
              <a:rPr lang="en-US" sz="2400" dirty="0" err="1">
                <a:solidFill>
                  <a:srgbClr val="002060"/>
                </a:solidFill>
              </a:rPr>
              <a:t>fenomeni</a:t>
            </a:r>
            <a:r>
              <a:rPr lang="en-US" sz="2400" dirty="0">
                <a:solidFill>
                  <a:srgbClr val="002060"/>
                </a:solidFill>
              </a:rPr>
              <a:t> di </a:t>
            </a:r>
            <a:r>
              <a:rPr lang="en-US" sz="2400" i="1" dirty="0">
                <a:solidFill>
                  <a:srgbClr val="002060"/>
                </a:solidFill>
              </a:rPr>
              <a:t>transfer</a:t>
            </a:r>
            <a:r>
              <a:rPr lang="en-US" sz="2400" dirty="0">
                <a:solidFill>
                  <a:srgbClr val="002060"/>
                </a:solidFill>
              </a:rPr>
              <a:t> in </a:t>
            </a:r>
            <a:r>
              <a:rPr lang="en-US" sz="2400" dirty="0" err="1">
                <a:solidFill>
                  <a:srgbClr val="002060"/>
                </a:solidFill>
              </a:rPr>
              <a:t>relazione</a:t>
            </a:r>
            <a:r>
              <a:rPr lang="en-US" sz="2400" dirty="0">
                <a:solidFill>
                  <a:srgbClr val="002060"/>
                </a:solidFill>
              </a:rPr>
              <a:t> a: </a:t>
            </a:r>
          </a:p>
          <a:p>
            <a:pPr marL="720725" indent="-720725">
              <a:buNone/>
            </a:pPr>
            <a:r>
              <a:rPr lang="en-US" sz="2400" dirty="0">
                <a:solidFill>
                  <a:srgbClr val="002060"/>
                </a:solidFill>
              </a:rPr>
              <a:t>	</a:t>
            </a:r>
          </a:p>
          <a:p>
            <a:pPr marL="720725" indent="-720725">
              <a:buNone/>
            </a:pPr>
            <a:r>
              <a:rPr lang="en-US" sz="2400" dirty="0">
                <a:solidFill>
                  <a:srgbClr val="002060"/>
                </a:solidFill>
              </a:rPr>
              <a:t>	</a:t>
            </a:r>
            <a:r>
              <a:rPr lang="en-US" sz="2000" dirty="0">
                <a:solidFill>
                  <a:srgbClr val="002060"/>
                </a:solidFill>
              </a:rPr>
              <a:t>a) </a:t>
            </a:r>
            <a:r>
              <a:rPr lang="en-US" sz="2000" dirty="0" err="1">
                <a:solidFill>
                  <a:srgbClr val="002060"/>
                </a:solidFill>
              </a:rPr>
              <a:t>varietà</a:t>
            </a:r>
            <a:r>
              <a:rPr lang="en-US" sz="2000" dirty="0">
                <a:solidFill>
                  <a:srgbClr val="002060"/>
                </a:solidFill>
              </a:rPr>
              <a:t> / </a:t>
            </a:r>
            <a:r>
              <a:rPr lang="en-US" sz="2000" dirty="0" err="1">
                <a:solidFill>
                  <a:srgbClr val="002060"/>
                </a:solidFill>
              </a:rPr>
              <a:t>livello</a:t>
            </a:r>
            <a:r>
              <a:rPr lang="en-US" sz="2000" dirty="0">
                <a:solidFill>
                  <a:srgbClr val="002060"/>
                </a:solidFill>
              </a:rPr>
              <a:t> di </a:t>
            </a:r>
            <a:r>
              <a:rPr lang="en-US" sz="2000" dirty="0" err="1">
                <a:solidFill>
                  <a:srgbClr val="002060"/>
                </a:solidFill>
              </a:rPr>
              <a:t>competenza</a:t>
            </a:r>
            <a:endParaRPr lang="en-US" sz="2000" dirty="0">
              <a:solidFill>
                <a:srgbClr val="002060"/>
              </a:solidFill>
            </a:endParaRPr>
          </a:p>
          <a:p>
            <a:pPr marL="712788" indent="-712788">
              <a:buNone/>
            </a:pPr>
            <a:r>
              <a:rPr lang="en-US" sz="2000" dirty="0">
                <a:solidFill>
                  <a:srgbClr val="002060"/>
                </a:solidFill>
              </a:rPr>
              <a:t>	b) </a:t>
            </a:r>
            <a:r>
              <a:rPr lang="en-US" sz="2000" dirty="0" err="1">
                <a:solidFill>
                  <a:srgbClr val="002060"/>
                </a:solidFill>
              </a:rPr>
              <a:t>proprietà</a:t>
            </a:r>
            <a:r>
              <a:rPr lang="en-US" sz="2000" dirty="0">
                <a:solidFill>
                  <a:srgbClr val="002060"/>
                </a:solidFill>
              </a:rPr>
              <a:t> </a:t>
            </a:r>
            <a:r>
              <a:rPr lang="en-US" sz="2000" dirty="0" err="1">
                <a:solidFill>
                  <a:srgbClr val="002060"/>
                </a:solidFill>
              </a:rPr>
              <a:t>tipologiche</a:t>
            </a:r>
            <a:r>
              <a:rPr lang="en-US" sz="2000" dirty="0">
                <a:solidFill>
                  <a:srgbClr val="002060"/>
                </a:solidFill>
              </a:rPr>
              <a:t> </a:t>
            </a:r>
            <a:r>
              <a:rPr lang="en-US" sz="2000" dirty="0" err="1">
                <a:solidFill>
                  <a:srgbClr val="002060"/>
                </a:solidFill>
              </a:rPr>
              <a:t>della</a:t>
            </a:r>
            <a:r>
              <a:rPr lang="en-US" sz="2000" dirty="0">
                <a:solidFill>
                  <a:srgbClr val="002060"/>
                </a:solidFill>
              </a:rPr>
              <a:t> </a:t>
            </a:r>
            <a:r>
              <a:rPr lang="en-US" sz="2000" dirty="0" err="1">
                <a:solidFill>
                  <a:srgbClr val="002060"/>
                </a:solidFill>
              </a:rPr>
              <a:t>coppia</a:t>
            </a:r>
            <a:r>
              <a:rPr lang="en-US" sz="2000" dirty="0">
                <a:solidFill>
                  <a:srgbClr val="002060"/>
                </a:solidFill>
              </a:rPr>
              <a:t> di lingua (lingua S- &gt;&gt; lingua V; lingua V- &gt;&gt; lingua V-)</a:t>
            </a:r>
          </a:p>
          <a:p>
            <a:pPr marL="0" indent="0">
              <a:buNone/>
            </a:pPr>
            <a:endParaRPr lang="en-US" sz="1050" dirty="0">
              <a:solidFill>
                <a:srgbClr val="002060"/>
              </a:solidFill>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25</a:t>
            </a:fld>
            <a:endParaRPr lang="it-IT"/>
          </a:p>
        </p:txBody>
      </p:sp>
      <p:sp>
        <p:nvSpPr>
          <p:cNvPr id="2" name="Titolo 1">
            <a:extLst>
              <a:ext uri="{FF2B5EF4-FFF2-40B4-BE49-F238E27FC236}">
                <a16:creationId xmlns:a16="http://schemas.microsoft.com/office/drawing/2014/main" id="{BFCE325B-ADB4-515D-4E3D-C1861BBCBAA9}"/>
              </a:ext>
            </a:extLst>
          </p:cNvPr>
          <p:cNvSpPr>
            <a:spLocks noGrp="1"/>
          </p:cNvSpPr>
          <p:nvPr>
            <p:ph type="title"/>
          </p:nvPr>
        </p:nvSpPr>
        <p:spPr>
          <a:xfrm>
            <a:off x="457200" y="188640"/>
            <a:ext cx="8229600" cy="1143000"/>
          </a:xfrm>
        </p:spPr>
        <p:txBody>
          <a:bodyPr>
            <a:normAutofit/>
          </a:bodyPr>
          <a:lstStyle/>
          <a:p>
            <a:r>
              <a:rPr lang="en-GB" sz="3600" b="1" dirty="0" err="1">
                <a:solidFill>
                  <a:schemeClr val="accent6">
                    <a:lumMod val="75000"/>
                  </a:schemeClr>
                </a:solidFill>
              </a:rPr>
              <a:t>Obiettivi</a:t>
            </a:r>
            <a:r>
              <a:rPr lang="en-GB" sz="3600" b="1" dirty="0">
                <a:solidFill>
                  <a:schemeClr val="accent6">
                    <a:lumMod val="75000"/>
                  </a:schemeClr>
                </a:solidFill>
              </a:rPr>
              <a:t> </a:t>
            </a:r>
            <a:r>
              <a:rPr lang="en-GB" sz="3600" b="1" dirty="0" err="1">
                <a:solidFill>
                  <a:schemeClr val="accent6">
                    <a:lumMod val="75000"/>
                  </a:schemeClr>
                </a:solidFill>
              </a:rPr>
              <a:t>della</a:t>
            </a:r>
            <a:r>
              <a:rPr lang="en-GB" sz="3600" b="1" dirty="0">
                <a:solidFill>
                  <a:schemeClr val="accent6">
                    <a:lumMod val="75000"/>
                  </a:schemeClr>
                </a:solidFill>
              </a:rPr>
              <a:t> </a:t>
            </a:r>
            <a:r>
              <a:rPr lang="en-GB" sz="3600" b="1" dirty="0" err="1">
                <a:solidFill>
                  <a:schemeClr val="accent6">
                    <a:lumMod val="75000"/>
                  </a:schemeClr>
                </a:solidFill>
              </a:rPr>
              <a:t>ricerca</a:t>
            </a:r>
            <a:r>
              <a:rPr lang="en-GB" sz="3600" b="1" dirty="0">
                <a:solidFill>
                  <a:schemeClr val="accent6">
                    <a:lumMod val="75000"/>
                  </a:schemeClr>
                </a:solidFill>
              </a:rPr>
              <a:t> </a:t>
            </a:r>
          </a:p>
        </p:txBody>
      </p:sp>
      <p:sp>
        <p:nvSpPr>
          <p:cNvPr id="5" name="Segnaposto piè di pagina 4">
            <a:extLst>
              <a:ext uri="{FF2B5EF4-FFF2-40B4-BE49-F238E27FC236}">
                <a16:creationId xmlns:a16="http://schemas.microsoft.com/office/drawing/2014/main" id="{62D41CCD-98DA-8F03-1A7A-255A585E5ABD}"/>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628800"/>
            <a:ext cx="8176992" cy="5505577"/>
          </a:xfrm>
        </p:spPr>
        <p:txBody>
          <a:bodyPr>
            <a:normAutofit/>
          </a:bodyPr>
          <a:lstStyle/>
          <a:p>
            <a:pPr marL="627063" indent="-627063" algn="just">
              <a:buNone/>
            </a:pPr>
            <a:r>
              <a:rPr lang="en-US" sz="2000" b="1" dirty="0">
                <a:solidFill>
                  <a:srgbClr val="002060"/>
                </a:solidFill>
                <a:sym typeface="Wingdings" pitchFamily="2" charset="2"/>
              </a:rPr>
              <a:t>DR1. </a:t>
            </a:r>
            <a:r>
              <a:rPr lang="en-US" sz="2000" dirty="0">
                <a:solidFill>
                  <a:srgbClr val="002060"/>
                </a:solidFill>
              </a:rPr>
              <a:t>In </a:t>
            </a:r>
            <a:r>
              <a:rPr lang="en-US" sz="2000" dirty="0" err="1">
                <a:solidFill>
                  <a:srgbClr val="002060"/>
                </a:solidFill>
              </a:rPr>
              <a:t>che</a:t>
            </a:r>
            <a:r>
              <a:rPr lang="en-US" sz="2000" dirty="0">
                <a:solidFill>
                  <a:srgbClr val="002060"/>
                </a:solidFill>
              </a:rPr>
              <a:t> modo </a:t>
            </a:r>
            <a:r>
              <a:rPr lang="en-US" sz="2000" dirty="0" err="1">
                <a:solidFill>
                  <a:srgbClr val="002060"/>
                </a:solidFill>
              </a:rPr>
              <a:t>gli</a:t>
            </a:r>
            <a:r>
              <a:rPr lang="en-US" sz="2000" dirty="0">
                <a:solidFill>
                  <a:srgbClr val="002060"/>
                </a:solidFill>
              </a:rPr>
              <a:t> </a:t>
            </a:r>
            <a:r>
              <a:rPr lang="en-US" sz="2000" dirty="0" err="1">
                <a:solidFill>
                  <a:srgbClr val="002060"/>
                </a:solidFill>
              </a:rPr>
              <a:t>apprendenti</a:t>
            </a:r>
            <a:r>
              <a:rPr lang="en-US" sz="2000" dirty="0">
                <a:solidFill>
                  <a:srgbClr val="002060"/>
                </a:solidFill>
              </a:rPr>
              <a:t> di </a:t>
            </a:r>
            <a:r>
              <a:rPr lang="en-US" sz="2000" dirty="0" err="1">
                <a:solidFill>
                  <a:srgbClr val="002060"/>
                </a:solidFill>
              </a:rPr>
              <a:t>italiano</a:t>
            </a:r>
            <a:r>
              <a:rPr lang="en-US" sz="2000" dirty="0">
                <a:solidFill>
                  <a:srgbClr val="002060"/>
                </a:solidFill>
              </a:rPr>
              <a:t> L2 </a:t>
            </a:r>
            <a:r>
              <a:rPr lang="en-US" sz="2000" dirty="0" err="1">
                <a:solidFill>
                  <a:srgbClr val="002060"/>
                </a:solidFill>
              </a:rPr>
              <a:t>si</a:t>
            </a:r>
            <a:r>
              <a:rPr lang="en-US" sz="2000" dirty="0">
                <a:solidFill>
                  <a:srgbClr val="002060"/>
                </a:solidFill>
              </a:rPr>
              <a:t> </a:t>
            </a:r>
            <a:r>
              <a:rPr lang="en-US" sz="2000" dirty="0" err="1">
                <a:solidFill>
                  <a:srgbClr val="002060"/>
                </a:solidFill>
              </a:rPr>
              <a:t>avvicinano</a:t>
            </a:r>
            <a:r>
              <a:rPr lang="en-US" sz="2000" dirty="0">
                <a:solidFill>
                  <a:srgbClr val="002060"/>
                </a:solidFill>
              </a:rPr>
              <a:t> alle </a:t>
            </a:r>
            <a:r>
              <a:rPr lang="en-US" sz="2000" dirty="0" err="1">
                <a:solidFill>
                  <a:srgbClr val="002060"/>
                </a:solidFill>
              </a:rPr>
              <a:t>scelte</a:t>
            </a:r>
            <a:r>
              <a:rPr lang="en-US" sz="2000" dirty="0">
                <a:solidFill>
                  <a:srgbClr val="002060"/>
                </a:solidFill>
              </a:rPr>
              <a:t> </a:t>
            </a:r>
            <a:r>
              <a:rPr lang="en-US" sz="2000" dirty="0" err="1">
                <a:solidFill>
                  <a:srgbClr val="002060"/>
                </a:solidFill>
              </a:rPr>
              <a:t>preferenziali</a:t>
            </a:r>
            <a:r>
              <a:rPr lang="en-US" sz="2000" dirty="0">
                <a:solidFill>
                  <a:srgbClr val="002060"/>
                </a:solidFill>
              </a:rPr>
              <a:t> (</a:t>
            </a:r>
            <a:r>
              <a:rPr lang="en-US" sz="2000" dirty="0" err="1">
                <a:solidFill>
                  <a:srgbClr val="002060"/>
                </a:solidFill>
              </a:rPr>
              <a:t>lessicali</a:t>
            </a:r>
            <a:r>
              <a:rPr lang="en-US" sz="2000" dirty="0">
                <a:solidFill>
                  <a:srgbClr val="002060"/>
                </a:solidFill>
              </a:rPr>
              <a:t>, </a:t>
            </a:r>
            <a:r>
              <a:rPr lang="en-US" sz="2000" dirty="0" err="1">
                <a:solidFill>
                  <a:srgbClr val="002060"/>
                </a:solidFill>
              </a:rPr>
              <a:t>sintattiche</a:t>
            </a:r>
            <a:r>
              <a:rPr lang="en-US" sz="2000" dirty="0">
                <a:solidFill>
                  <a:srgbClr val="002060"/>
                </a:solidFill>
              </a:rPr>
              <a:t>, </a:t>
            </a:r>
            <a:r>
              <a:rPr lang="en-US" sz="2000" dirty="0" err="1">
                <a:solidFill>
                  <a:srgbClr val="002060"/>
                </a:solidFill>
              </a:rPr>
              <a:t>semantiche</a:t>
            </a:r>
            <a:r>
              <a:rPr lang="en-US" sz="2000" dirty="0">
                <a:solidFill>
                  <a:srgbClr val="002060"/>
                </a:solidFill>
              </a:rPr>
              <a:t>) </a:t>
            </a:r>
            <a:r>
              <a:rPr lang="en-US" sz="2000" dirty="0" err="1">
                <a:solidFill>
                  <a:srgbClr val="002060"/>
                </a:solidFill>
              </a:rPr>
              <a:t>dei</a:t>
            </a:r>
            <a:r>
              <a:rPr lang="en-US" sz="2000" dirty="0">
                <a:solidFill>
                  <a:srgbClr val="002060"/>
                </a:solidFill>
              </a:rPr>
              <a:t> </a:t>
            </a:r>
            <a:r>
              <a:rPr lang="en-US" sz="2000" dirty="0" err="1">
                <a:solidFill>
                  <a:srgbClr val="002060"/>
                </a:solidFill>
              </a:rPr>
              <a:t>nativi</a:t>
            </a:r>
            <a:r>
              <a:rPr lang="en-US" sz="2000" dirty="0">
                <a:solidFill>
                  <a:srgbClr val="002060"/>
                </a:solidFill>
              </a:rPr>
              <a:t> </a:t>
            </a:r>
            <a:r>
              <a:rPr lang="en-US" sz="2000" dirty="0" err="1">
                <a:solidFill>
                  <a:srgbClr val="002060"/>
                </a:solidFill>
              </a:rPr>
              <a:t>italofoni</a:t>
            </a:r>
            <a:r>
              <a:rPr lang="en-US" sz="2000" dirty="0">
                <a:solidFill>
                  <a:srgbClr val="002060"/>
                </a:solidFill>
              </a:rPr>
              <a:t> </a:t>
            </a:r>
            <a:r>
              <a:rPr lang="en-US" sz="2000" dirty="0" err="1">
                <a:solidFill>
                  <a:srgbClr val="002060"/>
                </a:solidFill>
              </a:rPr>
              <a:t>nella</a:t>
            </a:r>
            <a:r>
              <a:rPr lang="en-US" sz="2000" dirty="0">
                <a:solidFill>
                  <a:srgbClr val="002060"/>
                </a:solidFill>
              </a:rPr>
              <a:t> </a:t>
            </a:r>
            <a:r>
              <a:rPr lang="en-US" sz="2000" dirty="0" err="1">
                <a:solidFill>
                  <a:srgbClr val="002060"/>
                </a:solidFill>
              </a:rPr>
              <a:t>codifica</a:t>
            </a:r>
            <a:r>
              <a:rPr lang="en-US" sz="2000" dirty="0">
                <a:solidFill>
                  <a:srgbClr val="002060"/>
                </a:solidFill>
              </a:rPr>
              <a:t> del </a:t>
            </a:r>
            <a:r>
              <a:rPr lang="en-US" sz="2000" dirty="0" err="1">
                <a:solidFill>
                  <a:srgbClr val="002060"/>
                </a:solidFill>
              </a:rPr>
              <a:t>movimento</a:t>
            </a:r>
            <a:r>
              <a:rPr lang="en-US" sz="2000" dirty="0">
                <a:solidFill>
                  <a:srgbClr val="002060"/>
                </a:solidFill>
              </a:rPr>
              <a:t>?</a:t>
            </a:r>
          </a:p>
          <a:p>
            <a:pPr marL="0" indent="0">
              <a:buNone/>
            </a:pPr>
            <a:endParaRPr lang="en-US" sz="2000" dirty="0">
              <a:solidFill>
                <a:srgbClr val="002060"/>
              </a:solidFill>
            </a:endParaRPr>
          </a:p>
          <a:p>
            <a:pPr marL="712788" indent="-712788" algn="just">
              <a:buNone/>
            </a:pPr>
            <a:r>
              <a:rPr lang="en-US" sz="2000" b="1" dirty="0">
                <a:solidFill>
                  <a:srgbClr val="002060"/>
                </a:solidFill>
              </a:rPr>
              <a:t>DR2</a:t>
            </a:r>
            <a:r>
              <a:rPr lang="en-US" sz="2000" dirty="0">
                <a:solidFill>
                  <a:srgbClr val="002060"/>
                </a:solidFill>
              </a:rPr>
              <a:t>.	A </a:t>
            </a:r>
            <a:r>
              <a:rPr lang="en-US" sz="2000" dirty="0" err="1">
                <a:solidFill>
                  <a:srgbClr val="002060"/>
                </a:solidFill>
              </a:rPr>
              <a:t>partire</a:t>
            </a:r>
            <a:r>
              <a:rPr lang="en-US" sz="2000" dirty="0">
                <a:solidFill>
                  <a:srgbClr val="002060"/>
                </a:solidFill>
              </a:rPr>
              <a:t> da </a:t>
            </a:r>
            <a:r>
              <a:rPr lang="en-US" sz="2000" dirty="0" err="1">
                <a:solidFill>
                  <a:srgbClr val="002060"/>
                </a:solidFill>
              </a:rPr>
              <a:t>che</a:t>
            </a:r>
            <a:r>
              <a:rPr lang="en-US" sz="2000" dirty="0">
                <a:solidFill>
                  <a:srgbClr val="002060"/>
                </a:solidFill>
              </a:rPr>
              <a:t> </a:t>
            </a:r>
            <a:r>
              <a:rPr lang="en-US" sz="2000" dirty="0" err="1">
                <a:solidFill>
                  <a:srgbClr val="002060"/>
                </a:solidFill>
              </a:rPr>
              <a:t>varietà</a:t>
            </a:r>
            <a:r>
              <a:rPr lang="en-US" sz="2000" dirty="0">
                <a:solidFill>
                  <a:srgbClr val="002060"/>
                </a:solidFill>
              </a:rPr>
              <a:t> di </a:t>
            </a:r>
            <a:r>
              <a:rPr lang="en-US" sz="2000" dirty="0" err="1">
                <a:solidFill>
                  <a:srgbClr val="002060"/>
                </a:solidFill>
              </a:rPr>
              <a:t>apprendimento</a:t>
            </a:r>
            <a:r>
              <a:rPr lang="en-US" sz="2000" dirty="0">
                <a:solidFill>
                  <a:srgbClr val="002060"/>
                </a:solidFill>
              </a:rPr>
              <a:t> </a:t>
            </a:r>
            <a:r>
              <a:rPr lang="en-US" sz="2000" dirty="0" err="1">
                <a:solidFill>
                  <a:srgbClr val="002060"/>
                </a:solidFill>
              </a:rPr>
              <a:t>gli</a:t>
            </a:r>
            <a:r>
              <a:rPr lang="en-US" sz="2000" dirty="0">
                <a:solidFill>
                  <a:srgbClr val="002060"/>
                </a:solidFill>
              </a:rPr>
              <a:t> </a:t>
            </a:r>
            <a:r>
              <a:rPr lang="en-US" sz="2000" dirty="0" err="1">
                <a:solidFill>
                  <a:srgbClr val="002060"/>
                </a:solidFill>
              </a:rPr>
              <a:t>apprendenti</a:t>
            </a:r>
            <a:r>
              <a:rPr lang="en-US" sz="2000" dirty="0">
                <a:solidFill>
                  <a:srgbClr val="002060"/>
                </a:solidFill>
              </a:rPr>
              <a:t> </a:t>
            </a:r>
            <a:r>
              <a:rPr lang="en-US" sz="2000" dirty="0" err="1">
                <a:solidFill>
                  <a:srgbClr val="002060"/>
                </a:solidFill>
              </a:rPr>
              <a:t>sembrano</a:t>
            </a:r>
            <a:r>
              <a:rPr lang="en-US" sz="2000" dirty="0">
                <a:solidFill>
                  <a:srgbClr val="002060"/>
                </a:solidFill>
              </a:rPr>
              <a:t> </a:t>
            </a:r>
            <a:r>
              <a:rPr lang="en-US" sz="2000" dirty="0" err="1">
                <a:solidFill>
                  <a:srgbClr val="002060"/>
                </a:solidFill>
              </a:rPr>
              <a:t>essere</a:t>
            </a:r>
            <a:r>
              <a:rPr lang="en-US" sz="2000" dirty="0">
                <a:solidFill>
                  <a:srgbClr val="002060"/>
                </a:solidFill>
              </a:rPr>
              <a:t> </a:t>
            </a:r>
            <a:r>
              <a:rPr lang="en-US" sz="2000" dirty="0" err="1">
                <a:solidFill>
                  <a:srgbClr val="002060"/>
                </a:solidFill>
              </a:rPr>
              <a:t>più</a:t>
            </a:r>
            <a:r>
              <a:rPr lang="en-US" sz="2000" dirty="0">
                <a:solidFill>
                  <a:srgbClr val="002060"/>
                </a:solidFill>
              </a:rPr>
              <a:t> </a:t>
            </a:r>
            <a:r>
              <a:rPr lang="en-US" sz="2000" i="1" dirty="0">
                <a:solidFill>
                  <a:srgbClr val="002060"/>
                </a:solidFill>
              </a:rPr>
              <a:t>native-like</a:t>
            </a:r>
            <a:r>
              <a:rPr lang="en-US" sz="2000" dirty="0">
                <a:solidFill>
                  <a:srgbClr val="002060"/>
                </a:solidFill>
              </a:rPr>
              <a:t> rispetto </a:t>
            </a:r>
            <a:r>
              <a:rPr lang="en-US" sz="2000" dirty="0" err="1">
                <a:solidFill>
                  <a:srgbClr val="002060"/>
                </a:solidFill>
              </a:rPr>
              <a:t>alla</a:t>
            </a:r>
            <a:r>
              <a:rPr lang="en-US" sz="2000" dirty="0">
                <a:solidFill>
                  <a:srgbClr val="002060"/>
                </a:solidFill>
              </a:rPr>
              <a:t> </a:t>
            </a:r>
            <a:r>
              <a:rPr lang="en-US" sz="2000" dirty="0" err="1">
                <a:solidFill>
                  <a:srgbClr val="002060"/>
                </a:solidFill>
              </a:rPr>
              <a:t>codifica</a:t>
            </a:r>
            <a:r>
              <a:rPr lang="en-US" sz="2000" dirty="0">
                <a:solidFill>
                  <a:srgbClr val="002060"/>
                </a:solidFill>
              </a:rPr>
              <a:t> del </a:t>
            </a:r>
            <a:r>
              <a:rPr lang="en-US" sz="2000" dirty="0" err="1">
                <a:solidFill>
                  <a:srgbClr val="002060"/>
                </a:solidFill>
              </a:rPr>
              <a:t>movimento</a:t>
            </a:r>
            <a:r>
              <a:rPr lang="en-US" sz="2000" dirty="0">
                <a:solidFill>
                  <a:srgbClr val="002060"/>
                </a:solidFill>
              </a:rPr>
              <a:t>?</a:t>
            </a:r>
          </a:p>
          <a:p>
            <a:pPr marL="457200" indent="-457200">
              <a:buFont typeface="+mj-lt"/>
              <a:buAutoNum type="arabicPeriod"/>
            </a:pPr>
            <a:endParaRPr lang="en-US" sz="2000" dirty="0">
              <a:solidFill>
                <a:srgbClr val="002060"/>
              </a:solidFill>
            </a:endParaRPr>
          </a:p>
          <a:p>
            <a:pPr marL="627063" indent="-627063" algn="just">
              <a:buNone/>
            </a:pPr>
            <a:r>
              <a:rPr lang="en-US" sz="2000" b="1" dirty="0">
                <a:solidFill>
                  <a:srgbClr val="002060"/>
                </a:solidFill>
              </a:rPr>
              <a:t>DR3</a:t>
            </a:r>
            <a:r>
              <a:rPr lang="en-US" sz="2000" dirty="0">
                <a:solidFill>
                  <a:srgbClr val="002060"/>
                </a:solidFill>
              </a:rPr>
              <a:t>.	In </a:t>
            </a:r>
            <a:r>
              <a:rPr lang="en-US" sz="2000" dirty="0" err="1">
                <a:solidFill>
                  <a:srgbClr val="002060"/>
                </a:solidFill>
              </a:rPr>
              <a:t>che</a:t>
            </a:r>
            <a:r>
              <a:rPr lang="en-US" sz="2000" dirty="0">
                <a:solidFill>
                  <a:srgbClr val="002060"/>
                </a:solidFill>
              </a:rPr>
              <a:t> </a:t>
            </a:r>
            <a:r>
              <a:rPr lang="en-US" sz="2000" dirty="0" err="1">
                <a:solidFill>
                  <a:srgbClr val="002060"/>
                </a:solidFill>
              </a:rPr>
              <a:t>misura</a:t>
            </a:r>
            <a:r>
              <a:rPr lang="en-US" sz="2000" dirty="0">
                <a:solidFill>
                  <a:srgbClr val="002060"/>
                </a:solidFill>
              </a:rPr>
              <a:t> </a:t>
            </a:r>
            <a:r>
              <a:rPr lang="en-US" sz="2000" dirty="0" err="1">
                <a:solidFill>
                  <a:srgbClr val="002060"/>
                </a:solidFill>
              </a:rPr>
              <a:t>gli</a:t>
            </a:r>
            <a:r>
              <a:rPr lang="en-US" sz="2000" dirty="0">
                <a:solidFill>
                  <a:srgbClr val="002060"/>
                </a:solidFill>
              </a:rPr>
              <a:t> </a:t>
            </a:r>
            <a:r>
              <a:rPr lang="en-US" sz="2000" dirty="0" err="1">
                <a:solidFill>
                  <a:srgbClr val="002060"/>
                </a:solidFill>
              </a:rPr>
              <a:t>apprendenti</a:t>
            </a:r>
            <a:r>
              <a:rPr lang="en-US" sz="2000" dirty="0">
                <a:solidFill>
                  <a:srgbClr val="002060"/>
                </a:solidFill>
              </a:rPr>
              <a:t> </a:t>
            </a:r>
            <a:r>
              <a:rPr lang="en-US" sz="2000" dirty="0" err="1">
                <a:solidFill>
                  <a:srgbClr val="002060"/>
                </a:solidFill>
              </a:rPr>
              <a:t>risentono</a:t>
            </a:r>
            <a:r>
              <a:rPr lang="en-US" sz="2000" dirty="0">
                <a:solidFill>
                  <a:srgbClr val="002060"/>
                </a:solidFill>
              </a:rPr>
              <a:t> </a:t>
            </a:r>
            <a:r>
              <a:rPr lang="en-US" sz="2000" dirty="0" err="1">
                <a:solidFill>
                  <a:srgbClr val="002060"/>
                </a:solidFill>
              </a:rPr>
              <a:t>ancora</a:t>
            </a:r>
            <a:r>
              <a:rPr lang="en-US" sz="2000" dirty="0">
                <a:solidFill>
                  <a:srgbClr val="002060"/>
                </a:solidFill>
              </a:rPr>
              <a:t> </a:t>
            </a:r>
            <a:r>
              <a:rPr lang="en-US" sz="2100" dirty="0" err="1">
                <a:solidFill>
                  <a:srgbClr val="002060"/>
                </a:solidFill>
              </a:rPr>
              <a:t>della</a:t>
            </a:r>
            <a:r>
              <a:rPr lang="en-US" sz="2100" dirty="0">
                <a:solidFill>
                  <a:srgbClr val="002060"/>
                </a:solidFill>
              </a:rPr>
              <a:t> </a:t>
            </a:r>
            <a:r>
              <a:rPr lang="en-US" sz="2100" dirty="0" err="1">
                <a:solidFill>
                  <a:srgbClr val="002060"/>
                </a:solidFill>
              </a:rPr>
              <a:t>concettualizzazione</a:t>
            </a:r>
            <a:r>
              <a:rPr lang="en-US" sz="2100" dirty="0">
                <a:solidFill>
                  <a:srgbClr val="002060"/>
                </a:solidFill>
              </a:rPr>
              <a:t> </a:t>
            </a:r>
            <a:r>
              <a:rPr lang="en-US" sz="2100" dirty="0" err="1">
                <a:solidFill>
                  <a:srgbClr val="002060"/>
                </a:solidFill>
              </a:rPr>
              <a:t>spaziale</a:t>
            </a:r>
            <a:r>
              <a:rPr lang="en-US" sz="2100" dirty="0">
                <a:solidFill>
                  <a:srgbClr val="002060"/>
                </a:solidFill>
              </a:rPr>
              <a:t> </a:t>
            </a:r>
            <a:r>
              <a:rPr lang="en-US" sz="2100" dirty="0" err="1">
                <a:solidFill>
                  <a:srgbClr val="002060"/>
                </a:solidFill>
              </a:rPr>
              <a:t>tipica</a:t>
            </a:r>
            <a:r>
              <a:rPr lang="en-US" sz="2100" dirty="0">
                <a:solidFill>
                  <a:srgbClr val="002060"/>
                </a:solidFill>
              </a:rPr>
              <a:t> </a:t>
            </a:r>
            <a:r>
              <a:rPr lang="en-US" sz="2100" dirty="0" err="1">
                <a:solidFill>
                  <a:srgbClr val="002060"/>
                </a:solidFill>
              </a:rPr>
              <a:t>della</a:t>
            </a:r>
            <a:r>
              <a:rPr lang="en-US" sz="2100" dirty="0">
                <a:solidFill>
                  <a:srgbClr val="002060"/>
                </a:solidFill>
              </a:rPr>
              <a:t> L1? </a:t>
            </a:r>
          </a:p>
          <a:p>
            <a:pPr marL="627063" indent="-627063" algn="just">
              <a:buNone/>
            </a:pPr>
            <a:r>
              <a:rPr lang="en-US" sz="2100" dirty="0">
                <a:solidFill>
                  <a:srgbClr val="002060"/>
                </a:solidFill>
              </a:rPr>
              <a:t>	</a:t>
            </a:r>
            <a:r>
              <a:rPr lang="en-US" sz="2100" dirty="0" err="1">
                <a:solidFill>
                  <a:srgbClr val="002060"/>
                </a:solidFill>
              </a:rPr>
              <a:t>Ristrutturazione</a:t>
            </a:r>
            <a:r>
              <a:rPr lang="en-US" sz="2100" dirty="0">
                <a:solidFill>
                  <a:srgbClr val="002060"/>
                </a:solidFill>
              </a:rPr>
              <a:t> possible?</a:t>
            </a:r>
          </a:p>
          <a:p>
            <a:pPr marL="720725" indent="-720725">
              <a:buNone/>
            </a:pPr>
            <a:r>
              <a:rPr lang="en-US" sz="2400" dirty="0">
                <a:solidFill>
                  <a:srgbClr val="002060"/>
                </a:solidFill>
              </a:rPr>
              <a:t>	</a:t>
            </a: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26</a:t>
            </a:fld>
            <a:endParaRPr lang="it-IT"/>
          </a:p>
        </p:txBody>
      </p:sp>
      <p:sp>
        <p:nvSpPr>
          <p:cNvPr id="2" name="Titolo 1">
            <a:extLst>
              <a:ext uri="{FF2B5EF4-FFF2-40B4-BE49-F238E27FC236}">
                <a16:creationId xmlns:a16="http://schemas.microsoft.com/office/drawing/2014/main" id="{BFCE325B-ADB4-515D-4E3D-C1861BBCBAA9}"/>
              </a:ext>
            </a:extLst>
          </p:cNvPr>
          <p:cNvSpPr>
            <a:spLocks noGrp="1"/>
          </p:cNvSpPr>
          <p:nvPr>
            <p:ph type="title"/>
          </p:nvPr>
        </p:nvSpPr>
        <p:spPr>
          <a:xfrm>
            <a:off x="457200" y="188640"/>
            <a:ext cx="8229600" cy="1143000"/>
          </a:xfrm>
        </p:spPr>
        <p:txBody>
          <a:bodyPr>
            <a:normAutofit/>
          </a:bodyPr>
          <a:lstStyle/>
          <a:p>
            <a:r>
              <a:rPr lang="it-IT" sz="3600" b="1" dirty="0">
                <a:solidFill>
                  <a:schemeClr val="accent6">
                    <a:lumMod val="75000"/>
                  </a:schemeClr>
                </a:solidFill>
              </a:rPr>
              <a:t>D</a:t>
            </a:r>
            <a:r>
              <a:rPr lang="en-GB" sz="3600" b="1" dirty="0" err="1">
                <a:solidFill>
                  <a:schemeClr val="accent6">
                    <a:lumMod val="75000"/>
                  </a:schemeClr>
                </a:solidFill>
              </a:rPr>
              <a:t>omande</a:t>
            </a:r>
            <a:r>
              <a:rPr lang="en-GB" sz="3600" b="1" dirty="0">
                <a:solidFill>
                  <a:schemeClr val="accent6">
                    <a:lumMod val="75000"/>
                  </a:schemeClr>
                </a:solidFill>
              </a:rPr>
              <a:t> di </a:t>
            </a:r>
            <a:r>
              <a:rPr lang="en-GB" sz="3600" b="1" dirty="0" err="1">
                <a:solidFill>
                  <a:schemeClr val="accent6">
                    <a:lumMod val="75000"/>
                  </a:schemeClr>
                </a:solidFill>
              </a:rPr>
              <a:t>ricerca</a:t>
            </a:r>
            <a:r>
              <a:rPr lang="en-GB" sz="3600" b="1" dirty="0">
                <a:solidFill>
                  <a:schemeClr val="accent6">
                    <a:lumMod val="75000"/>
                  </a:schemeClr>
                </a:solidFill>
              </a:rPr>
              <a:t> (DR)</a:t>
            </a:r>
          </a:p>
        </p:txBody>
      </p:sp>
      <p:sp>
        <p:nvSpPr>
          <p:cNvPr id="5" name="Segnaposto piè di pagina 4">
            <a:extLst>
              <a:ext uri="{FF2B5EF4-FFF2-40B4-BE49-F238E27FC236}">
                <a16:creationId xmlns:a16="http://schemas.microsoft.com/office/drawing/2014/main" id="{0F5E343B-E8A2-3937-0D0C-DB4BC69434D5}"/>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763457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36012"/>
            <a:ext cx="8322128" cy="864096"/>
          </a:xfrm>
          <a:ln>
            <a:solidFill>
              <a:schemeClr val="bg1">
                <a:lumMod val="65000"/>
              </a:schemeClr>
            </a:solidFill>
          </a:ln>
        </p:spPr>
        <p:txBody>
          <a:bodyPr>
            <a:normAutofit/>
          </a:bodyPr>
          <a:lstStyle/>
          <a:p>
            <a:r>
              <a:rPr lang="en-US" sz="3600" b="1" dirty="0" err="1">
                <a:solidFill>
                  <a:srgbClr val="C00000"/>
                </a:solidFill>
                <a:latin typeface="+mn-lt"/>
              </a:rPr>
              <a:t>Tipologia</a:t>
            </a:r>
            <a:r>
              <a:rPr lang="en-US" sz="3600" b="1" dirty="0">
                <a:solidFill>
                  <a:srgbClr val="C00000"/>
                </a:solidFill>
                <a:latin typeface="+mn-lt"/>
              </a:rPr>
              <a:t> </a:t>
            </a:r>
            <a:r>
              <a:rPr lang="en-US" sz="3600" b="1" dirty="0" err="1">
                <a:solidFill>
                  <a:srgbClr val="C00000"/>
                </a:solidFill>
                <a:latin typeface="+mn-lt"/>
              </a:rPr>
              <a:t>delle</a:t>
            </a:r>
            <a:r>
              <a:rPr lang="en-US" sz="3600" b="1" dirty="0">
                <a:solidFill>
                  <a:srgbClr val="C00000"/>
                </a:solidFill>
                <a:latin typeface="+mn-lt"/>
              </a:rPr>
              <a:t> lingue </a:t>
            </a:r>
            <a:r>
              <a:rPr lang="en-US" sz="3600" b="1" dirty="0" err="1">
                <a:solidFill>
                  <a:srgbClr val="C00000"/>
                </a:solidFill>
                <a:latin typeface="+mn-lt"/>
              </a:rPr>
              <a:t>esaminate</a:t>
            </a:r>
            <a:endParaRPr lang="fr-FR" sz="3600" b="1" dirty="0">
              <a:solidFill>
                <a:srgbClr val="C00000"/>
              </a:solidFill>
              <a:latin typeface="+mn-lt"/>
            </a:endParaRPr>
          </a:p>
        </p:txBody>
      </p:sp>
      <p:sp>
        <p:nvSpPr>
          <p:cNvPr id="3" name="Espace réservé du contenu 2"/>
          <p:cNvSpPr>
            <a:spLocks noGrp="1"/>
          </p:cNvSpPr>
          <p:nvPr>
            <p:ph idx="1"/>
          </p:nvPr>
        </p:nvSpPr>
        <p:spPr>
          <a:xfrm>
            <a:off x="2267744" y="4388194"/>
            <a:ext cx="6376222" cy="2041202"/>
          </a:xfrm>
          <a:ln>
            <a:solidFill>
              <a:schemeClr val="bg1">
                <a:lumMod val="65000"/>
              </a:schemeClr>
            </a:solidFill>
          </a:ln>
        </p:spPr>
        <p:txBody>
          <a:bodyPr>
            <a:normAutofit fontScale="32500" lnSpcReduction="20000"/>
          </a:bodyPr>
          <a:lstStyle/>
          <a:p>
            <a:pPr marL="82296" indent="0">
              <a:buNone/>
            </a:pPr>
            <a:r>
              <a:rPr lang="fr-FR" sz="4400" dirty="0">
                <a:solidFill>
                  <a:schemeClr val="accent6">
                    <a:lumMod val="75000"/>
                  </a:schemeClr>
                </a:solidFill>
                <a:latin typeface="+mj-lt"/>
              </a:rPr>
              <a:t> 	</a:t>
            </a:r>
            <a:r>
              <a:rPr lang="en-US" sz="4400" b="1" dirty="0">
                <a:solidFill>
                  <a:schemeClr val="accent6">
                    <a:lumMod val="75000"/>
                  </a:schemeClr>
                </a:solidFill>
                <a:latin typeface="+mj-lt"/>
                <a:cs typeface="Constantia"/>
              </a:rPr>
              <a:t>			</a:t>
            </a:r>
            <a:endParaRPr lang="en-US" sz="4400" dirty="0">
              <a:solidFill>
                <a:schemeClr val="accent6">
                  <a:lumMod val="75000"/>
                </a:schemeClr>
              </a:solidFill>
              <a:latin typeface="+mj-lt"/>
              <a:cs typeface="Constantia"/>
            </a:endParaRPr>
          </a:p>
          <a:p>
            <a:pPr marL="82296" indent="0">
              <a:buNone/>
            </a:pPr>
            <a:r>
              <a:rPr lang="en-US" sz="5500" dirty="0" err="1">
                <a:solidFill>
                  <a:schemeClr val="accent6">
                    <a:lumMod val="75000"/>
                  </a:schemeClr>
                </a:solidFill>
                <a:latin typeface="+mj-lt"/>
              </a:rPr>
              <a:t>Costruzioni</a:t>
            </a:r>
            <a:r>
              <a:rPr lang="en-US" sz="5500" dirty="0">
                <a:solidFill>
                  <a:schemeClr val="accent6">
                    <a:lumMod val="75000"/>
                  </a:schemeClr>
                </a:solidFill>
                <a:latin typeface="+mj-lt"/>
              </a:rPr>
              <a:t> di </a:t>
            </a:r>
            <a:r>
              <a:rPr lang="en-US" sz="5500" dirty="0" err="1">
                <a:solidFill>
                  <a:schemeClr val="accent6">
                    <a:lumMod val="75000"/>
                  </a:schemeClr>
                </a:solidFill>
                <a:latin typeface="+mj-lt"/>
              </a:rPr>
              <a:t>tipo</a:t>
            </a:r>
            <a:r>
              <a:rPr lang="en-US" sz="5500" dirty="0">
                <a:solidFill>
                  <a:schemeClr val="accent6">
                    <a:lumMod val="75000"/>
                  </a:schemeClr>
                </a:solidFill>
                <a:latin typeface="+mj-lt"/>
              </a:rPr>
              <a:t> </a:t>
            </a:r>
            <a:r>
              <a:rPr lang="en-US" sz="5500" dirty="0" err="1">
                <a:solidFill>
                  <a:schemeClr val="accent6">
                    <a:lumMod val="75000"/>
                  </a:schemeClr>
                </a:solidFill>
                <a:latin typeface="+mj-lt"/>
              </a:rPr>
              <a:t>satellitaire</a:t>
            </a:r>
            <a:r>
              <a:rPr lang="en-US" sz="5500" dirty="0">
                <a:solidFill>
                  <a:schemeClr val="accent6">
                    <a:lumMod val="75000"/>
                  </a:schemeClr>
                </a:solidFill>
                <a:latin typeface="+mj-lt"/>
              </a:rPr>
              <a:t> (</a:t>
            </a:r>
            <a:r>
              <a:rPr lang="en-US" sz="5500" b="1" dirty="0" err="1">
                <a:solidFill>
                  <a:schemeClr val="accent6">
                    <a:lumMod val="75000"/>
                  </a:schemeClr>
                </a:solidFill>
                <a:latin typeface="+mj-lt"/>
              </a:rPr>
              <a:t>verbi</a:t>
            </a:r>
            <a:r>
              <a:rPr lang="en-US" sz="5500" b="1" dirty="0">
                <a:solidFill>
                  <a:schemeClr val="accent6">
                    <a:lumMod val="75000"/>
                  </a:schemeClr>
                </a:solidFill>
                <a:latin typeface="+mj-lt"/>
              </a:rPr>
              <a:t> </a:t>
            </a:r>
            <a:r>
              <a:rPr lang="en-US" sz="5500" b="1" dirty="0" err="1">
                <a:solidFill>
                  <a:schemeClr val="accent6">
                    <a:lumMod val="75000"/>
                  </a:schemeClr>
                </a:solidFill>
                <a:latin typeface="+mj-lt"/>
              </a:rPr>
              <a:t>sintagmatici</a:t>
            </a:r>
            <a:r>
              <a:rPr lang="en-US" sz="4300" b="1" dirty="0">
                <a:solidFill>
                  <a:schemeClr val="accent6">
                    <a:lumMod val="75000"/>
                  </a:schemeClr>
                </a:solidFill>
                <a:latin typeface="+mj-lt"/>
              </a:rPr>
              <a:t>: </a:t>
            </a:r>
            <a:r>
              <a:rPr lang="en-US" sz="4300" dirty="0">
                <a:solidFill>
                  <a:schemeClr val="accent6">
                    <a:lumMod val="75000"/>
                  </a:schemeClr>
                </a:solidFill>
                <a:latin typeface="+mj-lt"/>
              </a:rPr>
              <a:t>Simone 1997, 2008; </a:t>
            </a:r>
            <a:r>
              <a:rPr lang="en-US" sz="4300" dirty="0" err="1">
                <a:solidFill>
                  <a:schemeClr val="accent6">
                    <a:lumMod val="75000"/>
                  </a:schemeClr>
                </a:solidFill>
                <a:latin typeface="+mj-lt"/>
              </a:rPr>
              <a:t>Iacobini</a:t>
            </a:r>
            <a:r>
              <a:rPr lang="en-US" sz="4300" dirty="0">
                <a:solidFill>
                  <a:schemeClr val="accent6">
                    <a:lumMod val="75000"/>
                  </a:schemeClr>
                </a:solidFill>
                <a:latin typeface="+mj-lt"/>
              </a:rPr>
              <a:t> &amp; </a:t>
            </a:r>
            <a:r>
              <a:rPr lang="en-US" sz="4300" dirty="0" err="1">
                <a:solidFill>
                  <a:schemeClr val="accent6">
                    <a:lumMod val="75000"/>
                  </a:schemeClr>
                </a:solidFill>
                <a:latin typeface="+mj-lt"/>
              </a:rPr>
              <a:t>Masini</a:t>
            </a:r>
            <a:r>
              <a:rPr lang="en-US" sz="4300" dirty="0">
                <a:solidFill>
                  <a:schemeClr val="accent6">
                    <a:lumMod val="75000"/>
                  </a:schemeClr>
                </a:solidFill>
                <a:latin typeface="+mj-lt"/>
              </a:rPr>
              <a:t> 2006; </a:t>
            </a:r>
            <a:r>
              <a:rPr lang="en-US" sz="4300" dirty="0" err="1">
                <a:solidFill>
                  <a:schemeClr val="accent6">
                    <a:lumMod val="75000"/>
                  </a:schemeClr>
                </a:solidFill>
                <a:latin typeface="+mj-lt"/>
              </a:rPr>
              <a:t>Cini</a:t>
            </a:r>
            <a:r>
              <a:rPr lang="en-US" sz="4300" dirty="0">
                <a:solidFill>
                  <a:schemeClr val="accent6">
                    <a:lumMod val="75000"/>
                  </a:schemeClr>
                </a:solidFill>
                <a:latin typeface="+mj-lt"/>
              </a:rPr>
              <a:t> 2008) </a:t>
            </a:r>
          </a:p>
          <a:p>
            <a:pPr marL="82296" indent="0" algn="just">
              <a:buClr>
                <a:srgbClr val="002060"/>
              </a:buClr>
              <a:buNone/>
            </a:pPr>
            <a:endParaRPr lang="en-US" sz="2400" dirty="0">
              <a:solidFill>
                <a:schemeClr val="accent6">
                  <a:lumMod val="75000"/>
                </a:schemeClr>
              </a:solidFill>
              <a:latin typeface="+mj-lt"/>
            </a:endParaRPr>
          </a:p>
          <a:p>
            <a:pPr marL="82296" indent="0" algn="just">
              <a:buClr>
                <a:srgbClr val="002060"/>
              </a:buClr>
              <a:buNone/>
            </a:pPr>
            <a:r>
              <a:rPr lang="en-US" sz="6200" dirty="0">
                <a:solidFill>
                  <a:schemeClr val="accent6">
                    <a:lumMod val="75000"/>
                  </a:schemeClr>
                </a:solidFill>
                <a:latin typeface="+mj-lt"/>
              </a:rPr>
              <a:t>Ex. 	</a:t>
            </a:r>
            <a:r>
              <a:rPr lang="en-US" sz="6200" i="1" dirty="0" err="1">
                <a:solidFill>
                  <a:schemeClr val="accent6">
                    <a:lumMod val="75000"/>
                  </a:schemeClr>
                </a:solidFill>
                <a:latin typeface="+mj-lt"/>
              </a:rPr>
              <a:t>andare</a:t>
            </a:r>
            <a:r>
              <a:rPr lang="en-US" sz="6200" i="1" dirty="0">
                <a:solidFill>
                  <a:schemeClr val="accent6">
                    <a:lumMod val="75000"/>
                  </a:schemeClr>
                </a:solidFill>
                <a:latin typeface="+mj-lt"/>
              </a:rPr>
              <a:t> via </a:t>
            </a:r>
            <a:endParaRPr lang="en-US" sz="6200" dirty="0">
              <a:solidFill>
                <a:schemeClr val="accent6">
                  <a:lumMod val="75000"/>
                </a:schemeClr>
              </a:solidFill>
              <a:latin typeface="+mj-lt"/>
            </a:endParaRPr>
          </a:p>
          <a:p>
            <a:pPr marL="82296" indent="0" algn="just">
              <a:buClr>
                <a:srgbClr val="002060"/>
              </a:buClr>
              <a:buNone/>
            </a:pPr>
            <a:r>
              <a:rPr lang="en-US" sz="6200" i="1" dirty="0">
                <a:solidFill>
                  <a:schemeClr val="accent6">
                    <a:lumMod val="75000"/>
                  </a:schemeClr>
                </a:solidFill>
                <a:latin typeface="+mj-lt"/>
              </a:rPr>
              <a:t>	</a:t>
            </a:r>
            <a:r>
              <a:rPr lang="en-US" sz="6200" i="1" dirty="0" err="1">
                <a:solidFill>
                  <a:schemeClr val="accent6">
                    <a:lumMod val="75000"/>
                  </a:schemeClr>
                </a:solidFill>
                <a:latin typeface="+mj-lt"/>
              </a:rPr>
              <a:t>correre</a:t>
            </a:r>
            <a:r>
              <a:rPr lang="en-US" sz="6200" i="1" dirty="0">
                <a:solidFill>
                  <a:schemeClr val="accent6">
                    <a:lumMod val="75000"/>
                  </a:schemeClr>
                </a:solidFill>
                <a:latin typeface="+mj-lt"/>
              </a:rPr>
              <a:t> via </a:t>
            </a:r>
            <a:endParaRPr lang="en-US" sz="6200" dirty="0">
              <a:solidFill>
                <a:schemeClr val="accent6">
                  <a:lumMod val="75000"/>
                </a:schemeClr>
              </a:solidFill>
              <a:latin typeface="+mj-lt"/>
            </a:endParaRPr>
          </a:p>
          <a:p>
            <a:pPr marL="82296" indent="0" algn="just">
              <a:buClr>
                <a:srgbClr val="002060"/>
              </a:buClr>
              <a:buNone/>
            </a:pPr>
            <a:r>
              <a:rPr lang="en-US" sz="6200" i="1" dirty="0">
                <a:solidFill>
                  <a:schemeClr val="accent6">
                    <a:lumMod val="75000"/>
                  </a:schemeClr>
                </a:solidFill>
                <a:latin typeface="+mj-lt"/>
              </a:rPr>
              <a:t>	</a:t>
            </a:r>
            <a:r>
              <a:rPr lang="en-US" sz="6200" i="1" dirty="0" err="1">
                <a:solidFill>
                  <a:schemeClr val="accent6">
                    <a:lumMod val="75000"/>
                  </a:schemeClr>
                </a:solidFill>
                <a:latin typeface="+mj-lt"/>
              </a:rPr>
              <a:t>venir</a:t>
            </a:r>
            <a:r>
              <a:rPr lang="en-US" sz="6200" i="1" dirty="0">
                <a:solidFill>
                  <a:schemeClr val="accent6">
                    <a:lumMod val="75000"/>
                  </a:schemeClr>
                </a:solidFill>
                <a:latin typeface="+mj-lt"/>
              </a:rPr>
              <a:t> </a:t>
            </a:r>
            <a:r>
              <a:rPr lang="en-US" sz="6200" i="1" dirty="0" err="1">
                <a:solidFill>
                  <a:schemeClr val="accent6">
                    <a:lumMod val="75000"/>
                  </a:schemeClr>
                </a:solidFill>
                <a:latin typeface="+mj-lt"/>
              </a:rPr>
              <a:t>fuori</a:t>
            </a:r>
            <a:r>
              <a:rPr lang="en-US" sz="6200" i="1" dirty="0">
                <a:solidFill>
                  <a:schemeClr val="accent6">
                    <a:lumMod val="75000"/>
                  </a:schemeClr>
                </a:solidFill>
                <a:latin typeface="+mj-lt"/>
              </a:rPr>
              <a:t> </a:t>
            </a:r>
            <a:endParaRPr lang="en-US" sz="6200" dirty="0">
              <a:solidFill>
                <a:schemeClr val="accent6">
                  <a:lumMod val="75000"/>
                </a:schemeClr>
              </a:solidFill>
              <a:latin typeface="+mj-lt"/>
            </a:endParaRPr>
          </a:p>
          <a:p>
            <a:pPr marL="82296" indent="0">
              <a:buNone/>
            </a:pPr>
            <a:endParaRPr lang="fr-FR" dirty="0">
              <a:solidFill>
                <a:schemeClr val="accent6">
                  <a:lumMod val="75000"/>
                </a:schemeClr>
              </a:solidFill>
              <a:latin typeface="+mj-lt"/>
            </a:endParaRPr>
          </a:p>
          <a:p>
            <a:pPr marL="82296" indent="0">
              <a:buNone/>
            </a:pPr>
            <a:endParaRPr lang="fr-FR" dirty="0">
              <a:solidFill>
                <a:schemeClr val="accent6">
                  <a:lumMod val="75000"/>
                </a:schemeClr>
              </a:solidFill>
              <a:latin typeface="+mj-lt"/>
            </a:endParaRPr>
          </a:p>
          <a:p>
            <a:pPr marL="82296" indent="0">
              <a:buNone/>
            </a:pPr>
            <a:endParaRPr lang="fr-FR" dirty="0">
              <a:solidFill>
                <a:schemeClr val="accent6">
                  <a:lumMod val="75000"/>
                </a:schemeClr>
              </a:solidFill>
              <a:latin typeface="+mj-lt"/>
            </a:endParaRPr>
          </a:p>
        </p:txBody>
      </p:sp>
      <p:sp>
        <p:nvSpPr>
          <p:cNvPr id="4" name="Rectangle 3"/>
          <p:cNvSpPr/>
          <p:nvPr/>
        </p:nvSpPr>
        <p:spPr>
          <a:xfrm>
            <a:off x="971600" y="1916832"/>
            <a:ext cx="1440160" cy="1003467"/>
          </a:xfrm>
          <a:prstGeom prst="rect">
            <a:avLst/>
          </a:prstGeom>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dirty="0" err="1">
                <a:solidFill>
                  <a:schemeClr val="accent6">
                    <a:lumMod val="75000"/>
                  </a:schemeClr>
                </a:solidFill>
              </a:rPr>
              <a:t>inglese</a:t>
            </a:r>
            <a:endParaRPr lang="fr-FR" sz="2400" b="1" dirty="0">
              <a:solidFill>
                <a:schemeClr val="accent6">
                  <a:lumMod val="75000"/>
                </a:schemeClr>
              </a:solidFill>
            </a:endParaRPr>
          </a:p>
        </p:txBody>
      </p:sp>
      <p:sp>
        <p:nvSpPr>
          <p:cNvPr id="5" name="Rectangle 4"/>
          <p:cNvSpPr/>
          <p:nvPr/>
        </p:nvSpPr>
        <p:spPr>
          <a:xfrm>
            <a:off x="4211960" y="1844824"/>
            <a:ext cx="1584176" cy="100346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dirty="0">
                <a:solidFill>
                  <a:schemeClr val="accent6">
                    <a:lumMod val="75000"/>
                  </a:schemeClr>
                </a:solidFill>
              </a:rPr>
              <a:t>italiano</a:t>
            </a:r>
          </a:p>
        </p:txBody>
      </p:sp>
      <p:sp>
        <p:nvSpPr>
          <p:cNvPr id="6" name="Rectangle 5"/>
          <p:cNvSpPr/>
          <p:nvPr/>
        </p:nvSpPr>
        <p:spPr>
          <a:xfrm>
            <a:off x="6084168" y="1844824"/>
            <a:ext cx="1440160" cy="1003468"/>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sz="2400" b="1" dirty="0" err="1">
                <a:solidFill>
                  <a:srgbClr val="002060"/>
                </a:solidFill>
              </a:rPr>
              <a:t>francese</a:t>
            </a:r>
            <a:endParaRPr lang="fr-FR" sz="2400" b="1" dirty="0">
              <a:solidFill>
                <a:srgbClr val="002060"/>
              </a:solidFill>
            </a:endParaRPr>
          </a:p>
        </p:txBody>
      </p:sp>
      <p:sp>
        <p:nvSpPr>
          <p:cNvPr id="13" name="ZoneTexte 12">
            <a:extLst>
              <a:ext uri="{FF2B5EF4-FFF2-40B4-BE49-F238E27FC236}">
                <a16:creationId xmlns:a16="http://schemas.microsoft.com/office/drawing/2014/main" id="{9241862C-05A0-234A-B79D-F14B9B517B66}"/>
              </a:ext>
            </a:extLst>
          </p:cNvPr>
          <p:cNvSpPr txBox="1"/>
          <p:nvPr/>
        </p:nvSpPr>
        <p:spPr>
          <a:xfrm>
            <a:off x="899592" y="1412776"/>
            <a:ext cx="1438727" cy="461665"/>
          </a:xfrm>
          <a:prstGeom prst="rect">
            <a:avLst/>
          </a:prstGeom>
          <a:noFill/>
        </p:spPr>
        <p:txBody>
          <a:bodyPr wrap="none" rtlCol="0">
            <a:spAutoFit/>
          </a:bodyPr>
          <a:lstStyle/>
          <a:p>
            <a:r>
              <a:rPr lang="fr-FR" sz="2400" dirty="0">
                <a:solidFill>
                  <a:srgbClr val="002060"/>
                </a:solidFill>
              </a:rPr>
              <a:t>Lingua S-</a:t>
            </a:r>
          </a:p>
        </p:txBody>
      </p:sp>
      <p:sp>
        <p:nvSpPr>
          <p:cNvPr id="14" name="ZoneTexte 13">
            <a:extLst>
              <a:ext uri="{FF2B5EF4-FFF2-40B4-BE49-F238E27FC236}">
                <a16:creationId xmlns:a16="http://schemas.microsoft.com/office/drawing/2014/main" id="{C1C35D16-8047-6241-88F6-73BCD02DBDB2}"/>
              </a:ext>
            </a:extLst>
          </p:cNvPr>
          <p:cNvSpPr txBox="1"/>
          <p:nvPr/>
        </p:nvSpPr>
        <p:spPr>
          <a:xfrm>
            <a:off x="5000628" y="1383159"/>
            <a:ext cx="1480918" cy="461665"/>
          </a:xfrm>
          <a:prstGeom prst="rect">
            <a:avLst/>
          </a:prstGeom>
          <a:noFill/>
        </p:spPr>
        <p:txBody>
          <a:bodyPr wrap="none" rtlCol="0">
            <a:spAutoFit/>
          </a:bodyPr>
          <a:lstStyle/>
          <a:p>
            <a:r>
              <a:rPr lang="fr-FR" sz="2400" dirty="0">
                <a:solidFill>
                  <a:srgbClr val="002060"/>
                </a:solidFill>
              </a:rPr>
              <a:t>Lingue V-</a:t>
            </a:r>
          </a:p>
        </p:txBody>
      </p:sp>
      <p:sp>
        <p:nvSpPr>
          <p:cNvPr id="15" name="Flèche vers le bas 14">
            <a:extLst>
              <a:ext uri="{FF2B5EF4-FFF2-40B4-BE49-F238E27FC236}">
                <a16:creationId xmlns:a16="http://schemas.microsoft.com/office/drawing/2014/main" id="{24CD4B3B-9365-324F-A9D4-06766D5B94B1}"/>
              </a:ext>
            </a:extLst>
          </p:cNvPr>
          <p:cNvSpPr/>
          <p:nvPr/>
        </p:nvSpPr>
        <p:spPr>
          <a:xfrm>
            <a:off x="4786314" y="3781629"/>
            <a:ext cx="285752" cy="504627"/>
          </a:xfrm>
          <a:prstGeom prst="downArrow">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ZoneTexte 15">
            <a:extLst>
              <a:ext uri="{FF2B5EF4-FFF2-40B4-BE49-F238E27FC236}">
                <a16:creationId xmlns:a16="http://schemas.microsoft.com/office/drawing/2014/main" id="{AD2F50BD-F926-5E47-88CE-863BD335EB41}"/>
              </a:ext>
            </a:extLst>
          </p:cNvPr>
          <p:cNvSpPr txBox="1"/>
          <p:nvPr/>
        </p:nvSpPr>
        <p:spPr>
          <a:xfrm>
            <a:off x="1187624" y="2996952"/>
            <a:ext cx="6813725" cy="707886"/>
          </a:xfrm>
          <a:prstGeom prst="rect">
            <a:avLst/>
          </a:prstGeom>
          <a:noFill/>
        </p:spPr>
        <p:txBody>
          <a:bodyPr wrap="none" rtlCol="0">
            <a:spAutoFit/>
          </a:bodyPr>
          <a:lstStyle/>
          <a:p>
            <a:r>
              <a:rPr lang="fr-FR" sz="2000" i="1" dirty="0">
                <a:solidFill>
                  <a:srgbClr val="002060"/>
                </a:solidFill>
              </a:rPr>
              <a:t>go out   			      </a:t>
            </a:r>
            <a:r>
              <a:rPr lang="fr-FR" sz="2000" i="1" dirty="0" err="1">
                <a:solidFill>
                  <a:srgbClr val="002060"/>
                </a:solidFill>
              </a:rPr>
              <a:t>andar</a:t>
            </a:r>
            <a:r>
              <a:rPr lang="fr-FR" sz="2000" i="1" dirty="0">
                <a:solidFill>
                  <a:srgbClr val="002060"/>
                </a:solidFill>
              </a:rPr>
              <a:t> </a:t>
            </a:r>
            <a:r>
              <a:rPr lang="fr-FR" sz="2000" i="1" dirty="0" err="1">
                <a:solidFill>
                  <a:srgbClr val="002060"/>
                </a:solidFill>
              </a:rPr>
              <a:t>fuori</a:t>
            </a:r>
            <a:r>
              <a:rPr lang="fr-FR" sz="2000" i="1" dirty="0">
                <a:solidFill>
                  <a:srgbClr val="002060"/>
                </a:solidFill>
              </a:rPr>
              <a:t> 	    (aller dehors)     </a:t>
            </a:r>
          </a:p>
          <a:p>
            <a:r>
              <a:rPr lang="fr-FR" sz="2000" i="1" dirty="0">
                <a:solidFill>
                  <a:srgbClr val="002060"/>
                </a:solidFill>
              </a:rPr>
              <a:t>(exit)			      </a:t>
            </a:r>
            <a:r>
              <a:rPr lang="fr-FR" sz="2000" i="1" dirty="0" err="1">
                <a:solidFill>
                  <a:srgbClr val="002060"/>
                </a:solidFill>
              </a:rPr>
              <a:t>uscire</a:t>
            </a:r>
            <a:r>
              <a:rPr lang="fr-FR" sz="2000" i="1" dirty="0">
                <a:solidFill>
                  <a:srgbClr val="002060"/>
                </a:solidFill>
              </a:rPr>
              <a:t>    	         sortir </a:t>
            </a:r>
          </a:p>
        </p:txBody>
      </p:sp>
      <p:sp>
        <p:nvSpPr>
          <p:cNvPr id="11" name="Segnaposto numero diapositiva 10"/>
          <p:cNvSpPr>
            <a:spLocks noGrp="1"/>
          </p:cNvSpPr>
          <p:nvPr>
            <p:ph type="sldNum" sz="quarter" idx="12"/>
          </p:nvPr>
        </p:nvSpPr>
        <p:spPr/>
        <p:txBody>
          <a:bodyPr/>
          <a:lstStyle/>
          <a:p>
            <a:fld id="{1A6FC8AF-664B-42D1-8CAC-423102524EC0}" type="slidenum">
              <a:rPr lang="it-IT" smtClean="0"/>
              <a:pPr/>
              <a:t>27</a:t>
            </a:fld>
            <a:endParaRPr lang="it-IT"/>
          </a:p>
        </p:txBody>
      </p:sp>
      <p:sp>
        <p:nvSpPr>
          <p:cNvPr id="7" name="Segnaposto piè di pagina 6">
            <a:extLst>
              <a:ext uri="{FF2B5EF4-FFF2-40B4-BE49-F238E27FC236}">
                <a16:creationId xmlns:a16="http://schemas.microsoft.com/office/drawing/2014/main" id="{962BB407-E723-AE99-945C-45F94086F02A}"/>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1748924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44016"/>
            <a:ext cx="9144000" cy="980728"/>
          </a:xfrm>
        </p:spPr>
        <p:txBody>
          <a:bodyPr>
            <a:normAutofit/>
          </a:bodyPr>
          <a:lstStyle/>
          <a:p>
            <a:r>
              <a:rPr lang="en-US" sz="3600" b="1" dirty="0" err="1">
                <a:solidFill>
                  <a:srgbClr val="002060"/>
                </a:solidFill>
                <a:latin typeface="Constantia" pitchFamily="18" charset="0"/>
              </a:rPr>
              <a:t>Informatori</a:t>
            </a:r>
            <a:endParaRPr lang="fr-FR" sz="3200" dirty="0"/>
          </a:p>
        </p:txBody>
      </p:sp>
      <p:sp>
        <p:nvSpPr>
          <p:cNvPr id="3" name="Espace réservé du contenu 2"/>
          <p:cNvSpPr>
            <a:spLocks noGrp="1"/>
          </p:cNvSpPr>
          <p:nvPr>
            <p:ph idx="1"/>
          </p:nvPr>
        </p:nvSpPr>
        <p:spPr>
          <a:xfrm>
            <a:off x="4609196" y="5174444"/>
            <a:ext cx="4151288" cy="1062868"/>
          </a:xfrm>
        </p:spPr>
        <p:txBody>
          <a:bodyPr>
            <a:normAutofit/>
          </a:bodyPr>
          <a:lstStyle/>
          <a:p>
            <a:pPr marL="82296" indent="0">
              <a:buNone/>
              <a:tabLst>
                <a:tab pos="1250950" algn="l"/>
              </a:tabLst>
            </a:pPr>
            <a:r>
              <a:rPr lang="en-US" sz="2400" dirty="0">
                <a:solidFill>
                  <a:srgbClr val="002060"/>
                </a:solidFill>
                <a:latin typeface="Constantia" pitchFamily="18" charset="0"/>
                <a:cs typeface="Constantia"/>
              </a:rPr>
              <a:t>2 </a:t>
            </a:r>
            <a:r>
              <a:rPr lang="en-US" sz="2400" dirty="0" err="1">
                <a:solidFill>
                  <a:srgbClr val="002060"/>
                </a:solidFill>
                <a:latin typeface="Constantia" pitchFamily="18" charset="0"/>
                <a:cs typeface="Constantia"/>
              </a:rPr>
              <a:t>livelli</a:t>
            </a:r>
            <a:r>
              <a:rPr lang="en-US" sz="2400" dirty="0">
                <a:solidFill>
                  <a:srgbClr val="002060"/>
                </a:solidFill>
                <a:latin typeface="Constantia" pitchFamily="18" charset="0"/>
                <a:cs typeface="Constantia"/>
              </a:rPr>
              <a:t> : - </a:t>
            </a:r>
            <a:r>
              <a:rPr lang="en-US" sz="2400" cap="small" dirty="0" err="1">
                <a:solidFill>
                  <a:srgbClr val="002060"/>
                </a:solidFill>
                <a:latin typeface="Constantia" pitchFamily="18" charset="0"/>
                <a:cs typeface="Constantia"/>
              </a:rPr>
              <a:t>Intermedio</a:t>
            </a:r>
            <a:br>
              <a:rPr lang="en-US" sz="2400" cap="small" dirty="0">
                <a:solidFill>
                  <a:srgbClr val="002060"/>
                </a:solidFill>
                <a:latin typeface="Constantia" pitchFamily="18" charset="0"/>
                <a:cs typeface="Constantia"/>
              </a:rPr>
            </a:br>
            <a:r>
              <a:rPr lang="en-US" sz="2400" cap="small" dirty="0">
                <a:solidFill>
                  <a:srgbClr val="002060"/>
                </a:solidFill>
                <a:latin typeface="Constantia" pitchFamily="18" charset="0"/>
                <a:cs typeface="Constantia"/>
              </a:rPr>
              <a:t>	</a:t>
            </a:r>
            <a:r>
              <a:rPr lang="en-US" sz="2400" dirty="0">
                <a:solidFill>
                  <a:srgbClr val="002060"/>
                </a:solidFill>
                <a:latin typeface="Constantia" pitchFamily="18" charset="0"/>
                <a:cs typeface="Constantia"/>
              </a:rPr>
              <a:t>- </a:t>
            </a:r>
            <a:r>
              <a:rPr lang="en-US" sz="2400" cap="small" dirty="0" err="1">
                <a:solidFill>
                  <a:srgbClr val="002060"/>
                </a:solidFill>
                <a:latin typeface="Constantia" pitchFamily="18" charset="0"/>
                <a:cs typeface="Constantia"/>
              </a:rPr>
              <a:t>avanzato</a:t>
            </a:r>
            <a:endParaRPr lang="fr-FR" sz="2400" dirty="0"/>
          </a:p>
        </p:txBody>
      </p:sp>
      <p:sp>
        <p:nvSpPr>
          <p:cNvPr id="13" name="Segnaposto numero diapositiva 12"/>
          <p:cNvSpPr>
            <a:spLocks noGrp="1"/>
          </p:cNvSpPr>
          <p:nvPr>
            <p:ph type="sldNum" sz="quarter" idx="12"/>
          </p:nvPr>
        </p:nvSpPr>
        <p:spPr/>
        <p:txBody>
          <a:bodyPr/>
          <a:lstStyle/>
          <a:p>
            <a:fld id="{1A6FC8AF-664B-42D1-8CAC-423102524EC0}" type="slidenum">
              <a:rPr lang="it-IT" smtClean="0"/>
              <a:pPr/>
              <a:t>28</a:t>
            </a:fld>
            <a:endParaRPr lang="it-IT"/>
          </a:p>
        </p:txBody>
      </p:sp>
      <p:cxnSp>
        <p:nvCxnSpPr>
          <p:cNvPr id="10" name="Connecteur droit 9"/>
          <p:cNvCxnSpPr>
            <a:cxnSpLocks/>
            <a:stCxn id="29" idx="2"/>
            <a:endCxn id="32" idx="0"/>
          </p:cNvCxnSpPr>
          <p:nvPr/>
        </p:nvCxnSpPr>
        <p:spPr>
          <a:xfrm>
            <a:off x="3097261" y="2636832"/>
            <a:ext cx="1546747" cy="1138529"/>
          </a:xfrm>
          <a:prstGeom prst="line">
            <a:avLst/>
          </a:prstGeom>
          <a:ln w="38100">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a:cxnSpLocks/>
            <a:stCxn id="32" idx="0"/>
            <a:endCxn id="30" idx="2"/>
          </p:cNvCxnSpPr>
          <p:nvPr/>
        </p:nvCxnSpPr>
        <p:spPr>
          <a:xfrm flipV="1">
            <a:off x="4644008" y="2636832"/>
            <a:ext cx="1440280" cy="1138529"/>
          </a:xfrm>
          <a:prstGeom prst="line">
            <a:avLst/>
          </a:prstGeom>
          <a:ln w="38100">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29" name="Rectangle 3"/>
          <p:cNvSpPr/>
          <p:nvPr/>
        </p:nvSpPr>
        <p:spPr>
          <a:xfrm>
            <a:off x="2017261" y="1916832"/>
            <a:ext cx="2160000" cy="720000"/>
          </a:xfrm>
          <a:prstGeom prst="rect">
            <a:avLst/>
          </a:prstGeom>
          <a:noFill/>
          <a:ln w="38100">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600" dirty="0" err="1">
                <a:solidFill>
                  <a:schemeClr val="accent6">
                    <a:lumMod val="75000"/>
                  </a:schemeClr>
                </a:solidFill>
              </a:rPr>
              <a:t>Inglese</a:t>
            </a:r>
            <a:endParaRPr lang="fr-FR" sz="3600" dirty="0">
              <a:solidFill>
                <a:schemeClr val="accent6">
                  <a:lumMod val="75000"/>
                </a:schemeClr>
              </a:solidFill>
            </a:endParaRPr>
          </a:p>
        </p:txBody>
      </p:sp>
      <p:sp>
        <p:nvSpPr>
          <p:cNvPr id="30" name="Rectangle 3"/>
          <p:cNvSpPr/>
          <p:nvPr/>
        </p:nvSpPr>
        <p:spPr>
          <a:xfrm>
            <a:off x="5004288" y="1916832"/>
            <a:ext cx="2160000" cy="720000"/>
          </a:xfrm>
          <a:prstGeom prst="rect">
            <a:avLst/>
          </a:prstGeom>
          <a:noFill/>
          <a:ln w="38100">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600" dirty="0" err="1">
                <a:solidFill>
                  <a:schemeClr val="accent6">
                    <a:lumMod val="75000"/>
                  </a:schemeClr>
                </a:solidFill>
              </a:rPr>
              <a:t>Francese</a:t>
            </a:r>
            <a:endParaRPr lang="fr-FR" sz="3600" dirty="0">
              <a:solidFill>
                <a:schemeClr val="accent6">
                  <a:lumMod val="75000"/>
                </a:schemeClr>
              </a:solidFill>
            </a:endParaRPr>
          </a:p>
        </p:txBody>
      </p:sp>
      <p:sp>
        <p:nvSpPr>
          <p:cNvPr id="32" name="Rectangle 6"/>
          <p:cNvSpPr/>
          <p:nvPr/>
        </p:nvSpPr>
        <p:spPr>
          <a:xfrm>
            <a:off x="3491880" y="3775361"/>
            <a:ext cx="2304256" cy="720000"/>
          </a:xfrm>
          <a:prstGeom prst="rect">
            <a:avLst/>
          </a:prstGeom>
          <a:noFill/>
          <a:ln w="38100">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3600" dirty="0">
                <a:solidFill>
                  <a:schemeClr val="accent6">
                    <a:lumMod val="75000"/>
                  </a:schemeClr>
                </a:solidFill>
              </a:rPr>
              <a:t>Italiano L2</a:t>
            </a:r>
          </a:p>
        </p:txBody>
      </p:sp>
      <p:sp>
        <p:nvSpPr>
          <p:cNvPr id="6" name="Segnaposto piè di pagina 5">
            <a:extLst>
              <a:ext uri="{FF2B5EF4-FFF2-40B4-BE49-F238E27FC236}">
                <a16:creationId xmlns:a16="http://schemas.microsoft.com/office/drawing/2014/main" id="{D5EE183E-5A00-F819-6915-9B529CA2F11A}"/>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7696529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147" y="296398"/>
            <a:ext cx="9144000" cy="706561"/>
          </a:xfrm>
        </p:spPr>
        <p:txBody>
          <a:bodyPr>
            <a:noAutofit/>
          </a:bodyPr>
          <a:lstStyle/>
          <a:p>
            <a:r>
              <a:rPr lang="fr-FR" b="1" dirty="0" err="1">
                <a:solidFill>
                  <a:srgbClr val="002060"/>
                </a:solidFill>
                <a:latin typeface="Constantia" pitchFamily="18" charset="0"/>
              </a:rPr>
              <a:t>Informatori</a:t>
            </a:r>
            <a:endParaRPr lang="fr-FR" b="1" dirty="0">
              <a:solidFill>
                <a:srgbClr val="FF0000"/>
              </a:solidFill>
              <a:latin typeface="Constantia" pitchFamily="18" charset="0"/>
            </a:endParaRPr>
          </a:p>
          <a:p>
            <a:endParaRPr lang="fr-FR" dirty="0">
              <a:solidFill>
                <a:srgbClr val="002060"/>
              </a:solidFill>
              <a:latin typeface="Constantia" pitchFamily="18"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1786336610"/>
              </p:ext>
            </p:extLst>
          </p:nvPr>
        </p:nvGraphicFramePr>
        <p:xfrm>
          <a:off x="899592" y="1182970"/>
          <a:ext cx="7488832" cy="3566160"/>
        </p:xfrm>
        <a:graphic>
          <a:graphicData uri="http://schemas.openxmlformats.org/drawingml/2006/table">
            <a:tbl>
              <a:tblPr firstRow="1" bandRow="1">
                <a:noFill/>
                <a:tableStyleId>{7DF18680-E054-41AD-8BC1-D1AEF772440D}</a:tableStyleId>
              </a:tblPr>
              <a:tblGrid>
                <a:gridCol w="2911486">
                  <a:extLst>
                    <a:ext uri="{9D8B030D-6E8A-4147-A177-3AD203B41FA5}">
                      <a16:colId xmlns:a16="http://schemas.microsoft.com/office/drawing/2014/main" val="20000"/>
                    </a:ext>
                  </a:extLst>
                </a:gridCol>
                <a:gridCol w="2239605">
                  <a:extLst>
                    <a:ext uri="{9D8B030D-6E8A-4147-A177-3AD203B41FA5}">
                      <a16:colId xmlns:a16="http://schemas.microsoft.com/office/drawing/2014/main" val="20001"/>
                    </a:ext>
                  </a:extLst>
                </a:gridCol>
                <a:gridCol w="1003097">
                  <a:extLst>
                    <a:ext uri="{9D8B030D-6E8A-4147-A177-3AD203B41FA5}">
                      <a16:colId xmlns:a16="http://schemas.microsoft.com/office/drawing/2014/main" val="20002"/>
                    </a:ext>
                  </a:extLst>
                </a:gridCol>
                <a:gridCol w="1334644">
                  <a:extLst>
                    <a:ext uri="{9D8B030D-6E8A-4147-A177-3AD203B41FA5}">
                      <a16:colId xmlns:a16="http://schemas.microsoft.com/office/drawing/2014/main" val="20003"/>
                    </a:ext>
                  </a:extLst>
                </a:gridCol>
              </a:tblGrid>
              <a:tr h="362769">
                <a:tc gridSpan="3">
                  <a:txBody>
                    <a:bodyPr/>
                    <a:lstStyle/>
                    <a:p>
                      <a:pPr algn="just"/>
                      <a:endParaRPr lang="fr-FR" sz="2000" b="1" noProof="0" dirty="0">
                        <a:solidFill>
                          <a:schemeClr val="accent6">
                            <a:lumMod val="75000"/>
                          </a:schemeClr>
                        </a:solidFill>
                        <a:latin typeface="+mj-lt"/>
                      </a:endParaRPr>
                    </a:p>
                  </a:txBody>
                  <a:tcPr>
                    <a:lnL w="12700" cmpd="sng">
                      <a:noFill/>
                    </a:lnL>
                    <a:lnT w="12700" cmpd="sng">
                      <a:noFill/>
                    </a:lnT>
                    <a:noFill/>
                  </a:tcPr>
                </a:tc>
                <a:tc hMerge="1">
                  <a:txBody>
                    <a:bodyPr/>
                    <a:lstStyle/>
                    <a:p>
                      <a:pPr algn="just"/>
                      <a:endParaRPr lang="fr-FR" b="1" noProof="0" dirty="0">
                        <a:solidFill>
                          <a:srgbClr val="002060"/>
                        </a:solidFill>
                        <a:latin typeface="Constant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a:endParaRPr lang="fr-FR" b="1" noProof="0" dirty="0">
                        <a:solidFill>
                          <a:srgbClr val="002060"/>
                        </a:solidFill>
                        <a:latin typeface="Constant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fr-FR" sz="2000" noProof="0" dirty="0">
                          <a:solidFill>
                            <a:schemeClr val="accent5">
                              <a:lumMod val="50000"/>
                            </a:schemeClr>
                          </a:solidFill>
                          <a:latin typeface="+mj-lt"/>
                        </a:rPr>
                        <a:t>n° propos</a:t>
                      </a:r>
                      <a:endParaRPr lang="fr-FR" sz="2000" b="1" noProof="0" dirty="0">
                        <a:solidFill>
                          <a:schemeClr val="accent5">
                            <a:lumMod val="50000"/>
                          </a:schemeClr>
                        </a:solidFill>
                        <a:latin typeface="+mj-lt"/>
                      </a:endParaRPr>
                    </a:p>
                  </a:txBody>
                  <a:tcPr>
                    <a:solidFill>
                      <a:schemeClr val="accent6">
                        <a:lumMod val="20000"/>
                        <a:lumOff val="80000"/>
                      </a:schemeClr>
                    </a:solidFill>
                  </a:tcPr>
                </a:tc>
                <a:extLst>
                  <a:ext uri="{0D108BD9-81ED-4DB2-BD59-A6C34878D82A}">
                    <a16:rowId xmlns:a16="http://schemas.microsoft.com/office/drawing/2014/main" val="10007"/>
                  </a:ext>
                </a:extLst>
              </a:tr>
              <a:tr h="362769">
                <a:tc rowSpan="3">
                  <a:txBody>
                    <a:bodyPr/>
                    <a:lstStyle/>
                    <a:p>
                      <a:pPr algn="just"/>
                      <a:r>
                        <a:rPr lang="fr-FR" sz="2000" b="1" noProof="0" dirty="0" err="1">
                          <a:solidFill>
                            <a:schemeClr val="accent5">
                              <a:lumMod val="50000"/>
                            </a:schemeClr>
                          </a:solidFill>
                          <a:latin typeface="+mj-lt"/>
                        </a:rPr>
                        <a:t>Nativi</a:t>
                      </a:r>
                      <a:endParaRPr lang="fr-FR" sz="2000" b="1" noProof="0" dirty="0">
                        <a:solidFill>
                          <a:schemeClr val="accent5">
                            <a:lumMod val="50000"/>
                          </a:schemeClr>
                        </a:solidFill>
                        <a:latin typeface="+mj-lt"/>
                      </a:endParaRPr>
                    </a:p>
                  </a:txBody>
                  <a:tcPr>
                    <a:solidFill>
                      <a:srgbClr val="EFF6FF"/>
                    </a:solidFill>
                  </a:tcPr>
                </a:tc>
                <a:tc>
                  <a:txBody>
                    <a:bodyPr/>
                    <a:lstStyle/>
                    <a:p>
                      <a:pPr algn="just"/>
                      <a:r>
                        <a:rPr lang="fr-FR" sz="2000" b="1" noProof="0" dirty="0" err="1">
                          <a:solidFill>
                            <a:schemeClr val="accent5">
                              <a:lumMod val="50000"/>
                            </a:schemeClr>
                          </a:solidFill>
                          <a:latin typeface="+mj-lt"/>
                        </a:rPr>
                        <a:t>inglese</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10</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771</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00"/>
                  </a:ext>
                </a:extLst>
              </a:tr>
              <a:tr h="362769">
                <a:tc vMerge="1">
                  <a:txBody>
                    <a:bodyPr/>
                    <a:lstStyle/>
                    <a:p>
                      <a:endParaRPr lang="it-IT" dirty="0"/>
                    </a:p>
                  </a:txBody>
                  <a:tcPr/>
                </a:tc>
                <a:tc>
                  <a:txBody>
                    <a:bodyPr/>
                    <a:lstStyle/>
                    <a:p>
                      <a:pPr algn="just"/>
                      <a:r>
                        <a:rPr lang="fr-FR" sz="2000" b="1" noProof="0" dirty="0" err="1">
                          <a:solidFill>
                            <a:schemeClr val="accent5">
                              <a:lumMod val="50000"/>
                            </a:schemeClr>
                          </a:solidFill>
                          <a:latin typeface="+mj-lt"/>
                        </a:rPr>
                        <a:t>francese</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10</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580</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01"/>
                  </a:ext>
                </a:extLst>
              </a:tr>
              <a:tr h="362769">
                <a:tc vMerge="1">
                  <a:txBody>
                    <a:bodyPr/>
                    <a:lstStyle/>
                    <a:p>
                      <a:endParaRPr lang="it-IT" dirty="0"/>
                    </a:p>
                  </a:txBody>
                  <a:tcPr/>
                </a:tc>
                <a:tc>
                  <a:txBody>
                    <a:bodyPr/>
                    <a:lstStyle/>
                    <a:p>
                      <a:pPr algn="just"/>
                      <a:r>
                        <a:rPr lang="fr-FR" sz="2000" b="1" noProof="0" dirty="0">
                          <a:solidFill>
                            <a:schemeClr val="accent5">
                              <a:lumMod val="50000"/>
                            </a:schemeClr>
                          </a:solidFill>
                          <a:latin typeface="+mj-lt"/>
                        </a:rPr>
                        <a:t>italiano</a:t>
                      </a:r>
                    </a:p>
                  </a:txBody>
                  <a:tcPr>
                    <a:solidFill>
                      <a:srgbClr val="EFF6FF"/>
                    </a:solidFill>
                  </a:tcPr>
                </a:tc>
                <a:tc>
                  <a:txBody>
                    <a:bodyPr/>
                    <a:lstStyle/>
                    <a:p>
                      <a:pPr algn="ctr"/>
                      <a:r>
                        <a:rPr lang="fr-FR" sz="2000" noProof="0" dirty="0">
                          <a:solidFill>
                            <a:schemeClr val="accent5">
                              <a:lumMod val="50000"/>
                            </a:schemeClr>
                          </a:solidFill>
                          <a:latin typeface="+mj-lt"/>
                        </a:rPr>
                        <a:t>10</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599</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02"/>
                  </a:ext>
                </a:extLst>
              </a:tr>
              <a:tr h="362769">
                <a:tc rowSpan="4">
                  <a:txBody>
                    <a:bodyPr/>
                    <a:lstStyle/>
                    <a:p>
                      <a:pPr algn="just"/>
                      <a:r>
                        <a:rPr lang="fr-FR" sz="2000" b="1" noProof="0" dirty="0">
                          <a:solidFill>
                            <a:schemeClr val="accent5">
                              <a:lumMod val="50000"/>
                            </a:schemeClr>
                          </a:solidFill>
                          <a:latin typeface="+mj-lt"/>
                        </a:rPr>
                        <a:t>ITALIANO L2</a:t>
                      </a:r>
                    </a:p>
                  </a:txBody>
                  <a:tcPr>
                    <a:solidFill>
                      <a:srgbClr val="EFF6FF"/>
                    </a:solidFill>
                  </a:tcPr>
                </a:tc>
                <a:tc>
                  <a:txBody>
                    <a:bodyPr/>
                    <a:lstStyle/>
                    <a:p>
                      <a:pPr algn="just"/>
                      <a:r>
                        <a:rPr lang="fr-FR" sz="2000" noProof="0" dirty="0">
                          <a:solidFill>
                            <a:schemeClr val="accent5">
                              <a:lumMod val="50000"/>
                            </a:schemeClr>
                          </a:solidFill>
                          <a:latin typeface="+mj-lt"/>
                        </a:rPr>
                        <a:t>L1</a:t>
                      </a:r>
                      <a:r>
                        <a:rPr lang="fr-FR" sz="2000" baseline="0" noProof="0" dirty="0">
                          <a:solidFill>
                            <a:schemeClr val="accent5">
                              <a:lumMod val="50000"/>
                            </a:schemeClr>
                          </a:solidFill>
                          <a:latin typeface="+mj-lt"/>
                        </a:rPr>
                        <a:t> ING INT</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a:solidFill>
                            <a:schemeClr val="accent5">
                              <a:lumMod val="50000"/>
                            </a:schemeClr>
                          </a:solidFill>
                          <a:latin typeface="+mj-lt"/>
                        </a:rPr>
                        <a:t>10</a:t>
                      </a:r>
                      <a:endParaRPr lang="fr-FR" sz="2000" b="1" noProof="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740</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11"/>
                  </a:ext>
                </a:extLst>
              </a:tr>
              <a:tr h="362769">
                <a:tc vMerge="1">
                  <a:txBody>
                    <a:bodyPr/>
                    <a:lstStyle/>
                    <a:p>
                      <a:endParaRPr lang="it-IT"/>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fr-FR" sz="2000" noProof="0" dirty="0">
                          <a:solidFill>
                            <a:schemeClr val="accent5">
                              <a:lumMod val="50000"/>
                            </a:schemeClr>
                          </a:solidFill>
                          <a:latin typeface="+mj-lt"/>
                        </a:rPr>
                        <a:t>L1 ING AVA</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a:solidFill>
                            <a:schemeClr val="accent5">
                              <a:lumMod val="50000"/>
                            </a:schemeClr>
                          </a:solidFill>
                          <a:latin typeface="+mj-lt"/>
                        </a:rPr>
                        <a:t>10</a:t>
                      </a:r>
                      <a:endParaRPr lang="fr-FR" sz="2000" b="1" noProof="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694</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09"/>
                  </a:ext>
                </a:extLst>
              </a:tr>
              <a:tr h="362769">
                <a:tc vMerge="1">
                  <a:txBody>
                    <a:bodyPr/>
                    <a:lstStyle/>
                    <a:p>
                      <a:endParaRPr lang="it-IT"/>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fr-FR" sz="2000" noProof="0" dirty="0">
                          <a:solidFill>
                            <a:schemeClr val="accent5">
                              <a:lumMod val="50000"/>
                            </a:schemeClr>
                          </a:solidFill>
                          <a:latin typeface="+mj-lt"/>
                        </a:rPr>
                        <a:t>L1 FRA INT</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10</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354</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10"/>
                  </a:ext>
                </a:extLst>
              </a:tr>
              <a:tr h="362769">
                <a:tc vMerge="1">
                  <a:txBody>
                    <a:bodyPr/>
                    <a:lstStyle/>
                    <a:p>
                      <a:endParaRPr lang="it-IT"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r>
                        <a:rPr lang="fr-FR" sz="2000" noProof="0" dirty="0">
                          <a:solidFill>
                            <a:schemeClr val="accent5">
                              <a:lumMod val="50000"/>
                            </a:schemeClr>
                          </a:solidFill>
                          <a:latin typeface="+mj-lt"/>
                        </a:rPr>
                        <a:t>L1 FRA</a:t>
                      </a:r>
                      <a:r>
                        <a:rPr lang="fr-FR" sz="2000" baseline="0" noProof="0" dirty="0">
                          <a:solidFill>
                            <a:schemeClr val="accent5">
                              <a:lumMod val="50000"/>
                            </a:schemeClr>
                          </a:solidFill>
                          <a:latin typeface="+mj-lt"/>
                        </a:rPr>
                        <a:t> AVA</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10</a:t>
                      </a:r>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noProof="0" dirty="0">
                          <a:solidFill>
                            <a:schemeClr val="accent5">
                              <a:lumMod val="50000"/>
                            </a:schemeClr>
                          </a:solidFill>
                          <a:latin typeface="+mj-lt"/>
                        </a:rPr>
                        <a:t>486</a:t>
                      </a:r>
                      <a:endParaRPr lang="fr-FR" sz="2000" b="1" noProof="0" dirty="0">
                        <a:solidFill>
                          <a:schemeClr val="accent5">
                            <a:lumMod val="50000"/>
                          </a:schemeClr>
                        </a:solidFill>
                        <a:latin typeface="+mj-lt"/>
                      </a:endParaRPr>
                    </a:p>
                  </a:txBody>
                  <a:tcPr>
                    <a:solidFill>
                      <a:srgbClr val="EFF6FF"/>
                    </a:solidFill>
                  </a:tcPr>
                </a:tc>
                <a:extLst>
                  <a:ext uri="{0D108BD9-81ED-4DB2-BD59-A6C34878D82A}">
                    <a16:rowId xmlns:a16="http://schemas.microsoft.com/office/drawing/2014/main" val="10012"/>
                  </a:ext>
                </a:extLst>
              </a:tr>
              <a:tr h="362769">
                <a:tc>
                  <a:txBody>
                    <a:bodyPr/>
                    <a:lstStyle/>
                    <a:p>
                      <a:pPr algn="just"/>
                      <a:r>
                        <a:rPr lang="fr-FR" sz="2000" noProof="0" dirty="0">
                          <a:solidFill>
                            <a:schemeClr val="accent5">
                              <a:lumMod val="50000"/>
                            </a:schemeClr>
                          </a:solidFill>
                          <a:latin typeface="+mj-lt"/>
                        </a:rPr>
                        <a:t>TOTALE</a:t>
                      </a:r>
                      <a:endParaRPr lang="fr-FR" sz="2000" b="1" noProof="0" dirty="0">
                        <a:solidFill>
                          <a:schemeClr val="accent5">
                            <a:lumMod val="50000"/>
                          </a:schemeClr>
                        </a:solidFill>
                        <a:latin typeface="+mj-lt"/>
                      </a:endParaRPr>
                    </a:p>
                  </a:txBody>
                  <a:tcPr>
                    <a:solidFill>
                      <a:srgbClr val="EFF6FF"/>
                    </a:solidFill>
                  </a:tcPr>
                </a:tc>
                <a:tc>
                  <a:txBody>
                    <a:bodyPr/>
                    <a:lstStyle/>
                    <a:p>
                      <a:pPr algn="just"/>
                      <a:endParaRPr lang="fr-FR" sz="2000" b="1" noProof="0" dirty="0">
                        <a:solidFill>
                          <a:schemeClr val="accent5">
                            <a:lumMod val="50000"/>
                          </a:schemeClr>
                        </a:solidFill>
                        <a:latin typeface="+mj-lt"/>
                      </a:endParaRPr>
                    </a:p>
                  </a:txBody>
                  <a:tcPr>
                    <a:solidFill>
                      <a:srgbClr val="EFF6FF"/>
                    </a:solidFill>
                  </a:tcPr>
                </a:tc>
                <a:tc>
                  <a:txBody>
                    <a:bodyPr/>
                    <a:lstStyle/>
                    <a:p>
                      <a:pPr algn="ctr"/>
                      <a:r>
                        <a:rPr lang="fr-FR" sz="2000" b="1" noProof="0" dirty="0">
                          <a:solidFill>
                            <a:schemeClr val="accent5">
                              <a:lumMod val="50000"/>
                            </a:schemeClr>
                          </a:solidFill>
                          <a:latin typeface="+mj-lt"/>
                        </a:rPr>
                        <a:t>70*</a:t>
                      </a:r>
                    </a:p>
                  </a:txBody>
                  <a:tcPr>
                    <a:solidFill>
                      <a:srgbClr val="EFF6FF"/>
                    </a:solidFill>
                  </a:tcPr>
                </a:tc>
                <a:tc>
                  <a:txBody>
                    <a:bodyPr/>
                    <a:lstStyle/>
                    <a:p>
                      <a:pPr algn="ctr"/>
                      <a:r>
                        <a:rPr lang="fr-FR" sz="2000" b="1" noProof="0" dirty="0">
                          <a:solidFill>
                            <a:schemeClr val="accent5">
                              <a:lumMod val="50000"/>
                            </a:schemeClr>
                          </a:solidFill>
                          <a:latin typeface="+mj-lt"/>
                        </a:rPr>
                        <a:t>4224</a:t>
                      </a:r>
                    </a:p>
                  </a:txBody>
                  <a:tcPr>
                    <a:solidFill>
                      <a:srgbClr val="EFF6FF"/>
                    </a:solidFill>
                  </a:tcPr>
                </a:tc>
                <a:extLst>
                  <a:ext uri="{0D108BD9-81ED-4DB2-BD59-A6C34878D82A}">
                    <a16:rowId xmlns:a16="http://schemas.microsoft.com/office/drawing/2014/main" val="10013"/>
                  </a:ext>
                </a:extLst>
              </a:tr>
            </a:tbl>
          </a:graphicData>
        </a:graphic>
      </p:graphicFrame>
      <p:sp>
        <p:nvSpPr>
          <p:cNvPr id="5" name="CasellaDiTesto 4"/>
          <p:cNvSpPr txBox="1"/>
          <p:nvPr/>
        </p:nvSpPr>
        <p:spPr>
          <a:xfrm>
            <a:off x="357158" y="5773183"/>
            <a:ext cx="8786842" cy="584775"/>
          </a:xfrm>
          <a:prstGeom prst="rect">
            <a:avLst/>
          </a:prstGeom>
          <a:noFill/>
        </p:spPr>
        <p:txBody>
          <a:bodyPr wrap="square" rtlCol="0">
            <a:spAutoFit/>
          </a:bodyPr>
          <a:lstStyle/>
          <a:p>
            <a:pPr>
              <a:buFont typeface="Arial" charset="0"/>
              <a:buChar char="•"/>
            </a:pPr>
            <a:r>
              <a:rPr lang="en-GB" sz="1600" dirty="0">
                <a:solidFill>
                  <a:schemeClr val="accent6">
                    <a:lumMod val="50000"/>
                  </a:schemeClr>
                </a:solidFill>
              </a:rPr>
              <a:t> Corpus </a:t>
            </a:r>
            <a:r>
              <a:rPr lang="en-GB" sz="1600" b="1" dirty="0">
                <a:solidFill>
                  <a:schemeClr val="accent6">
                    <a:lumMod val="50000"/>
                  </a:schemeClr>
                </a:solidFill>
              </a:rPr>
              <a:t>DISCOSS</a:t>
            </a:r>
            <a:r>
              <a:rPr lang="en-GB" sz="1600" dirty="0">
                <a:solidFill>
                  <a:schemeClr val="accent6">
                    <a:lumMod val="50000"/>
                  </a:schemeClr>
                </a:solidFill>
              </a:rPr>
              <a:t> </a:t>
            </a:r>
            <a:r>
              <a:rPr lang="en-GB" sz="1600" dirty="0" err="1">
                <a:solidFill>
                  <a:schemeClr val="accent6">
                    <a:lumMod val="50000"/>
                  </a:schemeClr>
                </a:solidFill>
              </a:rPr>
              <a:t>disponibile</a:t>
            </a:r>
            <a:r>
              <a:rPr lang="en-GB" sz="1600" dirty="0">
                <a:solidFill>
                  <a:schemeClr val="accent6">
                    <a:lumMod val="50000"/>
                  </a:schemeClr>
                </a:solidFill>
              </a:rPr>
              <a:t> </a:t>
            </a:r>
            <a:r>
              <a:rPr lang="en-GB" sz="1600" dirty="0" err="1">
                <a:solidFill>
                  <a:schemeClr val="accent6">
                    <a:lumMod val="50000"/>
                  </a:schemeClr>
                </a:solidFill>
              </a:rPr>
              <a:t>sulla</a:t>
            </a:r>
            <a:r>
              <a:rPr lang="en-GB" sz="1600" dirty="0">
                <a:solidFill>
                  <a:schemeClr val="accent6">
                    <a:lumMod val="50000"/>
                  </a:schemeClr>
                </a:solidFill>
              </a:rPr>
              <a:t> </a:t>
            </a:r>
            <a:r>
              <a:rPr lang="en-GB" sz="1600" dirty="0" err="1">
                <a:solidFill>
                  <a:schemeClr val="accent6">
                    <a:lumMod val="50000"/>
                  </a:schemeClr>
                </a:solidFill>
              </a:rPr>
              <a:t>piattaforma</a:t>
            </a:r>
            <a:r>
              <a:rPr lang="en-GB" sz="1600" dirty="0">
                <a:solidFill>
                  <a:schemeClr val="accent6">
                    <a:lumMod val="50000"/>
                  </a:schemeClr>
                </a:solidFill>
              </a:rPr>
              <a:t> </a:t>
            </a:r>
            <a:r>
              <a:rPr lang="en-US" sz="1600" b="1" dirty="0" err="1">
                <a:solidFill>
                  <a:schemeClr val="accent6">
                    <a:lumMod val="50000"/>
                  </a:schemeClr>
                </a:solidFill>
              </a:rPr>
              <a:t>Ortolang</a:t>
            </a:r>
            <a:r>
              <a:rPr lang="en-US" sz="1600" dirty="0">
                <a:solidFill>
                  <a:schemeClr val="accent6">
                    <a:lumMod val="50000"/>
                  </a:schemeClr>
                </a:solidFill>
              </a:rPr>
              <a:t>  </a:t>
            </a:r>
          </a:p>
          <a:p>
            <a:pPr indent="95250">
              <a:tabLst>
                <a:tab pos="95250" algn="l"/>
              </a:tabLst>
            </a:pPr>
            <a:r>
              <a:rPr lang="en-US" sz="1600" dirty="0">
                <a:solidFill>
                  <a:schemeClr val="accent6">
                    <a:lumMod val="50000"/>
                  </a:schemeClr>
                </a:solidFill>
              </a:rPr>
              <a:t>https://hdl.handle.net/11403/disc-oraux-semi-spontanes</a:t>
            </a:r>
            <a:endParaRPr lang="en-GB" sz="1600" dirty="0">
              <a:solidFill>
                <a:schemeClr val="accent6">
                  <a:lumMod val="50000"/>
                </a:schemeClr>
              </a:solidFill>
            </a:endParaRP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29</a:t>
            </a:fld>
            <a:endParaRPr lang="it-IT"/>
          </a:p>
        </p:txBody>
      </p:sp>
      <p:sp>
        <p:nvSpPr>
          <p:cNvPr id="2" name="Segnaposto piè di pagina 1">
            <a:extLst>
              <a:ext uri="{FF2B5EF4-FFF2-40B4-BE49-F238E27FC236}">
                <a16:creationId xmlns:a16="http://schemas.microsoft.com/office/drawing/2014/main" id="{2568F5B1-A950-250D-FA37-7DC3EA072A67}"/>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849730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395536" y="692696"/>
            <a:ext cx="8291264" cy="5433467"/>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rPr>
              <a:t>  </a:t>
            </a:r>
          </a:p>
          <a:p>
            <a:pPr marL="0" marR="0" lvl="0" indent="0" defTabSz="914400" rtl="0" eaLnBrk="1" fontAlgn="auto" latinLnBrk="0" hangingPunct="1">
              <a:lnSpc>
                <a:spcPct val="100000"/>
              </a:lnSpc>
              <a:spcBef>
                <a:spcPct val="20000"/>
              </a:spcBef>
              <a:spcAft>
                <a:spcPts val="0"/>
              </a:spcAft>
              <a:buClrTx/>
              <a:buSzTx/>
              <a:buFont typeface="Times New Roman" pitchFamily="18" charset="0"/>
              <a:buChar char="►"/>
              <a:tabLst/>
              <a:defRPr/>
            </a:pPr>
            <a:r>
              <a:rPr kumimoji="0" lang="fr-FR" sz="3600" b="1" i="0" u="none" strike="noStrike" kern="1200" cap="none" spc="0" normalizeH="0" baseline="0" noProof="0" dirty="0">
                <a:ln>
                  <a:noFill/>
                </a:ln>
                <a:solidFill>
                  <a:srgbClr val="002060"/>
                </a:solidFill>
                <a:effectLst/>
                <a:uLnTx/>
                <a:uFillTx/>
                <a:latin typeface="+mn-lt"/>
                <a:ea typeface="+mn-ea"/>
                <a:cs typeface="+mn-cs"/>
                <a:sym typeface="Wingdings" pitchFamily="2" charset="2"/>
              </a:rPr>
              <a:t> </a:t>
            </a:r>
            <a:r>
              <a:rPr lang="en-US" sz="3600" b="1" dirty="0" err="1">
                <a:solidFill>
                  <a:srgbClr val="002060"/>
                </a:solidFill>
                <a:sym typeface="Wingdings" pitchFamily="2" charset="2"/>
              </a:rPr>
              <a:t>Introduzione</a:t>
            </a:r>
            <a:endParaRPr kumimoji="0" lang="en-US" sz="3600" b="1" i="0" u="none" strike="noStrike" kern="1200" cap="none" spc="0" normalizeH="0" baseline="0" noProof="0" dirty="0">
              <a:ln>
                <a:noFill/>
              </a:ln>
              <a:solidFill>
                <a:srgbClr val="002060"/>
              </a:solidFill>
              <a:effectLst/>
              <a:uLnTx/>
              <a:uFillTx/>
              <a:latin typeface="+mn-lt"/>
              <a:ea typeface="+mn-ea"/>
              <a:cs typeface="+mn-cs"/>
            </a:endParaRPr>
          </a:p>
        </p:txBody>
      </p:sp>
      <p:sp>
        <p:nvSpPr>
          <p:cNvPr id="3" name="Segnaposto numero diapositiva 2"/>
          <p:cNvSpPr>
            <a:spLocks noGrp="1"/>
          </p:cNvSpPr>
          <p:nvPr>
            <p:ph type="sldNum" sz="quarter" idx="12"/>
          </p:nvPr>
        </p:nvSpPr>
        <p:spPr/>
        <p:txBody>
          <a:bodyPr/>
          <a:lstStyle/>
          <a:p>
            <a:fld id="{1A6FC8AF-664B-42D1-8CAC-423102524EC0}" type="slidenum">
              <a:rPr lang="it-IT" smtClean="0"/>
              <a:pPr/>
              <a:t>3</a:t>
            </a:fld>
            <a:endParaRPr lang="it-IT"/>
          </a:p>
        </p:txBody>
      </p:sp>
      <p:sp>
        <p:nvSpPr>
          <p:cNvPr id="2" name="Segnaposto piè di pagina 1">
            <a:extLst>
              <a:ext uri="{FF2B5EF4-FFF2-40B4-BE49-F238E27FC236}">
                <a16:creationId xmlns:a16="http://schemas.microsoft.com/office/drawing/2014/main" id="{33DB6994-77C7-014B-CCB5-6485CBD20FE7}"/>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359898"/>
            <a:ext cx="8172400" cy="836854"/>
          </a:xfrm>
        </p:spPr>
        <p:txBody>
          <a:bodyPr>
            <a:normAutofit/>
          </a:bodyPr>
          <a:lstStyle/>
          <a:p>
            <a:pPr algn="ctr"/>
            <a:r>
              <a:rPr lang="fr-FR" sz="3000" b="1" dirty="0">
                <a:solidFill>
                  <a:schemeClr val="accent6">
                    <a:lumMod val="50000"/>
                  </a:schemeClr>
                </a:solidFill>
                <a:latin typeface="Constantia" pitchFamily="18" charset="0"/>
              </a:rPr>
              <a:t> </a:t>
            </a:r>
            <a:r>
              <a:rPr lang="fr-FR" sz="3000" b="1" dirty="0" err="1">
                <a:solidFill>
                  <a:schemeClr val="accent6">
                    <a:lumMod val="50000"/>
                  </a:schemeClr>
                </a:solidFill>
                <a:latin typeface="Constantia" pitchFamily="18" charset="0"/>
              </a:rPr>
              <a:t>Profilo</a:t>
            </a:r>
            <a:r>
              <a:rPr lang="fr-FR" sz="3000" b="1" dirty="0">
                <a:solidFill>
                  <a:schemeClr val="accent6">
                    <a:lumMod val="50000"/>
                  </a:schemeClr>
                </a:solidFill>
                <a:latin typeface="Constantia" pitchFamily="18" charset="0"/>
              </a:rPr>
              <a:t> </a:t>
            </a:r>
            <a:r>
              <a:rPr lang="fr-FR" sz="3000" b="1" dirty="0" err="1">
                <a:solidFill>
                  <a:schemeClr val="accent6">
                    <a:lumMod val="50000"/>
                  </a:schemeClr>
                </a:solidFill>
                <a:latin typeface="Constantia" pitchFamily="18" charset="0"/>
              </a:rPr>
              <a:t>informatori</a:t>
            </a:r>
            <a:endParaRPr lang="fr-FR" sz="3000" b="1" dirty="0">
              <a:solidFill>
                <a:schemeClr val="accent6">
                  <a:lumMod val="50000"/>
                </a:schemeClr>
              </a:solidFill>
              <a:highlight>
                <a:srgbClr val="FFFF00"/>
              </a:highlight>
              <a:latin typeface="Constantia"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1402987501"/>
              </p:ext>
            </p:extLst>
          </p:nvPr>
        </p:nvGraphicFramePr>
        <p:xfrm>
          <a:off x="714348" y="1519808"/>
          <a:ext cx="7745515" cy="2194560"/>
        </p:xfrm>
        <a:graphic>
          <a:graphicData uri="http://schemas.openxmlformats.org/drawingml/2006/table">
            <a:tbl>
              <a:tblPr firstRow="1" bandRow="1">
                <a:noFill/>
                <a:tableStyleId>{7DF18680-E054-41AD-8BC1-D1AEF772440D}</a:tableStyleId>
              </a:tblPr>
              <a:tblGrid>
                <a:gridCol w="1020926">
                  <a:extLst>
                    <a:ext uri="{9D8B030D-6E8A-4147-A177-3AD203B41FA5}">
                      <a16:colId xmlns:a16="http://schemas.microsoft.com/office/drawing/2014/main" val="20000"/>
                    </a:ext>
                  </a:extLst>
                </a:gridCol>
                <a:gridCol w="132455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2303687">
                  <a:extLst>
                    <a:ext uri="{9D8B030D-6E8A-4147-A177-3AD203B41FA5}">
                      <a16:colId xmlns:a16="http://schemas.microsoft.com/office/drawing/2014/main" val="20005"/>
                    </a:ext>
                  </a:extLst>
                </a:gridCol>
              </a:tblGrid>
              <a:tr h="370840">
                <a:tc>
                  <a:txBody>
                    <a:bodyPr/>
                    <a:lstStyle/>
                    <a:p>
                      <a:endParaRPr lang="en-GB" sz="1800" noProof="0" dirty="0">
                        <a:solidFill>
                          <a:schemeClr val="accent5">
                            <a:lumMod val="50000"/>
                          </a:schemeClr>
                        </a:solidFill>
                        <a:latin typeface="Constantia" pitchFamily="18" charset="0"/>
                      </a:endParaRPr>
                    </a:p>
                  </a:txBody>
                  <a:tcPr>
                    <a:solidFill>
                      <a:schemeClr val="accent6">
                        <a:lumMod val="20000"/>
                        <a:lumOff val="80000"/>
                      </a:schemeClr>
                    </a:solidFill>
                  </a:tcPr>
                </a:tc>
                <a:tc>
                  <a:txBody>
                    <a:bodyPr/>
                    <a:lstStyle/>
                    <a:p>
                      <a:r>
                        <a:rPr lang="en-GB" sz="1800" noProof="0" dirty="0">
                          <a:solidFill>
                            <a:schemeClr val="accent5">
                              <a:lumMod val="50000"/>
                            </a:schemeClr>
                          </a:solidFill>
                          <a:latin typeface="Constantia" pitchFamily="18" charset="0"/>
                        </a:rPr>
                        <a:t>lingua</a:t>
                      </a:r>
                    </a:p>
                  </a:txBody>
                  <a:tcPr>
                    <a:solidFill>
                      <a:schemeClr val="accent6">
                        <a:lumMod val="20000"/>
                        <a:lumOff val="80000"/>
                      </a:schemeClr>
                    </a:solidFill>
                  </a:tcPr>
                </a:tc>
                <a:tc>
                  <a:txBody>
                    <a:bodyPr/>
                    <a:lstStyle/>
                    <a:p>
                      <a:r>
                        <a:rPr lang="it-IT" sz="1800" noProof="0" dirty="0">
                          <a:solidFill>
                            <a:schemeClr val="accent5">
                              <a:lumMod val="50000"/>
                            </a:schemeClr>
                          </a:solidFill>
                          <a:latin typeface="Constantia" pitchFamily="18" charset="0"/>
                        </a:rPr>
                        <a:t>e</a:t>
                      </a:r>
                      <a:r>
                        <a:rPr lang="en-GB" sz="1800" noProof="0" dirty="0" err="1">
                          <a:solidFill>
                            <a:schemeClr val="accent5">
                              <a:lumMod val="50000"/>
                            </a:schemeClr>
                          </a:solidFill>
                          <a:latin typeface="Constantia" pitchFamily="18" charset="0"/>
                        </a:rPr>
                        <a:t>tà</a:t>
                      </a:r>
                      <a:endParaRPr lang="en-GB" sz="1800" noProof="0" dirty="0">
                        <a:solidFill>
                          <a:schemeClr val="accent5">
                            <a:lumMod val="50000"/>
                          </a:schemeClr>
                        </a:solidFill>
                        <a:latin typeface="Constantia" pitchFamily="18" charset="0"/>
                      </a:endParaRPr>
                    </a:p>
                  </a:txBody>
                  <a:tcPr>
                    <a:solidFill>
                      <a:schemeClr val="accent6">
                        <a:lumMod val="20000"/>
                        <a:lumOff val="80000"/>
                      </a:schemeClr>
                    </a:solidFill>
                  </a:tcPr>
                </a:tc>
                <a:tc>
                  <a:txBody>
                    <a:bodyPr/>
                    <a:lstStyle/>
                    <a:p>
                      <a:r>
                        <a:rPr lang="en-GB" sz="1800" noProof="0" dirty="0" err="1">
                          <a:solidFill>
                            <a:schemeClr val="accent5">
                              <a:lumMod val="50000"/>
                            </a:schemeClr>
                          </a:solidFill>
                        </a:rPr>
                        <a:t>istruzione</a:t>
                      </a:r>
                      <a:endParaRPr lang="en-GB" sz="1800" noProof="0" dirty="0">
                        <a:solidFill>
                          <a:schemeClr val="accent5">
                            <a:lumMod val="50000"/>
                          </a:schemeClr>
                        </a:solidFill>
                        <a:latin typeface="Constantia" pitchFamily="18" charset="0"/>
                      </a:endParaRPr>
                    </a:p>
                  </a:txBody>
                  <a:tcPr>
                    <a:solidFill>
                      <a:schemeClr val="accent6">
                        <a:lumMod val="20000"/>
                        <a:lumOff val="80000"/>
                      </a:schemeClr>
                    </a:solidFill>
                  </a:tcPr>
                </a:tc>
                <a:tc>
                  <a:txBody>
                    <a:bodyPr/>
                    <a:lstStyle/>
                    <a:p>
                      <a:r>
                        <a:rPr lang="it-IT" sz="1800" noProof="0" dirty="0">
                          <a:solidFill>
                            <a:schemeClr val="accent5">
                              <a:lumMod val="50000"/>
                            </a:schemeClr>
                          </a:solidFill>
                          <a:latin typeface="Constantia" pitchFamily="18" charset="0"/>
                        </a:rPr>
                        <a:t>A</a:t>
                      </a:r>
                      <a:r>
                        <a:rPr lang="en-GB" sz="1800" noProof="0" dirty="0" err="1">
                          <a:solidFill>
                            <a:schemeClr val="accent5">
                              <a:lumMod val="50000"/>
                            </a:schemeClr>
                          </a:solidFill>
                          <a:latin typeface="Constantia" pitchFamily="18" charset="0"/>
                        </a:rPr>
                        <a:t>ltre</a:t>
                      </a:r>
                      <a:r>
                        <a:rPr lang="en-GB" sz="1800" noProof="0" dirty="0">
                          <a:solidFill>
                            <a:schemeClr val="accent5">
                              <a:lumMod val="50000"/>
                            </a:schemeClr>
                          </a:solidFill>
                          <a:latin typeface="Constantia" pitchFamily="18" charset="0"/>
                        </a:rPr>
                        <a:t> L2</a:t>
                      </a:r>
                    </a:p>
                  </a:txBody>
                  <a:tcPr>
                    <a:solidFill>
                      <a:schemeClr val="accent6">
                        <a:lumMod val="20000"/>
                        <a:lumOff val="80000"/>
                      </a:schemeClr>
                    </a:solidFill>
                  </a:tcPr>
                </a:tc>
                <a:tc>
                  <a:txBody>
                    <a:bodyPr/>
                    <a:lstStyle/>
                    <a:p>
                      <a:r>
                        <a:rPr lang="it-IT" sz="1800" noProof="0" dirty="0">
                          <a:solidFill>
                            <a:schemeClr val="accent5">
                              <a:lumMod val="50000"/>
                            </a:schemeClr>
                          </a:solidFill>
                          <a:latin typeface="Constantia" pitchFamily="18" charset="0"/>
                        </a:rPr>
                        <a:t>r</a:t>
                      </a:r>
                      <a:r>
                        <a:rPr lang="en-GB" sz="1800" noProof="0" dirty="0" err="1">
                          <a:solidFill>
                            <a:schemeClr val="accent5">
                              <a:lumMod val="50000"/>
                            </a:schemeClr>
                          </a:solidFill>
                          <a:latin typeface="Constantia" pitchFamily="18" charset="0"/>
                        </a:rPr>
                        <a:t>egistrati</a:t>
                      </a:r>
                      <a:endParaRPr lang="en-GB" sz="1800" noProof="0" dirty="0">
                        <a:solidFill>
                          <a:schemeClr val="accent5">
                            <a:lumMod val="50000"/>
                          </a:schemeClr>
                        </a:solidFill>
                        <a:latin typeface="Constantia" pitchFamily="18" charset="0"/>
                      </a:endParaRPr>
                    </a:p>
                  </a:txBody>
                  <a:tcPr>
                    <a:solidFill>
                      <a:schemeClr val="accent6">
                        <a:lumMod val="20000"/>
                        <a:lumOff val="80000"/>
                      </a:schemeClr>
                    </a:solidFill>
                  </a:tcPr>
                </a:tc>
                <a:extLst>
                  <a:ext uri="{0D108BD9-81ED-4DB2-BD59-A6C34878D82A}">
                    <a16:rowId xmlns:a16="http://schemas.microsoft.com/office/drawing/2014/main" val="10000"/>
                  </a:ext>
                </a:extLst>
              </a:tr>
              <a:tr h="370840">
                <a:tc>
                  <a:txBody>
                    <a:bodyPr/>
                    <a:lstStyle/>
                    <a:p>
                      <a:r>
                        <a:rPr lang="it-IT" sz="1800" noProof="0" dirty="0">
                          <a:solidFill>
                            <a:schemeClr val="accent5">
                              <a:lumMod val="50000"/>
                            </a:schemeClr>
                          </a:solidFill>
                          <a:latin typeface="Constantia" pitchFamily="18" charset="0"/>
                        </a:rPr>
                        <a:t>L</a:t>
                      </a:r>
                      <a:r>
                        <a:rPr lang="en-GB" sz="1800" noProof="0" dirty="0">
                          <a:solidFill>
                            <a:schemeClr val="accent5">
                              <a:lumMod val="50000"/>
                            </a:schemeClr>
                          </a:solidFill>
                          <a:latin typeface="Constantia" pitchFamily="18" charset="0"/>
                        </a:rPr>
                        <a:t>1</a:t>
                      </a:r>
                    </a:p>
                  </a:txBody>
                  <a:tcPr>
                    <a:solidFill>
                      <a:srgbClr val="EFF6FF"/>
                    </a:solidFill>
                  </a:tcPr>
                </a:tc>
                <a:tc>
                  <a:txBody>
                    <a:bodyPr/>
                    <a:lstStyle/>
                    <a:p>
                      <a:r>
                        <a:rPr lang="en-GB" sz="1800" noProof="0" dirty="0">
                          <a:solidFill>
                            <a:schemeClr val="accent5">
                              <a:lumMod val="50000"/>
                            </a:schemeClr>
                          </a:solidFill>
                        </a:rPr>
                        <a:t>Inglese</a:t>
                      </a:r>
                    </a:p>
                    <a:p>
                      <a:r>
                        <a:rPr lang="en-GB" sz="1800" noProof="0" dirty="0" err="1">
                          <a:solidFill>
                            <a:schemeClr val="accent5">
                              <a:lumMod val="50000"/>
                            </a:schemeClr>
                          </a:solidFill>
                        </a:rPr>
                        <a:t>Francese</a:t>
                      </a:r>
                      <a:endParaRPr lang="en-GB" sz="1800" noProof="0" dirty="0">
                        <a:solidFill>
                          <a:schemeClr val="accent5">
                            <a:lumMod val="50000"/>
                          </a:schemeClr>
                        </a:solidFill>
                      </a:endParaRPr>
                    </a:p>
                    <a:p>
                      <a:r>
                        <a:rPr lang="en-GB" sz="1800" noProof="0" dirty="0" err="1">
                          <a:solidFill>
                            <a:schemeClr val="accent5">
                              <a:lumMod val="50000"/>
                            </a:schemeClr>
                          </a:solidFill>
                        </a:rPr>
                        <a:t>Italiano</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a:solidFill>
                            <a:schemeClr val="accent5">
                              <a:lumMod val="50000"/>
                            </a:schemeClr>
                          </a:solidFill>
                        </a:rPr>
                        <a:t>20</a:t>
                      </a:r>
                      <a:r>
                        <a:rPr lang="en-GB" sz="1800" baseline="0" noProof="0" dirty="0">
                          <a:solidFill>
                            <a:schemeClr val="accent5">
                              <a:lumMod val="50000"/>
                            </a:schemeClr>
                          </a:solidFill>
                        </a:rPr>
                        <a:t>-35 </a:t>
                      </a:r>
                      <a:endParaRPr lang="en-GB" sz="1800" noProof="0" dirty="0">
                        <a:solidFill>
                          <a:schemeClr val="accent5">
                            <a:lumMod val="50000"/>
                          </a:schemeClr>
                        </a:solidFill>
                      </a:endParaRPr>
                    </a:p>
                    <a:p>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it-IT" sz="1800" noProof="0" dirty="0">
                          <a:solidFill>
                            <a:schemeClr val="accent5">
                              <a:lumMod val="50000"/>
                            </a:schemeClr>
                          </a:solidFill>
                          <a:latin typeface="Constantia" pitchFamily="18" charset="0"/>
                        </a:rPr>
                        <a:t>Laurea/PhD</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en-GB" sz="1800" noProof="0" dirty="0">
                          <a:solidFill>
                            <a:schemeClr val="accent5">
                              <a:lumMod val="50000"/>
                            </a:schemeClr>
                          </a:solidFill>
                        </a:rPr>
                        <a:t>+</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err="1">
                          <a:solidFill>
                            <a:schemeClr val="accent5">
                              <a:lumMod val="50000"/>
                            </a:schemeClr>
                          </a:solidFill>
                        </a:rPr>
                        <a:t>Irlanda</a:t>
                      </a:r>
                      <a:endParaRPr lang="en-GB" sz="1800" noProof="0" dirty="0">
                        <a:solidFill>
                          <a:schemeClr val="accent5">
                            <a:lumMod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a:solidFill>
                            <a:schemeClr val="accent5">
                              <a:lumMod val="50000"/>
                            </a:schemeClr>
                          </a:solidFill>
                        </a:rPr>
                        <a:t>Francia</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a:solidFill>
                            <a:schemeClr val="accent5">
                              <a:lumMod val="50000"/>
                            </a:schemeClr>
                          </a:solidFill>
                        </a:rPr>
                        <a:t>Italia</a:t>
                      </a:r>
                    </a:p>
                  </a:txBody>
                  <a:tcPr>
                    <a:solidFill>
                      <a:srgbClr val="EFF6FF"/>
                    </a:solidFill>
                  </a:tcPr>
                </a:tc>
                <a:extLst>
                  <a:ext uri="{0D108BD9-81ED-4DB2-BD59-A6C34878D82A}">
                    <a16:rowId xmlns:a16="http://schemas.microsoft.com/office/drawing/2014/main" val="10001"/>
                  </a:ext>
                </a:extLst>
              </a:tr>
              <a:tr h="370840">
                <a:tc>
                  <a:txBody>
                    <a:bodyPr/>
                    <a:lstStyle/>
                    <a:p>
                      <a:r>
                        <a:rPr lang="en-GB" sz="1800" noProof="0" dirty="0">
                          <a:solidFill>
                            <a:schemeClr val="accent5">
                              <a:lumMod val="50000"/>
                            </a:schemeClr>
                          </a:solidFill>
                        </a:rPr>
                        <a:t>L2*</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en-GB" sz="1800" noProof="0" dirty="0">
                          <a:solidFill>
                            <a:schemeClr val="accent5">
                              <a:lumMod val="50000"/>
                            </a:schemeClr>
                          </a:solidFill>
                        </a:rPr>
                        <a:t>Inglese L1</a:t>
                      </a:r>
                    </a:p>
                    <a:p>
                      <a:r>
                        <a:rPr lang="en-GB" sz="1800" noProof="0" dirty="0" err="1">
                          <a:solidFill>
                            <a:schemeClr val="accent5">
                              <a:lumMod val="50000"/>
                            </a:schemeClr>
                          </a:solidFill>
                        </a:rPr>
                        <a:t>Francese</a:t>
                      </a:r>
                      <a:r>
                        <a:rPr lang="en-GB" sz="1800" baseline="0" noProof="0" dirty="0">
                          <a:solidFill>
                            <a:schemeClr val="accent5">
                              <a:lumMod val="50000"/>
                            </a:schemeClr>
                          </a:solidFill>
                        </a:rPr>
                        <a:t> L1</a:t>
                      </a:r>
                      <a:endParaRPr lang="en-GB" sz="1800" noProof="0" dirty="0">
                        <a:solidFill>
                          <a:schemeClr val="accent5">
                            <a:lumMod val="50000"/>
                          </a:schemeClr>
                        </a:solidFill>
                      </a:endParaRPr>
                    </a:p>
                  </a:txBody>
                  <a:tcPr>
                    <a:solidFill>
                      <a:srgbClr val="EFF6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noProof="0" dirty="0">
                          <a:solidFill>
                            <a:schemeClr val="accent5">
                              <a:lumMod val="50000"/>
                            </a:schemeClr>
                          </a:solidFill>
                        </a:rPr>
                        <a:t>18-30 </a:t>
                      </a:r>
                    </a:p>
                    <a:p>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it-IT" sz="1800" noProof="0" dirty="0">
                          <a:solidFill>
                            <a:schemeClr val="accent5">
                              <a:lumMod val="50000"/>
                            </a:schemeClr>
                          </a:solidFill>
                          <a:latin typeface="Constantia" pitchFamily="18" charset="0"/>
                        </a:rPr>
                        <a:t>S</a:t>
                      </a:r>
                      <a:r>
                        <a:rPr lang="en-GB" sz="1800" noProof="0" dirty="0" err="1">
                          <a:solidFill>
                            <a:schemeClr val="accent5">
                              <a:lumMod val="50000"/>
                            </a:schemeClr>
                          </a:solidFill>
                          <a:latin typeface="Constantia" pitchFamily="18" charset="0"/>
                        </a:rPr>
                        <a:t>tudenti</a:t>
                      </a:r>
                      <a:r>
                        <a:rPr lang="en-GB" sz="1800" noProof="0" dirty="0">
                          <a:solidFill>
                            <a:schemeClr val="accent5">
                              <a:lumMod val="50000"/>
                            </a:schemeClr>
                          </a:solidFill>
                          <a:latin typeface="Constantia" pitchFamily="18" charset="0"/>
                        </a:rPr>
                        <a:t> </a:t>
                      </a:r>
                      <a:r>
                        <a:rPr lang="en-GB" sz="1800" noProof="0" dirty="0" err="1">
                          <a:solidFill>
                            <a:schemeClr val="accent5">
                              <a:lumMod val="50000"/>
                            </a:schemeClr>
                          </a:solidFill>
                          <a:latin typeface="Constantia" pitchFamily="18" charset="0"/>
                        </a:rPr>
                        <a:t>universitari</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en-GB" sz="1800" noProof="0" dirty="0">
                          <a:solidFill>
                            <a:schemeClr val="accent5">
                              <a:lumMod val="50000"/>
                            </a:schemeClr>
                          </a:solidFill>
                        </a:rPr>
                        <a:t>+</a:t>
                      </a:r>
                      <a:endParaRPr lang="en-GB" sz="1800" noProof="0" dirty="0">
                        <a:solidFill>
                          <a:schemeClr val="accent5">
                            <a:lumMod val="50000"/>
                          </a:schemeClr>
                        </a:solidFill>
                        <a:latin typeface="Constantia" pitchFamily="18" charset="0"/>
                      </a:endParaRPr>
                    </a:p>
                  </a:txBody>
                  <a:tcPr>
                    <a:solidFill>
                      <a:srgbClr val="EFF6FF"/>
                    </a:solidFill>
                  </a:tcPr>
                </a:tc>
                <a:tc>
                  <a:txBody>
                    <a:bodyPr/>
                    <a:lstStyle/>
                    <a:p>
                      <a:r>
                        <a:rPr lang="en-GB" sz="1800" noProof="0" dirty="0">
                          <a:solidFill>
                            <a:schemeClr val="accent5">
                              <a:lumMod val="50000"/>
                            </a:schemeClr>
                          </a:solidFill>
                        </a:rPr>
                        <a:t>UCC (Cork)</a:t>
                      </a:r>
                      <a:endParaRPr lang="en-GB" sz="1800" baseline="0" noProof="0" dirty="0">
                        <a:solidFill>
                          <a:schemeClr val="accent5">
                            <a:lumMod val="50000"/>
                          </a:schemeClr>
                        </a:solidFill>
                      </a:endParaRPr>
                    </a:p>
                    <a:p>
                      <a:r>
                        <a:rPr lang="en-GB" sz="1800" baseline="0" noProof="0" dirty="0">
                          <a:solidFill>
                            <a:schemeClr val="accent5">
                              <a:lumMod val="50000"/>
                            </a:schemeClr>
                          </a:solidFill>
                        </a:rPr>
                        <a:t>Université Avignon</a:t>
                      </a:r>
                      <a:endParaRPr lang="en-GB" sz="1800" noProof="0" dirty="0">
                        <a:solidFill>
                          <a:schemeClr val="accent5">
                            <a:lumMod val="50000"/>
                          </a:schemeClr>
                        </a:solidFill>
                        <a:latin typeface="Constantia" pitchFamily="18" charset="0"/>
                      </a:endParaRPr>
                    </a:p>
                  </a:txBody>
                  <a:tcPr>
                    <a:solidFill>
                      <a:srgbClr val="EFF6FF"/>
                    </a:solidFill>
                  </a:tcPr>
                </a:tc>
                <a:extLst>
                  <a:ext uri="{0D108BD9-81ED-4DB2-BD59-A6C34878D82A}">
                    <a16:rowId xmlns:a16="http://schemas.microsoft.com/office/drawing/2014/main" val="10002"/>
                  </a:ext>
                </a:extLst>
              </a:tr>
            </a:tbl>
          </a:graphicData>
        </a:graphic>
      </p:graphicFrame>
      <p:sp>
        <p:nvSpPr>
          <p:cNvPr id="7" name="ZoneTexte 6"/>
          <p:cNvSpPr txBox="1"/>
          <p:nvPr/>
        </p:nvSpPr>
        <p:spPr>
          <a:xfrm>
            <a:off x="780255" y="4244182"/>
            <a:ext cx="8006587" cy="1908215"/>
          </a:xfrm>
          <a:prstGeom prst="rect">
            <a:avLst/>
          </a:prstGeom>
          <a:noFill/>
        </p:spPr>
        <p:txBody>
          <a:bodyPr wrap="square" rtlCol="0">
            <a:spAutoFit/>
          </a:bodyPr>
          <a:lstStyle/>
          <a:p>
            <a:r>
              <a:rPr lang="fr-FR" dirty="0">
                <a:solidFill>
                  <a:srgbClr val="002060"/>
                </a:solidFill>
                <a:latin typeface="Constantia" pitchFamily="18" charset="0"/>
              </a:rPr>
              <a:t>L2* = 	</a:t>
            </a:r>
            <a:r>
              <a:rPr lang="fr-FR" dirty="0" err="1">
                <a:solidFill>
                  <a:srgbClr val="002060"/>
                </a:solidFill>
                <a:latin typeface="Constantia" pitchFamily="18" charset="0"/>
              </a:rPr>
              <a:t>contesto</a:t>
            </a:r>
            <a:r>
              <a:rPr lang="fr-FR" dirty="0">
                <a:solidFill>
                  <a:srgbClr val="002060"/>
                </a:solidFill>
                <a:latin typeface="Constantia" pitchFamily="18" charset="0"/>
              </a:rPr>
              <a:t> </a:t>
            </a:r>
            <a:r>
              <a:rPr lang="fr-FR" dirty="0" err="1">
                <a:solidFill>
                  <a:srgbClr val="002060"/>
                </a:solidFill>
                <a:latin typeface="Constantia" pitchFamily="18" charset="0"/>
              </a:rPr>
              <a:t>guidato</a:t>
            </a:r>
            <a:r>
              <a:rPr lang="fr-FR" dirty="0">
                <a:solidFill>
                  <a:srgbClr val="002060"/>
                </a:solidFill>
                <a:latin typeface="Constantia" pitchFamily="18" charset="0"/>
              </a:rPr>
              <a:t> di </a:t>
            </a:r>
            <a:r>
              <a:rPr lang="fr-FR" dirty="0" err="1">
                <a:solidFill>
                  <a:srgbClr val="002060"/>
                </a:solidFill>
                <a:latin typeface="Constantia" pitchFamily="18" charset="0"/>
              </a:rPr>
              <a:t>apprendimento</a:t>
            </a:r>
            <a:r>
              <a:rPr lang="fr-FR" dirty="0">
                <a:solidFill>
                  <a:srgbClr val="002060"/>
                </a:solidFill>
                <a:latin typeface="Constantia" pitchFamily="18" charset="0"/>
              </a:rPr>
              <a:t> + </a:t>
            </a:r>
            <a:r>
              <a:rPr lang="fr-FR" dirty="0" err="1">
                <a:solidFill>
                  <a:srgbClr val="002060"/>
                </a:solidFill>
                <a:latin typeface="Constantia" pitchFamily="18" charset="0"/>
              </a:rPr>
              <a:t>situazione</a:t>
            </a:r>
            <a:r>
              <a:rPr lang="fr-FR" dirty="0">
                <a:solidFill>
                  <a:srgbClr val="002060"/>
                </a:solidFill>
                <a:latin typeface="Constantia" pitchFamily="18" charset="0"/>
              </a:rPr>
              <a:t> </a:t>
            </a:r>
            <a:r>
              <a:rPr lang="fr-FR" dirty="0" err="1">
                <a:solidFill>
                  <a:srgbClr val="002060"/>
                </a:solidFill>
                <a:latin typeface="Constantia" pitchFamily="18" charset="0"/>
              </a:rPr>
              <a:t>eteroglotta</a:t>
            </a:r>
            <a:endParaRPr lang="fr-FR" dirty="0">
              <a:solidFill>
                <a:srgbClr val="002060"/>
              </a:solidFill>
              <a:latin typeface="Constantia" pitchFamily="18" charset="0"/>
            </a:endParaRPr>
          </a:p>
          <a:p>
            <a:r>
              <a:rPr lang="fr-FR" dirty="0">
                <a:solidFill>
                  <a:srgbClr val="002060"/>
                </a:solidFill>
                <a:latin typeface="Constantia" pitchFamily="18" charset="0"/>
              </a:rPr>
              <a:t>	(semestre Erasmus in Italia per </a:t>
            </a:r>
            <a:r>
              <a:rPr lang="fr-FR" dirty="0" err="1">
                <a:solidFill>
                  <a:srgbClr val="002060"/>
                </a:solidFill>
                <a:latin typeface="Constantia" pitchFamily="18" charset="0"/>
              </a:rPr>
              <a:t>pochi</a:t>
            </a:r>
            <a:r>
              <a:rPr lang="fr-FR" dirty="0">
                <a:solidFill>
                  <a:srgbClr val="002060"/>
                </a:solidFill>
                <a:latin typeface="Constantia" pitchFamily="18" charset="0"/>
              </a:rPr>
              <a:t> </a:t>
            </a:r>
            <a:r>
              <a:rPr lang="fr-FR" dirty="0" err="1">
                <a:solidFill>
                  <a:srgbClr val="002060"/>
                </a:solidFill>
                <a:latin typeface="Constantia" pitchFamily="18" charset="0"/>
              </a:rPr>
              <a:t>studenti</a:t>
            </a:r>
            <a:r>
              <a:rPr lang="fr-FR" dirty="0">
                <a:solidFill>
                  <a:srgbClr val="002060"/>
                </a:solidFill>
                <a:latin typeface="Constantia" pitchFamily="18" charset="0"/>
              </a:rPr>
              <a:t>)</a:t>
            </a:r>
          </a:p>
          <a:p>
            <a:endParaRPr lang="fr-FR" dirty="0">
              <a:solidFill>
                <a:srgbClr val="002060"/>
              </a:solidFill>
              <a:latin typeface="Constantia" pitchFamily="18" charset="0"/>
            </a:endParaRPr>
          </a:p>
          <a:p>
            <a:endParaRPr lang="fr-FR" sz="1000" dirty="0">
              <a:solidFill>
                <a:srgbClr val="002060"/>
              </a:solidFill>
              <a:latin typeface="Constantia" pitchFamily="18" charset="0"/>
            </a:endParaRPr>
          </a:p>
          <a:p>
            <a:pPr>
              <a:tabLst>
                <a:tab pos="1433513" algn="l"/>
              </a:tabLst>
            </a:pPr>
            <a:r>
              <a:rPr lang="en-GB" b="1" dirty="0" err="1">
                <a:solidFill>
                  <a:srgbClr val="002060"/>
                </a:solidFill>
              </a:rPr>
              <a:t>Livello</a:t>
            </a:r>
            <a:r>
              <a:rPr lang="en-GB" dirty="0">
                <a:solidFill>
                  <a:srgbClr val="002060"/>
                </a:solidFill>
              </a:rPr>
              <a:t>:  a) test di </a:t>
            </a:r>
            <a:r>
              <a:rPr lang="en-GB" dirty="0" err="1">
                <a:solidFill>
                  <a:srgbClr val="002060"/>
                </a:solidFill>
              </a:rPr>
              <a:t>grammatica</a:t>
            </a:r>
            <a:r>
              <a:rPr lang="en-GB" dirty="0">
                <a:solidFill>
                  <a:srgbClr val="002060"/>
                </a:solidFill>
              </a:rPr>
              <a:t> e di </a:t>
            </a:r>
            <a:r>
              <a:rPr lang="en-GB" dirty="0" err="1">
                <a:solidFill>
                  <a:srgbClr val="002060"/>
                </a:solidFill>
              </a:rPr>
              <a:t>vocabolario</a:t>
            </a:r>
            <a:r>
              <a:rPr lang="en-GB" dirty="0">
                <a:solidFill>
                  <a:srgbClr val="002060"/>
                </a:solidFill>
              </a:rPr>
              <a:t> (Oxford Placement Text)</a:t>
            </a:r>
          </a:p>
          <a:p>
            <a:pPr marL="893763">
              <a:tabLst>
                <a:tab pos="1433513" algn="l"/>
              </a:tabLst>
            </a:pPr>
            <a:r>
              <a:rPr lang="en-GB" dirty="0">
                <a:solidFill>
                  <a:srgbClr val="002060"/>
                </a:solidFill>
              </a:rPr>
              <a:t>b) </a:t>
            </a:r>
            <a:r>
              <a:rPr lang="en-GB" dirty="0" err="1">
                <a:solidFill>
                  <a:srgbClr val="002060"/>
                </a:solidFill>
              </a:rPr>
              <a:t>complessità</a:t>
            </a:r>
            <a:r>
              <a:rPr lang="en-GB" dirty="0">
                <a:solidFill>
                  <a:srgbClr val="002060"/>
                </a:solidFill>
              </a:rPr>
              <a:t> </a:t>
            </a:r>
            <a:r>
              <a:rPr lang="en-GB" dirty="0" err="1">
                <a:solidFill>
                  <a:srgbClr val="002060"/>
                </a:solidFill>
              </a:rPr>
              <a:t>morfosintattica</a:t>
            </a:r>
            <a:r>
              <a:rPr lang="en-GB" dirty="0">
                <a:solidFill>
                  <a:srgbClr val="002060"/>
                </a:solidFill>
              </a:rPr>
              <a:t> </a:t>
            </a:r>
            <a:r>
              <a:rPr lang="en-GB" dirty="0" err="1">
                <a:solidFill>
                  <a:srgbClr val="002060"/>
                </a:solidFill>
              </a:rPr>
              <a:t>delle</a:t>
            </a:r>
            <a:r>
              <a:rPr lang="en-GB" dirty="0">
                <a:solidFill>
                  <a:srgbClr val="002060"/>
                </a:solidFill>
              </a:rPr>
              <a:t> </a:t>
            </a:r>
            <a:r>
              <a:rPr lang="en-GB" dirty="0" err="1">
                <a:solidFill>
                  <a:srgbClr val="002060"/>
                </a:solidFill>
              </a:rPr>
              <a:t>narrazioni</a:t>
            </a:r>
            <a:r>
              <a:rPr lang="en-GB" dirty="0">
                <a:solidFill>
                  <a:srgbClr val="002060"/>
                </a:solidFill>
              </a:rPr>
              <a:t> (</a:t>
            </a:r>
            <a:r>
              <a:rPr lang="en-GB" dirty="0" err="1">
                <a:solidFill>
                  <a:srgbClr val="002060"/>
                </a:solidFill>
              </a:rPr>
              <a:t>Bartning</a:t>
            </a:r>
            <a:r>
              <a:rPr lang="en-GB" dirty="0">
                <a:solidFill>
                  <a:srgbClr val="002060"/>
                </a:solidFill>
              </a:rPr>
              <a:t> &amp; </a:t>
            </a:r>
            <a:r>
              <a:rPr lang="en-GB" dirty="0" err="1">
                <a:solidFill>
                  <a:srgbClr val="002060"/>
                </a:solidFill>
              </a:rPr>
              <a:t>Schlyeter</a:t>
            </a:r>
            <a:r>
              <a:rPr lang="en-GB" dirty="0">
                <a:solidFill>
                  <a:srgbClr val="002060"/>
                </a:solidFill>
              </a:rPr>
              <a:t> 2004)</a:t>
            </a:r>
            <a:endParaRPr lang="fr-FR" dirty="0">
              <a:solidFill>
                <a:srgbClr val="002060"/>
              </a:solidFill>
              <a:latin typeface="Constantia" pitchFamily="18" charset="0"/>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30</a:t>
            </a:fld>
            <a:endParaRPr lang="it-IT"/>
          </a:p>
        </p:txBody>
      </p:sp>
      <p:sp>
        <p:nvSpPr>
          <p:cNvPr id="3" name="Segnaposto piè di pagina 2">
            <a:extLst>
              <a:ext uri="{FF2B5EF4-FFF2-40B4-BE49-F238E27FC236}">
                <a16:creationId xmlns:a16="http://schemas.microsoft.com/office/drawing/2014/main" id="{65905478-AC4C-44BE-CBAC-D4389CC31686}"/>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308498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59829"/>
            <a:ext cx="8291264" cy="5865515"/>
          </a:xfrm>
        </p:spPr>
        <p:txBody>
          <a:bodyPr>
            <a:normAutofit/>
          </a:bodyPr>
          <a:lstStyle/>
          <a:p>
            <a:pPr algn="ctr">
              <a:buNone/>
            </a:pPr>
            <a:r>
              <a:rPr lang="fr-FR" sz="2800" b="1" dirty="0" err="1">
                <a:solidFill>
                  <a:srgbClr val="002060"/>
                </a:solidFill>
                <a:latin typeface="Constantia" pitchFamily="18" charset="0"/>
              </a:rPr>
              <a:t>Questione</a:t>
            </a:r>
            <a:r>
              <a:rPr lang="fr-FR" sz="2800" b="1" dirty="0">
                <a:solidFill>
                  <a:srgbClr val="002060"/>
                </a:solidFill>
                <a:latin typeface="Constantia" pitchFamily="18" charset="0"/>
              </a:rPr>
              <a:t> di </a:t>
            </a:r>
            <a:r>
              <a:rPr lang="fr-FR" sz="2800" b="1" dirty="0" err="1">
                <a:solidFill>
                  <a:srgbClr val="002060"/>
                </a:solidFill>
                <a:latin typeface="Constantia" pitchFamily="18" charset="0"/>
              </a:rPr>
              <a:t>livelli</a:t>
            </a:r>
            <a:r>
              <a:rPr lang="fr-FR" sz="2800" b="1" dirty="0">
                <a:solidFill>
                  <a:srgbClr val="002060"/>
                </a:solidFill>
                <a:latin typeface="Constantia" pitchFamily="18" charset="0"/>
              </a:rPr>
              <a:t> ?</a:t>
            </a:r>
          </a:p>
          <a:p>
            <a:pPr algn="ctr">
              <a:buNone/>
            </a:pPr>
            <a:endParaRPr lang="fr-FR" sz="2400" b="1" dirty="0">
              <a:solidFill>
                <a:srgbClr val="002060"/>
              </a:solidFill>
              <a:latin typeface="Constantia" pitchFamily="18" charset="0"/>
            </a:endParaRPr>
          </a:p>
          <a:p>
            <a:pPr marL="0" indent="0" algn="just">
              <a:buFontTx/>
              <a:buChar char="-"/>
            </a:pPr>
            <a:r>
              <a:rPr lang="fr-FR" sz="2400" dirty="0">
                <a:solidFill>
                  <a:srgbClr val="002060"/>
                </a:solidFill>
                <a:latin typeface="Constantia" pitchFamily="18" charset="0"/>
              </a:rPr>
              <a:t> </a:t>
            </a:r>
            <a:r>
              <a:rPr lang="fr-FR" sz="2400" dirty="0" err="1">
                <a:solidFill>
                  <a:srgbClr val="002060"/>
                </a:solidFill>
                <a:latin typeface="Constantia" pitchFamily="18" charset="0"/>
              </a:rPr>
              <a:t>Impossibilità</a:t>
            </a:r>
            <a:r>
              <a:rPr lang="fr-FR" sz="2400" dirty="0">
                <a:solidFill>
                  <a:srgbClr val="002060"/>
                </a:solidFill>
                <a:latin typeface="Constantia" pitchFamily="18" charset="0"/>
              </a:rPr>
              <a:t> di </a:t>
            </a:r>
            <a:r>
              <a:rPr lang="fr-FR" sz="2400" dirty="0" err="1">
                <a:solidFill>
                  <a:srgbClr val="002060"/>
                </a:solidFill>
                <a:latin typeface="Constantia" pitchFamily="18" charset="0"/>
              </a:rPr>
              <a:t>rispettare</a:t>
            </a:r>
            <a:r>
              <a:rPr lang="fr-FR" sz="2400" dirty="0">
                <a:solidFill>
                  <a:srgbClr val="002060"/>
                </a:solidFill>
                <a:latin typeface="Constantia" pitchFamily="18" charset="0"/>
              </a:rPr>
              <a:t> il </a:t>
            </a:r>
            <a:r>
              <a:rPr lang="fr-FR" sz="2400" dirty="0" err="1">
                <a:solidFill>
                  <a:srgbClr val="002060"/>
                </a:solidFill>
                <a:latin typeface="Constantia" pitchFamily="18" charset="0"/>
              </a:rPr>
              <a:t>livello</a:t>
            </a:r>
            <a:r>
              <a:rPr lang="fr-FR" sz="2400" dirty="0">
                <a:solidFill>
                  <a:srgbClr val="002060"/>
                </a:solidFill>
                <a:latin typeface="Constantia" pitchFamily="18" charset="0"/>
              </a:rPr>
              <a:t> </a:t>
            </a:r>
            <a:r>
              <a:rPr lang="fr-FR" sz="2400" dirty="0" err="1">
                <a:solidFill>
                  <a:srgbClr val="002060"/>
                </a:solidFill>
                <a:latin typeface="Constantia" pitchFamily="18" charset="0"/>
              </a:rPr>
              <a:t>della</a:t>
            </a:r>
            <a:r>
              <a:rPr lang="fr-FR" sz="2400" dirty="0">
                <a:solidFill>
                  <a:srgbClr val="002060"/>
                </a:solidFill>
                <a:latin typeface="Constantia" pitchFamily="18" charset="0"/>
              </a:rPr>
              <a:t> classe</a:t>
            </a:r>
          </a:p>
          <a:p>
            <a:pPr marL="0" indent="0" algn="just">
              <a:buFontTx/>
              <a:buChar char="-"/>
            </a:pPr>
            <a:endParaRPr lang="fr-FR" sz="2000" dirty="0">
              <a:solidFill>
                <a:srgbClr val="002060"/>
              </a:solidFill>
              <a:latin typeface="Constantia" pitchFamily="18" charset="0"/>
            </a:endParaRPr>
          </a:p>
          <a:p>
            <a:pPr marL="457200" indent="-457200" algn="just">
              <a:buFont typeface="+mj-lt"/>
              <a:buAutoNum type="arabicPeriod"/>
            </a:pPr>
            <a:r>
              <a:rPr lang="fr-FR" sz="2400" b="1" dirty="0">
                <a:solidFill>
                  <a:srgbClr val="002060"/>
                </a:solidFill>
                <a:latin typeface="Constantia" pitchFamily="18" charset="0"/>
              </a:rPr>
              <a:t>test di </a:t>
            </a:r>
            <a:r>
              <a:rPr lang="fr-FR" sz="2400" b="1" dirty="0" err="1">
                <a:solidFill>
                  <a:srgbClr val="002060"/>
                </a:solidFill>
                <a:latin typeface="Constantia" pitchFamily="18" charset="0"/>
              </a:rPr>
              <a:t>grammatica</a:t>
            </a:r>
            <a:r>
              <a:rPr lang="fr-FR" sz="2400" b="1" dirty="0">
                <a:solidFill>
                  <a:srgbClr val="002060"/>
                </a:solidFill>
                <a:latin typeface="Constantia" pitchFamily="18" charset="0"/>
              </a:rPr>
              <a:t> e di </a:t>
            </a:r>
            <a:r>
              <a:rPr lang="fr-FR" sz="2400" b="1" dirty="0" err="1">
                <a:solidFill>
                  <a:srgbClr val="002060"/>
                </a:solidFill>
                <a:latin typeface="Constantia" pitchFamily="18" charset="0"/>
              </a:rPr>
              <a:t>vocabolario</a:t>
            </a:r>
            <a:endParaRPr lang="fr-FR" sz="2400" b="1" dirty="0">
              <a:solidFill>
                <a:srgbClr val="002060"/>
              </a:solidFill>
              <a:latin typeface="Constantia" pitchFamily="18" charset="0"/>
            </a:endParaRPr>
          </a:p>
          <a:p>
            <a:pPr marL="0" indent="0" algn="just">
              <a:buNone/>
              <a:tabLst>
                <a:tab pos="446088" algn="l"/>
              </a:tabLst>
            </a:pPr>
            <a:r>
              <a:rPr lang="fr-FR" sz="2400" b="1" dirty="0">
                <a:solidFill>
                  <a:srgbClr val="002060"/>
                </a:solidFill>
                <a:latin typeface="Constantia" pitchFamily="18" charset="0"/>
              </a:rPr>
              <a:t>	ITA L2 </a:t>
            </a:r>
            <a:r>
              <a:rPr lang="fr-FR" sz="2400" dirty="0">
                <a:solidFill>
                  <a:srgbClr val="002060"/>
                </a:solidFill>
                <a:latin typeface="Constantia" pitchFamily="18" charset="0"/>
                <a:sym typeface="Wingdings" pitchFamily="2" charset="2"/>
              </a:rPr>
              <a:t> Oxford Placement Test (OPT): </a:t>
            </a:r>
          </a:p>
          <a:p>
            <a:pPr marL="0" indent="712788" algn="just">
              <a:buNone/>
            </a:pPr>
            <a:r>
              <a:rPr lang="fr-FR" sz="2400" i="1" dirty="0">
                <a:solidFill>
                  <a:srgbClr val="002060"/>
                </a:solidFill>
                <a:latin typeface="Constantia" pitchFamily="18" charset="0"/>
                <a:sym typeface="Wingdings" pitchFamily="2" charset="2"/>
              </a:rPr>
              <a:t>Complete </a:t>
            </a:r>
            <a:r>
              <a:rPr lang="fr-FR" sz="2400" i="1" dirty="0" err="1">
                <a:solidFill>
                  <a:srgbClr val="002060"/>
                </a:solidFill>
                <a:latin typeface="Constantia" pitchFamily="18" charset="0"/>
                <a:sym typeface="Wingdings" pitchFamily="2" charset="2"/>
              </a:rPr>
              <a:t>Beginner</a:t>
            </a:r>
            <a:endParaRPr lang="fr-FR" sz="2400" i="1" dirty="0">
              <a:solidFill>
                <a:srgbClr val="002060"/>
              </a:solidFill>
              <a:latin typeface="Constantia" pitchFamily="18" charset="0"/>
              <a:sym typeface="Wingdings" pitchFamily="2" charset="2"/>
            </a:endParaRPr>
          </a:p>
          <a:p>
            <a:pPr marL="0" indent="712788" algn="just">
              <a:buNone/>
            </a:pPr>
            <a:r>
              <a:rPr lang="fr-FR" sz="2400" i="1" dirty="0" err="1">
                <a:solidFill>
                  <a:srgbClr val="002060"/>
                </a:solidFill>
                <a:latin typeface="Constantia" pitchFamily="18" charset="0"/>
                <a:sym typeface="Wingdings" pitchFamily="2" charset="2"/>
              </a:rPr>
              <a:t>Lower</a:t>
            </a:r>
            <a:r>
              <a:rPr lang="fr-FR" sz="2400" i="1" dirty="0">
                <a:solidFill>
                  <a:srgbClr val="002060"/>
                </a:solidFill>
                <a:latin typeface="Constantia" pitchFamily="18" charset="0"/>
                <a:sym typeface="Wingdings" pitchFamily="2" charset="2"/>
              </a:rPr>
              <a:t> </a:t>
            </a:r>
            <a:r>
              <a:rPr lang="fr-FR" sz="2400" i="1" dirty="0" err="1">
                <a:solidFill>
                  <a:srgbClr val="002060"/>
                </a:solidFill>
                <a:latin typeface="Constantia" pitchFamily="18" charset="0"/>
                <a:sym typeface="Wingdings" pitchFamily="2" charset="2"/>
              </a:rPr>
              <a:t>Intermediate</a:t>
            </a:r>
            <a:endParaRPr lang="fr-FR" sz="2400" i="1" dirty="0">
              <a:solidFill>
                <a:srgbClr val="002060"/>
              </a:solidFill>
              <a:latin typeface="Constantia" pitchFamily="18" charset="0"/>
              <a:sym typeface="Wingdings" pitchFamily="2" charset="2"/>
            </a:endParaRPr>
          </a:p>
          <a:p>
            <a:pPr marL="0" indent="712788" algn="just">
              <a:buNone/>
            </a:pPr>
            <a:r>
              <a:rPr lang="fr-FR" sz="2400" i="1" dirty="0" err="1">
                <a:solidFill>
                  <a:srgbClr val="002060"/>
                </a:solidFill>
                <a:latin typeface="Constantia" pitchFamily="18" charset="0"/>
                <a:sym typeface="Wingdings" pitchFamily="2" charset="2"/>
              </a:rPr>
              <a:t>Intermediate</a:t>
            </a:r>
            <a:r>
              <a:rPr lang="fr-FR" sz="2400" i="1" dirty="0">
                <a:solidFill>
                  <a:srgbClr val="002060"/>
                </a:solidFill>
                <a:latin typeface="Constantia" pitchFamily="18" charset="0"/>
                <a:sym typeface="Wingdings" pitchFamily="2" charset="2"/>
              </a:rPr>
              <a:t>, </a:t>
            </a:r>
          </a:p>
          <a:p>
            <a:pPr marL="0" indent="712788" algn="just">
              <a:buNone/>
            </a:pPr>
            <a:r>
              <a:rPr lang="fr-FR" sz="2400" i="1" dirty="0" err="1">
                <a:solidFill>
                  <a:srgbClr val="002060"/>
                </a:solidFill>
                <a:latin typeface="Constantia" pitchFamily="18" charset="0"/>
                <a:sym typeface="Wingdings" pitchFamily="2" charset="2"/>
              </a:rPr>
              <a:t>Upper</a:t>
            </a:r>
            <a:r>
              <a:rPr lang="fr-FR" sz="2400" i="1" dirty="0">
                <a:solidFill>
                  <a:srgbClr val="002060"/>
                </a:solidFill>
                <a:latin typeface="Constantia" pitchFamily="18" charset="0"/>
                <a:sym typeface="Wingdings" pitchFamily="2" charset="2"/>
              </a:rPr>
              <a:t> </a:t>
            </a:r>
            <a:r>
              <a:rPr lang="fr-FR" sz="2400" i="1" dirty="0" err="1">
                <a:solidFill>
                  <a:srgbClr val="002060"/>
                </a:solidFill>
                <a:latin typeface="Constantia" pitchFamily="18" charset="0"/>
                <a:sym typeface="Wingdings" pitchFamily="2" charset="2"/>
              </a:rPr>
              <a:t>Intermediate</a:t>
            </a:r>
            <a:endParaRPr lang="fr-FR" sz="2400" i="1" dirty="0">
              <a:solidFill>
                <a:srgbClr val="002060"/>
              </a:solidFill>
              <a:latin typeface="Constantia" pitchFamily="18" charset="0"/>
              <a:sym typeface="Wingdings" pitchFamily="2" charset="2"/>
            </a:endParaRPr>
          </a:p>
          <a:p>
            <a:pPr marL="0" indent="712788" algn="just">
              <a:buNone/>
            </a:pPr>
            <a:r>
              <a:rPr lang="fr-FR" sz="2400" i="1" dirty="0">
                <a:solidFill>
                  <a:srgbClr val="002060"/>
                </a:solidFill>
                <a:latin typeface="Constantia" pitchFamily="18" charset="0"/>
                <a:sym typeface="Wingdings" pitchFamily="2" charset="2"/>
              </a:rPr>
              <a:t>Advanced</a:t>
            </a:r>
          </a:p>
          <a:p>
            <a:pPr marL="0" indent="0" algn="just">
              <a:buNone/>
            </a:pPr>
            <a:endParaRPr lang="fr-FR" sz="2400" i="1" dirty="0">
              <a:solidFill>
                <a:srgbClr val="002060"/>
              </a:solidFill>
              <a:latin typeface="Constantia" pitchFamily="18" charset="0"/>
              <a:sym typeface="Wingdings" pitchFamily="2" charset="2"/>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31</a:t>
            </a:fld>
            <a:endParaRPr lang="it-IT" sz="1600" dirty="0"/>
          </a:p>
        </p:txBody>
      </p:sp>
      <p:sp>
        <p:nvSpPr>
          <p:cNvPr id="2" name="Segnaposto piè di pagina 1">
            <a:extLst>
              <a:ext uri="{FF2B5EF4-FFF2-40B4-BE49-F238E27FC236}">
                <a16:creationId xmlns:a16="http://schemas.microsoft.com/office/drawing/2014/main" id="{9D58E0AE-7731-1B39-937B-C9C658D731F3}"/>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0" y="620688"/>
            <a:ext cx="4572000" cy="5078313"/>
          </a:xfrm>
          <a:prstGeom prst="rect">
            <a:avLst/>
          </a:prstGeom>
          <a:noFill/>
        </p:spPr>
        <p:txBody>
          <a:bodyPr wrap="square" rtlCol="0">
            <a:spAutoFit/>
          </a:bodyPr>
          <a:lstStyle/>
          <a:p>
            <a:r>
              <a:rPr lang="it-IT" sz="1200" dirty="0">
                <a:solidFill>
                  <a:srgbClr val="002060"/>
                </a:solidFill>
                <a:latin typeface="Constantia" pitchFamily="18" charset="0"/>
              </a:rPr>
              <a:t>1. Mi piacciono molto ___________ spettacoli teatrali.     </a:t>
            </a:r>
          </a:p>
          <a:p>
            <a:r>
              <a:rPr lang="it-IT" sz="1200" dirty="0">
                <a:solidFill>
                  <a:srgbClr val="002060"/>
                </a:solidFill>
                <a:latin typeface="Constantia" pitchFamily="18" charset="0"/>
              </a:rPr>
              <a:t>2. ___________ tema che Mario ha scritto è troppo difficile.     </a:t>
            </a:r>
          </a:p>
          <a:p>
            <a:r>
              <a:rPr lang="it-IT" sz="1200" dirty="0">
                <a:solidFill>
                  <a:srgbClr val="002060"/>
                </a:solidFill>
                <a:latin typeface="Constantia" pitchFamily="18" charset="0"/>
              </a:rPr>
              <a:t>3. D'estate nei paesi meridionali la gente ___________  caldo.     </a:t>
            </a:r>
          </a:p>
          <a:p>
            <a:r>
              <a:rPr lang="it-IT" sz="1200" dirty="0">
                <a:solidFill>
                  <a:srgbClr val="002060"/>
                </a:solidFill>
                <a:latin typeface="Constantia" pitchFamily="18" charset="0"/>
              </a:rPr>
              <a:t>4. Mi chiamo Paola. Sono ___________  Roma.     </a:t>
            </a:r>
          </a:p>
          <a:p>
            <a:r>
              <a:rPr lang="it-IT" sz="1200" dirty="0">
                <a:solidFill>
                  <a:srgbClr val="002060"/>
                </a:solidFill>
                <a:latin typeface="Constantia" pitchFamily="18" charset="0"/>
              </a:rPr>
              <a:t>5. In luglio andiamo ___________   Sicilia.     </a:t>
            </a:r>
          </a:p>
          <a:p>
            <a:r>
              <a:rPr lang="it-IT" sz="1200" dirty="0">
                <a:solidFill>
                  <a:srgbClr val="002060"/>
                </a:solidFill>
                <a:latin typeface="Constantia" pitchFamily="18" charset="0"/>
              </a:rPr>
              <a:t>6. ___________  ancora posto su questo autobus.     </a:t>
            </a:r>
          </a:p>
          <a:p>
            <a:r>
              <a:rPr lang="it-IT" sz="1200" dirty="0">
                <a:solidFill>
                  <a:srgbClr val="002060"/>
                </a:solidFill>
                <a:latin typeface="Constantia" pitchFamily="18" charset="0"/>
              </a:rPr>
              <a:t>7. E'___________ attore molto conosciuto.     </a:t>
            </a:r>
          </a:p>
          <a:p>
            <a:r>
              <a:rPr lang="it-IT" sz="1200" dirty="0">
                <a:solidFill>
                  <a:srgbClr val="002060"/>
                </a:solidFill>
                <a:latin typeface="Constantia" pitchFamily="18" charset="0"/>
              </a:rPr>
              <a:t>8. Noi___________ una buona pizzeria qui vicino.     </a:t>
            </a:r>
          </a:p>
          <a:p>
            <a:r>
              <a:rPr lang="it-IT" sz="1200" dirty="0">
                <a:solidFill>
                  <a:srgbClr val="002060"/>
                </a:solidFill>
                <a:latin typeface="Constantia" pitchFamily="18" charset="0"/>
              </a:rPr>
              <a:t>9. I pazienti ___________  rapidamente.     </a:t>
            </a:r>
          </a:p>
          <a:p>
            <a:r>
              <a:rPr lang="it-IT" sz="1200" dirty="0">
                <a:solidFill>
                  <a:srgbClr val="002060"/>
                </a:solidFill>
                <a:latin typeface="Constantia" pitchFamily="18" charset="0"/>
              </a:rPr>
              <a:t>10. Marina e Paola sono ragazze___________ . </a:t>
            </a:r>
          </a:p>
          <a:p>
            <a:r>
              <a:rPr lang="it-IT" sz="1200" dirty="0">
                <a:solidFill>
                  <a:srgbClr val="002060"/>
                </a:solidFill>
                <a:latin typeface="Constantia" pitchFamily="18" charset="0"/>
              </a:rPr>
              <a:t>11. Non posso sopportare le camicie___________ .</a:t>
            </a:r>
          </a:p>
          <a:p>
            <a:r>
              <a:rPr lang="it-IT" sz="1200" dirty="0">
                <a:solidFill>
                  <a:srgbClr val="002060"/>
                </a:solidFill>
                <a:latin typeface="Constantia" pitchFamily="18" charset="0"/>
              </a:rPr>
              <a:t>12. ___________  lavora per una grossa azienda.     </a:t>
            </a:r>
          </a:p>
          <a:p>
            <a:r>
              <a:rPr lang="it-IT" sz="1200" dirty="0">
                <a:solidFill>
                  <a:srgbClr val="002060"/>
                </a:solidFill>
                <a:latin typeface="Constantia" pitchFamily="18" charset="0"/>
              </a:rPr>
              <a:t>13. Mi incontro spesso con ___________  amici.     </a:t>
            </a:r>
          </a:p>
          <a:p>
            <a:r>
              <a:rPr lang="it-IT" sz="1200" dirty="0">
                <a:solidFill>
                  <a:srgbClr val="002060"/>
                </a:solidFill>
                <a:latin typeface="Constantia" pitchFamily="18" charset="0"/>
              </a:rPr>
              <a:t>14. Tu ___________   troppo spesso la sera.     </a:t>
            </a:r>
          </a:p>
          <a:p>
            <a:r>
              <a:rPr lang="it-IT" sz="1200" dirty="0">
                <a:solidFill>
                  <a:srgbClr val="002060"/>
                </a:solidFill>
                <a:latin typeface="Constantia" pitchFamily="18" charset="0"/>
              </a:rPr>
              <a:t>15. ___________  mobili sono troppo rustici per me.     </a:t>
            </a:r>
          </a:p>
          <a:p>
            <a:r>
              <a:rPr lang="it-IT" sz="1200" dirty="0">
                <a:solidFill>
                  <a:srgbClr val="002060"/>
                </a:solidFill>
                <a:latin typeface="Constantia" pitchFamily="18" charset="0"/>
              </a:rPr>
              <a:t>16. Che cosa ___________  i ragazzi oggi?     </a:t>
            </a:r>
          </a:p>
          <a:p>
            <a:r>
              <a:rPr lang="it-IT" sz="1200" dirty="0">
                <a:solidFill>
                  <a:srgbClr val="002060"/>
                </a:solidFill>
                <a:latin typeface="Constantia" pitchFamily="18" charset="0"/>
              </a:rPr>
              <a:t>17. Metti troppe cose ___________ cassetti.     </a:t>
            </a:r>
          </a:p>
          <a:p>
            <a:r>
              <a:rPr lang="it-IT" sz="1200" dirty="0">
                <a:solidFill>
                  <a:srgbClr val="002060"/>
                </a:solidFill>
                <a:latin typeface="Constantia" pitchFamily="18" charset="0"/>
              </a:rPr>
              <a:t>18. Ragazzi, ___________  finito la prova?     </a:t>
            </a:r>
          </a:p>
          <a:p>
            <a:r>
              <a:rPr lang="it-IT" sz="1200" dirty="0">
                <a:solidFill>
                  <a:srgbClr val="002060"/>
                </a:solidFill>
                <a:latin typeface="Constantia" pitchFamily="18" charset="0"/>
              </a:rPr>
              <a:t>19. Giulia e Paolo si___________ conosciuti in Inghilterra.     </a:t>
            </a:r>
          </a:p>
          <a:p>
            <a:r>
              <a:rPr lang="it-IT" sz="1200" dirty="0">
                <a:solidFill>
                  <a:srgbClr val="002060"/>
                </a:solidFill>
                <a:latin typeface="Constantia" pitchFamily="18" charset="0"/>
              </a:rPr>
              <a:t>20. Siamo ___________  a casa tutta la sera.     </a:t>
            </a:r>
          </a:p>
          <a:p>
            <a:r>
              <a:rPr lang="it-IT" sz="1200" dirty="0">
                <a:solidFill>
                  <a:srgbClr val="002060"/>
                </a:solidFill>
                <a:latin typeface="Constantia" pitchFamily="18" charset="0"/>
              </a:rPr>
              <a:t>21. Cameriere, può portarmi ___________ vino bianco?     </a:t>
            </a:r>
          </a:p>
          <a:p>
            <a:r>
              <a:rPr lang="it-IT" sz="1200" dirty="0">
                <a:solidFill>
                  <a:srgbClr val="002060"/>
                </a:solidFill>
                <a:latin typeface="Constantia" pitchFamily="18" charset="0"/>
              </a:rPr>
              <a:t>22. Ecco i pomodori! ___________ compro un chilo.     </a:t>
            </a:r>
          </a:p>
          <a:p>
            <a:r>
              <a:rPr lang="it-IT" sz="1200" dirty="0">
                <a:solidFill>
                  <a:srgbClr val="002060"/>
                </a:solidFill>
                <a:latin typeface="Constantia" pitchFamily="18" charset="0"/>
              </a:rPr>
              <a:t>23. Ordina un'aranciata al bar e___________  beve in fretta.     </a:t>
            </a:r>
          </a:p>
          <a:p>
            <a:r>
              <a:rPr lang="it-IT" sz="1200" dirty="0">
                <a:solidFill>
                  <a:srgbClr val="002060"/>
                </a:solidFill>
                <a:latin typeface="Constantia" pitchFamily="18" charset="0"/>
              </a:rPr>
              <a:t>24. Ho incontrato Teresa e l'ho ___________ .     </a:t>
            </a:r>
          </a:p>
          <a:p>
            <a:r>
              <a:rPr lang="it-IT" sz="1200" dirty="0">
                <a:solidFill>
                  <a:srgbClr val="002060"/>
                </a:solidFill>
                <a:latin typeface="Constantia" pitchFamily="18" charset="0"/>
              </a:rPr>
              <a:t>25. Quando vedi Gianni, ___________ puoi dire di chiamarmi?     </a:t>
            </a:r>
          </a:p>
          <a:p>
            <a:r>
              <a:rPr lang="it-IT" sz="1200" dirty="0">
                <a:solidFill>
                  <a:srgbClr val="002060"/>
                </a:solidFill>
                <a:latin typeface="Constantia" pitchFamily="18" charset="0"/>
              </a:rPr>
              <a:t>26. Devi scrivere la lettera a tuo fratello? </a:t>
            </a:r>
            <a:r>
              <a:rPr lang="it-IT" sz="1200" dirty="0" err="1">
                <a:solidFill>
                  <a:srgbClr val="002060"/>
                </a:solidFill>
                <a:latin typeface="Constantia" pitchFamily="18" charset="0"/>
              </a:rPr>
              <a:t>Si'</a:t>
            </a:r>
            <a:r>
              <a:rPr lang="it-IT" sz="1200" dirty="0">
                <a:solidFill>
                  <a:srgbClr val="002060"/>
                </a:solidFill>
                <a:latin typeface="Constantia" pitchFamily="18" charset="0"/>
              </a:rPr>
              <a:t>, ___________ devo scrivere.     </a:t>
            </a:r>
          </a:p>
        </p:txBody>
      </p:sp>
      <p:sp>
        <p:nvSpPr>
          <p:cNvPr id="6" name="CasellaDiTesto 5"/>
          <p:cNvSpPr txBox="1"/>
          <p:nvPr/>
        </p:nvSpPr>
        <p:spPr>
          <a:xfrm>
            <a:off x="4572000" y="460985"/>
            <a:ext cx="4572000" cy="5632311"/>
          </a:xfrm>
          <a:prstGeom prst="rect">
            <a:avLst/>
          </a:prstGeom>
          <a:noFill/>
        </p:spPr>
        <p:txBody>
          <a:bodyPr wrap="square" rtlCol="0">
            <a:spAutoFit/>
          </a:bodyPr>
          <a:lstStyle/>
          <a:p>
            <a:endParaRPr lang="it-IT" sz="1200" dirty="0">
              <a:solidFill>
                <a:srgbClr val="002060"/>
              </a:solidFill>
              <a:latin typeface="Constantia" pitchFamily="18" charset="0"/>
            </a:endParaRPr>
          </a:p>
          <a:p>
            <a:r>
              <a:rPr lang="it-IT" sz="1200" dirty="0">
                <a:solidFill>
                  <a:srgbClr val="002060"/>
                </a:solidFill>
                <a:latin typeface="Constantia" pitchFamily="18" charset="0"/>
              </a:rPr>
              <a:t>27. Nella cucina indiana ___________  molte spezie.     </a:t>
            </a:r>
          </a:p>
          <a:p>
            <a:r>
              <a:rPr lang="it-IT" sz="1200" dirty="0">
                <a:solidFill>
                  <a:srgbClr val="002060"/>
                </a:solidFill>
                <a:latin typeface="Constantia" pitchFamily="18" charset="0"/>
              </a:rPr>
              <a:t>28. Quando ___________  a trovarci portava un regalo.     </a:t>
            </a:r>
          </a:p>
          <a:p>
            <a:r>
              <a:rPr lang="it-IT" sz="1200" dirty="0">
                <a:solidFill>
                  <a:srgbClr val="002060"/>
                </a:solidFill>
                <a:latin typeface="Constantia" pitchFamily="18" charset="0"/>
              </a:rPr>
              <a:t>29. Ieri, quando Maria ___________  a casa, i suoi genitori avevano già pranzato.     </a:t>
            </a:r>
          </a:p>
          <a:p>
            <a:r>
              <a:rPr lang="it-IT" sz="1200" dirty="0">
                <a:solidFill>
                  <a:srgbClr val="002060"/>
                </a:solidFill>
                <a:latin typeface="Constantia" pitchFamily="18" charset="0"/>
              </a:rPr>
              <a:t>30. Domani, quando ___________  gli amici, faremo una festa.     </a:t>
            </a:r>
          </a:p>
          <a:p>
            <a:r>
              <a:rPr lang="it-IT" sz="1200" dirty="0">
                <a:solidFill>
                  <a:srgbClr val="002060"/>
                </a:solidFill>
                <a:latin typeface="Constantia" pitchFamily="18" charset="0"/>
              </a:rPr>
              <a:t>31. Quel vestito è più pratico ___________  bello.     </a:t>
            </a:r>
          </a:p>
          <a:p>
            <a:r>
              <a:rPr lang="it-IT" sz="1200" dirty="0">
                <a:solidFill>
                  <a:srgbClr val="002060"/>
                </a:solidFill>
                <a:latin typeface="Constantia" pitchFamily="18" charset="0"/>
              </a:rPr>
              <a:t>32. Mario è ___________  di suo fratello.     </a:t>
            </a:r>
          </a:p>
          <a:p>
            <a:r>
              <a:rPr lang="it-IT" sz="1200" dirty="0">
                <a:solidFill>
                  <a:srgbClr val="002060"/>
                </a:solidFill>
                <a:latin typeface="Constantia" pitchFamily="18" charset="0"/>
              </a:rPr>
              <a:t>33. Signorina, ___________  che cosa desidera?</a:t>
            </a:r>
          </a:p>
          <a:p>
            <a:r>
              <a:rPr lang="it-IT" sz="1200" dirty="0">
                <a:solidFill>
                  <a:srgbClr val="002060"/>
                </a:solidFill>
                <a:latin typeface="Constantia" pitchFamily="18" charset="0"/>
              </a:rPr>
              <a:t>34. Mamma, ___________  tranquilla: non faccio tardi!     </a:t>
            </a:r>
          </a:p>
          <a:p>
            <a:r>
              <a:rPr lang="it-IT" sz="1200" dirty="0">
                <a:solidFill>
                  <a:srgbClr val="002060"/>
                </a:solidFill>
                <a:latin typeface="Constantia" pitchFamily="18" charset="0"/>
              </a:rPr>
              <a:t>35. Tu non puoi darmi le informazioni___________ ho bisogno.     </a:t>
            </a:r>
          </a:p>
          <a:p>
            <a:r>
              <a:rPr lang="it-IT" sz="1200" dirty="0">
                <a:solidFill>
                  <a:srgbClr val="002060"/>
                </a:solidFill>
                <a:latin typeface="Constantia" pitchFamily="18" charset="0"/>
              </a:rPr>
              <a:t>36. ___________ ha suonato il campanello?     </a:t>
            </a:r>
          </a:p>
          <a:p>
            <a:r>
              <a:rPr lang="it-IT" sz="1200" dirty="0">
                <a:solidFill>
                  <a:srgbClr val="002060"/>
                </a:solidFill>
                <a:latin typeface="Constantia" pitchFamily="18" charset="0"/>
              </a:rPr>
              <a:t>37. ___________  darmi un consiglio?     </a:t>
            </a:r>
          </a:p>
          <a:p>
            <a:r>
              <a:rPr lang="it-IT" sz="1200" dirty="0">
                <a:solidFill>
                  <a:srgbClr val="002060"/>
                </a:solidFill>
                <a:latin typeface="Constantia" pitchFamily="18" charset="0"/>
              </a:rPr>
              <a:t>38. Mi sembra che in Italia tutto___________ bene.     </a:t>
            </a:r>
          </a:p>
          <a:p>
            <a:r>
              <a:rPr lang="it-IT" sz="1200" dirty="0">
                <a:solidFill>
                  <a:srgbClr val="002060"/>
                </a:solidFill>
                <a:latin typeface="Constantia" pitchFamily="18" charset="0"/>
              </a:rPr>
              <a:t>39. Speravo che prima o poi lui___________ i suoi errori.     </a:t>
            </a:r>
          </a:p>
          <a:p>
            <a:r>
              <a:rPr lang="it-IT" sz="1200" dirty="0">
                <a:solidFill>
                  <a:srgbClr val="002060"/>
                </a:solidFill>
                <a:latin typeface="Constantia" pitchFamily="18" charset="0"/>
              </a:rPr>
              <a:t>40. Credo che partirei volentieri, se___________  tempo.     </a:t>
            </a:r>
          </a:p>
          <a:p>
            <a:r>
              <a:rPr lang="it-IT" sz="1200" dirty="0">
                <a:solidFill>
                  <a:srgbClr val="002060"/>
                </a:solidFill>
                <a:latin typeface="Constantia" pitchFamily="18" charset="0"/>
              </a:rPr>
              <a:t>41. Pensavo che lui___________ a lavorare il mese prossimo.     </a:t>
            </a:r>
          </a:p>
          <a:p>
            <a:r>
              <a:rPr lang="it-IT" sz="1200" dirty="0">
                <a:solidFill>
                  <a:srgbClr val="002060"/>
                </a:solidFill>
                <a:latin typeface="Constantia" pitchFamily="18" charset="0"/>
              </a:rPr>
              <a:t>42. Non ti dirò niente purché tu___________ altrettanto.     </a:t>
            </a:r>
          </a:p>
          <a:p>
            <a:r>
              <a:rPr lang="it-IT" sz="1200" dirty="0">
                <a:solidFill>
                  <a:srgbClr val="002060"/>
                </a:solidFill>
                <a:latin typeface="Constantia" pitchFamily="18" charset="0"/>
              </a:rPr>
              <a:t>43. Si comporta come se___________ il padrone.     </a:t>
            </a:r>
          </a:p>
          <a:p>
            <a:r>
              <a:rPr lang="it-IT" sz="1200" dirty="0">
                <a:solidFill>
                  <a:srgbClr val="002060"/>
                </a:solidFill>
                <a:latin typeface="Constantia" pitchFamily="18" charset="0"/>
              </a:rPr>
              <a:t>44. Non posso ___________ vederlo, ___________ parlargli     </a:t>
            </a:r>
          </a:p>
          <a:p>
            <a:r>
              <a:rPr lang="it-IT" sz="1200" dirty="0">
                <a:solidFill>
                  <a:srgbClr val="002060"/>
                </a:solidFill>
                <a:latin typeface="Constantia" pitchFamily="18" charset="0"/>
              </a:rPr>
              <a:t>45. ___________  l'impegno, non ha passato l'esame.     </a:t>
            </a:r>
          </a:p>
          <a:p>
            <a:r>
              <a:rPr lang="it-IT" sz="1200" dirty="0">
                <a:solidFill>
                  <a:srgbClr val="002060"/>
                </a:solidFill>
                <a:latin typeface="Constantia" pitchFamily="18" charset="0"/>
              </a:rPr>
              <a:t>46. Credevo di incontrare Giovanna al cinema___________  non l'ho vista.     </a:t>
            </a:r>
          </a:p>
          <a:p>
            <a:r>
              <a:rPr lang="it-IT" sz="1200" dirty="0">
                <a:solidFill>
                  <a:srgbClr val="002060"/>
                </a:solidFill>
                <a:latin typeface="Constantia" pitchFamily="18" charset="0"/>
              </a:rPr>
              <a:t>47. Che cosa facevi tu ___________  io parlavo.     </a:t>
            </a:r>
          </a:p>
          <a:p>
            <a:r>
              <a:rPr lang="it-IT" sz="1200" dirty="0">
                <a:solidFill>
                  <a:srgbClr val="002060"/>
                </a:solidFill>
                <a:latin typeface="Constantia" pitchFamily="18" charset="0"/>
              </a:rPr>
              <a:t>48. Mario? Non ___________  voglio più sapere niente!     </a:t>
            </a:r>
          </a:p>
          <a:p>
            <a:r>
              <a:rPr lang="it-IT" sz="1200" dirty="0">
                <a:solidFill>
                  <a:srgbClr val="002060"/>
                </a:solidFill>
                <a:latin typeface="Constantia" pitchFamily="18" charset="0"/>
              </a:rPr>
              <a:t>49. Non devi___________  con lui. Non e stata colpa sua.     </a:t>
            </a:r>
          </a:p>
          <a:p>
            <a:r>
              <a:rPr lang="it-IT" sz="1200" dirty="0">
                <a:solidFill>
                  <a:srgbClr val="002060"/>
                </a:solidFill>
                <a:latin typeface="Constantia" pitchFamily="18" charset="0"/>
              </a:rPr>
              <a:t>50. Avrei risposto al telefono, se ___________.     </a:t>
            </a:r>
          </a:p>
          <a:p>
            <a:r>
              <a:rPr lang="it-IT" sz="1200" dirty="0">
                <a:solidFill>
                  <a:srgbClr val="002060"/>
                </a:solidFill>
                <a:latin typeface="Constantia" pitchFamily="18" charset="0"/>
              </a:rPr>
              <a:t>51. Diceva che, se___________  a trovarci.     </a:t>
            </a:r>
          </a:p>
          <a:p>
            <a:endParaRPr lang="it-IT" sz="1200" dirty="0">
              <a:solidFill>
                <a:srgbClr val="002060"/>
              </a:solidFill>
              <a:latin typeface="Constantia" pitchFamily="18" charset="0"/>
            </a:endParaRPr>
          </a:p>
          <a:p>
            <a:endParaRPr lang="it-IT" sz="1200" dirty="0">
              <a:solidFill>
                <a:srgbClr val="002060"/>
              </a:solidFill>
            </a:endParaRPr>
          </a:p>
        </p:txBody>
      </p:sp>
      <p:sp>
        <p:nvSpPr>
          <p:cNvPr id="7" name="CasellaDiTesto 6"/>
          <p:cNvSpPr txBox="1"/>
          <p:nvPr/>
        </p:nvSpPr>
        <p:spPr>
          <a:xfrm>
            <a:off x="0" y="188640"/>
            <a:ext cx="1547664" cy="369332"/>
          </a:xfrm>
          <a:prstGeom prst="rect">
            <a:avLst/>
          </a:prstGeom>
          <a:noFill/>
        </p:spPr>
        <p:txBody>
          <a:bodyPr wrap="square" rtlCol="0">
            <a:spAutoFit/>
          </a:bodyPr>
          <a:lstStyle/>
          <a:p>
            <a:r>
              <a:rPr lang="it-IT" b="1" dirty="0">
                <a:solidFill>
                  <a:srgbClr val="002060"/>
                </a:solidFill>
              </a:rPr>
              <a:t>OPT</a:t>
            </a:r>
          </a:p>
        </p:txBody>
      </p:sp>
      <p:sp>
        <p:nvSpPr>
          <p:cNvPr id="8" name="CasellaDiTesto 7"/>
          <p:cNvSpPr txBox="1"/>
          <p:nvPr/>
        </p:nvSpPr>
        <p:spPr>
          <a:xfrm>
            <a:off x="0" y="6125234"/>
            <a:ext cx="9144000" cy="400110"/>
          </a:xfrm>
          <a:prstGeom prst="rect">
            <a:avLst/>
          </a:prstGeom>
          <a:noFill/>
        </p:spPr>
        <p:txBody>
          <a:bodyPr wrap="square" rtlCol="0">
            <a:spAutoFit/>
          </a:bodyPr>
          <a:lstStyle/>
          <a:p>
            <a:pPr algn="ctr"/>
            <a:r>
              <a:rPr lang="fr-FR" sz="1000" b="1" dirty="0">
                <a:solidFill>
                  <a:srgbClr val="002060"/>
                </a:solidFill>
                <a:latin typeface="Constantia" pitchFamily="18" charset="0"/>
              </a:rPr>
              <a:t>0-10 = </a:t>
            </a:r>
            <a:r>
              <a:rPr lang="fr-FR" sz="1000" b="1" dirty="0" err="1">
                <a:solidFill>
                  <a:srgbClr val="002060"/>
                </a:solidFill>
                <a:latin typeface="Constantia" pitchFamily="18" charset="0"/>
              </a:rPr>
              <a:t>Beginners</a:t>
            </a:r>
            <a:r>
              <a:rPr lang="fr-FR" sz="1000" b="1" dirty="0">
                <a:solidFill>
                  <a:srgbClr val="002060"/>
                </a:solidFill>
                <a:latin typeface="Constantia" pitchFamily="18" charset="0"/>
              </a:rPr>
              <a:t>	11-20 = </a:t>
            </a:r>
            <a:r>
              <a:rPr lang="fr-FR" sz="1000" b="1" dirty="0" err="1">
                <a:solidFill>
                  <a:srgbClr val="002060"/>
                </a:solidFill>
                <a:latin typeface="Constantia" pitchFamily="18" charset="0"/>
              </a:rPr>
              <a:t>Lower</a:t>
            </a:r>
            <a:r>
              <a:rPr lang="fr-FR" sz="1000" b="1" dirty="0">
                <a:solidFill>
                  <a:srgbClr val="002060"/>
                </a:solidFill>
                <a:latin typeface="Constantia" pitchFamily="18" charset="0"/>
              </a:rPr>
              <a:t> </a:t>
            </a:r>
            <a:r>
              <a:rPr lang="fr-FR" sz="1000" b="1" dirty="0" err="1">
                <a:solidFill>
                  <a:srgbClr val="002060"/>
                </a:solidFill>
                <a:latin typeface="Constantia" pitchFamily="18" charset="0"/>
              </a:rPr>
              <a:t>Intermediate</a:t>
            </a:r>
            <a:r>
              <a:rPr lang="fr-FR" sz="1000" b="1" dirty="0">
                <a:solidFill>
                  <a:srgbClr val="002060"/>
                </a:solidFill>
                <a:latin typeface="Constantia" pitchFamily="18" charset="0"/>
              </a:rPr>
              <a:t>	21-31 = </a:t>
            </a:r>
            <a:r>
              <a:rPr lang="fr-FR" sz="1000" b="1" dirty="0" err="1">
                <a:solidFill>
                  <a:srgbClr val="002060"/>
                </a:solidFill>
                <a:latin typeface="Constantia" pitchFamily="18" charset="0"/>
              </a:rPr>
              <a:t>Intermediate</a:t>
            </a:r>
            <a:r>
              <a:rPr lang="fr-FR" sz="1000" b="1" dirty="0">
                <a:solidFill>
                  <a:srgbClr val="002060"/>
                </a:solidFill>
                <a:latin typeface="Constantia" pitchFamily="18" charset="0"/>
              </a:rPr>
              <a:t>	32-40 = </a:t>
            </a:r>
            <a:r>
              <a:rPr lang="fr-FR" sz="1000" b="1" dirty="0" err="1">
                <a:solidFill>
                  <a:srgbClr val="002060"/>
                </a:solidFill>
                <a:latin typeface="Constantia" pitchFamily="18" charset="0"/>
              </a:rPr>
              <a:t>Upper</a:t>
            </a:r>
            <a:r>
              <a:rPr lang="fr-FR" sz="1000" b="1" dirty="0">
                <a:solidFill>
                  <a:srgbClr val="002060"/>
                </a:solidFill>
                <a:latin typeface="Constantia" pitchFamily="18" charset="0"/>
              </a:rPr>
              <a:t> </a:t>
            </a:r>
            <a:r>
              <a:rPr lang="fr-FR" sz="1000" b="1" dirty="0" err="1">
                <a:solidFill>
                  <a:srgbClr val="002060"/>
                </a:solidFill>
                <a:latin typeface="Constantia" pitchFamily="18" charset="0"/>
              </a:rPr>
              <a:t>Intermediate</a:t>
            </a:r>
            <a:r>
              <a:rPr lang="fr-FR" sz="1000" b="1" dirty="0">
                <a:solidFill>
                  <a:srgbClr val="002060"/>
                </a:solidFill>
                <a:latin typeface="Constantia" pitchFamily="18" charset="0"/>
              </a:rPr>
              <a:t>	41-51 = Advanced</a:t>
            </a:r>
            <a:endParaRPr lang="it-IT" sz="1000" b="1" dirty="0">
              <a:solidFill>
                <a:srgbClr val="002060"/>
              </a:solidFill>
              <a:latin typeface="Constantia" pitchFamily="18" charset="0"/>
            </a:endParaRPr>
          </a:p>
          <a:p>
            <a:pPr algn="ctr"/>
            <a:endParaRPr lang="it-IT" sz="1000" dirty="0">
              <a:solidFill>
                <a:srgbClr val="002060"/>
              </a:solidFill>
              <a:latin typeface="Constantia" pitchFamily="18" charset="0"/>
            </a:endParaRPr>
          </a:p>
        </p:txBody>
      </p:sp>
      <p:sp>
        <p:nvSpPr>
          <p:cNvPr id="9" name="Segnaposto numero diapositiva 8"/>
          <p:cNvSpPr>
            <a:spLocks noGrp="1"/>
          </p:cNvSpPr>
          <p:nvPr>
            <p:ph type="sldNum" sz="quarter" idx="12"/>
          </p:nvPr>
        </p:nvSpPr>
        <p:spPr/>
        <p:txBody>
          <a:bodyPr/>
          <a:lstStyle/>
          <a:p>
            <a:fld id="{2DE920AB-594B-4570-81FC-9274181B9340}" type="slidenum">
              <a:rPr lang="it-IT" smtClean="0"/>
              <a:pPr/>
              <a:t>32</a:t>
            </a:fld>
            <a:endParaRPr lang="it-IT"/>
          </a:p>
        </p:txBody>
      </p:sp>
      <p:sp>
        <p:nvSpPr>
          <p:cNvPr id="2" name="Segnaposto piè di pagina 1">
            <a:extLst>
              <a:ext uri="{FF2B5EF4-FFF2-40B4-BE49-F238E27FC236}">
                <a16:creationId xmlns:a16="http://schemas.microsoft.com/office/drawing/2014/main" id="{F7B2444C-EDE0-53FE-9E63-37C6D963D06C}"/>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20688"/>
            <a:ext cx="8291264" cy="5505475"/>
          </a:xfrm>
        </p:spPr>
        <p:txBody>
          <a:bodyPr>
            <a:normAutofit/>
          </a:bodyPr>
          <a:lstStyle/>
          <a:p>
            <a:pPr algn="just">
              <a:buNone/>
            </a:pPr>
            <a:r>
              <a:rPr lang="fr-FR" sz="2800" i="1" dirty="0" err="1">
                <a:solidFill>
                  <a:srgbClr val="002060"/>
                </a:solidFill>
                <a:latin typeface="Constantia" pitchFamily="18" charset="0"/>
                <a:cs typeface="Times New Roman" pitchFamily="18" charset="0"/>
              </a:rPr>
              <a:t>Risultati</a:t>
            </a:r>
            <a:r>
              <a:rPr lang="fr-FR" sz="2800" i="1" dirty="0">
                <a:solidFill>
                  <a:srgbClr val="002060"/>
                </a:solidFill>
                <a:latin typeface="Constantia" pitchFamily="18" charset="0"/>
                <a:cs typeface="Times New Roman" pitchFamily="18" charset="0"/>
              </a:rPr>
              <a:t> </a:t>
            </a:r>
            <a:r>
              <a:rPr lang="fr-FR" sz="2800" i="1" dirty="0" err="1">
                <a:solidFill>
                  <a:srgbClr val="002060"/>
                </a:solidFill>
                <a:latin typeface="Constantia" pitchFamily="18" charset="0"/>
                <a:cs typeface="Times New Roman" pitchFamily="18" charset="0"/>
              </a:rPr>
              <a:t>emersi</a:t>
            </a:r>
            <a:r>
              <a:rPr lang="fr-FR" sz="2800" i="1" dirty="0">
                <a:solidFill>
                  <a:srgbClr val="002060"/>
                </a:solidFill>
                <a:latin typeface="Constantia" pitchFamily="18" charset="0"/>
                <a:cs typeface="Times New Roman" pitchFamily="18" charset="0"/>
              </a:rPr>
              <a:t> </a:t>
            </a:r>
            <a:r>
              <a:rPr lang="fr-FR" sz="2800" i="1" dirty="0" err="1">
                <a:solidFill>
                  <a:srgbClr val="002060"/>
                </a:solidFill>
                <a:latin typeface="Constantia" pitchFamily="18" charset="0"/>
                <a:cs typeface="Times New Roman" pitchFamily="18" charset="0"/>
              </a:rPr>
              <a:t>dai</a:t>
            </a:r>
            <a:r>
              <a:rPr lang="fr-FR" sz="2800" i="1" dirty="0">
                <a:solidFill>
                  <a:srgbClr val="002060"/>
                </a:solidFill>
                <a:latin typeface="Constantia" pitchFamily="18" charset="0"/>
                <a:cs typeface="Times New Roman" pitchFamily="18" charset="0"/>
              </a:rPr>
              <a:t> test:</a:t>
            </a:r>
          </a:p>
          <a:p>
            <a:pPr algn="just">
              <a:buNone/>
            </a:pPr>
            <a:endParaRPr lang="fr-FR" sz="2800" i="1" dirty="0">
              <a:solidFill>
                <a:srgbClr val="002060"/>
              </a:solidFill>
              <a:latin typeface="Constantia" pitchFamily="18" charset="0"/>
              <a:cs typeface="Times New Roman" pitchFamily="18" charset="0"/>
            </a:endParaRPr>
          </a:p>
          <a:p>
            <a:pPr marL="0" indent="0" algn="just">
              <a:buNone/>
            </a:pPr>
            <a:r>
              <a:rPr lang="fr-FR" sz="2600" dirty="0">
                <a:solidFill>
                  <a:srgbClr val="002060"/>
                </a:solidFill>
                <a:latin typeface="Constantia" pitchFamily="18" charset="0"/>
                <a:cs typeface="Times New Roman" pitchFamily="18" charset="0"/>
              </a:rPr>
              <a:t>2/3 </a:t>
            </a:r>
            <a:r>
              <a:rPr lang="fr-FR" sz="2600" dirty="0" err="1">
                <a:solidFill>
                  <a:srgbClr val="002060"/>
                </a:solidFill>
                <a:latin typeface="Constantia" pitchFamily="18" charset="0"/>
                <a:cs typeface="Times New Roman" pitchFamily="18" charset="0"/>
              </a:rPr>
              <a:t>degli</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apprendenti</a:t>
            </a:r>
            <a:r>
              <a:rPr lang="fr-FR" sz="2600" dirty="0">
                <a:solidFill>
                  <a:srgbClr val="002060"/>
                </a:solidFill>
                <a:latin typeface="Constantia" pitchFamily="18" charset="0"/>
                <a:cs typeface="Times New Roman" pitchFamily="18" charset="0"/>
              </a:rPr>
              <a:t> di </a:t>
            </a:r>
            <a:r>
              <a:rPr lang="fr-FR" sz="2600" dirty="0" err="1">
                <a:solidFill>
                  <a:srgbClr val="002060"/>
                </a:solidFill>
                <a:latin typeface="Constantia" pitchFamily="18" charset="0"/>
                <a:cs typeface="Times New Roman" pitchFamily="18" charset="0"/>
              </a:rPr>
              <a:t>livello</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avanzato</a:t>
            </a:r>
            <a:endParaRPr lang="fr-FR" sz="2600" dirty="0">
              <a:solidFill>
                <a:srgbClr val="002060"/>
              </a:solidFill>
              <a:latin typeface="Constantia" pitchFamily="18" charset="0"/>
              <a:cs typeface="Times New Roman" pitchFamily="18" charset="0"/>
            </a:endParaRPr>
          </a:p>
          <a:p>
            <a:pPr marL="0" indent="0" algn="just">
              <a:buNone/>
            </a:pPr>
            <a:endParaRPr lang="fr-FR" sz="2600" dirty="0">
              <a:solidFill>
                <a:srgbClr val="002060"/>
              </a:solidFill>
              <a:latin typeface="Constantia" pitchFamily="18" charset="0"/>
              <a:cs typeface="Times New Roman" pitchFamily="18" charset="0"/>
            </a:endParaRPr>
          </a:p>
          <a:p>
            <a:pPr marL="0" indent="0" algn="just">
              <a:buNone/>
            </a:pPr>
            <a:r>
              <a:rPr lang="fr-FR" sz="2600" dirty="0">
                <a:solidFill>
                  <a:srgbClr val="FF0000"/>
                </a:solidFill>
                <a:latin typeface="Constantia" pitchFamily="18" charset="0"/>
                <a:cs typeface="Times New Roman" pitchFamily="18" charset="0"/>
              </a:rPr>
              <a:t>MA</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contraddizioni</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importanti</a:t>
            </a:r>
            <a:r>
              <a:rPr lang="fr-FR" sz="2600" dirty="0">
                <a:solidFill>
                  <a:srgbClr val="002060"/>
                </a:solidFill>
                <a:latin typeface="Constantia" pitchFamily="18" charset="0"/>
                <a:cs typeface="Times New Roman" pitchFamily="18" charset="0"/>
              </a:rPr>
              <a:t> tra i </a:t>
            </a:r>
            <a:r>
              <a:rPr lang="fr-FR" sz="2600" dirty="0" err="1">
                <a:solidFill>
                  <a:srgbClr val="002060"/>
                </a:solidFill>
                <a:latin typeface="Constantia" pitchFamily="18" charset="0"/>
                <a:cs typeface="Times New Roman" pitchFamily="18" charset="0"/>
              </a:rPr>
              <a:t>livelli</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emersi</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dai</a:t>
            </a:r>
            <a:r>
              <a:rPr lang="fr-FR" sz="2600" dirty="0">
                <a:solidFill>
                  <a:srgbClr val="002060"/>
                </a:solidFill>
                <a:latin typeface="Constantia" pitchFamily="18" charset="0"/>
                <a:cs typeface="Times New Roman" pitchFamily="18" charset="0"/>
              </a:rPr>
              <a:t> test e le </a:t>
            </a:r>
            <a:r>
              <a:rPr lang="fr-FR" sz="2600" dirty="0" err="1">
                <a:solidFill>
                  <a:srgbClr val="002060"/>
                </a:solidFill>
                <a:latin typeface="Constantia" pitchFamily="18" charset="0"/>
                <a:cs typeface="Times New Roman" pitchFamily="18" charset="0"/>
              </a:rPr>
              <a:t>strutture</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impiegate</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nelle</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produzioni</a:t>
            </a:r>
            <a:r>
              <a:rPr lang="fr-FR" sz="2600" dirty="0">
                <a:solidFill>
                  <a:srgbClr val="002060"/>
                </a:solidFill>
                <a:latin typeface="Constantia" pitchFamily="18" charset="0"/>
                <a:cs typeface="Times New Roman" pitchFamily="18" charset="0"/>
              </a:rPr>
              <a:t> </a:t>
            </a:r>
            <a:r>
              <a:rPr lang="fr-FR" sz="2600" dirty="0" err="1">
                <a:solidFill>
                  <a:srgbClr val="002060"/>
                </a:solidFill>
                <a:latin typeface="Constantia" pitchFamily="18" charset="0"/>
                <a:cs typeface="Times New Roman" pitchFamily="18" charset="0"/>
              </a:rPr>
              <a:t>orali</a:t>
            </a:r>
            <a:endParaRPr lang="fr-FR" sz="2600" dirty="0">
              <a:solidFill>
                <a:srgbClr val="002060"/>
              </a:solidFill>
              <a:latin typeface="Constantia" pitchFamily="18" charset="0"/>
              <a:cs typeface="Times New Roman" pitchFamily="18" charset="0"/>
            </a:endParaRPr>
          </a:p>
          <a:p>
            <a:pPr marL="0" indent="0" algn="just">
              <a:buNone/>
            </a:pPr>
            <a:endParaRPr lang="fr-FR" sz="2600" dirty="0">
              <a:solidFill>
                <a:srgbClr val="002060"/>
              </a:solidFill>
              <a:latin typeface="Constantia" pitchFamily="18" charset="0"/>
              <a:cs typeface="Times New Roman" pitchFamily="18" charset="0"/>
            </a:endParaRPr>
          </a:p>
          <a:p>
            <a:pPr marL="0" indent="0" algn="ctr">
              <a:buNone/>
            </a:pPr>
            <a:r>
              <a:rPr lang="fr-FR" sz="2400" i="1" dirty="0" err="1">
                <a:solidFill>
                  <a:srgbClr val="002060"/>
                </a:solidFill>
                <a:latin typeface="Constantia" pitchFamily="18" charset="0"/>
                <a:cs typeface="Times New Roman" pitchFamily="18" charset="0"/>
                <a:sym typeface="Wingdings" pitchFamily="2" charset="2"/>
              </a:rPr>
              <a:t>Risultati</a:t>
            </a:r>
            <a:r>
              <a:rPr lang="fr-FR" sz="2400" i="1" dirty="0">
                <a:solidFill>
                  <a:srgbClr val="002060"/>
                </a:solidFill>
                <a:latin typeface="Constantia" pitchFamily="18" charset="0"/>
                <a:cs typeface="Times New Roman" pitchFamily="18" charset="0"/>
                <a:sym typeface="Wingdings" pitchFamily="2" charset="2"/>
              </a:rPr>
              <a:t> </a:t>
            </a:r>
            <a:r>
              <a:rPr lang="fr-FR" sz="2400" i="1" dirty="0" err="1">
                <a:solidFill>
                  <a:srgbClr val="002060"/>
                </a:solidFill>
                <a:latin typeface="Constantia" pitchFamily="18" charset="0"/>
                <a:cs typeface="Times New Roman" pitchFamily="18" charset="0"/>
                <a:sym typeface="Wingdings" pitchFamily="2" charset="2"/>
              </a:rPr>
              <a:t>tipici</a:t>
            </a:r>
            <a:r>
              <a:rPr lang="fr-FR" sz="2400" i="1" dirty="0">
                <a:solidFill>
                  <a:srgbClr val="002060"/>
                </a:solidFill>
                <a:latin typeface="Constantia" pitchFamily="18" charset="0"/>
                <a:cs typeface="Times New Roman" pitchFamily="18" charset="0"/>
                <a:sym typeface="Wingdings" pitchFamily="2" charset="2"/>
              </a:rPr>
              <a:t> di </a:t>
            </a:r>
            <a:r>
              <a:rPr lang="fr-FR" sz="2400" i="1" dirty="0" err="1">
                <a:solidFill>
                  <a:srgbClr val="002060"/>
                </a:solidFill>
                <a:latin typeface="Constantia" pitchFamily="18" charset="0"/>
                <a:cs typeface="Times New Roman" pitchFamily="18" charset="0"/>
                <a:sym typeface="Wingdings" pitchFamily="2" charset="2"/>
              </a:rPr>
              <a:t>avanzati</a:t>
            </a:r>
            <a:r>
              <a:rPr lang="fr-FR" sz="2400" i="1" dirty="0">
                <a:solidFill>
                  <a:srgbClr val="002060"/>
                </a:solidFill>
                <a:latin typeface="Constantia" pitchFamily="18" charset="0"/>
                <a:cs typeface="Times New Roman" pitchFamily="18" charset="0"/>
                <a:sym typeface="Wingdings" pitchFamily="2" charset="2"/>
              </a:rPr>
              <a:t> vs. </a:t>
            </a:r>
            <a:r>
              <a:rPr lang="fr-FR" sz="2400" i="1" dirty="0" err="1">
                <a:solidFill>
                  <a:srgbClr val="002060"/>
                </a:solidFill>
                <a:latin typeface="Constantia" pitchFamily="18" charset="0"/>
                <a:cs typeface="Times New Roman" pitchFamily="18" charset="0"/>
                <a:sym typeface="Wingdings" pitchFamily="2" charset="2"/>
              </a:rPr>
              <a:t>racconti</a:t>
            </a:r>
            <a:r>
              <a:rPr lang="fr-FR" sz="2400" i="1" dirty="0">
                <a:solidFill>
                  <a:srgbClr val="002060"/>
                </a:solidFill>
                <a:latin typeface="Constantia" pitchFamily="18" charset="0"/>
                <a:cs typeface="Times New Roman" pitchFamily="18" charset="0"/>
                <a:sym typeface="Wingdings" pitchFamily="2" charset="2"/>
              </a:rPr>
              <a:t> </a:t>
            </a:r>
            <a:r>
              <a:rPr lang="fr-FR" sz="2400" i="1" dirty="0" err="1">
                <a:solidFill>
                  <a:srgbClr val="002060"/>
                </a:solidFill>
                <a:latin typeface="Constantia" pitchFamily="18" charset="0"/>
                <a:cs typeface="Times New Roman" pitchFamily="18" charset="0"/>
                <a:sym typeface="Wingdings" pitchFamily="2" charset="2"/>
              </a:rPr>
              <a:t>tipici</a:t>
            </a:r>
            <a:r>
              <a:rPr lang="fr-FR" sz="2400" i="1" dirty="0">
                <a:solidFill>
                  <a:srgbClr val="002060"/>
                </a:solidFill>
                <a:latin typeface="Constantia" pitchFamily="18" charset="0"/>
                <a:cs typeface="Times New Roman" pitchFamily="18" charset="0"/>
                <a:sym typeface="Wingdings" pitchFamily="2" charset="2"/>
              </a:rPr>
              <a:t> </a:t>
            </a:r>
            <a:r>
              <a:rPr lang="fr-FR" sz="2400" i="1" dirty="0" err="1">
                <a:solidFill>
                  <a:srgbClr val="002060"/>
                </a:solidFill>
                <a:latin typeface="Constantia" pitchFamily="18" charset="0"/>
                <a:cs typeface="Times New Roman" pitchFamily="18" charset="0"/>
                <a:sym typeface="Wingdings" pitchFamily="2" charset="2"/>
              </a:rPr>
              <a:t>della</a:t>
            </a:r>
            <a:r>
              <a:rPr lang="fr-FR" sz="2400" i="1" dirty="0">
                <a:solidFill>
                  <a:srgbClr val="002060"/>
                </a:solidFill>
                <a:latin typeface="Constantia" pitchFamily="18" charset="0"/>
                <a:cs typeface="Times New Roman" pitchFamily="18" charset="0"/>
                <a:sym typeface="Wingdings" pitchFamily="2" charset="2"/>
              </a:rPr>
              <a:t> </a:t>
            </a:r>
            <a:r>
              <a:rPr lang="fr-FR" sz="2400" i="1" dirty="0" err="1">
                <a:solidFill>
                  <a:srgbClr val="002060"/>
                </a:solidFill>
                <a:latin typeface="Constantia" pitchFamily="18" charset="0"/>
                <a:cs typeface="Times New Roman" pitchFamily="18" charset="0"/>
                <a:sym typeface="Wingdings" pitchFamily="2" charset="2"/>
              </a:rPr>
              <a:t>varietà</a:t>
            </a:r>
            <a:r>
              <a:rPr lang="fr-FR" sz="2400" i="1" dirty="0">
                <a:solidFill>
                  <a:srgbClr val="002060"/>
                </a:solidFill>
                <a:latin typeface="Constantia" pitchFamily="18" charset="0"/>
                <a:cs typeface="Times New Roman" pitchFamily="18" charset="0"/>
                <a:sym typeface="Wingdings" pitchFamily="2" charset="2"/>
              </a:rPr>
              <a:t> </a:t>
            </a:r>
            <a:r>
              <a:rPr lang="fr-FR" sz="2400" i="1" dirty="0" err="1">
                <a:solidFill>
                  <a:srgbClr val="002060"/>
                </a:solidFill>
                <a:latin typeface="Constantia" pitchFamily="18" charset="0"/>
                <a:cs typeface="Times New Roman" pitchFamily="18" charset="0"/>
                <a:sym typeface="Wingdings" pitchFamily="2" charset="2"/>
              </a:rPr>
              <a:t>intermedia</a:t>
            </a:r>
            <a:endParaRPr lang="fr-FR" sz="2400" i="1" dirty="0">
              <a:solidFill>
                <a:srgbClr val="002060"/>
              </a:solidFill>
              <a:latin typeface="Constantia" pitchFamily="18" charset="0"/>
              <a:cs typeface="Times New Roman" pitchFamily="18" charset="0"/>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33</a:t>
            </a:fld>
            <a:endParaRPr lang="it-IT" dirty="0"/>
          </a:p>
        </p:txBody>
      </p:sp>
      <p:sp>
        <p:nvSpPr>
          <p:cNvPr id="2" name="Segnaposto piè di pagina 1">
            <a:extLst>
              <a:ext uri="{FF2B5EF4-FFF2-40B4-BE49-F238E27FC236}">
                <a16:creationId xmlns:a16="http://schemas.microsoft.com/office/drawing/2014/main" id="{795F8E0D-E173-01E1-03CE-D91D9E862E33}"/>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692696"/>
            <a:ext cx="8219256" cy="5433467"/>
          </a:xfrm>
        </p:spPr>
        <p:txBody>
          <a:bodyPr>
            <a:normAutofit/>
          </a:bodyPr>
          <a:lstStyle/>
          <a:p>
            <a:pPr marL="0" indent="0" algn="just">
              <a:buNone/>
            </a:pPr>
            <a:r>
              <a:rPr lang="fr-FR" sz="2600" b="1" dirty="0">
                <a:solidFill>
                  <a:srgbClr val="002060"/>
                </a:solidFill>
                <a:latin typeface="Constantia" pitchFamily="18" charset="0"/>
              </a:rPr>
              <a:t>2. </a:t>
            </a:r>
            <a:r>
              <a:rPr lang="fr-FR" sz="2600" b="1" dirty="0" err="1">
                <a:solidFill>
                  <a:srgbClr val="002060"/>
                </a:solidFill>
                <a:latin typeface="Constantia" pitchFamily="18" charset="0"/>
              </a:rPr>
              <a:t>Analisi</a:t>
            </a:r>
            <a:r>
              <a:rPr lang="fr-FR" sz="2600" b="1" dirty="0">
                <a:solidFill>
                  <a:srgbClr val="002060"/>
                </a:solidFill>
                <a:latin typeface="Constantia" pitchFamily="18" charset="0"/>
              </a:rPr>
              <a:t> di due </a:t>
            </a:r>
            <a:r>
              <a:rPr lang="fr-FR" sz="2600" b="1" dirty="0" err="1">
                <a:solidFill>
                  <a:srgbClr val="002060"/>
                </a:solidFill>
                <a:latin typeface="Constantia" pitchFamily="18" charset="0"/>
              </a:rPr>
              <a:t>parametri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aggiuntivi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nelle</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produzioni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orali</a:t>
            </a:r>
            <a:r>
              <a:rPr lang="fr-FR" sz="2600" b="1" dirty="0">
                <a:solidFill>
                  <a:srgbClr val="002060"/>
                </a:solidFill>
                <a:latin typeface="Constantia" pitchFamily="18" charset="0"/>
              </a:rPr>
              <a:t>: </a:t>
            </a:r>
            <a:r>
              <a:rPr lang="fr-FR" sz="2600" i="1" dirty="0" err="1">
                <a:solidFill>
                  <a:srgbClr val="002060"/>
                </a:solidFill>
                <a:latin typeface="Constantia" pitchFamily="18" charset="0"/>
              </a:rPr>
              <a:t>morfologia</a:t>
            </a:r>
            <a:r>
              <a:rPr lang="fr-FR" sz="2600" i="1" dirty="0">
                <a:solidFill>
                  <a:srgbClr val="002060"/>
                </a:solidFill>
                <a:latin typeface="Constantia" pitchFamily="18" charset="0"/>
              </a:rPr>
              <a:t> verbale e </a:t>
            </a:r>
            <a:r>
              <a:rPr lang="fr-FR" sz="2600" i="1" dirty="0" err="1">
                <a:solidFill>
                  <a:srgbClr val="002060"/>
                </a:solidFill>
                <a:latin typeface="Constantia" pitchFamily="18" charset="0"/>
              </a:rPr>
              <a:t>complessità</a:t>
            </a:r>
            <a:r>
              <a:rPr lang="fr-FR" sz="2600" i="1" dirty="0">
                <a:solidFill>
                  <a:srgbClr val="002060"/>
                </a:solidFill>
                <a:latin typeface="Constantia" pitchFamily="18" charset="0"/>
              </a:rPr>
              <a:t> </a:t>
            </a:r>
            <a:r>
              <a:rPr lang="fr-FR" sz="2600" i="1" dirty="0" err="1">
                <a:solidFill>
                  <a:srgbClr val="002060"/>
                </a:solidFill>
                <a:latin typeface="Constantia" pitchFamily="18" charset="0"/>
              </a:rPr>
              <a:t>sintattica</a:t>
            </a:r>
            <a:endParaRPr lang="fr-FR" sz="2600" i="1" dirty="0">
              <a:solidFill>
                <a:srgbClr val="002060"/>
              </a:solidFill>
              <a:latin typeface="Constantia" pitchFamily="18" charset="0"/>
            </a:endParaRPr>
          </a:p>
          <a:p>
            <a:pPr marL="0" indent="0" algn="just">
              <a:buNone/>
            </a:pPr>
            <a:endParaRPr lang="fr-FR" sz="2600" i="1" dirty="0">
              <a:solidFill>
                <a:srgbClr val="002060"/>
              </a:solidFill>
              <a:latin typeface="Constantia" pitchFamily="18" charset="0"/>
              <a:sym typeface="Wingdings" pitchFamily="2" charset="2"/>
            </a:endParaRPr>
          </a:p>
          <a:p>
            <a:pPr marL="0" indent="0" algn="just">
              <a:buNone/>
            </a:pPr>
            <a:r>
              <a:rPr lang="fr-FR" sz="2400" i="1" dirty="0" err="1">
                <a:solidFill>
                  <a:srgbClr val="002060"/>
                </a:solidFill>
                <a:latin typeface="Constantia" pitchFamily="18" charset="0"/>
                <a:sym typeface="Wingdings" pitchFamily="2" charset="2"/>
              </a:rPr>
              <a:t>Morfologia</a:t>
            </a:r>
            <a:r>
              <a:rPr lang="fr-FR" sz="2400" i="1" dirty="0">
                <a:solidFill>
                  <a:srgbClr val="002060"/>
                </a:solidFill>
                <a:latin typeface="Constantia" pitchFamily="18" charset="0"/>
                <a:sym typeface="Wingdings" pitchFamily="2" charset="2"/>
              </a:rPr>
              <a:t> verbale: </a:t>
            </a:r>
            <a:r>
              <a:rPr lang="fr-FR" sz="2400" dirty="0" err="1">
                <a:solidFill>
                  <a:srgbClr val="002060"/>
                </a:solidFill>
                <a:latin typeface="Constantia" pitchFamily="18" charset="0"/>
                <a:sym typeface="Wingdings" pitchFamily="2" charset="2"/>
              </a:rPr>
              <a:t>varietà</a:t>
            </a:r>
            <a:r>
              <a:rPr lang="fr-FR" sz="2400" dirty="0">
                <a:solidFill>
                  <a:srgbClr val="002060"/>
                </a:solidFill>
                <a:latin typeface="Constantia" pitchFamily="18" charset="0"/>
                <a:sym typeface="Wingdings" pitchFamily="2" charset="2"/>
              </a:rPr>
              <a:t> delle forme </a:t>
            </a:r>
            <a:r>
              <a:rPr lang="fr-FR" sz="2400" dirty="0" err="1">
                <a:solidFill>
                  <a:srgbClr val="002060"/>
                </a:solidFill>
                <a:latin typeface="Constantia" pitchFamily="18" charset="0"/>
                <a:sym typeface="Wingdings" pitchFamily="2" charset="2"/>
              </a:rPr>
              <a:t>verbali</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usate</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indicativo</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congiuntivo</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condizionale</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corrispondeza</a:t>
            </a:r>
            <a:r>
              <a:rPr lang="fr-FR" sz="2400" dirty="0">
                <a:solidFill>
                  <a:srgbClr val="002060"/>
                </a:solidFill>
                <a:latin typeface="Constantia" pitchFamily="18" charset="0"/>
                <a:sym typeface="Wingdings" pitchFamily="2" charset="2"/>
              </a:rPr>
              <a:t> forma-</a:t>
            </a:r>
            <a:r>
              <a:rPr lang="fr-FR" sz="2400" dirty="0" err="1">
                <a:solidFill>
                  <a:srgbClr val="002060"/>
                </a:solidFill>
                <a:latin typeface="Constantia" pitchFamily="18" charset="0"/>
                <a:sym typeface="Wingdings" pitchFamily="2" charset="2"/>
              </a:rPr>
              <a:t>funzione</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consecutio</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temporum</a:t>
            </a:r>
            <a:r>
              <a:rPr lang="fr-FR" sz="2400" dirty="0">
                <a:solidFill>
                  <a:srgbClr val="002060"/>
                </a:solidFill>
                <a:latin typeface="Constantia" pitchFamily="18" charset="0"/>
                <a:sym typeface="Wingdings" pitchFamily="2" charset="2"/>
              </a:rPr>
              <a:t>)</a:t>
            </a:r>
          </a:p>
          <a:p>
            <a:pPr marL="0" indent="0" algn="just">
              <a:buNone/>
            </a:pPr>
            <a:endParaRPr lang="fr-FR" sz="2200" i="1" dirty="0">
              <a:solidFill>
                <a:srgbClr val="002060"/>
              </a:solidFill>
              <a:latin typeface="Constantia" pitchFamily="18" charset="0"/>
              <a:sym typeface="Wingdings" pitchFamily="2" charset="2"/>
            </a:endParaRPr>
          </a:p>
          <a:p>
            <a:pPr marL="0" indent="0" algn="just">
              <a:buNone/>
            </a:pPr>
            <a:r>
              <a:rPr lang="fr-FR" sz="2400" i="1" dirty="0" err="1">
                <a:solidFill>
                  <a:srgbClr val="002060"/>
                </a:solidFill>
                <a:latin typeface="Constantia" pitchFamily="18" charset="0"/>
                <a:sym typeface="Wingdings" pitchFamily="2" charset="2"/>
              </a:rPr>
              <a:t>Complessità</a:t>
            </a:r>
            <a:r>
              <a:rPr lang="fr-FR" sz="2400" i="1" dirty="0">
                <a:solidFill>
                  <a:srgbClr val="002060"/>
                </a:solidFill>
                <a:latin typeface="Constantia" pitchFamily="18" charset="0"/>
                <a:sym typeface="Wingdings" pitchFamily="2" charset="2"/>
              </a:rPr>
              <a:t> </a:t>
            </a:r>
            <a:r>
              <a:rPr lang="fr-FR" sz="2400" i="1" dirty="0" err="1">
                <a:solidFill>
                  <a:srgbClr val="002060"/>
                </a:solidFill>
                <a:latin typeface="Constantia" pitchFamily="18" charset="0"/>
                <a:sym typeface="Wingdings" pitchFamily="2" charset="2"/>
              </a:rPr>
              <a:t>sintattica</a:t>
            </a:r>
            <a:r>
              <a:rPr lang="fr-FR" sz="2400" i="1"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utilizzo</a:t>
            </a:r>
            <a:r>
              <a:rPr lang="fr-FR" sz="2400" dirty="0">
                <a:solidFill>
                  <a:srgbClr val="002060"/>
                </a:solidFill>
                <a:latin typeface="Constantia" pitchFamily="18" charset="0"/>
                <a:sym typeface="Wingdings" pitchFamily="2" charset="2"/>
              </a:rPr>
              <a:t> di </a:t>
            </a:r>
            <a:r>
              <a:rPr lang="fr-FR" sz="2400" dirty="0" err="1">
                <a:solidFill>
                  <a:srgbClr val="002060"/>
                </a:solidFill>
                <a:latin typeface="Constantia" pitchFamily="18" charset="0"/>
                <a:sym typeface="Wingdings" pitchFamily="2" charset="2"/>
              </a:rPr>
              <a:t>enunciati</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semplici</a:t>
            </a:r>
            <a:r>
              <a:rPr lang="fr-FR" sz="2400" dirty="0">
                <a:solidFill>
                  <a:srgbClr val="002060"/>
                </a:solidFill>
                <a:latin typeface="Constantia" pitchFamily="18" charset="0"/>
                <a:sym typeface="Wingdings" pitchFamily="2" charset="2"/>
              </a:rPr>
              <a:t> e </a:t>
            </a:r>
            <a:r>
              <a:rPr lang="fr-FR" sz="2400" dirty="0" err="1">
                <a:solidFill>
                  <a:srgbClr val="002060"/>
                </a:solidFill>
                <a:latin typeface="Constantia" pitchFamily="18" charset="0"/>
                <a:sym typeface="Wingdings" pitchFamily="2" charset="2"/>
              </a:rPr>
              <a:t>multiproposizionali</a:t>
            </a:r>
            <a:r>
              <a:rPr lang="fr-FR" sz="2400" dirty="0">
                <a:solidFill>
                  <a:srgbClr val="002060"/>
                </a:solidFill>
                <a:latin typeface="Constantia" pitchFamily="18" charset="0"/>
                <a:sym typeface="Wingdings" pitchFamily="2" charset="2"/>
              </a:rPr>
              <a:t> </a:t>
            </a:r>
            <a:r>
              <a:rPr lang="fr-FR" sz="2200" dirty="0">
                <a:solidFill>
                  <a:srgbClr val="002060"/>
                </a:solidFill>
                <a:latin typeface="Constantia" pitchFamily="18" charset="0"/>
                <a:sym typeface="Wingdings" pitchFamily="2" charset="2"/>
              </a:rPr>
              <a:t>(</a:t>
            </a:r>
            <a:r>
              <a:rPr lang="fr-FR" sz="2200" dirty="0" err="1">
                <a:solidFill>
                  <a:srgbClr val="002060"/>
                </a:solidFill>
                <a:latin typeface="Constantia" pitchFamily="18" charset="0"/>
                <a:sym typeface="Wingdings" pitchFamily="2" charset="2"/>
              </a:rPr>
              <a:t>presenza</a:t>
            </a:r>
            <a:r>
              <a:rPr lang="fr-FR" sz="2200" dirty="0">
                <a:solidFill>
                  <a:srgbClr val="002060"/>
                </a:solidFill>
                <a:latin typeface="Constantia" pitchFamily="18" charset="0"/>
                <a:sym typeface="Wingdings" pitchFamily="2" charset="2"/>
              </a:rPr>
              <a:t>/</a:t>
            </a:r>
            <a:r>
              <a:rPr lang="fr-FR" sz="2200" dirty="0" err="1">
                <a:solidFill>
                  <a:srgbClr val="002060"/>
                </a:solidFill>
                <a:latin typeface="Constantia" pitchFamily="18" charset="0"/>
                <a:sym typeface="Wingdings" pitchFamily="2" charset="2"/>
              </a:rPr>
              <a:t>assenza</a:t>
            </a:r>
            <a:r>
              <a:rPr lang="fr-FR" sz="2200" dirty="0">
                <a:solidFill>
                  <a:srgbClr val="002060"/>
                </a:solidFill>
                <a:latin typeface="Constantia" pitchFamily="18" charset="0"/>
                <a:sym typeface="Wingdings" pitchFamily="2" charset="2"/>
              </a:rPr>
              <a:t> di </a:t>
            </a:r>
            <a:r>
              <a:rPr lang="fr-FR" sz="2200" dirty="0" err="1">
                <a:solidFill>
                  <a:srgbClr val="002060"/>
                </a:solidFill>
                <a:latin typeface="Constantia" pitchFamily="18" charset="0"/>
                <a:sym typeface="Wingdings" pitchFamily="2" charset="2"/>
              </a:rPr>
              <a:t>subordinate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completive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temporali</a:t>
            </a:r>
            <a:r>
              <a:rPr lang="fr-FR" sz="2200" dirty="0">
                <a:solidFill>
                  <a:srgbClr val="002060"/>
                </a:solidFill>
                <a:latin typeface="Constantia" pitchFamily="18" charset="0"/>
                <a:sym typeface="Wingdings" pitchFamily="2" charset="2"/>
              </a:rPr>
              <a:t>, relative, </a:t>
            </a:r>
            <a:r>
              <a:rPr lang="fr-FR" sz="2200" dirty="0" err="1">
                <a:solidFill>
                  <a:srgbClr val="002060"/>
                </a:solidFill>
                <a:latin typeface="Constantia" pitchFamily="18" charset="0"/>
                <a:sym typeface="Wingdings" pitchFamily="2" charset="2"/>
              </a:rPr>
              <a:t>causali</a:t>
            </a:r>
            <a:r>
              <a:rPr lang="fr-FR" sz="2200" dirty="0">
                <a:solidFill>
                  <a:srgbClr val="002060"/>
                </a:solidFill>
                <a:latin typeface="Constantia" pitchFamily="18" charset="0"/>
                <a:sym typeface="Wingdings" pitchFamily="2" charset="2"/>
              </a:rPr>
              <a:t> + </a:t>
            </a:r>
            <a:r>
              <a:rPr lang="fr-FR" sz="2200" dirty="0" err="1">
                <a:solidFill>
                  <a:srgbClr val="002060"/>
                </a:solidFill>
                <a:latin typeface="Constantia" pitchFamily="18" charset="0"/>
                <a:sym typeface="Wingdings" pitchFamily="2" charset="2"/>
              </a:rPr>
              <a:t>ipotesi</a:t>
            </a:r>
            <a:r>
              <a:rPr lang="fr-FR" sz="2200" dirty="0">
                <a:solidFill>
                  <a:srgbClr val="002060"/>
                </a:solidFill>
                <a:latin typeface="Constantia" pitchFamily="18" charset="0"/>
                <a:sym typeface="Wingdings" pitchFamily="2" charset="2"/>
              </a:rPr>
              <a:t>)</a:t>
            </a:r>
            <a:endParaRPr lang="fr-FR" sz="2200" dirty="0">
              <a:solidFill>
                <a:srgbClr val="002060"/>
              </a:solidFill>
              <a:latin typeface="Constantia" pitchFamily="18" charset="0"/>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34</a:t>
            </a:fld>
            <a:endParaRPr lang="it-IT" dirty="0"/>
          </a:p>
        </p:txBody>
      </p:sp>
      <p:sp>
        <p:nvSpPr>
          <p:cNvPr id="2" name="Segnaposto piè di pagina 1">
            <a:extLst>
              <a:ext uri="{FF2B5EF4-FFF2-40B4-BE49-F238E27FC236}">
                <a16:creationId xmlns:a16="http://schemas.microsoft.com/office/drawing/2014/main" id="{46C141F8-1715-328D-6182-135898F459AA}"/>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587821"/>
            <a:ext cx="8291264" cy="5721499"/>
          </a:xfrm>
        </p:spPr>
        <p:txBody>
          <a:bodyPr>
            <a:normAutofit/>
          </a:bodyPr>
          <a:lstStyle/>
          <a:p>
            <a:pPr algn="ctr">
              <a:buNone/>
            </a:pPr>
            <a:r>
              <a:rPr lang="fr-FR" sz="2600" b="1" dirty="0">
                <a:solidFill>
                  <a:srgbClr val="002060"/>
                </a:solidFill>
                <a:latin typeface="Constantia" pitchFamily="18" charset="0"/>
              </a:rPr>
              <a:t>Come </a:t>
            </a:r>
            <a:r>
              <a:rPr lang="fr-FR" sz="2600" b="1" dirty="0" err="1">
                <a:solidFill>
                  <a:srgbClr val="002060"/>
                </a:solidFill>
                <a:latin typeface="Constantia" pitchFamily="18" charset="0"/>
              </a:rPr>
              <a:t>distinguere</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gli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Intermedi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dagli</a:t>
            </a:r>
            <a:r>
              <a:rPr lang="fr-FR" sz="2600" b="1" dirty="0">
                <a:solidFill>
                  <a:srgbClr val="002060"/>
                </a:solidFill>
                <a:latin typeface="Constantia" pitchFamily="18" charset="0"/>
              </a:rPr>
              <a:t> </a:t>
            </a:r>
            <a:r>
              <a:rPr lang="fr-FR" sz="2600" b="1" dirty="0" err="1">
                <a:solidFill>
                  <a:srgbClr val="002060"/>
                </a:solidFill>
                <a:latin typeface="Constantia" pitchFamily="18" charset="0"/>
              </a:rPr>
              <a:t>Avanzati</a:t>
            </a:r>
            <a:r>
              <a:rPr lang="fr-FR" sz="2600" b="1" dirty="0">
                <a:solidFill>
                  <a:srgbClr val="002060"/>
                </a:solidFill>
                <a:latin typeface="Constantia" pitchFamily="18" charset="0"/>
              </a:rPr>
              <a:t>?</a:t>
            </a:r>
          </a:p>
          <a:p>
            <a:pPr algn="ctr">
              <a:buNone/>
            </a:pPr>
            <a:endParaRPr lang="fr-FR" sz="2600" b="1" dirty="0">
              <a:solidFill>
                <a:srgbClr val="002060"/>
              </a:solidFill>
              <a:latin typeface="Constantia" pitchFamily="18" charset="0"/>
            </a:endParaRPr>
          </a:p>
          <a:p>
            <a:pPr marL="0" indent="0" algn="just">
              <a:buNone/>
            </a:pPr>
            <a:r>
              <a:rPr lang="fr-FR" sz="2400" dirty="0" err="1">
                <a:solidFill>
                  <a:srgbClr val="002060"/>
                </a:solidFill>
                <a:latin typeface="Constantia" pitchFamily="18" charset="0"/>
              </a:rPr>
              <a:t>Criteri</a:t>
            </a:r>
            <a:r>
              <a:rPr lang="fr-FR" sz="2400" dirty="0">
                <a:solidFill>
                  <a:srgbClr val="002060"/>
                </a:solidFill>
                <a:latin typeface="Constantia" pitchFamily="18" charset="0"/>
              </a:rPr>
              <a:t> </a:t>
            </a:r>
            <a:r>
              <a:rPr lang="fr-FR" sz="2400" dirty="0" err="1">
                <a:solidFill>
                  <a:srgbClr val="002060"/>
                </a:solidFill>
                <a:latin typeface="Constantia" pitchFamily="18" charset="0"/>
              </a:rPr>
              <a:t>considerati</a:t>
            </a:r>
            <a:r>
              <a:rPr lang="fr-FR" sz="2600" dirty="0">
                <a:solidFill>
                  <a:srgbClr val="002060"/>
                </a:solidFill>
                <a:latin typeface="Constantia" pitchFamily="18" charset="0"/>
              </a:rPr>
              <a:t> :</a:t>
            </a:r>
          </a:p>
          <a:p>
            <a:pPr marL="0" indent="0" algn="just">
              <a:buNone/>
            </a:pPr>
            <a:r>
              <a:rPr lang="fr-FR" sz="2200" i="1" dirty="0" err="1">
                <a:solidFill>
                  <a:srgbClr val="002060"/>
                </a:solidFill>
                <a:latin typeface="Constantia" pitchFamily="18" charset="0"/>
              </a:rPr>
              <a:t>morfologia</a:t>
            </a:r>
            <a:r>
              <a:rPr lang="fr-FR" sz="2200" i="1" dirty="0">
                <a:solidFill>
                  <a:srgbClr val="002060"/>
                </a:solidFill>
                <a:latin typeface="Constantia" pitchFamily="18" charset="0"/>
              </a:rPr>
              <a:t> verbale </a:t>
            </a:r>
            <a:r>
              <a:rPr lang="fr-FR" sz="2200" i="1" dirty="0" err="1">
                <a:solidFill>
                  <a:srgbClr val="002060"/>
                </a:solidFill>
                <a:latin typeface="Constantia" pitchFamily="18" charset="0"/>
              </a:rPr>
              <a:t>diversificata</a:t>
            </a:r>
            <a:r>
              <a:rPr lang="fr-FR" sz="2200" i="1" dirty="0">
                <a:solidFill>
                  <a:srgbClr val="002060"/>
                </a:solidFill>
                <a:latin typeface="Constantia" pitchFamily="18" charset="0"/>
              </a:rPr>
              <a:t> +</a:t>
            </a:r>
            <a:r>
              <a:rPr lang="fr-FR" sz="2200" dirty="0">
                <a:solidFill>
                  <a:srgbClr val="002060"/>
                </a:solidFill>
                <a:latin typeface="Constantia" pitchFamily="18" charset="0"/>
              </a:rPr>
              <a:t> </a:t>
            </a:r>
            <a:r>
              <a:rPr lang="fr-FR" sz="2200" i="1" dirty="0" err="1">
                <a:solidFill>
                  <a:srgbClr val="002060"/>
                </a:solidFill>
                <a:latin typeface="Constantia" pitchFamily="18" charset="0"/>
              </a:rPr>
              <a:t>utilizzo</a:t>
            </a:r>
            <a:r>
              <a:rPr lang="fr-FR" sz="2200" i="1" dirty="0">
                <a:solidFill>
                  <a:srgbClr val="002060"/>
                </a:solidFill>
                <a:latin typeface="Constantia" pitchFamily="18" charset="0"/>
              </a:rPr>
              <a:t> </a:t>
            </a:r>
            <a:r>
              <a:rPr lang="fr-FR" sz="2200" i="1" dirty="0" err="1">
                <a:solidFill>
                  <a:srgbClr val="002060"/>
                </a:solidFill>
                <a:latin typeface="Constantia" pitchFamily="18" charset="0"/>
              </a:rPr>
              <a:t>variegato</a:t>
            </a:r>
            <a:r>
              <a:rPr lang="fr-FR" sz="2200" i="1" dirty="0">
                <a:solidFill>
                  <a:srgbClr val="002060"/>
                </a:solidFill>
                <a:latin typeface="Constantia" pitchFamily="18" charset="0"/>
              </a:rPr>
              <a:t> di </a:t>
            </a:r>
            <a:r>
              <a:rPr lang="fr-FR" sz="2200" i="1" dirty="0" err="1">
                <a:solidFill>
                  <a:srgbClr val="002060"/>
                </a:solidFill>
                <a:latin typeface="Constantia" pitchFamily="18" charset="0"/>
              </a:rPr>
              <a:t>subordinate</a:t>
            </a:r>
            <a:r>
              <a:rPr lang="fr-FR" sz="2200" i="1" dirty="0">
                <a:solidFill>
                  <a:srgbClr val="002060"/>
                </a:solidFill>
                <a:latin typeface="Constantia" pitchFamily="18" charset="0"/>
              </a:rPr>
              <a:t> </a:t>
            </a:r>
            <a:r>
              <a:rPr lang="fr-FR" sz="2200" dirty="0" err="1">
                <a:solidFill>
                  <a:srgbClr val="002060"/>
                </a:solidFill>
                <a:latin typeface="Constantia" pitchFamily="18" charset="0"/>
              </a:rPr>
              <a:t>nel</a:t>
            </a:r>
            <a:r>
              <a:rPr lang="fr-FR" sz="2200" dirty="0">
                <a:solidFill>
                  <a:srgbClr val="002060"/>
                </a:solidFill>
                <a:latin typeface="Constantia" pitchFamily="18" charset="0"/>
              </a:rPr>
              <a:t> corso </a:t>
            </a:r>
            <a:r>
              <a:rPr lang="fr-FR" sz="2200" dirty="0" err="1">
                <a:solidFill>
                  <a:srgbClr val="002060"/>
                </a:solidFill>
                <a:latin typeface="Constantia" pitchFamily="18" charset="0"/>
              </a:rPr>
              <a:t>dello</a:t>
            </a:r>
            <a:r>
              <a:rPr lang="fr-FR" sz="2200" dirty="0">
                <a:solidFill>
                  <a:srgbClr val="002060"/>
                </a:solidFill>
                <a:latin typeface="Constantia" pitchFamily="18" charset="0"/>
              </a:rPr>
              <a:t> </a:t>
            </a:r>
            <a:r>
              <a:rPr lang="fr-FR" sz="2200" dirty="0" err="1">
                <a:solidFill>
                  <a:srgbClr val="002060"/>
                </a:solidFill>
                <a:latin typeface="Constantia" pitchFamily="18" charset="0"/>
              </a:rPr>
              <a:t>sviluppo</a:t>
            </a:r>
            <a:r>
              <a:rPr lang="fr-FR" sz="2200" dirty="0">
                <a:solidFill>
                  <a:srgbClr val="002060"/>
                </a:solidFill>
                <a:latin typeface="Constantia" pitchFamily="18" charset="0"/>
              </a:rPr>
              <a:t> linguistico in L2 </a:t>
            </a:r>
            <a:r>
              <a:rPr lang="fr-FR" sz="1800" dirty="0">
                <a:solidFill>
                  <a:srgbClr val="002060"/>
                </a:solidFill>
                <a:latin typeface="Constantia" pitchFamily="18" charset="0"/>
              </a:rPr>
              <a:t>(</a:t>
            </a:r>
            <a:r>
              <a:rPr lang="fr-FR" sz="1800" dirty="0" err="1">
                <a:solidFill>
                  <a:srgbClr val="002060"/>
                </a:solidFill>
                <a:latin typeface="Constantia" pitchFamily="18" charset="0"/>
              </a:rPr>
              <a:t>Bartning</a:t>
            </a:r>
            <a:r>
              <a:rPr lang="fr-FR" sz="1800" dirty="0">
                <a:solidFill>
                  <a:srgbClr val="002060"/>
                </a:solidFill>
                <a:latin typeface="Constantia" pitchFamily="18" charset="0"/>
              </a:rPr>
              <a:t> 1997; </a:t>
            </a:r>
            <a:r>
              <a:rPr lang="fr-FR" sz="1800" dirty="0" err="1">
                <a:solidFill>
                  <a:srgbClr val="002060"/>
                </a:solidFill>
                <a:latin typeface="Constantia" pitchFamily="18" charset="0"/>
              </a:rPr>
              <a:t>Bartning</a:t>
            </a:r>
            <a:r>
              <a:rPr lang="fr-FR" sz="1800" dirty="0">
                <a:solidFill>
                  <a:srgbClr val="002060"/>
                </a:solidFill>
                <a:latin typeface="Constantia" pitchFamily="18" charset="0"/>
              </a:rPr>
              <a:t> &amp; </a:t>
            </a:r>
            <a:r>
              <a:rPr lang="fr-FR" sz="1800" dirty="0" err="1">
                <a:solidFill>
                  <a:srgbClr val="002060"/>
                </a:solidFill>
                <a:latin typeface="Constantia" pitchFamily="18" charset="0"/>
              </a:rPr>
              <a:t>Shlyter</a:t>
            </a:r>
            <a:r>
              <a:rPr lang="fr-FR" sz="1800" dirty="0">
                <a:solidFill>
                  <a:srgbClr val="002060"/>
                </a:solidFill>
                <a:latin typeface="Constantia" pitchFamily="18" charset="0"/>
              </a:rPr>
              <a:t> 2004)</a:t>
            </a:r>
          </a:p>
          <a:p>
            <a:pPr marL="0" indent="0" algn="just">
              <a:buNone/>
            </a:pPr>
            <a:endParaRPr lang="fr-FR" sz="1800" dirty="0">
              <a:solidFill>
                <a:srgbClr val="002060"/>
              </a:solidFill>
              <a:latin typeface="Constantia" pitchFamily="18" charset="0"/>
            </a:endParaRPr>
          </a:p>
          <a:p>
            <a:pPr marL="0" indent="0" algn="just">
              <a:buNone/>
            </a:pPr>
            <a:endParaRPr lang="fr-FR" sz="1800" dirty="0">
              <a:solidFill>
                <a:srgbClr val="002060"/>
              </a:solidFill>
              <a:latin typeface="Constantia" pitchFamily="18" charset="0"/>
            </a:endParaRPr>
          </a:p>
          <a:p>
            <a:pPr marL="0" indent="0" algn="just">
              <a:buNone/>
            </a:pPr>
            <a:endParaRPr lang="fr-FR" sz="1800" dirty="0">
              <a:solidFill>
                <a:srgbClr val="002060"/>
              </a:solidFill>
              <a:latin typeface="Constantia" pitchFamily="18" charset="0"/>
            </a:endParaRPr>
          </a:p>
          <a:p>
            <a:pPr marL="0" indent="0" algn="just">
              <a:buNone/>
            </a:pPr>
            <a:r>
              <a:rPr lang="fr-FR" sz="2200" u="sng" dirty="0" err="1">
                <a:solidFill>
                  <a:srgbClr val="002060"/>
                </a:solidFill>
                <a:latin typeface="Constantia" pitchFamily="18" charset="0"/>
              </a:rPr>
              <a:t>Morfologia</a:t>
            </a:r>
            <a:r>
              <a:rPr lang="fr-FR" sz="2200" u="sng" dirty="0">
                <a:solidFill>
                  <a:srgbClr val="002060"/>
                </a:solidFill>
                <a:latin typeface="Constantia" pitchFamily="18" charset="0"/>
              </a:rPr>
              <a:t> per </a:t>
            </a:r>
            <a:r>
              <a:rPr lang="fr-FR" sz="2200" u="sng" dirty="0" err="1">
                <a:solidFill>
                  <a:srgbClr val="002060"/>
                </a:solidFill>
                <a:latin typeface="Constantia" pitchFamily="18" charset="0"/>
              </a:rPr>
              <a:t>intermedi</a:t>
            </a:r>
            <a:r>
              <a:rPr lang="fr-FR" sz="2000" u="sng" dirty="0">
                <a:solidFill>
                  <a:srgbClr val="002060"/>
                </a:solidFill>
                <a:latin typeface="Constantia" pitchFamily="18" charset="0"/>
              </a:rPr>
              <a:t> </a:t>
            </a:r>
            <a:r>
              <a:rPr lang="fr-FR" sz="1800" dirty="0">
                <a:solidFill>
                  <a:srgbClr val="002060"/>
                </a:solidFill>
                <a:latin typeface="Constantia" pitchFamily="18" charset="0"/>
                <a:sym typeface="Wingdings" pitchFamily="2" charset="2"/>
              </a:rPr>
              <a:t> </a:t>
            </a:r>
            <a:r>
              <a:rPr lang="fr-FR" sz="2000" dirty="0">
                <a:solidFill>
                  <a:srgbClr val="002060"/>
                </a:solidFill>
                <a:latin typeface="Constantia" pitchFamily="18" charset="0"/>
                <a:sym typeface="Wingdings" pitchFamily="2" charset="2"/>
              </a:rPr>
              <a:t>l’OPT </a:t>
            </a:r>
            <a:r>
              <a:rPr lang="fr-FR" sz="2000" dirty="0" err="1">
                <a:solidFill>
                  <a:srgbClr val="002060"/>
                </a:solidFill>
                <a:latin typeface="Constantia" pitchFamily="18" charset="0"/>
                <a:sym typeface="Wingdings" pitchFamily="2" charset="2"/>
              </a:rPr>
              <a:t>rivela</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conoscenza</a:t>
            </a:r>
            <a:r>
              <a:rPr lang="fr-FR" sz="2000" dirty="0">
                <a:solidFill>
                  <a:srgbClr val="002060"/>
                </a:solidFill>
                <a:latin typeface="Constantia" pitchFamily="18" charset="0"/>
                <a:sym typeface="Wingdings" pitchFamily="2" charset="2"/>
              </a:rPr>
              <a:t> dei tempi </a:t>
            </a:r>
            <a:r>
              <a:rPr lang="fr-FR" sz="2000" dirty="0" err="1">
                <a:solidFill>
                  <a:srgbClr val="002060"/>
                </a:solidFill>
                <a:latin typeface="Constantia" pitchFamily="18" charset="0"/>
                <a:sym typeface="Wingdings" pitchFamily="2" charset="2"/>
              </a:rPr>
              <a:t>verbali</a:t>
            </a:r>
            <a:r>
              <a:rPr lang="fr-FR" sz="2000" dirty="0">
                <a:solidFill>
                  <a:srgbClr val="002060"/>
                </a:solidFill>
                <a:latin typeface="Constantia" pitchFamily="18" charset="0"/>
                <a:sym typeface="Wingdings" pitchFamily="2" charset="2"/>
              </a:rPr>
              <a:t> </a:t>
            </a:r>
          </a:p>
          <a:p>
            <a:pPr marL="0" indent="0" algn="just">
              <a:buNone/>
            </a:pPr>
            <a:r>
              <a:rPr lang="fr-FR" sz="2000" b="1" dirty="0">
                <a:solidFill>
                  <a:srgbClr val="FF0000"/>
                </a:solidFill>
                <a:latin typeface="Constantia" pitchFamily="18" charset="0"/>
                <a:sym typeface="Wingdings" pitchFamily="2" charset="2"/>
              </a:rPr>
              <a:t>MA</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distinzioni</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fragili</a:t>
            </a:r>
            <a:r>
              <a:rPr lang="fr-FR" sz="2000" dirty="0">
                <a:solidFill>
                  <a:srgbClr val="002060"/>
                </a:solidFill>
                <a:latin typeface="Constantia" pitchFamily="18" charset="0"/>
                <a:sym typeface="Wingdings" pitchFamily="2" charset="2"/>
              </a:rPr>
              <a:t> forma-</a:t>
            </a:r>
            <a:r>
              <a:rPr lang="fr-FR" sz="2000" dirty="0" err="1">
                <a:solidFill>
                  <a:srgbClr val="002060"/>
                </a:solidFill>
                <a:latin typeface="Constantia" pitchFamily="18" charset="0"/>
                <a:sym typeface="Wingdings" pitchFamily="2" charset="2"/>
              </a:rPr>
              <a:t>funzione</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all’orale</a:t>
            </a:r>
            <a:r>
              <a:rPr lang="fr-FR" sz="2000" dirty="0">
                <a:solidFill>
                  <a:srgbClr val="002060"/>
                </a:solidFill>
                <a:latin typeface="Constantia" pitchFamily="18" charset="0"/>
                <a:sym typeface="Wingdings" pitchFamily="2" charset="2"/>
              </a:rPr>
              <a:t> :</a:t>
            </a:r>
          </a:p>
          <a:p>
            <a:pPr marL="360363" indent="0" algn="just">
              <a:buNone/>
            </a:pPr>
            <a:endParaRPr lang="fr-FR" sz="1800" dirty="0">
              <a:solidFill>
                <a:srgbClr val="002060"/>
              </a:solidFill>
              <a:latin typeface="Constantia" pitchFamily="18" charset="0"/>
              <a:sym typeface="Wingdings" pitchFamily="2" charset="2"/>
            </a:endParaRPr>
          </a:p>
          <a:p>
            <a:pPr marL="360363" indent="0" algn="just">
              <a:buNone/>
            </a:pPr>
            <a:r>
              <a:rPr lang="fr-FR" sz="1800" dirty="0">
                <a:solidFill>
                  <a:srgbClr val="002060"/>
                </a:solidFill>
                <a:latin typeface="Constantia" pitchFamily="18" charset="0"/>
                <a:sym typeface="Wingdings" pitchFamily="2" charset="2"/>
              </a:rPr>
              <a:t>Ex1: Il cane e il ragazzo fa [//] </a:t>
            </a:r>
            <a:r>
              <a:rPr lang="fr-FR" sz="1800" i="1" dirty="0" err="1">
                <a:solidFill>
                  <a:srgbClr val="002060"/>
                </a:solidFill>
                <a:latin typeface="Constantia" pitchFamily="18" charset="0"/>
                <a:sym typeface="Wingdings" pitchFamily="2" charset="2"/>
              </a:rPr>
              <a:t>fare</a:t>
            </a:r>
            <a:r>
              <a:rPr lang="fr-FR" sz="1800" dirty="0">
                <a:solidFill>
                  <a:srgbClr val="002060"/>
                </a:solidFill>
                <a:latin typeface="Constantia" pitchFamily="18" charset="0"/>
                <a:sym typeface="Wingdings" pitchFamily="2" charset="2"/>
              </a:rPr>
              <a:t> [= </a:t>
            </a:r>
            <a:r>
              <a:rPr lang="fr-FR" sz="1800" dirty="0" err="1">
                <a:solidFill>
                  <a:srgbClr val="002060"/>
                </a:solidFill>
                <a:latin typeface="Constantia" pitchFamily="18" charset="0"/>
                <a:sym typeface="Wingdings" pitchFamily="2" charset="2"/>
              </a:rPr>
              <a:t>fanno</a:t>
            </a:r>
            <a:r>
              <a:rPr lang="fr-FR" sz="1800" dirty="0">
                <a:solidFill>
                  <a:srgbClr val="002060"/>
                </a:solidFill>
                <a:latin typeface="Constantia" pitchFamily="18" charset="0"/>
                <a:sym typeface="Wingdings" pitchFamily="2" charset="2"/>
              </a:rPr>
              <a:t>] </a:t>
            </a:r>
            <a:r>
              <a:rPr lang="fr-FR" sz="1800" dirty="0" err="1">
                <a:solidFill>
                  <a:srgbClr val="002060"/>
                </a:solidFill>
                <a:latin typeface="Constantia" pitchFamily="18" charset="0"/>
                <a:sym typeface="Wingdings" pitchFamily="2" charset="2"/>
              </a:rPr>
              <a:t>una</a:t>
            </a:r>
            <a:r>
              <a:rPr lang="fr-FR" sz="1800" dirty="0">
                <a:solidFill>
                  <a:srgbClr val="002060"/>
                </a:solidFill>
                <a:latin typeface="Constantia" pitchFamily="18" charset="0"/>
                <a:sym typeface="Wingdings" pitchFamily="2" charset="2"/>
              </a:rPr>
              <a:t> </a:t>
            </a:r>
            <a:r>
              <a:rPr lang="fr-FR" sz="1800" dirty="0" err="1">
                <a:solidFill>
                  <a:srgbClr val="002060"/>
                </a:solidFill>
                <a:latin typeface="Constantia" pitchFamily="18" charset="0"/>
                <a:sym typeface="Wingdings" pitchFamily="2" charset="2"/>
              </a:rPr>
              <a:t>passeggiata</a:t>
            </a:r>
            <a:r>
              <a:rPr lang="fr-FR" sz="1800" dirty="0">
                <a:solidFill>
                  <a:srgbClr val="002060"/>
                </a:solidFill>
                <a:latin typeface="Constantia" pitchFamily="18" charset="0"/>
                <a:sym typeface="Wingdings" pitchFamily="2" charset="2"/>
              </a:rPr>
              <a:t> </a:t>
            </a:r>
            <a:r>
              <a:rPr lang="fr-FR" sz="1800" dirty="0" err="1">
                <a:solidFill>
                  <a:srgbClr val="002060"/>
                </a:solidFill>
                <a:latin typeface="Constantia" pitchFamily="18" charset="0"/>
                <a:sym typeface="Wingdings" pitchFamily="2" charset="2"/>
              </a:rPr>
              <a:t>sulla</a:t>
            </a:r>
            <a:r>
              <a:rPr lang="fr-FR" sz="1800" dirty="0">
                <a:solidFill>
                  <a:srgbClr val="002060"/>
                </a:solidFill>
                <a:latin typeface="Constantia" pitchFamily="18" charset="0"/>
                <a:sym typeface="Wingdings" pitchFamily="2" charset="2"/>
              </a:rPr>
              <a:t> </a:t>
            </a:r>
            <a:r>
              <a:rPr lang="fr-FR" sz="1800" dirty="0" err="1">
                <a:solidFill>
                  <a:srgbClr val="002060"/>
                </a:solidFill>
                <a:latin typeface="Constantia" pitchFamily="18" charset="0"/>
                <a:sym typeface="Wingdings" pitchFamily="2" charset="2"/>
              </a:rPr>
              <a:t>lago</a:t>
            </a:r>
            <a:endParaRPr lang="fr-FR" sz="1800" dirty="0">
              <a:solidFill>
                <a:srgbClr val="002060"/>
              </a:solidFill>
              <a:latin typeface="Constantia" pitchFamily="18" charset="0"/>
              <a:sym typeface="Wingdings" pitchFamily="2" charset="2"/>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35</a:t>
            </a:fld>
            <a:endParaRPr lang="it-IT" dirty="0"/>
          </a:p>
        </p:txBody>
      </p:sp>
      <p:sp>
        <p:nvSpPr>
          <p:cNvPr id="2" name="Segnaposto piè di pagina 1">
            <a:extLst>
              <a:ext uri="{FF2B5EF4-FFF2-40B4-BE49-F238E27FC236}">
                <a16:creationId xmlns:a16="http://schemas.microsoft.com/office/drawing/2014/main" id="{49E5DC34-D6CA-F605-62BE-1A792C20E44B}"/>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620688"/>
            <a:ext cx="8219256" cy="5505475"/>
          </a:xfrm>
        </p:spPr>
        <p:txBody>
          <a:bodyPr>
            <a:normAutofit/>
          </a:bodyPr>
          <a:lstStyle/>
          <a:p>
            <a:pPr marL="0" indent="0" algn="just">
              <a:buNone/>
            </a:pPr>
            <a:endParaRPr lang="fr-FR" sz="2200" dirty="0">
              <a:solidFill>
                <a:srgbClr val="002060"/>
              </a:solidFill>
              <a:latin typeface="Constantia" pitchFamily="18" charset="0"/>
            </a:endParaRPr>
          </a:p>
          <a:p>
            <a:pPr marL="0" indent="0" algn="just">
              <a:buNone/>
            </a:pPr>
            <a:r>
              <a:rPr lang="fr-FR" sz="2200" u="sng" dirty="0" err="1">
                <a:solidFill>
                  <a:srgbClr val="002060"/>
                </a:solidFill>
                <a:latin typeface="Constantia" pitchFamily="18" charset="0"/>
              </a:rPr>
              <a:t>Morfologia</a:t>
            </a:r>
            <a:r>
              <a:rPr lang="fr-FR" sz="2200" u="sng" dirty="0">
                <a:solidFill>
                  <a:srgbClr val="002060"/>
                </a:solidFill>
                <a:latin typeface="Constantia" pitchFamily="18" charset="0"/>
              </a:rPr>
              <a:t> per </a:t>
            </a:r>
            <a:r>
              <a:rPr lang="fr-FR" sz="2200" u="sng" dirty="0" err="1">
                <a:solidFill>
                  <a:srgbClr val="002060"/>
                </a:solidFill>
                <a:latin typeface="Constantia" pitchFamily="18" charset="0"/>
              </a:rPr>
              <a:t>avanzati</a:t>
            </a:r>
            <a:r>
              <a:rPr lang="fr-FR" sz="2200" u="sng" dirty="0">
                <a:solidFill>
                  <a:srgbClr val="002060"/>
                </a:solidFill>
                <a:latin typeface="Constantia" pitchFamily="18" charset="0"/>
              </a:rPr>
              <a:t> </a:t>
            </a:r>
            <a:r>
              <a:rPr lang="fr-FR" sz="2000" dirty="0">
                <a:solidFill>
                  <a:srgbClr val="002060"/>
                </a:solidFill>
                <a:latin typeface="Constantia" pitchFamily="18" charset="0"/>
                <a:sym typeface="Wingdings" pitchFamily="2" charset="2"/>
              </a:rPr>
              <a:t> l’OPT </a:t>
            </a:r>
            <a:r>
              <a:rPr lang="fr-FR" sz="2000" dirty="0" err="1">
                <a:solidFill>
                  <a:srgbClr val="002060"/>
                </a:solidFill>
                <a:latin typeface="Constantia" pitchFamily="18" charset="0"/>
                <a:sym typeface="Wingdings" pitchFamily="2" charset="2"/>
              </a:rPr>
              <a:t>rivela</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una</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competenza</a:t>
            </a:r>
            <a:r>
              <a:rPr lang="fr-FR" sz="2000" dirty="0">
                <a:solidFill>
                  <a:srgbClr val="002060"/>
                </a:solidFill>
                <a:latin typeface="Constantia" pitchFamily="18" charset="0"/>
                <a:sym typeface="Wingdings" pitchFamily="2" charset="2"/>
              </a:rPr>
              <a:t> </a:t>
            </a:r>
            <a:r>
              <a:rPr lang="fr-FR" sz="2000" dirty="0" err="1">
                <a:solidFill>
                  <a:srgbClr val="002060"/>
                </a:solidFill>
                <a:latin typeface="Constantia" pitchFamily="18" charset="0"/>
                <a:sym typeface="Wingdings" pitchFamily="2" charset="2"/>
              </a:rPr>
              <a:t>nell’uso</a:t>
            </a:r>
            <a:r>
              <a:rPr lang="fr-FR" sz="2000" dirty="0">
                <a:solidFill>
                  <a:srgbClr val="002060"/>
                </a:solidFill>
                <a:latin typeface="Constantia" pitchFamily="18" charset="0"/>
                <a:sym typeface="Wingdings" pitchFamily="2" charset="2"/>
              </a:rPr>
              <a:t> dei tempi </a:t>
            </a:r>
            <a:r>
              <a:rPr lang="fr-FR" sz="2000" dirty="0" err="1">
                <a:solidFill>
                  <a:srgbClr val="002060"/>
                </a:solidFill>
                <a:latin typeface="Constantia" pitchFamily="18" charset="0"/>
                <a:sym typeface="Wingdings" pitchFamily="2" charset="2"/>
              </a:rPr>
              <a:t>verbali</a:t>
            </a:r>
            <a:r>
              <a:rPr lang="fr-FR" sz="2000" dirty="0">
                <a:solidFill>
                  <a:srgbClr val="002060"/>
                </a:solidFill>
                <a:latin typeface="Constantia" pitchFamily="18" charset="0"/>
                <a:sym typeface="Wingdings" pitchFamily="2" charset="2"/>
              </a:rPr>
              <a:t> </a:t>
            </a:r>
            <a:r>
              <a:rPr lang="fr-FR" sz="2000" b="1" dirty="0" err="1">
                <a:solidFill>
                  <a:srgbClr val="FF0000"/>
                </a:solidFill>
                <a:latin typeface="Constantia" pitchFamily="18" charset="0"/>
                <a:sym typeface="Wingdings" pitchFamily="2" charset="2"/>
              </a:rPr>
              <a:t>confermata</a:t>
            </a:r>
            <a:r>
              <a:rPr lang="fr-FR" sz="2000" dirty="0">
                <a:solidFill>
                  <a:srgbClr val="002060"/>
                </a:solidFill>
                <a:latin typeface="Constantia" pitchFamily="18" charset="0"/>
                <a:sym typeface="Wingdings" pitchFamily="2" charset="2"/>
              </a:rPr>
              <a:t> anche </a:t>
            </a:r>
            <a:r>
              <a:rPr lang="fr-FR" sz="2000" dirty="0" err="1">
                <a:solidFill>
                  <a:srgbClr val="002060"/>
                </a:solidFill>
                <a:latin typeface="Constantia" pitchFamily="18" charset="0"/>
                <a:sym typeface="Wingdings" pitchFamily="2" charset="2"/>
              </a:rPr>
              <a:t>all’orale</a:t>
            </a:r>
            <a:endParaRPr lang="fr-FR" sz="2000" dirty="0">
              <a:solidFill>
                <a:srgbClr val="002060"/>
              </a:solidFill>
              <a:latin typeface="Constantia" pitchFamily="18" charset="0"/>
              <a:sym typeface="Wingdings" pitchFamily="2" charset="2"/>
            </a:endParaRPr>
          </a:p>
          <a:p>
            <a:pPr>
              <a:buNone/>
            </a:pPr>
            <a:endParaRPr lang="fr-FR" sz="2000" dirty="0">
              <a:solidFill>
                <a:srgbClr val="002060"/>
              </a:solidFill>
              <a:latin typeface="Constantia" pitchFamily="18" charset="0"/>
              <a:sym typeface="Wingdings" pitchFamily="2" charset="2"/>
            </a:endParaRPr>
          </a:p>
          <a:p>
            <a:pPr algn="just">
              <a:buNone/>
            </a:pPr>
            <a:endParaRPr lang="fr-FR" sz="2000" dirty="0">
              <a:solidFill>
                <a:srgbClr val="002060"/>
              </a:solidFill>
              <a:latin typeface="Constantia" pitchFamily="18" charset="0"/>
              <a:sym typeface="Wingdings" pitchFamily="2" charset="2"/>
            </a:endParaRPr>
          </a:p>
          <a:p>
            <a:pPr indent="-73025" algn="just">
              <a:buNone/>
            </a:pPr>
            <a:r>
              <a:rPr lang="it-IT" sz="1800" dirty="0">
                <a:solidFill>
                  <a:srgbClr val="002060"/>
                </a:solidFill>
                <a:latin typeface="Constantia" pitchFamily="18" charset="0"/>
              </a:rPr>
              <a:t>Ex2. poi sembrava che ci </a:t>
            </a:r>
            <a:r>
              <a:rPr lang="it-IT" sz="1800" i="1" dirty="0">
                <a:solidFill>
                  <a:srgbClr val="002060"/>
                </a:solidFill>
                <a:latin typeface="Constantia" pitchFamily="18" charset="0"/>
              </a:rPr>
              <a:t>fosse</a:t>
            </a:r>
            <a:r>
              <a:rPr lang="it-IT" sz="1800" dirty="0">
                <a:solidFill>
                  <a:srgbClr val="002060"/>
                </a:solidFill>
                <a:latin typeface="Constantia" pitchFamily="18" charset="0"/>
              </a:rPr>
              <a:t> un buon rapporto fra il bambino e il suo cane</a:t>
            </a:r>
          </a:p>
          <a:p>
            <a:pPr indent="-73025" algn="just">
              <a:buNone/>
            </a:pPr>
            <a:endParaRPr lang="it-IT" sz="1800" dirty="0">
              <a:solidFill>
                <a:srgbClr val="002060"/>
              </a:solidFill>
              <a:latin typeface="Constantia" pitchFamily="18" charset="0"/>
            </a:endParaRPr>
          </a:p>
          <a:p>
            <a:pPr indent="-73025" algn="just">
              <a:buNone/>
            </a:pPr>
            <a:r>
              <a:rPr lang="it-IT" sz="1800" dirty="0">
                <a:solidFill>
                  <a:srgbClr val="002060"/>
                </a:solidFill>
                <a:latin typeface="Constantia" pitchFamily="18" charset="0"/>
              </a:rPr>
              <a:t>Ex3. mi sembra che </a:t>
            </a:r>
            <a:r>
              <a:rPr lang="it-IT" sz="1800" i="1" dirty="0">
                <a:solidFill>
                  <a:srgbClr val="002060"/>
                </a:solidFill>
                <a:latin typeface="Constantia" pitchFamily="18" charset="0"/>
              </a:rPr>
              <a:t>tornino</a:t>
            </a:r>
            <a:r>
              <a:rPr lang="it-IT" sz="1800" dirty="0">
                <a:solidFill>
                  <a:srgbClr val="002060"/>
                </a:solidFill>
                <a:latin typeface="Constantia" pitchFamily="18" charset="0"/>
              </a:rPr>
              <a:t> a casa</a:t>
            </a:r>
          </a:p>
          <a:p>
            <a:pPr indent="-73025" algn="just">
              <a:buNone/>
            </a:pPr>
            <a:endParaRPr lang="it-IT" sz="1800" dirty="0">
              <a:solidFill>
                <a:srgbClr val="002060"/>
              </a:solidFill>
              <a:latin typeface="Constantia" pitchFamily="18" charset="0"/>
            </a:endParaRPr>
          </a:p>
          <a:p>
            <a:pPr indent="-73025" algn="just">
              <a:buNone/>
            </a:pPr>
            <a:r>
              <a:rPr lang="it-IT" sz="1800" dirty="0">
                <a:solidFill>
                  <a:srgbClr val="002060"/>
                </a:solidFill>
                <a:latin typeface="Constantia" pitchFamily="18" charset="0"/>
              </a:rPr>
              <a:t>Ex4: </a:t>
            </a:r>
            <a:r>
              <a:rPr lang="it-IT" sz="1800" i="1" dirty="0">
                <a:solidFill>
                  <a:srgbClr val="002060"/>
                </a:solidFill>
                <a:latin typeface="Constantia" pitchFamily="18" charset="0"/>
              </a:rPr>
              <a:t>si mise</a:t>
            </a:r>
            <a:r>
              <a:rPr lang="it-IT" sz="1800" dirty="0">
                <a:solidFill>
                  <a:srgbClr val="002060"/>
                </a:solidFill>
                <a:latin typeface="Constantia" pitchFamily="18" charset="0"/>
              </a:rPr>
              <a:t> una *copertura [= si mise una coperta addosso] </a:t>
            </a:r>
          </a:p>
          <a:p>
            <a:pPr indent="-73025" algn="just">
              <a:buNone/>
            </a:pPr>
            <a:endParaRPr lang="it-IT" sz="1800" dirty="0">
              <a:solidFill>
                <a:srgbClr val="002060"/>
              </a:solidFill>
              <a:latin typeface="Constantia" pitchFamily="18" charset="0"/>
            </a:endParaRPr>
          </a:p>
          <a:p>
            <a:pPr marL="0" indent="0" algn="just">
              <a:buNone/>
            </a:pPr>
            <a:endParaRPr lang="fr-FR" sz="2000" dirty="0">
              <a:solidFill>
                <a:srgbClr val="002060"/>
              </a:solidFill>
              <a:latin typeface="Constantia" pitchFamily="18" charset="0"/>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36</a:t>
            </a:fld>
            <a:endParaRPr lang="it-IT" dirty="0"/>
          </a:p>
        </p:txBody>
      </p:sp>
      <p:sp>
        <p:nvSpPr>
          <p:cNvPr id="2" name="Segnaposto piè di pagina 1">
            <a:extLst>
              <a:ext uri="{FF2B5EF4-FFF2-40B4-BE49-F238E27FC236}">
                <a16:creationId xmlns:a16="http://schemas.microsoft.com/office/drawing/2014/main" id="{3108C11B-E5C3-8069-67E2-B9AD05E57D52}"/>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692696"/>
            <a:ext cx="8219256" cy="5433467"/>
          </a:xfrm>
        </p:spPr>
        <p:txBody>
          <a:bodyPr>
            <a:normAutofit/>
          </a:bodyPr>
          <a:lstStyle/>
          <a:p>
            <a:pPr marL="0" indent="0" algn="just">
              <a:buNone/>
            </a:pPr>
            <a:r>
              <a:rPr lang="fr-FR" sz="2200" u="sng" dirty="0" err="1">
                <a:solidFill>
                  <a:srgbClr val="002060"/>
                </a:solidFill>
                <a:latin typeface="Constantia" pitchFamily="18" charset="0"/>
              </a:rPr>
              <a:t>Sintassi</a:t>
            </a:r>
            <a:r>
              <a:rPr lang="fr-FR" sz="2200" u="sng" dirty="0">
                <a:solidFill>
                  <a:srgbClr val="002060"/>
                </a:solidFill>
                <a:latin typeface="Constantia" pitchFamily="18" charset="0"/>
              </a:rPr>
              <a:t> per </a:t>
            </a:r>
            <a:r>
              <a:rPr lang="fr-FR" sz="2200" u="sng" dirty="0" err="1">
                <a:solidFill>
                  <a:srgbClr val="002060"/>
                </a:solidFill>
                <a:latin typeface="Constantia" pitchFamily="18" charset="0"/>
              </a:rPr>
              <a:t>intermedi</a:t>
            </a:r>
            <a:r>
              <a:rPr lang="fr-FR" sz="2200" u="sng" dirty="0">
                <a:solidFill>
                  <a:srgbClr val="002060"/>
                </a:solidFill>
                <a:latin typeface="Constantia" pitchFamily="18" charset="0"/>
              </a:rPr>
              <a:t> </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preferenza</a:t>
            </a:r>
            <a:r>
              <a:rPr lang="fr-FR" sz="2200" dirty="0">
                <a:solidFill>
                  <a:srgbClr val="002060"/>
                </a:solidFill>
                <a:latin typeface="Constantia" pitchFamily="18" charset="0"/>
                <a:sym typeface="Wingdings" pitchFamily="2" charset="2"/>
              </a:rPr>
              <a:t> per la </a:t>
            </a:r>
            <a:r>
              <a:rPr lang="fr-FR" sz="2200" dirty="0" err="1">
                <a:solidFill>
                  <a:srgbClr val="002060"/>
                </a:solidFill>
                <a:latin typeface="Constantia" pitchFamily="18" charset="0"/>
                <a:sym typeface="Wingdings" pitchFamily="2" charset="2"/>
              </a:rPr>
              <a:t>paratassi</a:t>
            </a:r>
            <a:r>
              <a:rPr lang="fr-FR" sz="2200" dirty="0">
                <a:solidFill>
                  <a:srgbClr val="002060"/>
                </a:solidFill>
                <a:latin typeface="Constantia" pitchFamily="18" charset="0"/>
                <a:sym typeface="Wingdings" pitchFamily="2" charset="2"/>
              </a:rPr>
              <a:t> e </a:t>
            </a:r>
            <a:r>
              <a:rPr lang="fr-FR" sz="2200" dirty="0" err="1">
                <a:solidFill>
                  <a:srgbClr val="002060"/>
                </a:solidFill>
                <a:latin typeface="Constantia" pitchFamily="18" charset="0"/>
                <a:sym typeface="Wingdings" pitchFamily="2" charset="2"/>
              </a:rPr>
              <a:t>uso</a:t>
            </a:r>
            <a:r>
              <a:rPr lang="fr-FR" sz="2200" dirty="0">
                <a:solidFill>
                  <a:srgbClr val="002060"/>
                </a:solidFill>
                <a:latin typeface="Constantia" pitchFamily="18" charset="0"/>
                <a:sym typeface="Wingdings" pitchFamily="2" charset="2"/>
              </a:rPr>
              <a:t> di poche </a:t>
            </a:r>
            <a:r>
              <a:rPr lang="fr-FR" sz="2200" dirty="0" err="1">
                <a:solidFill>
                  <a:srgbClr val="002060"/>
                </a:solidFill>
                <a:latin typeface="Constantia" pitchFamily="18" charset="0"/>
                <a:sym typeface="Wingdings" pitchFamily="2" charset="2"/>
              </a:rPr>
              <a:t>subordinate</a:t>
            </a:r>
            <a:endParaRPr lang="fr-FR" sz="2200" dirty="0">
              <a:solidFill>
                <a:srgbClr val="002060"/>
              </a:solidFill>
              <a:latin typeface="Constantia" pitchFamily="18" charset="0"/>
              <a:sym typeface="Wingdings" pitchFamily="2" charset="2"/>
            </a:endParaRPr>
          </a:p>
          <a:p>
            <a:pPr marL="360363" indent="0" algn="just">
              <a:buNone/>
            </a:pPr>
            <a:endParaRPr lang="fr-FR" sz="1800" dirty="0">
              <a:solidFill>
                <a:srgbClr val="002060"/>
              </a:solidFill>
              <a:latin typeface="Constantia" pitchFamily="18" charset="0"/>
            </a:endParaRPr>
          </a:p>
          <a:p>
            <a:pPr marL="360363" indent="0" algn="just">
              <a:buNone/>
            </a:pPr>
            <a:r>
              <a:rPr lang="it-IT" sz="1600" dirty="0">
                <a:solidFill>
                  <a:srgbClr val="002060"/>
                </a:solidFill>
                <a:latin typeface="Constantia" pitchFamily="18" charset="0"/>
              </a:rPr>
              <a:t>Ex.5: poi </a:t>
            </a:r>
            <a:r>
              <a:rPr lang="it-IT" sz="1600" b="1" i="1" dirty="0">
                <a:solidFill>
                  <a:srgbClr val="002060"/>
                </a:solidFill>
                <a:latin typeface="Constantia" pitchFamily="18" charset="0"/>
              </a:rPr>
              <a:t>quando</a:t>
            </a:r>
            <a:r>
              <a:rPr lang="it-IT" sz="1600" dirty="0">
                <a:solidFill>
                  <a:srgbClr val="002060"/>
                </a:solidFill>
                <a:latin typeface="Constantia" pitchFamily="18" charset="0"/>
              </a:rPr>
              <a:t> si alza / la rana non è più qui</a:t>
            </a:r>
          </a:p>
          <a:p>
            <a:pPr marL="360363" indent="0" algn="just">
              <a:buNone/>
            </a:pPr>
            <a:r>
              <a:rPr lang="it-IT" sz="1600" dirty="0">
                <a:solidFill>
                  <a:srgbClr val="002060"/>
                </a:solidFill>
                <a:latin typeface="Constantia" pitchFamily="18" charset="0"/>
              </a:rPr>
              <a:t>Ex.6: poi nello stesso momento il cane corre / gli api sono [/] sono seguitando </a:t>
            </a:r>
            <a:r>
              <a:rPr lang="fr-FR" sz="1600" dirty="0">
                <a:solidFill>
                  <a:srgbClr val="002060"/>
                </a:solidFill>
                <a:latin typeface="Constantia" pitchFamily="18" charset="0"/>
              </a:rPr>
              <a:t>lui [//] a lui </a:t>
            </a:r>
          </a:p>
          <a:p>
            <a:pPr marL="360363" indent="0" algn="just">
              <a:buNone/>
            </a:pPr>
            <a:endParaRPr lang="fr-FR" sz="1800" dirty="0">
              <a:solidFill>
                <a:srgbClr val="002060"/>
              </a:solidFill>
              <a:latin typeface="Constantia" pitchFamily="18" charset="0"/>
            </a:endParaRPr>
          </a:p>
          <a:p>
            <a:pPr marL="360363" indent="0" algn="just">
              <a:buNone/>
            </a:pPr>
            <a:endParaRPr lang="fr-FR" sz="1800" dirty="0">
              <a:solidFill>
                <a:srgbClr val="002060"/>
              </a:solidFill>
              <a:latin typeface="Constantia" pitchFamily="18" charset="0"/>
            </a:endParaRPr>
          </a:p>
          <a:p>
            <a:pPr marL="360363" indent="0" algn="just">
              <a:buNone/>
            </a:pPr>
            <a:endParaRPr lang="fr-FR" sz="1800" dirty="0">
              <a:solidFill>
                <a:srgbClr val="002060"/>
              </a:solidFill>
              <a:latin typeface="Constantia" pitchFamily="18" charset="0"/>
            </a:endParaRPr>
          </a:p>
          <a:p>
            <a:pPr marL="0" indent="0" algn="just">
              <a:buNone/>
            </a:pPr>
            <a:r>
              <a:rPr lang="fr-FR" sz="2000" u="sng" dirty="0" err="1">
                <a:solidFill>
                  <a:srgbClr val="002060"/>
                </a:solidFill>
                <a:latin typeface="Constantia" pitchFamily="18" charset="0"/>
              </a:rPr>
              <a:t>Sintassi</a:t>
            </a:r>
            <a:r>
              <a:rPr lang="fr-FR" sz="2000" u="sng" dirty="0">
                <a:solidFill>
                  <a:srgbClr val="002060"/>
                </a:solidFill>
                <a:latin typeface="Constantia" pitchFamily="18" charset="0"/>
              </a:rPr>
              <a:t> per </a:t>
            </a:r>
            <a:r>
              <a:rPr lang="fr-FR" sz="2000" u="sng" dirty="0" err="1">
                <a:solidFill>
                  <a:srgbClr val="002060"/>
                </a:solidFill>
                <a:latin typeface="Constantia" pitchFamily="18" charset="0"/>
              </a:rPr>
              <a:t>avanzati</a:t>
            </a:r>
            <a:r>
              <a:rPr lang="fr-FR" sz="2000" u="sng" dirty="0">
                <a:solidFill>
                  <a:srgbClr val="002060"/>
                </a:solidFill>
                <a:latin typeface="Constantia" pitchFamily="18" charset="0"/>
              </a:rPr>
              <a:t> </a:t>
            </a:r>
            <a:r>
              <a:rPr lang="fr-FR" sz="2000" dirty="0">
                <a:solidFill>
                  <a:srgbClr val="002060"/>
                </a:solidFill>
                <a:latin typeface="Constantia" pitchFamily="18" charset="0"/>
                <a:sym typeface="Wingdings" panose="05000000000000000000" pitchFamily="2" charset="2"/>
              </a:rPr>
              <a:t> </a:t>
            </a:r>
            <a:r>
              <a:rPr lang="fr-FR" sz="2000" dirty="0" err="1">
                <a:solidFill>
                  <a:srgbClr val="002060"/>
                </a:solidFill>
                <a:latin typeface="Constantia" pitchFamily="18" charset="0"/>
              </a:rPr>
              <a:t>uso</a:t>
            </a:r>
            <a:r>
              <a:rPr lang="fr-FR" sz="2000" dirty="0">
                <a:solidFill>
                  <a:srgbClr val="002060"/>
                </a:solidFill>
                <a:latin typeface="Constantia" pitchFamily="18" charset="0"/>
              </a:rPr>
              <a:t> </a:t>
            </a:r>
            <a:r>
              <a:rPr lang="fr-FR" sz="2000" dirty="0" err="1">
                <a:solidFill>
                  <a:srgbClr val="002060"/>
                </a:solidFill>
                <a:latin typeface="Constantia" pitchFamily="18" charset="0"/>
              </a:rPr>
              <a:t>diversificato</a:t>
            </a:r>
            <a:r>
              <a:rPr lang="fr-FR" sz="2000" dirty="0">
                <a:solidFill>
                  <a:srgbClr val="002060"/>
                </a:solidFill>
                <a:latin typeface="Constantia" pitchFamily="18" charset="0"/>
              </a:rPr>
              <a:t> di </a:t>
            </a:r>
            <a:r>
              <a:rPr lang="fr-FR" sz="2000" dirty="0" err="1">
                <a:solidFill>
                  <a:srgbClr val="002060"/>
                </a:solidFill>
                <a:latin typeface="Constantia" pitchFamily="18" charset="0"/>
              </a:rPr>
              <a:t>subordinate</a:t>
            </a:r>
            <a:r>
              <a:rPr lang="fr-FR" sz="2000" dirty="0">
                <a:solidFill>
                  <a:srgbClr val="002060"/>
                </a:solidFill>
                <a:latin typeface="Constantia" pitchFamily="18" charset="0"/>
              </a:rPr>
              <a:t>, </a:t>
            </a:r>
            <a:r>
              <a:rPr lang="fr-FR" sz="2000" dirty="0" err="1">
                <a:solidFill>
                  <a:srgbClr val="002060"/>
                </a:solidFill>
                <a:latin typeface="Constantia" pitchFamily="18" charset="0"/>
              </a:rPr>
              <a:t>inclusa</a:t>
            </a:r>
            <a:r>
              <a:rPr lang="fr-FR" sz="2000" dirty="0">
                <a:solidFill>
                  <a:srgbClr val="002060"/>
                </a:solidFill>
                <a:latin typeface="Constantia" pitchFamily="18" charset="0"/>
              </a:rPr>
              <a:t> l’espressione </a:t>
            </a:r>
            <a:r>
              <a:rPr lang="fr-FR" sz="2000" dirty="0" err="1">
                <a:solidFill>
                  <a:srgbClr val="002060"/>
                </a:solidFill>
                <a:latin typeface="Constantia" pitchFamily="18" charset="0"/>
              </a:rPr>
              <a:t>dell’ipotesi</a:t>
            </a:r>
            <a:endParaRPr lang="fr-FR" sz="2000" dirty="0">
              <a:solidFill>
                <a:srgbClr val="002060"/>
              </a:solidFill>
              <a:latin typeface="Constantia" pitchFamily="18" charset="0"/>
            </a:endParaRPr>
          </a:p>
          <a:p>
            <a:pPr marL="0" indent="0" algn="just">
              <a:buNone/>
            </a:pPr>
            <a:endParaRPr lang="fr-FR" sz="2000" dirty="0">
              <a:solidFill>
                <a:srgbClr val="002060"/>
              </a:solidFill>
              <a:latin typeface="Constantia" pitchFamily="18" charset="0"/>
            </a:endParaRPr>
          </a:p>
          <a:p>
            <a:pPr indent="17463" algn="just">
              <a:buNone/>
            </a:pPr>
            <a:r>
              <a:rPr lang="it-IT" sz="1600" dirty="0">
                <a:solidFill>
                  <a:srgbClr val="002060"/>
                </a:solidFill>
                <a:latin typeface="Constantia" pitchFamily="18" charset="0"/>
              </a:rPr>
              <a:t>Ex. 7:</a:t>
            </a:r>
            <a:r>
              <a:rPr lang="it-IT" sz="1600" b="1" i="1" dirty="0">
                <a:solidFill>
                  <a:srgbClr val="002060"/>
                </a:solidFill>
                <a:latin typeface="Constantia" pitchFamily="18" charset="0"/>
              </a:rPr>
              <a:t> quando</a:t>
            </a:r>
            <a:r>
              <a:rPr lang="it-IT" sz="1600" dirty="0">
                <a:solidFill>
                  <a:srgbClr val="002060"/>
                </a:solidFill>
                <a:latin typeface="Constantia" pitchFamily="18" charset="0"/>
              </a:rPr>
              <a:t> il ragazzo e il cane si svegliano / vedono </a:t>
            </a:r>
            <a:r>
              <a:rPr lang="it-IT" sz="1600" b="1" i="1" dirty="0">
                <a:solidFill>
                  <a:srgbClr val="002060"/>
                </a:solidFill>
                <a:latin typeface="Constantia" pitchFamily="18" charset="0"/>
              </a:rPr>
              <a:t>che</a:t>
            </a:r>
            <a:r>
              <a:rPr lang="it-IT" sz="1600" dirty="0">
                <a:solidFill>
                  <a:srgbClr val="002060"/>
                </a:solidFill>
                <a:latin typeface="Constantia" pitchFamily="18" charset="0"/>
              </a:rPr>
              <a:t> la [/] la rana non è più nel boccale </a:t>
            </a:r>
          </a:p>
          <a:p>
            <a:pPr indent="17463" algn="just">
              <a:buNone/>
            </a:pPr>
            <a:r>
              <a:rPr lang="it-IT" sz="1600" dirty="0">
                <a:solidFill>
                  <a:srgbClr val="002060"/>
                </a:solidFill>
                <a:latin typeface="Constantia" pitchFamily="18" charset="0"/>
              </a:rPr>
              <a:t>Ex.8: quindi lui cerca di andare su questa pietra / magari per vedere </a:t>
            </a:r>
            <a:r>
              <a:rPr lang="it-IT" sz="1600" b="1" i="1" dirty="0">
                <a:solidFill>
                  <a:srgbClr val="002060"/>
                </a:solidFill>
                <a:latin typeface="Constantia" pitchFamily="18" charset="0"/>
              </a:rPr>
              <a:t>se</a:t>
            </a:r>
            <a:r>
              <a:rPr lang="it-IT" sz="1600" dirty="0">
                <a:solidFill>
                  <a:srgbClr val="002060"/>
                </a:solidFill>
                <a:latin typeface="Constantia" pitchFamily="18" charset="0"/>
              </a:rPr>
              <a:t> il ranocchio magari sia andato più dentro nel bosco</a:t>
            </a:r>
          </a:p>
          <a:p>
            <a:pPr marL="0" indent="0" algn="just">
              <a:buNone/>
            </a:pPr>
            <a:endParaRPr lang="fr-FR" sz="2000" dirty="0">
              <a:solidFill>
                <a:srgbClr val="002060"/>
              </a:solidFill>
              <a:latin typeface="Constantia" pitchFamily="18" charset="0"/>
            </a:endParaRPr>
          </a:p>
          <a:p>
            <a:pPr marL="360363" indent="0" algn="just">
              <a:buNone/>
            </a:pPr>
            <a:endParaRPr lang="fr-FR" sz="1800" dirty="0">
              <a:solidFill>
                <a:srgbClr val="002060"/>
              </a:solidFill>
              <a:latin typeface="Constantia" pitchFamily="18" charset="0"/>
            </a:endParaRPr>
          </a:p>
          <a:p>
            <a:pPr marL="360363" indent="0" algn="just">
              <a:buNone/>
            </a:pPr>
            <a:endParaRPr lang="fr-FR" sz="1800" dirty="0">
              <a:solidFill>
                <a:srgbClr val="002060"/>
              </a:solidFill>
              <a:latin typeface="Constantia" pitchFamily="18" charset="0"/>
            </a:endParaRPr>
          </a:p>
          <a:p>
            <a:pPr marL="360363" indent="0" algn="just">
              <a:buNone/>
            </a:pPr>
            <a:endParaRPr lang="fr-FR" sz="1800" dirty="0">
              <a:solidFill>
                <a:srgbClr val="002060"/>
              </a:solidFill>
              <a:latin typeface="Constantia" pitchFamily="18" charset="0"/>
            </a:endParaRPr>
          </a:p>
        </p:txBody>
      </p:sp>
      <p:sp>
        <p:nvSpPr>
          <p:cNvPr id="4" name="Segnaposto numero diapositiva 3"/>
          <p:cNvSpPr>
            <a:spLocks noGrp="1"/>
          </p:cNvSpPr>
          <p:nvPr>
            <p:ph type="sldNum" sz="quarter" idx="12"/>
          </p:nvPr>
        </p:nvSpPr>
        <p:spPr/>
        <p:txBody>
          <a:bodyPr/>
          <a:lstStyle/>
          <a:p>
            <a:fld id="{2DE920AB-594B-4570-81FC-9274181B9340}" type="slidenum">
              <a:rPr lang="it-IT" smtClean="0"/>
              <a:pPr/>
              <a:t>37</a:t>
            </a:fld>
            <a:endParaRPr lang="it-IT" dirty="0"/>
          </a:p>
        </p:txBody>
      </p:sp>
      <p:sp>
        <p:nvSpPr>
          <p:cNvPr id="2" name="Segnaposto piè di pagina 1">
            <a:extLst>
              <a:ext uri="{FF2B5EF4-FFF2-40B4-BE49-F238E27FC236}">
                <a16:creationId xmlns:a16="http://schemas.microsoft.com/office/drawing/2014/main" id="{F308FD89-115B-CC10-254C-C2183E5F5413}"/>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548680"/>
            <a:ext cx="8291264" cy="5577483"/>
          </a:xfrm>
        </p:spPr>
        <p:txBody>
          <a:bodyPr>
            <a:normAutofit/>
          </a:bodyPr>
          <a:lstStyle/>
          <a:p>
            <a:pPr marL="0" indent="0" algn="just">
              <a:buNone/>
            </a:pPr>
            <a:r>
              <a:rPr lang="fr-FR" sz="2600" dirty="0" err="1">
                <a:solidFill>
                  <a:srgbClr val="002060"/>
                </a:solidFill>
                <a:latin typeface="Constantia" pitchFamily="18" charset="0"/>
              </a:rPr>
              <a:t>Scelta</a:t>
            </a:r>
            <a:r>
              <a:rPr lang="fr-FR" sz="2600" dirty="0">
                <a:solidFill>
                  <a:srgbClr val="002060"/>
                </a:solidFill>
                <a:latin typeface="Constantia" pitchFamily="18" charset="0"/>
              </a:rPr>
              <a:t> finale</a:t>
            </a:r>
            <a:r>
              <a:rPr lang="fr-FR" sz="2800" dirty="0">
                <a:solidFill>
                  <a:srgbClr val="002060"/>
                </a:solidFill>
                <a:latin typeface="Constantia" pitchFamily="18" charset="0"/>
              </a:rPr>
              <a:t> </a:t>
            </a:r>
            <a:r>
              <a:rPr lang="fr-FR" sz="28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grado</a:t>
            </a:r>
            <a:r>
              <a:rPr lang="fr-FR" sz="2400" dirty="0">
                <a:solidFill>
                  <a:srgbClr val="002060"/>
                </a:solidFill>
                <a:latin typeface="Constantia" pitchFamily="18" charset="0"/>
                <a:sym typeface="Wingdings" pitchFamily="2" charset="2"/>
              </a:rPr>
              <a:t> di </a:t>
            </a:r>
            <a:r>
              <a:rPr lang="fr-FR" sz="2400" dirty="0" err="1">
                <a:solidFill>
                  <a:srgbClr val="002060"/>
                </a:solidFill>
                <a:latin typeface="Constantia" pitchFamily="18" charset="0"/>
                <a:sym typeface="Wingdings" pitchFamily="2" charset="2"/>
              </a:rPr>
              <a:t>complessità</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morfosintattica</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nelle</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produzioni</a:t>
            </a:r>
            <a:r>
              <a:rPr lang="fr-FR" sz="2400" dirty="0">
                <a:solidFill>
                  <a:srgbClr val="002060"/>
                </a:solidFill>
                <a:latin typeface="Constantia" pitchFamily="18" charset="0"/>
                <a:sym typeface="Wingdings" pitchFamily="2" charset="2"/>
              </a:rPr>
              <a:t> </a:t>
            </a:r>
            <a:r>
              <a:rPr lang="fr-FR" sz="2400" dirty="0" err="1">
                <a:solidFill>
                  <a:srgbClr val="002060"/>
                </a:solidFill>
                <a:latin typeface="Constantia" pitchFamily="18" charset="0"/>
                <a:sym typeface="Wingdings" pitchFamily="2" charset="2"/>
              </a:rPr>
              <a:t>orali</a:t>
            </a:r>
            <a:r>
              <a:rPr lang="fr-FR" sz="2400" dirty="0">
                <a:solidFill>
                  <a:srgbClr val="002060"/>
                </a:solidFill>
                <a:latin typeface="Constantia" pitchFamily="18" charset="0"/>
                <a:sym typeface="Wingdings" pitchFamily="2" charset="2"/>
              </a:rPr>
              <a:t> come </a:t>
            </a:r>
            <a:r>
              <a:rPr lang="fr-FR" sz="2400" b="1" i="1" dirty="0" err="1">
                <a:solidFill>
                  <a:srgbClr val="FF0000"/>
                </a:solidFill>
                <a:latin typeface="Constantia" pitchFamily="18" charset="0"/>
                <a:sym typeface="Wingdings" pitchFamily="2" charset="2"/>
              </a:rPr>
              <a:t>criterio</a:t>
            </a:r>
            <a:r>
              <a:rPr lang="fr-FR" sz="2400" b="1" i="1" dirty="0">
                <a:solidFill>
                  <a:srgbClr val="FF0000"/>
                </a:solidFill>
                <a:latin typeface="Constantia" pitchFamily="18" charset="0"/>
                <a:sym typeface="Wingdings" pitchFamily="2" charset="2"/>
              </a:rPr>
              <a:t> </a:t>
            </a:r>
            <a:r>
              <a:rPr lang="fr-FR" sz="2400" b="1" i="1" dirty="0" err="1">
                <a:solidFill>
                  <a:srgbClr val="FF0000"/>
                </a:solidFill>
                <a:latin typeface="Constantia" pitchFamily="18" charset="0"/>
                <a:sym typeface="Wingdings" pitchFamily="2" charset="2"/>
              </a:rPr>
              <a:t>determinante</a:t>
            </a:r>
            <a:r>
              <a:rPr lang="fr-FR" sz="2400" b="1" i="1" dirty="0">
                <a:solidFill>
                  <a:srgbClr val="FF0000"/>
                </a:solidFill>
                <a:latin typeface="Constantia" pitchFamily="18" charset="0"/>
                <a:sym typeface="Wingdings" pitchFamily="2" charset="2"/>
              </a:rPr>
              <a:t> </a:t>
            </a:r>
            <a:r>
              <a:rPr lang="fr-FR" sz="2400" dirty="0">
                <a:solidFill>
                  <a:srgbClr val="002060"/>
                </a:solidFill>
                <a:latin typeface="Constantia" pitchFamily="18" charset="0"/>
                <a:sym typeface="Wingdings" pitchFamily="2" charset="2"/>
              </a:rPr>
              <a:t>per </a:t>
            </a:r>
            <a:r>
              <a:rPr lang="fr-FR" sz="2400" dirty="0" err="1">
                <a:solidFill>
                  <a:srgbClr val="002060"/>
                </a:solidFill>
                <a:latin typeface="Constantia" pitchFamily="18" charset="0"/>
                <a:sym typeface="Wingdings" pitchFamily="2" charset="2"/>
              </a:rPr>
              <a:t>stabilire</a:t>
            </a:r>
            <a:r>
              <a:rPr lang="fr-FR" sz="2400" dirty="0">
                <a:solidFill>
                  <a:srgbClr val="002060"/>
                </a:solidFill>
                <a:latin typeface="Constantia" pitchFamily="18" charset="0"/>
                <a:sym typeface="Wingdings" pitchFamily="2" charset="2"/>
              </a:rPr>
              <a:t> i </a:t>
            </a:r>
            <a:r>
              <a:rPr lang="fr-FR" sz="2400" dirty="0" err="1">
                <a:solidFill>
                  <a:srgbClr val="002060"/>
                </a:solidFill>
                <a:latin typeface="Constantia" pitchFamily="18" charset="0"/>
                <a:sym typeface="Wingdings" pitchFamily="2" charset="2"/>
              </a:rPr>
              <a:t>livelli</a:t>
            </a:r>
            <a:r>
              <a:rPr lang="fr-FR" sz="2400" dirty="0">
                <a:solidFill>
                  <a:srgbClr val="002060"/>
                </a:solidFill>
                <a:latin typeface="Constantia" pitchFamily="18" charset="0"/>
                <a:sym typeface="Wingdings" pitchFamily="2" charset="2"/>
              </a:rPr>
              <a:t> di </a:t>
            </a:r>
            <a:r>
              <a:rPr lang="fr-FR" sz="2400" dirty="0" err="1">
                <a:solidFill>
                  <a:srgbClr val="002060"/>
                </a:solidFill>
                <a:latin typeface="Constantia" pitchFamily="18" charset="0"/>
                <a:sym typeface="Wingdings" pitchFamily="2" charset="2"/>
              </a:rPr>
              <a:t>competenza</a:t>
            </a:r>
            <a:endParaRPr lang="fr-FR" sz="2400" dirty="0">
              <a:solidFill>
                <a:srgbClr val="002060"/>
              </a:solidFill>
              <a:latin typeface="Constantia" pitchFamily="18" charset="0"/>
              <a:sym typeface="Wingdings" pitchFamily="2" charset="2"/>
            </a:endParaRPr>
          </a:p>
          <a:p>
            <a:pPr marL="0" indent="0" algn="just">
              <a:buNone/>
            </a:pPr>
            <a:endParaRPr lang="fr-FR" sz="2400" u="sng" dirty="0">
              <a:solidFill>
                <a:srgbClr val="002060"/>
              </a:solidFill>
              <a:latin typeface="Constantia" pitchFamily="18" charset="0"/>
              <a:sym typeface="Wingdings" pitchFamily="2" charset="2"/>
            </a:endParaRPr>
          </a:p>
          <a:p>
            <a:pPr marL="0" indent="0" algn="just">
              <a:buNone/>
            </a:pPr>
            <a:r>
              <a:rPr lang="fr-FR" sz="2200" u="sng" dirty="0" err="1">
                <a:solidFill>
                  <a:srgbClr val="002060"/>
                </a:solidFill>
                <a:latin typeface="Constantia" pitchFamily="18" charset="0"/>
                <a:sym typeface="Wingdings" pitchFamily="2" charset="2"/>
              </a:rPr>
              <a:t>Importanza</a:t>
            </a:r>
            <a:r>
              <a:rPr lang="fr-FR" sz="2200" u="sng" dirty="0">
                <a:solidFill>
                  <a:srgbClr val="002060"/>
                </a:solidFill>
                <a:latin typeface="Constantia" pitchFamily="18" charset="0"/>
                <a:sym typeface="Wingdings" pitchFamily="2" charset="2"/>
              </a:rPr>
              <a:t> </a:t>
            </a:r>
            <a:r>
              <a:rPr lang="fr-FR" sz="2200" u="sng" dirty="0" err="1">
                <a:solidFill>
                  <a:srgbClr val="002060"/>
                </a:solidFill>
                <a:latin typeface="Constantia" pitchFamily="18" charset="0"/>
                <a:sym typeface="Wingdings" pitchFamily="2" charset="2"/>
              </a:rPr>
              <a:t>del</a:t>
            </a:r>
            <a:r>
              <a:rPr lang="fr-FR" sz="2200" u="sng" dirty="0">
                <a:solidFill>
                  <a:srgbClr val="002060"/>
                </a:solidFill>
                <a:latin typeface="Constantia" pitchFamily="18" charset="0"/>
                <a:sym typeface="Wingdings" pitchFamily="2" charset="2"/>
              </a:rPr>
              <a:t> test grammaticale </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valutazione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della</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competenza</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scritta</a:t>
            </a:r>
            <a:r>
              <a:rPr lang="fr-FR" sz="2200" dirty="0">
                <a:solidFill>
                  <a:srgbClr val="002060"/>
                </a:solidFill>
                <a:latin typeface="Constantia" pitchFamily="18" charset="0"/>
                <a:sym typeface="Wingdings" pitchFamily="2" charset="2"/>
              </a:rPr>
              <a:t> come </a:t>
            </a:r>
            <a:r>
              <a:rPr lang="fr-FR" sz="2200" dirty="0" err="1">
                <a:solidFill>
                  <a:srgbClr val="002060"/>
                </a:solidFill>
                <a:latin typeface="Constantia" pitchFamily="18" charset="0"/>
                <a:sym typeface="Wingdings" pitchFamily="2" charset="2"/>
              </a:rPr>
              <a:t>strumento</a:t>
            </a:r>
            <a:r>
              <a:rPr lang="fr-FR" sz="2200" dirty="0">
                <a:solidFill>
                  <a:srgbClr val="002060"/>
                </a:solidFill>
                <a:latin typeface="Constantia" pitchFamily="18" charset="0"/>
                <a:sym typeface="Wingdings" pitchFamily="2" charset="2"/>
              </a:rPr>
              <a:t> per </a:t>
            </a:r>
            <a:r>
              <a:rPr lang="fr-FR" sz="2200" dirty="0" err="1">
                <a:solidFill>
                  <a:srgbClr val="002060"/>
                </a:solidFill>
                <a:latin typeface="Constantia" pitchFamily="18" charset="0"/>
                <a:sym typeface="Wingdings" pitchFamily="2" charset="2"/>
              </a:rPr>
              <a:t>comprendere</a:t>
            </a:r>
            <a:r>
              <a:rPr lang="fr-FR" sz="2200" dirty="0">
                <a:solidFill>
                  <a:srgbClr val="002060"/>
                </a:solidFill>
                <a:latin typeface="Constantia" pitchFamily="18" charset="0"/>
                <a:sym typeface="Wingdings" pitchFamily="2" charset="2"/>
              </a:rPr>
              <a:t> se </a:t>
            </a:r>
            <a:r>
              <a:rPr lang="fr-FR" sz="2200" dirty="0" err="1">
                <a:solidFill>
                  <a:srgbClr val="002060"/>
                </a:solidFill>
                <a:latin typeface="Constantia" pitchFamily="18" charset="0"/>
                <a:sym typeface="Wingdings" pitchFamily="2" charset="2"/>
              </a:rPr>
              <a:t>alcune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strutture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linguistiche</a:t>
            </a:r>
            <a:r>
              <a:rPr lang="fr-FR" sz="2200" dirty="0">
                <a:solidFill>
                  <a:srgbClr val="002060"/>
                </a:solidFill>
                <a:latin typeface="Constantia" pitchFamily="18" charset="0"/>
                <a:sym typeface="Wingdings" pitchFamily="2" charset="2"/>
              </a:rPr>
              <a:t> sono state </a:t>
            </a:r>
            <a:r>
              <a:rPr lang="fr-FR" sz="2200" dirty="0" err="1">
                <a:solidFill>
                  <a:srgbClr val="002060"/>
                </a:solidFill>
                <a:latin typeface="Constantia" pitchFamily="18" charset="0"/>
                <a:sym typeface="Wingdings" pitchFamily="2" charset="2"/>
              </a:rPr>
              <a:t>trattate</a:t>
            </a:r>
            <a:r>
              <a:rPr lang="fr-FR" sz="2200" dirty="0">
                <a:solidFill>
                  <a:srgbClr val="002060"/>
                </a:solidFill>
                <a:latin typeface="Constantia" pitchFamily="18" charset="0"/>
                <a:sym typeface="Wingdings" pitchFamily="2" charset="2"/>
              </a:rPr>
              <a:t> in classe</a:t>
            </a:r>
          </a:p>
          <a:p>
            <a:pPr marL="0" indent="0" algn="just">
              <a:buNone/>
            </a:pPr>
            <a:endParaRPr lang="fr-FR" sz="2200" dirty="0">
              <a:solidFill>
                <a:srgbClr val="002060"/>
              </a:solidFill>
              <a:latin typeface="Constantia" pitchFamily="18" charset="0"/>
              <a:sym typeface="Wingdings" pitchFamily="2" charset="2"/>
            </a:endParaRPr>
          </a:p>
          <a:p>
            <a:pPr marL="0" indent="0" algn="just">
              <a:buNone/>
            </a:pPr>
            <a:endParaRPr lang="fr-FR" sz="2200" dirty="0">
              <a:solidFill>
                <a:srgbClr val="002060"/>
              </a:solidFill>
              <a:latin typeface="Constantia" pitchFamily="18" charset="0"/>
              <a:sym typeface="Wingdings" pitchFamily="2" charset="2"/>
            </a:endParaRPr>
          </a:p>
          <a:p>
            <a:pPr marL="0" indent="0" algn="just">
              <a:buNone/>
            </a:pPr>
            <a:r>
              <a:rPr lang="fr-FR" sz="2200" u="sng" dirty="0" err="1">
                <a:solidFill>
                  <a:srgbClr val="002060"/>
                </a:solidFill>
                <a:latin typeface="Constantia" pitchFamily="18" charset="0"/>
                <a:sym typeface="Wingdings" pitchFamily="2" charset="2"/>
              </a:rPr>
              <a:t>Importanza</a:t>
            </a:r>
            <a:r>
              <a:rPr lang="fr-FR" sz="2200" u="sng" dirty="0">
                <a:solidFill>
                  <a:srgbClr val="002060"/>
                </a:solidFill>
                <a:latin typeface="Constantia" pitchFamily="18" charset="0"/>
                <a:sym typeface="Wingdings" pitchFamily="2" charset="2"/>
              </a:rPr>
              <a:t> di </a:t>
            </a:r>
            <a:r>
              <a:rPr lang="fr-FR" sz="2200" u="sng" dirty="0" err="1">
                <a:solidFill>
                  <a:srgbClr val="002060"/>
                </a:solidFill>
                <a:latin typeface="Constantia" pitchFamily="18" charset="0"/>
                <a:sym typeface="Wingdings" pitchFamily="2" charset="2"/>
              </a:rPr>
              <a:t>analizzare</a:t>
            </a:r>
            <a:r>
              <a:rPr lang="fr-FR" sz="2200" u="sng" dirty="0">
                <a:solidFill>
                  <a:srgbClr val="002060"/>
                </a:solidFill>
                <a:latin typeface="Constantia" pitchFamily="18" charset="0"/>
                <a:sym typeface="Wingdings" pitchFamily="2" charset="2"/>
              </a:rPr>
              <a:t> le </a:t>
            </a:r>
            <a:r>
              <a:rPr lang="fr-FR" sz="2200" u="sng" dirty="0" err="1">
                <a:solidFill>
                  <a:srgbClr val="002060"/>
                </a:solidFill>
                <a:latin typeface="Constantia" pitchFamily="18" charset="0"/>
                <a:sym typeface="Wingdings" pitchFamily="2" charset="2"/>
              </a:rPr>
              <a:t>produzioni</a:t>
            </a:r>
            <a:r>
              <a:rPr lang="fr-FR" sz="2200" u="sng" dirty="0">
                <a:solidFill>
                  <a:srgbClr val="002060"/>
                </a:solidFill>
                <a:latin typeface="Constantia" pitchFamily="18" charset="0"/>
                <a:sym typeface="Wingdings" pitchFamily="2" charset="2"/>
              </a:rPr>
              <a:t> </a:t>
            </a:r>
            <a:r>
              <a:rPr lang="fr-FR" sz="2200" u="sng" dirty="0" err="1">
                <a:solidFill>
                  <a:srgbClr val="002060"/>
                </a:solidFill>
                <a:latin typeface="Constantia" pitchFamily="18" charset="0"/>
                <a:sym typeface="Wingdings" pitchFamily="2" charset="2"/>
              </a:rPr>
              <a:t>orali</a:t>
            </a:r>
            <a:r>
              <a:rPr lang="fr-FR" sz="2200" u="sng" dirty="0">
                <a:solidFill>
                  <a:srgbClr val="002060"/>
                </a:solidFill>
                <a:latin typeface="Constantia" pitchFamily="18" charset="0"/>
                <a:sym typeface="Wingdings" pitchFamily="2" charset="2"/>
              </a:rPr>
              <a:t> in </a:t>
            </a:r>
            <a:r>
              <a:rPr lang="fr-FR" sz="2200" u="sng" dirty="0" err="1">
                <a:solidFill>
                  <a:srgbClr val="002060"/>
                </a:solidFill>
                <a:latin typeface="Constantia" pitchFamily="18" charset="0"/>
                <a:sym typeface="Wingdings" pitchFamily="2" charset="2"/>
              </a:rPr>
              <a:t>termini</a:t>
            </a:r>
            <a:r>
              <a:rPr lang="fr-FR" sz="2200" u="sng" dirty="0">
                <a:solidFill>
                  <a:srgbClr val="002060"/>
                </a:solidFill>
                <a:latin typeface="Constantia" pitchFamily="18" charset="0"/>
                <a:sym typeface="Wingdings" pitchFamily="2" charset="2"/>
              </a:rPr>
              <a:t> </a:t>
            </a:r>
            <a:r>
              <a:rPr lang="fr-FR" sz="2200" u="sng" dirty="0" err="1">
                <a:solidFill>
                  <a:srgbClr val="002060"/>
                </a:solidFill>
                <a:latin typeface="Constantia" pitchFamily="18" charset="0"/>
                <a:sym typeface="Wingdings" pitchFamily="2" charset="2"/>
              </a:rPr>
              <a:t>morfo-sintattici</a:t>
            </a:r>
            <a:endParaRPr lang="fr-FR" sz="2200" u="sng" dirty="0">
              <a:solidFill>
                <a:srgbClr val="002060"/>
              </a:solidFill>
              <a:latin typeface="Constantia" pitchFamily="18" charset="0"/>
              <a:sym typeface="Wingdings" pitchFamily="2" charset="2"/>
            </a:endParaRPr>
          </a:p>
          <a:p>
            <a:pPr marL="0" indent="0" algn="just">
              <a:buNone/>
            </a:pP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valutare</a:t>
            </a:r>
            <a:r>
              <a:rPr lang="fr-FR" sz="2200" dirty="0">
                <a:solidFill>
                  <a:srgbClr val="002060"/>
                </a:solidFill>
                <a:latin typeface="Constantia" pitchFamily="18" charset="0"/>
                <a:sym typeface="Wingdings" pitchFamily="2" charset="2"/>
              </a:rPr>
              <a:t> se l’</a:t>
            </a:r>
            <a:r>
              <a:rPr lang="fr-FR" sz="2200" dirty="0" err="1">
                <a:solidFill>
                  <a:srgbClr val="002060"/>
                </a:solidFill>
                <a:latin typeface="Constantia" pitchFamily="18" charset="0"/>
                <a:sym typeface="Wingdings" pitchFamily="2" charset="2"/>
              </a:rPr>
              <a:t>apprendente</a:t>
            </a:r>
            <a:r>
              <a:rPr lang="fr-FR" sz="2200" dirty="0">
                <a:solidFill>
                  <a:srgbClr val="002060"/>
                </a:solidFill>
                <a:latin typeface="Constantia" pitchFamily="18" charset="0"/>
                <a:sym typeface="Wingdings" pitchFamily="2" charset="2"/>
              </a:rPr>
              <a:t> è capace di mettre in </a:t>
            </a:r>
            <a:r>
              <a:rPr lang="fr-FR" sz="2200" dirty="0" err="1">
                <a:solidFill>
                  <a:srgbClr val="002060"/>
                </a:solidFill>
                <a:latin typeface="Constantia" pitchFamily="18" charset="0"/>
                <a:sym typeface="Wingdings" pitchFamily="2" charset="2"/>
              </a:rPr>
              <a:t>pratica</a:t>
            </a:r>
            <a:r>
              <a:rPr lang="fr-FR" sz="2200" dirty="0">
                <a:solidFill>
                  <a:srgbClr val="002060"/>
                </a:solidFill>
                <a:latin typeface="Constantia" pitchFamily="18" charset="0"/>
                <a:sym typeface="Wingdings" pitchFamily="2" charset="2"/>
              </a:rPr>
              <a:t> le </a:t>
            </a:r>
            <a:r>
              <a:rPr lang="fr-FR" sz="2200" dirty="0" err="1">
                <a:solidFill>
                  <a:srgbClr val="002060"/>
                </a:solidFill>
                <a:latin typeface="Constantia" pitchFamily="18" charset="0"/>
                <a:sym typeface="Wingdings" pitchFamily="2" charset="2"/>
              </a:rPr>
              <a:t>strutture</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trattatte</a:t>
            </a:r>
            <a:r>
              <a:rPr lang="fr-FR" sz="2200" dirty="0">
                <a:solidFill>
                  <a:srgbClr val="002060"/>
                </a:solidFill>
                <a:latin typeface="Constantia" pitchFamily="18" charset="0"/>
                <a:sym typeface="Wingdings" pitchFamily="2" charset="2"/>
              </a:rPr>
              <a:t> in classe in </a:t>
            </a:r>
            <a:r>
              <a:rPr lang="fr-FR" sz="2200" dirty="0" err="1">
                <a:solidFill>
                  <a:srgbClr val="002060"/>
                </a:solidFill>
                <a:latin typeface="Constantia" pitchFamily="18" charset="0"/>
                <a:sym typeface="Wingdings" pitchFamily="2" charset="2"/>
              </a:rPr>
              <a:t>compiti</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verbali</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orali</a:t>
            </a:r>
            <a:endParaRPr lang="fr-FR" sz="2200" dirty="0">
              <a:solidFill>
                <a:srgbClr val="002060"/>
              </a:solidFill>
              <a:latin typeface="Constantia" pitchFamily="18" charset="0"/>
            </a:endParaRPr>
          </a:p>
        </p:txBody>
      </p:sp>
      <p:sp>
        <p:nvSpPr>
          <p:cNvPr id="5" name="Segnaposto numero diapositiva 4"/>
          <p:cNvSpPr>
            <a:spLocks noGrp="1"/>
          </p:cNvSpPr>
          <p:nvPr>
            <p:ph type="sldNum" sz="quarter" idx="12"/>
          </p:nvPr>
        </p:nvSpPr>
        <p:spPr/>
        <p:txBody>
          <a:bodyPr/>
          <a:lstStyle/>
          <a:p>
            <a:fld id="{2DE920AB-594B-4570-81FC-9274181B9340}" type="slidenum">
              <a:rPr lang="it-IT" smtClean="0"/>
              <a:pPr/>
              <a:t>38</a:t>
            </a:fld>
            <a:endParaRPr lang="it-IT" dirty="0"/>
          </a:p>
        </p:txBody>
      </p:sp>
      <p:sp>
        <p:nvSpPr>
          <p:cNvPr id="2" name="Segnaposto piè di pagina 1">
            <a:extLst>
              <a:ext uri="{FF2B5EF4-FFF2-40B4-BE49-F238E27FC236}">
                <a16:creationId xmlns:a16="http://schemas.microsoft.com/office/drawing/2014/main" id="{40780F3F-12A3-1E1B-04AC-BA8AC05F3848}"/>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163254"/>
            <a:ext cx="9144000" cy="836854"/>
          </a:xfrm>
        </p:spPr>
        <p:txBody>
          <a:bodyPr>
            <a:normAutofit/>
          </a:bodyPr>
          <a:lstStyle/>
          <a:p>
            <a:r>
              <a:rPr lang="en-US" sz="3600" b="1" dirty="0">
                <a:solidFill>
                  <a:srgbClr val="002060"/>
                </a:solidFill>
                <a:latin typeface="Constantia" pitchFamily="18" charset="0"/>
              </a:rPr>
              <a:t>Il </a:t>
            </a:r>
            <a:r>
              <a:rPr lang="en-US" sz="3600" b="1" dirty="0" err="1">
                <a:solidFill>
                  <a:srgbClr val="002060"/>
                </a:solidFill>
                <a:latin typeface="Constantia" pitchFamily="18" charset="0"/>
              </a:rPr>
              <a:t>compito</a:t>
            </a:r>
            <a:r>
              <a:rPr lang="en-US" sz="3600" b="1" dirty="0">
                <a:solidFill>
                  <a:srgbClr val="002060"/>
                </a:solidFill>
                <a:latin typeface="Constantia" pitchFamily="18" charset="0"/>
              </a:rPr>
              <a:t> </a:t>
            </a:r>
          </a:p>
        </p:txBody>
      </p:sp>
      <p:sp>
        <p:nvSpPr>
          <p:cNvPr id="3" name="Sottotitolo 2"/>
          <p:cNvSpPr>
            <a:spLocks noGrp="1"/>
          </p:cNvSpPr>
          <p:nvPr>
            <p:ph type="subTitle" idx="1"/>
          </p:nvPr>
        </p:nvSpPr>
        <p:spPr>
          <a:xfrm>
            <a:off x="357158" y="5133252"/>
            <a:ext cx="8208912" cy="1296144"/>
          </a:xfrm>
        </p:spPr>
        <p:txBody>
          <a:bodyPr>
            <a:normAutofit/>
          </a:bodyPr>
          <a:lstStyle/>
          <a:p>
            <a:pPr marL="355600" indent="-328613" algn="just">
              <a:buClr>
                <a:srgbClr val="002060"/>
              </a:buClr>
              <a:buFont typeface="Wingdings" charset="2"/>
              <a:buChar char="v"/>
            </a:pPr>
            <a:r>
              <a:rPr lang="fr-FR" sz="2200" dirty="0" err="1">
                <a:solidFill>
                  <a:srgbClr val="002060"/>
                </a:solidFill>
                <a:latin typeface="Constantia" pitchFamily="18" charset="0"/>
                <a:sym typeface="Wingdings" pitchFamily="2" charset="2"/>
              </a:rPr>
              <a:t>Storia</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ricca</a:t>
            </a:r>
            <a:r>
              <a:rPr lang="fr-FR" sz="2200" dirty="0">
                <a:solidFill>
                  <a:srgbClr val="002060"/>
                </a:solidFill>
                <a:latin typeface="Constantia" pitchFamily="18" charset="0"/>
                <a:sym typeface="Wingdings" pitchFamily="2" charset="2"/>
              </a:rPr>
              <a:t> di </a:t>
            </a:r>
            <a:r>
              <a:rPr lang="fr-FR" sz="2200" dirty="0" err="1">
                <a:solidFill>
                  <a:srgbClr val="002060"/>
                </a:solidFill>
                <a:latin typeface="Constantia" pitchFamily="18" charset="0"/>
                <a:sym typeface="Wingdings" pitchFamily="2" charset="2"/>
              </a:rPr>
              <a:t>situazioni</a:t>
            </a:r>
            <a:r>
              <a:rPr lang="fr-FR" sz="2200" dirty="0">
                <a:solidFill>
                  <a:srgbClr val="002060"/>
                </a:solidFill>
                <a:latin typeface="Constantia" pitchFamily="18" charset="0"/>
                <a:sym typeface="Wingdings" pitchFamily="2" charset="2"/>
              </a:rPr>
              <a:t> di </a:t>
            </a:r>
            <a:r>
              <a:rPr lang="fr-FR" sz="2200" dirty="0" err="1">
                <a:solidFill>
                  <a:srgbClr val="002060"/>
                </a:solidFill>
                <a:latin typeface="Constantia" pitchFamily="18" charset="0"/>
                <a:sym typeface="Wingdings" pitchFamily="2" charset="2"/>
              </a:rPr>
              <a:t>movimento</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effettuati</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dai</a:t>
            </a:r>
            <a:r>
              <a:rPr lang="fr-FR" sz="2200" dirty="0">
                <a:solidFill>
                  <a:srgbClr val="002060"/>
                </a:solidFill>
                <a:latin typeface="Constantia" pitchFamily="18" charset="0"/>
                <a:sym typeface="Wingdings" pitchFamily="2" charset="2"/>
              </a:rPr>
              <a:t> due </a:t>
            </a:r>
            <a:r>
              <a:rPr lang="fr-FR" sz="2200" dirty="0" err="1">
                <a:solidFill>
                  <a:srgbClr val="002060"/>
                </a:solidFill>
                <a:latin typeface="Constantia" pitchFamily="18" charset="0"/>
                <a:sym typeface="Wingdings" pitchFamily="2" charset="2"/>
              </a:rPr>
              <a:t>personaggi</a:t>
            </a:r>
            <a:r>
              <a:rPr lang="fr-FR" sz="2200" dirty="0">
                <a:solidFill>
                  <a:srgbClr val="002060"/>
                </a:solidFill>
                <a:latin typeface="Constantia" pitchFamily="18" charset="0"/>
                <a:sym typeface="Wingdings" pitchFamily="2" charset="2"/>
              </a:rPr>
              <a:t> </a:t>
            </a:r>
            <a:r>
              <a:rPr lang="fr-FR" sz="2200" dirty="0" err="1">
                <a:solidFill>
                  <a:srgbClr val="002060"/>
                </a:solidFill>
                <a:latin typeface="Constantia" pitchFamily="18" charset="0"/>
                <a:sym typeface="Wingdings" pitchFamily="2" charset="2"/>
              </a:rPr>
              <a:t>principali</a:t>
            </a:r>
            <a:endParaRPr lang="it-IT" sz="2200" dirty="0"/>
          </a:p>
        </p:txBody>
      </p:sp>
      <p:sp>
        <p:nvSpPr>
          <p:cNvPr id="6" name="ZoneTexte 5"/>
          <p:cNvSpPr txBox="1"/>
          <p:nvPr/>
        </p:nvSpPr>
        <p:spPr>
          <a:xfrm>
            <a:off x="395536" y="1249434"/>
            <a:ext cx="8391306" cy="1107996"/>
          </a:xfrm>
          <a:prstGeom prst="rect">
            <a:avLst/>
          </a:prstGeom>
          <a:noFill/>
        </p:spPr>
        <p:txBody>
          <a:bodyPr wrap="square" rtlCol="0">
            <a:spAutoFit/>
          </a:bodyPr>
          <a:lstStyle/>
          <a:p>
            <a:pPr marL="355600" indent="-355600">
              <a:buClr>
                <a:srgbClr val="002060"/>
              </a:buClr>
              <a:buFont typeface="Wingdings" pitchFamily="2" charset="2"/>
              <a:buChar char="v"/>
            </a:pPr>
            <a:r>
              <a:rPr lang="en-US" sz="2200" dirty="0" err="1">
                <a:solidFill>
                  <a:srgbClr val="002060"/>
                </a:solidFill>
                <a:latin typeface="Constantia" pitchFamily="18" charset="0"/>
              </a:rPr>
              <a:t>Compito</a:t>
            </a:r>
            <a:r>
              <a:rPr lang="en-US" sz="2200" dirty="0">
                <a:solidFill>
                  <a:srgbClr val="002060"/>
                </a:solidFill>
                <a:latin typeface="Constantia" pitchFamily="18" charset="0"/>
              </a:rPr>
              <a:t> verbale </a:t>
            </a:r>
            <a:r>
              <a:rPr lang="en-US" sz="2200" dirty="0" err="1">
                <a:solidFill>
                  <a:srgbClr val="002060"/>
                </a:solidFill>
                <a:latin typeface="Constantia" pitchFamily="18" charset="0"/>
              </a:rPr>
              <a:t>complesso</a:t>
            </a:r>
            <a:r>
              <a:rPr lang="en-US" sz="2200" dirty="0">
                <a:solidFill>
                  <a:srgbClr val="002060"/>
                </a:solidFill>
                <a:latin typeface="Constantia" pitchFamily="18" charset="0"/>
              </a:rPr>
              <a:t> </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narrazioni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orali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che</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si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prestano</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all’analisi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degli</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eventi</a:t>
            </a:r>
            <a:r>
              <a:rPr lang="en-US" sz="2200" dirty="0">
                <a:solidFill>
                  <a:srgbClr val="002060"/>
                </a:solidFill>
                <a:latin typeface="Constantia" pitchFamily="18" charset="0"/>
                <a:sym typeface="Wingdings" pitchFamily="2" charset="2"/>
              </a:rPr>
              <a:t> di moto (</a:t>
            </a:r>
            <a:r>
              <a:rPr lang="en-US" sz="2200" dirty="0" err="1">
                <a:solidFill>
                  <a:srgbClr val="002060"/>
                </a:solidFill>
                <a:latin typeface="Constantia" pitchFamily="18" charset="0"/>
                <a:sym typeface="Wingdings" pitchFamily="2" charset="2"/>
              </a:rPr>
              <a:t>dalla</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fase</a:t>
            </a:r>
            <a:r>
              <a:rPr lang="en-US" sz="2200" dirty="0">
                <a:solidFill>
                  <a:srgbClr val="002060"/>
                </a:solidFill>
                <a:latin typeface="Constantia" pitchFamily="18" charset="0"/>
                <a:sym typeface="Wingdings" pitchFamily="2" charset="2"/>
              </a:rPr>
              <a:t> </a:t>
            </a:r>
            <a:r>
              <a:rPr lang="en-US" sz="2200" dirty="0" err="1">
                <a:solidFill>
                  <a:srgbClr val="002060"/>
                </a:solidFill>
                <a:latin typeface="Constantia" pitchFamily="18" charset="0"/>
                <a:sym typeface="Wingdings" pitchFamily="2" charset="2"/>
              </a:rPr>
              <a:t>preverbale</a:t>
            </a:r>
            <a:r>
              <a:rPr lang="en-US" sz="2200" dirty="0">
                <a:solidFill>
                  <a:srgbClr val="002060"/>
                </a:solidFill>
                <a:latin typeface="Constantia" pitchFamily="18" charset="0"/>
                <a:sym typeface="Wingdings" pitchFamily="2" charset="2"/>
              </a:rPr>
              <a:t> a </a:t>
            </a:r>
            <a:r>
              <a:rPr lang="en-US" sz="2200" dirty="0" err="1">
                <a:solidFill>
                  <a:srgbClr val="002060"/>
                </a:solidFill>
                <a:latin typeface="Constantia" pitchFamily="18" charset="0"/>
                <a:sym typeface="Wingdings" pitchFamily="2" charset="2"/>
              </a:rPr>
              <a:t>quella</a:t>
            </a:r>
            <a:r>
              <a:rPr lang="en-US" sz="2200" dirty="0">
                <a:solidFill>
                  <a:srgbClr val="002060"/>
                </a:solidFill>
                <a:latin typeface="Constantia" pitchFamily="18" charset="0"/>
                <a:sym typeface="Wingdings" pitchFamily="2" charset="2"/>
              </a:rPr>
              <a:t> verbale</a:t>
            </a:r>
            <a:r>
              <a:rPr lang="en-US" sz="1600" dirty="0">
                <a:solidFill>
                  <a:srgbClr val="002060"/>
                </a:solidFill>
                <a:latin typeface="Constantia" pitchFamily="18" charset="0"/>
                <a:sym typeface="Wingdings" pitchFamily="2" charset="2"/>
              </a:rPr>
              <a:t>, cf. </a:t>
            </a:r>
            <a:r>
              <a:rPr lang="en-US" sz="1600" dirty="0" err="1">
                <a:solidFill>
                  <a:srgbClr val="002060"/>
                </a:solidFill>
                <a:latin typeface="Constantia" pitchFamily="18" charset="0"/>
                <a:sym typeface="Wingdings" pitchFamily="2" charset="2"/>
              </a:rPr>
              <a:t>Levelt</a:t>
            </a:r>
            <a:r>
              <a:rPr lang="en-US" sz="1600" dirty="0">
                <a:solidFill>
                  <a:srgbClr val="002060"/>
                </a:solidFill>
                <a:latin typeface="Constantia" pitchFamily="18" charset="0"/>
                <a:sym typeface="Wingdings" pitchFamily="2" charset="2"/>
              </a:rPr>
              <a:t> 1989</a:t>
            </a:r>
            <a:r>
              <a:rPr lang="en-US" sz="2200" dirty="0">
                <a:solidFill>
                  <a:srgbClr val="002060"/>
                </a:solidFill>
                <a:latin typeface="Constantia" pitchFamily="18" charset="0"/>
                <a:sym typeface="Wingdings" pitchFamily="2" charset="2"/>
              </a:rPr>
              <a:t>)</a:t>
            </a:r>
          </a:p>
        </p:txBody>
      </p:sp>
      <p:pic>
        <p:nvPicPr>
          <p:cNvPr id="7" name="Picture 19"/>
          <p:cNvPicPr>
            <a:picLocks noChangeAspect="1" noChangeArrowheads="1"/>
          </p:cNvPicPr>
          <p:nvPr/>
        </p:nvPicPr>
        <p:blipFill>
          <a:blip r:embed="rId3" cstate="print"/>
          <a:srcRect/>
          <a:stretch>
            <a:fillRect/>
          </a:stretch>
        </p:blipFill>
        <p:spPr bwMode="auto">
          <a:xfrm>
            <a:off x="5894598" y="2357430"/>
            <a:ext cx="2853866" cy="2448272"/>
          </a:xfrm>
          <a:prstGeom prst="roundRect">
            <a:avLst>
              <a:gd name="adj" fmla="val 8594"/>
            </a:avLst>
          </a:prstGeom>
          <a:solidFill>
            <a:srgbClr val="FFFFFF">
              <a:shade val="85000"/>
            </a:srgbClr>
          </a:solidFill>
          <a:ln>
            <a:noFill/>
          </a:ln>
          <a:effectLst>
            <a:outerShdw blurRad="50800" dist="38100" algn="l" rotWithShape="0">
              <a:prstClr val="black">
                <a:alpha val="40000"/>
              </a:prstClr>
            </a:outerShdw>
          </a:effectLst>
        </p:spPr>
      </p:pic>
      <p:sp>
        <p:nvSpPr>
          <p:cNvPr id="9" name="ZoneTexte 5"/>
          <p:cNvSpPr txBox="1"/>
          <p:nvPr/>
        </p:nvSpPr>
        <p:spPr>
          <a:xfrm>
            <a:off x="405060" y="3143248"/>
            <a:ext cx="5095634" cy="430887"/>
          </a:xfrm>
          <a:prstGeom prst="rect">
            <a:avLst/>
          </a:prstGeom>
          <a:noFill/>
        </p:spPr>
        <p:txBody>
          <a:bodyPr wrap="square" rtlCol="0">
            <a:spAutoFit/>
          </a:bodyPr>
          <a:lstStyle/>
          <a:p>
            <a:pPr marL="273050" indent="-273050">
              <a:buClr>
                <a:srgbClr val="002060"/>
              </a:buClr>
              <a:buFont typeface="Wingdings" pitchFamily="2" charset="2"/>
              <a:buChar char="v"/>
            </a:pPr>
            <a:r>
              <a:rPr lang="en-US" sz="2200" dirty="0">
                <a:solidFill>
                  <a:srgbClr val="002060"/>
                </a:solidFill>
                <a:latin typeface="Constantia" pitchFamily="18" charset="0"/>
              </a:rPr>
              <a:t> ‘</a:t>
            </a:r>
            <a:r>
              <a:rPr lang="en-US" sz="2200" i="1" dirty="0">
                <a:solidFill>
                  <a:srgbClr val="002060"/>
                </a:solidFill>
                <a:latin typeface="Constantia" pitchFamily="18" charset="0"/>
              </a:rPr>
              <a:t>Frog</a:t>
            </a:r>
            <a:r>
              <a:rPr lang="en-US" sz="2200" dirty="0">
                <a:solidFill>
                  <a:srgbClr val="002060"/>
                </a:solidFill>
                <a:latin typeface="Constantia" pitchFamily="18" charset="0"/>
              </a:rPr>
              <a:t> story’ </a:t>
            </a:r>
            <a:r>
              <a:rPr lang="en-US" sz="1600" dirty="0">
                <a:solidFill>
                  <a:srgbClr val="002060"/>
                </a:solidFill>
                <a:latin typeface="Constantia" pitchFamily="18" charset="0"/>
              </a:rPr>
              <a:t>(</a:t>
            </a:r>
            <a:r>
              <a:rPr lang="en-US" sz="1600" i="1" dirty="0">
                <a:solidFill>
                  <a:srgbClr val="002060"/>
                </a:solidFill>
                <a:latin typeface="Constantia" pitchFamily="18" charset="0"/>
              </a:rPr>
              <a:t>Frog, where are you? </a:t>
            </a:r>
            <a:r>
              <a:rPr lang="en-US" sz="1600" dirty="0">
                <a:solidFill>
                  <a:srgbClr val="002060"/>
                </a:solidFill>
                <a:latin typeface="Constantia" pitchFamily="18" charset="0"/>
              </a:rPr>
              <a:t>, Mayer, 1969) </a:t>
            </a:r>
          </a:p>
        </p:txBody>
      </p:sp>
      <p:sp>
        <p:nvSpPr>
          <p:cNvPr id="8" name="Segnaposto numero diapositiva 7"/>
          <p:cNvSpPr>
            <a:spLocks noGrp="1"/>
          </p:cNvSpPr>
          <p:nvPr>
            <p:ph type="sldNum" sz="quarter" idx="12"/>
          </p:nvPr>
        </p:nvSpPr>
        <p:spPr/>
        <p:txBody>
          <a:bodyPr/>
          <a:lstStyle/>
          <a:p>
            <a:fld id="{1A6FC8AF-664B-42D1-8CAC-423102524EC0}" type="slidenum">
              <a:rPr lang="it-IT" smtClean="0"/>
              <a:pPr/>
              <a:t>39</a:t>
            </a:fld>
            <a:endParaRPr lang="it-IT"/>
          </a:p>
        </p:txBody>
      </p:sp>
      <p:sp>
        <p:nvSpPr>
          <p:cNvPr id="4" name="Segnaposto piè di pagina 3">
            <a:extLst>
              <a:ext uri="{FF2B5EF4-FFF2-40B4-BE49-F238E27FC236}">
                <a16:creationId xmlns:a16="http://schemas.microsoft.com/office/drawing/2014/main" id="{BA91D833-AFC4-1080-ED10-C00837E5F18C}"/>
              </a:ext>
            </a:extLst>
          </p:cNvPr>
          <p:cNvSpPr>
            <a:spLocks noGrp="1"/>
          </p:cNvSpPr>
          <p:nvPr>
            <p:ph type="ftr" sz="quarter" idx="11"/>
          </p:nvPr>
        </p:nvSpPr>
        <p:spPr/>
        <p:txBody>
          <a:bodyPr/>
          <a:lstStyle/>
          <a:p>
            <a:r>
              <a:rPr lang="it-IT"/>
              <a:t>S. Anastasio - Université de Lille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p:cNvSpPr>
            <a:spLocks noGrp="1"/>
          </p:cNvSpPr>
          <p:nvPr>
            <p:ph type="sldNum" sz="quarter" idx="12"/>
          </p:nvPr>
        </p:nvSpPr>
        <p:spPr/>
        <p:txBody>
          <a:bodyPr/>
          <a:lstStyle/>
          <a:p>
            <a:fld id="{1A6FC8AF-664B-42D1-8CAC-423102524EC0}" type="slidenum">
              <a:rPr lang="it-IT" smtClean="0"/>
              <a:pPr/>
              <a:t>4</a:t>
            </a:fld>
            <a:endParaRPr lang="it-IT"/>
          </a:p>
        </p:txBody>
      </p:sp>
      <p:sp>
        <p:nvSpPr>
          <p:cNvPr id="36" name="CasellaDiTesto 35">
            <a:extLst>
              <a:ext uri="{FF2B5EF4-FFF2-40B4-BE49-F238E27FC236}">
                <a16:creationId xmlns:a16="http://schemas.microsoft.com/office/drawing/2014/main" id="{4C376C27-9661-3A31-550D-24ABFACB17D4}"/>
              </a:ext>
            </a:extLst>
          </p:cNvPr>
          <p:cNvSpPr txBox="1"/>
          <p:nvPr/>
        </p:nvSpPr>
        <p:spPr>
          <a:xfrm>
            <a:off x="899592" y="899428"/>
            <a:ext cx="7344816" cy="769441"/>
          </a:xfrm>
          <a:custGeom>
            <a:avLst/>
            <a:gdLst>
              <a:gd name="connsiteX0" fmla="*/ 0 w 7344816"/>
              <a:gd name="connsiteY0" fmla="*/ 0 h 769441"/>
              <a:gd name="connsiteX1" fmla="*/ 344641 w 7344816"/>
              <a:gd name="connsiteY1" fmla="*/ 0 h 769441"/>
              <a:gd name="connsiteX2" fmla="*/ 689283 w 7344816"/>
              <a:gd name="connsiteY2" fmla="*/ 0 h 769441"/>
              <a:gd name="connsiteX3" fmla="*/ 1033924 w 7344816"/>
              <a:gd name="connsiteY3" fmla="*/ 0 h 769441"/>
              <a:gd name="connsiteX4" fmla="*/ 1525462 w 7344816"/>
              <a:gd name="connsiteY4" fmla="*/ 0 h 769441"/>
              <a:gd name="connsiteX5" fmla="*/ 2163896 w 7344816"/>
              <a:gd name="connsiteY5" fmla="*/ 0 h 769441"/>
              <a:gd name="connsiteX6" fmla="*/ 2875778 w 7344816"/>
              <a:gd name="connsiteY6" fmla="*/ 0 h 769441"/>
              <a:gd name="connsiteX7" fmla="*/ 3440764 w 7344816"/>
              <a:gd name="connsiteY7" fmla="*/ 0 h 769441"/>
              <a:gd name="connsiteX8" fmla="*/ 4079198 w 7344816"/>
              <a:gd name="connsiteY8" fmla="*/ 0 h 769441"/>
              <a:gd name="connsiteX9" fmla="*/ 4423839 w 7344816"/>
              <a:gd name="connsiteY9" fmla="*/ 0 h 769441"/>
              <a:gd name="connsiteX10" fmla="*/ 5062273 w 7344816"/>
              <a:gd name="connsiteY10" fmla="*/ 0 h 769441"/>
              <a:gd name="connsiteX11" fmla="*/ 5700707 w 7344816"/>
              <a:gd name="connsiteY11" fmla="*/ 0 h 769441"/>
              <a:gd name="connsiteX12" fmla="*/ 6118797 w 7344816"/>
              <a:gd name="connsiteY12" fmla="*/ 0 h 769441"/>
              <a:gd name="connsiteX13" fmla="*/ 6830679 w 7344816"/>
              <a:gd name="connsiteY13" fmla="*/ 0 h 769441"/>
              <a:gd name="connsiteX14" fmla="*/ 7344816 w 7344816"/>
              <a:gd name="connsiteY14" fmla="*/ 0 h 769441"/>
              <a:gd name="connsiteX15" fmla="*/ 7344816 w 7344816"/>
              <a:gd name="connsiteY15" fmla="*/ 369332 h 769441"/>
              <a:gd name="connsiteX16" fmla="*/ 7344816 w 7344816"/>
              <a:gd name="connsiteY16" fmla="*/ 769441 h 769441"/>
              <a:gd name="connsiteX17" fmla="*/ 6632934 w 7344816"/>
              <a:gd name="connsiteY17" fmla="*/ 769441 h 769441"/>
              <a:gd name="connsiteX18" fmla="*/ 5994500 w 7344816"/>
              <a:gd name="connsiteY18" fmla="*/ 769441 h 769441"/>
              <a:gd name="connsiteX19" fmla="*/ 5502962 w 7344816"/>
              <a:gd name="connsiteY19" fmla="*/ 769441 h 769441"/>
              <a:gd name="connsiteX20" fmla="*/ 5158321 w 7344816"/>
              <a:gd name="connsiteY20" fmla="*/ 769441 h 769441"/>
              <a:gd name="connsiteX21" fmla="*/ 4740231 w 7344816"/>
              <a:gd name="connsiteY21" fmla="*/ 769441 h 769441"/>
              <a:gd name="connsiteX22" fmla="*/ 4322142 w 7344816"/>
              <a:gd name="connsiteY22" fmla="*/ 769441 h 769441"/>
              <a:gd name="connsiteX23" fmla="*/ 3683708 w 7344816"/>
              <a:gd name="connsiteY23" fmla="*/ 769441 h 769441"/>
              <a:gd name="connsiteX24" fmla="*/ 2971826 w 7344816"/>
              <a:gd name="connsiteY24" fmla="*/ 769441 h 769441"/>
              <a:gd name="connsiteX25" fmla="*/ 2406840 w 7344816"/>
              <a:gd name="connsiteY25" fmla="*/ 769441 h 769441"/>
              <a:gd name="connsiteX26" fmla="*/ 2062198 w 7344816"/>
              <a:gd name="connsiteY26" fmla="*/ 769441 h 769441"/>
              <a:gd name="connsiteX27" fmla="*/ 1644109 w 7344816"/>
              <a:gd name="connsiteY27" fmla="*/ 769441 h 769441"/>
              <a:gd name="connsiteX28" fmla="*/ 1226019 w 7344816"/>
              <a:gd name="connsiteY28" fmla="*/ 769441 h 769441"/>
              <a:gd name="connsiteX29" fmla="*/ 587585 w 7344816"/>
              <a:gd name="connsiteY29" fmla="*/ 769441 h 769441"/>
              <a:gd name="connsiteX30" fmla="*/ 0 w 7344816"/>
              <a:gd name="connsiteY30" fmla="*/ 769441 h 769441"/>
              <a:gd name="connsiteX31" fmla="*/ 0 w 7344816"/>
              <a:gd name="connsiteY31" fmla="*/ 377026 h 769441"/>
              <a:gd name="connsiteX32" fmla="*/ 0 w 7344816"/>
              <a:gd name="connsiteY32" fmla="*/ 0 h 76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344816" h="769441" fill="none" extrusionOk="0">
                <a:moveTo>
                  <a:pt x="0" y="0"/>
                </a:moveTo>
                <a:cubicBezTo>
                  <a:pt x="144113" y="-25554"/>
                  <a:pt x="206676" y="4784"/>
                  <a:pt x="344641" y="0"/>
                </a:cubicBezTo>
                <a:cubicBezTo>
                  <a:pt x="482606" y="-4784"/>
                  <a:pt x="555315" y="19663"/>
                  <a:pt x="689283" y="0"/>
                </a:cubicBezTo>
                <a:cubicBezTo>
                  <a:pt x="823251" y="-19663"/>
                  <a:pt x="942462" y="3385"/>
                  <a:pt x="1033924" y="0"/>
                </a:cubicBezTo>
                <a:cubicBezTo>
                  <a:pt x="1125386" y="-3385"/>
                  <a:pt x="1312859" y="1088"/>
                  <a:pt x="1525462" y="0"/>
                </a:cubicBezTo>
                <a:cubicBezTo>
                  <a:pt x="1738065" y="-1088"/>
                  <a:pt x="2007783" y="56339"/>
                  <a:pt x="2163896" y="0"/>
                </a:cubicBezTo>
                <a:cubicBezTo>
                  <a:pt x="2320009" y="-56339"/>
                  <a:pt x="2673691" y="66532"/>
                  <a:pt x="2875778" y="0"/>
                </a:cubicBezTo>
                <a:cubicBezTo>
                  <a:pt x="3077865" y="-66532"/>
                  <a:pt x="3297706" y="43169"/>
                  <a:pt x="3440764" y="0"/>
                </a:cubicBezTo>
                <a:cubicBezTo>
                  <a:pt x="3583822" y="-43169"/>
                  <a:pt x="3933180" y="30321"/>
                  <a:pt x="4079198" y="0"/>
                </a:cubicBezTo>
                <a:cubicBezTo>
                  <a:pt x="4225216" y="-30321"/>
                  <a:pt x="4280018" y="38867"/>
                  <a:pt x="4423839" y="0"/>
                </a:cubicBezTo>
                <a:cubicBezTo>
                  <a:pt x="4567660" y="-38867"/>
                  <a:pt x="4911096" y="2558"/>
                  <a:pt x="5062273" y="0"/>
                </a:cubicBezTo>
                <a:cubicBezTo>
                  <a:pt x="5213450" y="-2558"/>
                  <a:pt x="5497056" y="39169"/>
                  <a:pt x="5700707" y="0"/>
                </a:cubicBezTo>
                <a:cubicBezTo>
                  <a:pt x="5904358" y="-39169"/>
                  <a:pt x="5933653" y="10192"/>
                  <a:pt x="6118797" y="0"/>
                </a:cubicBezTo>
                <a:cubicBezTo>
                  <a:pt x="6303941" y="-10192"/>
                  <a:pt x="6646623" y="58381"/>
                  <a:pt x="6830679" y="0"/>
                </a:cubicBezTo>
                <a:cubicBezTo>
                  <a:pt x="7014735" y="-58381"/>
                  <a:pt x="7154515" y="4656"/>
                  <a:pt x="7344816" y="0"/>
                </a:cubicBezTo>
                <a:cubicBezTo>
                  <a:pt x="7353408" y="153202"/>
                  <a:pt x="7326525" y="213953"/>
                  <a:pt x="7344816" y="369332"/>
                </a:cubicBezTo>
                <a:cubicBezTo>
                  <a:pt x="7363107" y="524711"/>
                  <a:pt x="7322241" y="576842"/>
                  <a:pt x="7344816" y="769441"/>
                </a:cubicBezTo>
                <a:cubicBezTo>
                  <a:pt x="7145440" y="809574"/>
                  <a:pt x="6786567" y="745657"/>
                  <a:pt x="6632934" y="769441"/>
                </a:cubicBezTo>
                <a:cubicBezTo>
                  <a:pt x="6479301" y="793225"/>
                  <a:pt x="6254503" y="749617"/>
                  <a:pt x="5994500" y="769441"/>
                </a:cubicBezTo>
                <a:cubicBezTo>
                  <a:pt x="5734497" y="789265"/>
                  <a:pt x="5705403" y="747361"/>
                  <a:pt x="5502962" y="769441"/>
                </a:cubicBezTo>
                <a:cubicBezTo>
                  <a:pt x="5300521" y="791521"/>
                  <a:pt x="5262326" y="754060"/>
                  <a:pt x="5158321" y="769441"/>
                </a:cubicBezTo>
                <a:cubicBezTo>
                  <a:pt x="5054316" y="784822"/>
                  <a:pt x="4866591" y="732916"/>
                  <a:pt x="4740231" y="769441"/>
                </a:cubicBezTo>
                <a:cubicBezTo>
                  <a:pt x="4613871" y="805966"/>
                  <a:pt x="4437059" y="766916"/>
                  <a:pt x="4322142" y="769441"/>
                </a:cubicBezTo>
                <a:cubicBezTo>
                  <a:pt x="4207225" y="771966"/>
                  <a:pt x="3980979" y="711369"/>
                  <a:pt x="3683708" y="769441"/>
                </a:cubicBezTo>
                <a:cubicBezTo>
                  <a:pt x="3386437" y="827513"/>
                  <a:pt x="3150538" y="684722"/>
                  <a:pt x="2971826" y="769441"/>
                </a:cubicBezTo>
                <a:cubicBezTo>
                  <a:pt x="2793114" y="854160"/>
                  <a:pt x="2602369" y="730700"/>
                  <a:pt x="2406840" y="769441"/>
                </a:cubicBezTo>
                <a:cubicBezTo>
                  <a:pt x="2211311" y="808182"/>
                  <a:pt x="2230338" y="743083"/>
                  <a:pt x="2062198" y="769441"/>
                </a:cubicBezTo>
                <a:cubicBezTo>
                  <a:pt x="1894058" y="795799"/>
                  <a:pt x="1815036" y="740068"/>
                  <a:pt x="1644109" y="769441"/>
                </a:cubicBezTo>
                <a:cubicBezTo>
                  <a:pt x="1473182" y="798814"/>
                  <a:pt x="1356164" y="735796"/>
                  <a:pt x="1226019" y="769441"/>
                </a:cubicBezTo>
                <a:cubicBezTo>
                  <a:pt x="1095874" y="803086"/>
                  <a:pt x="847218" y="746772"/>
                  <a:pt x="587585" y="769441"/>
                </a:cubicBezTo>
                <a:cubicBezTo>
                  <a:pt x="327952" y="792110"/>
                  <a:pt x="287509" y="757141"/>
                  <a:pt x="0" y="769441"/>
                </a:cubicBezTo>
                <a:cubicBezTo>
                  <a:pt x="-4026" y="659669"/>
                  <a:pt x="15816" y="562689"/>
                  <a:pt x="0" y="377026"/>
                </a:cubicBezTo>
                <a:cubicBezTo>
                  <a:pt x="-15816" y="191363"/>
                  <a:pt x="25208" y="93004"/>
                  <a:pt x="0" y="0"/>
                </a:cubicBezTo>
                <a:close/>
              </a:path>
              <a:path w="7344816" h="769441" stroke="0" extrusionOk="0">
                <a:moveTo>
                  <a:pt x="0" y="0"/>
                </a:moveTo>
                <a:cubicBezTo>
                  <a:pt x="163968" y="-18621"/>
                  <a:pt x="229766" y="37074"/>
                  <a:pt x="344641" y="0"/>
                </a:cubicBezTo>
                <a:cubicBezTo>
                  <a:pt x="459516" y="-37074"/>
                  <a:pt x="767058" y="23901"/>
                  <a:pt x="909627" y="0"/>
                </a:cubicBezTo>
                <a:cubicBezTo>
                  <a:pt x="1052196" y="-23901"/>
                  <a:pt x="1158661" y="19284"/>
                  <a:pt x="1254269" y="0"/>
                </a:cubicBezTo>
                <a:cubicBezTo>
                  <a:pt x="1349877" y="-19284"/>
                  <a:pt x="1579830" y="3710"/>
                  <a:pt x="1745806" y="0"/>
                </a:cubicBezTo>
                <a:cubicBezTo>
                  <a:pt x="1911782" y="-3710"/>
                  <a:pt x="2016727" y="3981"/>
                  <a:pt x="2090448" y="0"/>
                </a:cubicBezTo>
                <a:cubicBezTo>
                  <a:pt x="2164169" y="-3981"/>
                  <a:pt x="2506786" y="42807"/>
                  <a:pt x="2728882" y="0"/>
                </a:cubicBezTo>
                <a:cubicBezTo>
                  <a:pt x="2950978" y="-42807"/>
                  <a:pt x="3011790" y="8947"/>
                  <a:pt x="3146971" y="0"/>
                </a:cubicBezTo>
                <a:cubicBezTo>
                  <a:pt x="3282152" y="-8947"/>
                  <a:pt x="3549589" y="13959"/>
                  <a:pt x="3858853" y="0"/>
                </a:cubicBezTo>
                <a:cubicBezTo>
                  <a:pt x="4168117" y="-13959"/>
                  <a:pt x="4110104" y="36360"/>
                  <a:pt x="4203495" y="0"/>
                </a:cubicBezTo>
                <a:cubicBezTo>
                  <a:pt x="4296886" y="-36360"/>
                  <a:pt x="4463433" y="8063"/>
                  <a:pt x="4621584" y="0"/>
                </a:cubicBezTo>
                <a:cubicBezTo>
                  <a:pt x="4779735" y="-8063"/>
                  <a:pt x="4841877" y="9319"/>
                  <a:pt x="5039674" y="0"/>
                </a:cubicBezTo>
                <a:cubicBezTo>
                  <a:pt x="5237471" y="-9319"/>
                  <a:pt x="5488485" y="46342"/>
                  <a:pt x="5604660" y="0"/>
                </a:cubicBezTo>
                <a:cubicBezTo>
                  <a:pt x="5720835" y="-46342"/>
                  <a:pt x="5857156" y="15025"/>
                  <a:pt x="5949301" y="0"/>
                </a:cubicBezTo>
                <a:cubicBezTo>
                  <a:pt x="6041446" y="-15025"/>
                  <a:pt x="6334572" y="34925"/>
                  <a:pt x="6440839" y="0"/>
                </a:cubicBezTo>
                <a:cubicBezTo>
                  <a:pt x="6547106" y="-34925"/>
                  <a:pt x="6742550" y="21564"/>
                  <a:pt x="6858928" y="0"/>
                </a:cubicBezTo>
                <a:cubicBezTo>
                  <a:pt x="6975306" y="-21564"/>
                  <a:pt x="7236841" y="42006"/>
                  <a:pt x="7344816" y="0"/>
                </a:cubicBezTo>
                <a:cubicBezTo>
                  <a:pt x="7387251" y="163796"/>
                  <a:pt x="7326349" y="190460"/>
                  <a:pt x="7344816" y="377026"/>
                </a:cubicBezTo>
                <a:cubicBezTo>
                  <a:pt x="7363283" y="563592"/>
                  <a:pt x="7339430" y="657668"/>
                  <a:pt x="7344816" y="769441"/>
                </a:cubicBezTo>
                <a:cubicBezTo>
                  <a:pt x="7208367" y="809374"/>
                  <a:pt x="7145037" y="731709"/>
                  <a:pt x="7000175" y="769441"/>
                </a:cubicBezTo>
                <a:cubicBezTo>
                  <a:pt x="6855313" y="807173"/>
                  <a:pt x="6630216" y="708508"/>
                  <a:pt x="6288292" y="769441"/>
                </a:cubicBezTo>
                <a:cubicBezTo>
                  <a:pt x="5946368" y="830374"/>
                  <a:pt x="6034437" y="738255"/>
                  <a:pt x="5943651" y="769441"/>
                </a:cubicBezTo>
                <a:cubicBezTo>
                  <a:pt x="5852865" y="800627"/>
                  <a:pt x="5493792" y="742602"/>
                  <a:pt x="5305217" y="769441"/>
                </a:cubicBezTo>
                <a:cubicBezTo>
                  <a:pt x="5116642" y="796280"/>
                  <a:pt x="4944807" y="719874"/>
                  <a:pt x="4593335" y="769441"/>
                </a:cubicBezTo>
                <a:cubicBezTo>
                  <a:pt x="4241863" y="819008"/>
                  <a:pt x="4337635" y="721274"/>
                  <a:pt x="4175245" y="769441"/>
                </a:cubicBezTo>
                <a:cubicBezTo>
                  <a:pt x="4012855" y="817608"/>
                  <a:pt x="3932862" y="743116"/>
                  <a:pt x="3830604" y="769441"/>
                </a:cubicBezTo>
                <a:cubicBezTo>
                  <a:pt x="3728346" y="795766"/>
                  <a:pt x="3503703" y="761550"/>
                  <a:pt x="3339066" y="769441"/>
                </a:cubicBezTo>
                <a:cubicBezTo>
                  <a:pt x="3174429" y="777332"/>
                  <a:pt x="3022196" y="759010"/>
                  <a:pt x="2920977" y="769441"/>
                </a:cubicBezTo>
                <a:cubicBezTo>
                  <a:pt x="2819758" y="779872"/>
                  <a:pt x="2462375" y="746544"/>
                  <a:pt x="2282543" y="769441"/>
                </a:cubicBezTo>
                <a:cubicBezTo>
                  <a:pt x="2102711" y="792338"/>
                  <a:pt x="1913985" y="756329"/>
                  <a:pt x="1791005" y="769441"/>
                </a:cubicBezTo>
                <a:cubicBezTo>
                  <a:pt x="1668025" y="782553"/>
                  <a:pt x="1297509" y="685880"/>
                  <a:pt x="1079123" y="769441"/>
                </a:cubicBezTo>
                <a:cubicBezTo>
                  <a:pt x="860737" y="853002"/>
                  <a:pt x="772831" y="753953"/>
                  <a:pt x="587585" y="769441"/>
                </a:cubicBezTo>
                <a:cubicBezTo>
                  <a:pt x="402339" y="784929"/>
                  <a:pt x="189288" y="762281"/>
                  <a:pt x="0" y="769441"/>
                </a:cubicBezTo>
                <a:cubicBezTo>
                  <a:pt x="-8990" y="602376"/>
                  <a:pt x="17503" y="502735"/>
                  <a:pt x="0" y="392415"/>
                </a:cubicBezTo>
                <a:cubicBezTo>
                  <a:pt x="-17503" y="282095"/>
                  <a:pt x="755" y="179810"/>
                  <a:pt x="0" y="0"/>
                </a:cubicBezTo>
                <a:close/>
              </a:path>
            </a:pathLst>
          </a:custGeom>
          <a:solidFill>
            <a:schemeClr val="accent2">
              <a:lumMod val="20000"/>
              <a:lumOff val="80000"/>
            </a:schemeClr>
          </a:solidFill>
          <a:ln>
            <a:extLst>
              <a:ext uri="{C807C97D-BFC1-408E-A445-0C87EB9F89A2}">
                <ask:lineSketchStyleProps xmlns:ask="http://schemas.microsoft.com/office/drawing/2018/sketchyshapes" sd="2759366929">
                  <a:prstGeom prst="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wrap="square" rtlCol="0">
            <a:spAutoFit/>
          </a:bodyPr>
          <a:lstStyle/>
          <a:p>
            <a:pPr marL="0" indent="0" algn="ctr">
              <a:buNone/>
            </a:pPr>
            <a:r>
              <a:rPr lang="it-IT" sz="2200" dirty="0">
                <a:solidFill>
                  <a:schemeClr val="accent6">
                    <a:lumMod val="75000"/>
                  </a:schemeClr>
                </a:solidFill>
                <a:latin typeface="+mj-lt"/>
              </a:rPr>
              <a:t>Spazio come dominio fondamentale della cognizione umana</a:t>
            </a:r>
          </a:p>
        </p:txBody>
      </p:sp>
      <p:sp>
        <p:nvSpPr>
          <p:cNvPr id="37" name="CasellaDiTesto 36">
            <a:extLst>
              <a:ext uri="{FF2B5EF4-FFF2-40B4-BE49-F238E27FC236}">
                <a16:creationId xmlns:a16="http://schemas.microsoft.com/office/drawing/2014/main" id="{7D859B7E-E8E2-F49B-DCDB-82D79DD439AB}"/>
              </a:ext>
            </a:extLst>
          </p:cNvPr>
          <p:cNvSpPr txBox="1"/>
          <p:nvPr/>
        </p:nvSpPr>
        <p:spPr>
          <a:xfrm>
            <a:off x="899592" y="1844824"/>
            <a:ext cx="7344816" cy="769441"/>
          </a:xfrm>
          <a:custGeom>
            <a:avLst/>
            <a:gdLst>
              <a:gd name="connsiteX0" fmla="*/ 0 w 7344816"/>
              <a:gd name="connsiteY0" fmla="*/ 0 h 769441"/>
              <a:gd name="connsiteX1" fmla="*/ 638434 w 7344816"/>
              <a:gd name="connsiteY1" fmla="*/ 0 h 769441"/>
              <a:gd name="connsiteX2" fmla="*/ 983075 w 7344816"/>
              <a:gd name="connsiteY2" fmla="*/ 0 h 769441"/>
              <a:gd name="connsiteX3" fmla="*/ 1621509 w 7344816"/>
              <a:gd name="connsiteY3" fmla="*/ 0 h 769441"/>
              <a:gd name="connsiteX4" fmla="*/ 2259943 w 7344816"/>
              <a:gd name="connsiteY4" fmla="*/ 0 h 769441"/>
              <a:gd name="connsiteX5" fmla="*/ 2824929 w 7344816"/>
              <a:gd name="connsiteY5" fmla="*/ 0 h 769441"/>
              <a:gd name="connsiteX6" fmla="*/ 3316467 w 7344816"/>
              <a:gd name="connsiteY6" fmla="*/ 0 h 769441"/>
              <a:gd name="connsiteX7" fmla="*/ 3881453 w 7344816"/>
              <a:gd name="connsiteY7" fmla="*/ 0 h 769441"/>
              <a:gd name="connsiteX8" fmla="*/ 4372990 w 7344816"/>
              <a:gd name="connsiteY8" fmla="*/ 0 h 769441"/>
              <a:gd name="connsiteX9" fmla="*/ 4717632 w 7344816"/>
              <a:gd name="connsiteY9" fmla="*/ 0 h 769441"/>
              <a:gd name="connsiteX10" fmla="*/ 5282618 w 7344816"/>
              <a:gd name="connsiteY10" fmla="*/ 0 h 769441"/>
              <a:gd name="connsiteX11" fmla="*/ 5994500 w 7344816"/>
              <a:gd name="connsiteY11" fmla="*/ 0 h 769441"/>
              <a:gd name="connsiteX12" fmla="*/ 6632934 w 7344816"/>
              <a:gd name="connsiteY12" fmla="*/ 0 h 769441"/>
              <a:gd name="connsiteX13" fmla="*/ 7344816 w 7344816"/>
              <a:gd name="connsiteY13" fmla="*/ 0 h 769441"/>
              <a:gd name="connsiteX14" fmla="*/ 7344816 w 7344816"/>
              <a:gd name="connsiteY14" fmla="*/ 377026 h 769441"/>
              <a:gd name="connsiteX15" fmla="*/ 7344816 w 7344816"/>
              <a:gd name="connsiteY15" fmla="*/ 769441 h 769441"/>
              <a:gd name="connsiteX16" fmla="*/ 7000175 w 7344816"/>
              <a:gd name="connsiteY16" fmla="*/ 769441 h 769441"/>
              <a:gd name="connsiteX17" fmla="*/ 6288292 w 7344816"/>
              <a:gd name="connsiteY17" fmla="*/ 769441 h 769441"/>
              <a:gd name="connsiteX18" fmla="*/ 5723307 w 7344816"/>
              <a:gd name="connsiteY18" fmla="*/ 769441 h 769441"/>
              <a:gd name="connsiteX19" fmla="*/ 5231769 w 7344816"/>
              <a:gd name="connsiteY19" fmla="*/ 769441 h 769441"/>
              <a:gd name="connsiteX20" fmla="*/ 4666783 w 7344816"/>
              <a:gd name="connsiteY20" fmla="*/ 769441 h 769441"/>
              <a:gd name="connsiteX21" fmla="*/ 4322142 w 7344816"/>
              <a:gd name="connsiteY21" fmla="*/ 769441 h 769441"/>
              <a:gd name="connsiteX22" fmla="*/ 3904052 w 7344816"/>
              <a:gd name="connsiteY22" fmla="*/ 769441 h 769441"/>
              <a:gd name="connsiteX23" fmla="*/ 3192170 w 7344816"/>
              <a:gd name="connsiteY23" fmla="*/ 769441 h 769441"/>
              <a:gd name="connsiteX24" fmla="*/ 2700632 w 7344816"/>
              <a:gd name="connsiteY24" fmla="*/ 769441 h 769441"/>
              <a:gd name="connsiteX25" fmla="*/ 2062198 w 7344816"/>
              <a:gd name="connsiteY25" fmla="*/ 769441 h 769441"/>
              <a:gd name="connsiteX26" fmla="*/ 1644109 w 7344816"/>
              <a:gd name="connsiteY26" fmla="*/ 769441 h 769441"/>
              <a:gd name="connsiteX27" fmla="*/ 1152571 w 7344816"/>
              <a:gd name="connsiteY27" fmla="*/ 769441 h 769441"/>
              <a:gd name="connsiteX28" fmla="*/ 587585 w 7344816"/>
              <a:gd name="connsiteY28" fmla="*/ 769441 h 769441"/>
              <a:gd name="connsiteX29" fmla="*/ 0 w 7344816"/>
              <a:gd name="connsiteY29" fmla="*/ 769441 h 769441"/>
              <a:gd name="connsiteX30" fmla="*/ 0 w 7344816"/>
              <a:gd name="connsiteY30" fmla="*/ 369332 h 769441"/>
              <a:gd name="connsiteX31" fmla="*/ 0 w 7344816"/>
              <a:gd name="connsiteY31" fmla="*/ 0 h 769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44816" h="769441" fill="none" extrusionOk="0">
                <a:moveTo>
                  <a:pt x="0" y="0"/>
                </a:moveTo>
                <a:cubicBezTo>
                  <a:pt x="256404" y="-17129"/>
                  <a:pt x="392867" y="33790"/>
                  <a:pt x="638434" y="0"/>
                </a:cubicBezTo>
                <a:cubicBezTo>
                  <a:pt x="884001" y="-33790"/>
                  <a:pt x="863199" y="19119"/>
                  <a:pt x="983075" y="0"/>
                </a:cubicBezTo>
                <a:cubicBezTo>
                  <a:pt x="1102951" y="-19119"/>
                  <a:pt x="1322074" y="62125"/>
                  <a:pt x="1621509" y="0"/>
                </a:cubicBezTo>
                <a:cubicBezTo>
                  <a:pt x="1920944" y="-62125"/>
                  <a:pt x="2120519" y="36013"/>
                  <a:pt x="2259943" y="0"/>
                </a:cubicBezTo>
                <a:cubicBezTo>
                  <a:pt x="2399367" y="-36013"/>
                  <a:pt x="2575521" y="19229"/>
                  <a:pt x="2824929" y="0"/>
                </a:cubicBezTo>
                <a:cubicBezTo>
                  <a:pt x="3074337" y="-19229"/>
                  <a:pt x="3133724" y="51814"/>
                  <a:pt x="3316467" y="0"/>
                </a:cubicBezTo>
                <a:cubicBezTo>
                  <a:pt x="3499210" y="-51814"/>
                  <a:pt x="3619324" y="106"/>
                  <a:pt x="3881453" y="0"/>
                </a:cubicBezTo>
                <a:cubicBezTo>
                  <a:pt x="4143582" y="-106"/>
                  <a:pt x="4182889" y="43341"/>
                  <a:pt x="4372990" y="0"/>
                </a:cubicBezTo>
                <a:cubicBezTo>
                  <a:pt x="4563091" y="-43341"/>
                  <a:pt x="4549435" y="9393"/>
                  <a:pt x="4717632" y="0"/>
                </a:cubicBezTo>
                <a:cubicBezTo>
                  <a:pt x="4885829" y="-9393"/>
                  <a:pt x="5049731" y="67710"/>
                  <a:pt x="5282618" y="0"/>
                </a:cubicBezTo>
                <a:cubicBezTo>
                  <a:pt x="5515505" y="-67710"/>
                  <a:pt x="5792652" y="62929"/>
                  <a:pt x="5994500" y="0"/>
                </a:cubicBezTo>
                <a:cubicBezTo>
                  <a:pt x="6196348" y="-62929"/>
                  <a:pt x="6399724" y="4422"/>
                  <a:pt x="6632934" y="0"/>
                </a:cubicBezTo>
                <a:cubicBezTo>
                  <a:pt x="6866144" y="-4422"/>
                  <a:pt x="7188849" y="26932"/>
                  <a:pt x="7344816" y="0"/>
                </a:cubicBezTo>
                <a:cubicBezTo>
                  <a:pt x="7344889" y="95087"/>
                  <a:pt x="7300946" y="228501"/>
                  <a:pt x="7344816" y="377026"/>
                </a:cubicBezTo>
                <a:cubicBezTo>
                  <a:pt x="7388686" y="525551"/>
                  <a:pt x="7320263" y="659207"/>
                  <a:pt x="7344816" y="769441"/>
                </a:cubicBezTo>
                <a:cubicBezTo>
                  <a:pt x="7220005" y="773805"/>
                  <a:pt x="7140768" y="753805"/>
                  <a:pt x="7000175" y="769441"/>
                </a:cubicBezTo>
                <a:cubicBezTo>
                  <a:pt x="6859582" y="785077"/>
                  <a:pt x="6630351" y="732390"/>
                  <a:pt x="6288292" y="769441"/>
                </a:cubicBezTo>
                <a:cubicBezTo>
                  <a:pt x="5946233" y="806492"/>
                  <a:pt x="5996410" y="733633"/>
                  <a:pt x="5723307" y="769441"/>
                </a:cubicBezTo>
                <a:cubicBezTo>
                  <a:pt x="5450204" y="805249"/>
                  <a:pt x="5422838" y="746239"/>
                  <a:pt x="5231769" y="769441"/>
                </a:cubicBezTo>
                <a:cubicBezTo>
                  <a:pt x="5040700" y="792643"/>
                  <a:pt x="4863255" y="756055"/>
                  <a:pt x="4666783" y="769441"/>
                </a:cubicBezTo>
                <a:cubicBezTo>
                  <a:pt x="4470311" y="782827"/>
                  <a:pt x="4459032" y="735772"/>
                  <a:pt x="4322142" y="769441"/>
                </a:cubicBezTo>
                <a:cubicBezTo>
                  <a:pt x="4185252" y="803110"/>
                  <a:pt x="4101616" y="728184"/>
                  <a:pt x="3904052" y="769441"/>
                </a:cubicBezTo>
                <a:cubicBezTo>
                  <a:pt x="3706488" y="810698"/>
                  <a:pt x="3421905" y="703137"/>
                  <a:pt x="3192170" y="769441"/>
                </a:cubicBezTo>
                <a:cubicBezTo>
                  <a:pt x="2962435" y="835745"/>
                  <a:pt x="2933457" y="725533"/>
                  <a:pt x="2700632" y="769441"/>
                </a:cubicBezTo>
                <a:cubicBezTo>
                  <a:pt x="2467807" y="813349"/>
                  <a:pt x="2337259" y="737478"/>
                  <a:pt x="2062198" y="769441"/>
                </a:cubicBezTo>
                <a:cubicBezTo>
                  <a:pt x="1787137" y="801404"/>
                  <a:pt x="1804877" y="744424"/>
                  <a:pt x="1644109" y="769441"/>
                </a:cubicBezTo>
                <a:cubicBezTo>
                  <a:pt x="1483341" y="794458"/>
                  <a:pt x="1322733" y="725404"/>
                  <a:pt x="1152571" y="769441"/>
                </a:cubicBezTo>
                <a:cubicBezTo>
                  <a:pt x="982409" y="813478"/>
                  <a:pt x="860262" y="762904"/>
                  <a:pt x="587585" y="769441"/>
                </a:cubicBezTo>
                <a:cubicBezTo>
                  <a:pt x="314908" y="775978"/>
                  <a:pt x="159061" y="718662"/>
                  <a:pt x="0" y="769441"/>
                </a:cubicBezTo>
                <a:cubicBezTo>
                  <a:pt x="-41289" y="583591"/>
                  <a:pt x="37082" y="492652"/>
                  <a:pt x="0" y="369332"/>
                </a:cubicBezTo>
                <a:cubicBezTo>
                  <a:pt x="-37082" y="246012"/>
                  <a:pt x="26501" y="115131"/>
                  <a:pt x="0" y="0"/>
                </a:cubicBezTo>
                <a:close/>
              </a:path>
              <a:path w="7344816" h="769441" stroke="0" extrusionOk="0">
                <a:moveTo>
                  <a:pt x="0" y="0"/>
                </a:moveTo>
                <a:cubicBezTo>
                  <a:pt x="197044" y="-20090"/>
                  <a:pt x="280159" y="47267"/>
                  <a:pt x="418090" y="0"/>
                </a:cubicBezTo>
                <a:cubicBezTo>
                  <a:pt x="556021" y="-47267"/>
                  <a:pt x="855432" y="13548"/>
                  <a:pt x="1129972" y="0"/>
                </a:cubicBezTo>
                <a:cubicBezTo>
                  <a:pt x="1404512" y="-13548"/>
                  <a:pt x="1627463" y="71834"/>
                  <a:pt x="1841854" y="0"/>
                </a:cubicBezTo>
                <a:cubicBezTo>
                  <a:pt x="2056245" y="-71834"/>
                  <a:pt x="2074296" y="7207"/>
                  <a:pt x="2186495" y="0"/>
                </a:cubicBezTo>
                <a:cubicBezTo>
                  <a:pt x="2298694" y="-7207"/>
                  <a:pt x="2360597" y="1892"/>
                  <a:pt x="2531137" y="0"/>
                </a:cubicBezTo>
                <a:cubicBezTo>
                  <a:pt x="2701677" y="-1892"/>
                  <a:pt x="3022845" y="9825"/>
                  <a:pt x="3169571" y="0"/>
                </a:cubicBezTo>
                <a:cubicBezTo>
                  <a:pt x="3316297" y="-9825"/>
                  <a:pt x="3522624" y="56891"/>
                  <a:pt x="3661108" y="0"/>
                </a:cubicBezTo>
                <a:cubicBezTo>
                  <a:pt x="3799592" y="-56891"/>
                  <a:pt x="4219686" y="15054"/>
                  <a:pt x="4372990" y="0"/>
                </a:cubicBezTo>
                <a:cubicBezTo>
                  <a:pt x="4526294" y="-15054"/>
                  <a:pt x="4759742" y="28453"/>
                  <a:pt x="4864528" y="0"/>
                </a:cubicBezTo>
                <a:cubicBezTo>
                  <a:pt x="4969314" y="-28453"/>
                  <a:pt x="5189012" y="4412"/>
                  <a:pt x="5282618" y="0"/>
                </a:cubicBezTo>
                <a:cubicBezTo>
                  <a:pt x="5376224" y="-4412"/>
                  <a:pt x="5666292" y="49201"/>
                  <a:pt x="5994500" y="0"/>
                </a:cubicBezTo>
                <a:cubicBezTo>
                  <a:pt x="6322708" y="-49201"/>
                  <a:pt x="6248009" y="39163"/>
                  <a:pt x="6412589" y="0"/>
                </a:cubicBezTo>
                <a:cubicBezTo>
                  <a:pt x="6577169" y="-39163"/>
                  <a:pt x="7023009" y="58199"/>
                  <a:pt x="7344816" y="0"/>
                </a:cubicBezTo>
                <a:cubicBezTo>
                  <a:pt x="7366933" y="127607"/>
                  <a:pt x="7313553" y="238801"/>
                  <a:pt x="7344816" y="400109"/>
                </a:cubicBezTo>
                <a:cubicBezTo>
                  <a:pt x="7376079" y="561417"/>
                  <a:pt x="7340668" y="639630"/>
                  <a:pt x="7344816" y="769441"/>
                </a:cubicBezTo>
                <a:cubicBezTo>
                  <a:pt x="7191302" y="780079"/>
                  <a:pt x="6811697" y="741768"/>
                  <a:pt x="6632934" y="769441"/>
                </a:cubicBezTo>
                <a:cubicBezTo>
                  <a:pt x="6454171" y="797114"/>
                  <a:pt x="6371996" y="768086"/>
                  <a:pt x="6141396" y="769441"/>
                </a:cubicBezTo>
                <a:cubicBezTo>
                  <a:pt x="5910796" y="770796"/>
                  <a:pt x="5683179" y="714125"/>
                  <a:pt x="5502962" y="769441"/>
                </a:cubicBezTo>
                <a:cubicBezTo>
                  <a:pt x="5322745" y="824757"/>
                  <a:pt x="5320310" y="757876"/>
                  <a:pt x="5158321" y="769441"/>
                </a:cubicBezTo>
                <a:cubicBezTo>
                  <a:pt x="4996332" y="781006"/>
                  <a:pt x="4684684" y="764433"/>
                  <a:pt x="4446439" y="769441"/>
                </a:cubicBezTo>
                <a:cubicBezTo>
                  <a:pt x="4208194" y="774449"/>
                  <a:pt x="4199860" y="748762"/>
                  <a:pt x="4028349" y="769441"/>
                </a:cubicBezTo>
                <a:cubicBezTo>
                  <a:pt x="3856838" y="790120"/>
                  <a:pt x="3627028" y="760952"/>
                  <a:pt x="3389915" y="769441"/>
                </a:cubicBezTo>
                <a:cubicBezTo>
                  <a:pt x="3152802" y="777930"/>
                  <a:pt x="3025129" y="723645"/>
                  <a:pt x="2898377" y="769441"/>
                </a:cubicBezTo>
                <a:cubicBezTo>
                  <a:pt x="2771625" y="815237"/>
                  <a:pt x="2330307" y="733577"/>
                  <a:pt x="2186495" y="769441"/>
                </a:cubicBezTo>
                <a:cubicBezTo>
                  <a:pt x="2042683" y="805305"/>
                  <a:pt x="1768302" y="767702"/>
                  <a:pt x="1548061" y="769441"/>
                </a:cubicBezTo>
                <a:cubicBezTo>
                  <a:pt x="1327820" y="771180"/>
                  <a:pt x="1242575" y="768228"/>
                  <a:pt x="983075" y="769441"/>
                </a:cubicBezTo>
                <a:cubicBezTo>
                  <a:pt x="723575" y="770654"/>
                  <a:pt x="293461" y="708206"/>
                  <a:pt x="0" y="769441"/>
                </a:cubicBezTo>
                <a:cubicBezTo>
                  <a:pt x="-28728" y="615898"/>
                  <a:pt x="12412" y="475615"/>
                  <a:pt x="0" y="369332"/>
                </a:cubicBezTo>
                <a:cubicBezTo>
                  <a:pt x="-12412" y="263049"/>
                  <a:pt x="5807" y="182089"/>
                  <a:pt x="0" y="0"/>
                </a:cubicBezTo>
                <a:close/>
              </a:path>
            </a:pathLst>
          </a:custGeom>
          <a:solidFill>
            <a:srgbClr val="C4FF83"/>
          </a:solidFill>
          <a:ln>
            <a:extLst>
              <a:ext uri="{C807C97D-BFC1-408E-A445-0C87EB9F89A2}">
                <ask:lineSketchStyleProps xmlns:ask="http://schemas.microsoft.com/office/drawing/2018/sketchyshapes" sd="1625246460">
                  <a:prstGeom prst="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wrap="square" rtlCol="0">
            <a:spAutoFit/>
          </a:bodyPr>
          <a:lstStyle/>
          <a:p>
            <a:pPr marL="0" indent="0" algn="ctr">
              <a:buNone/>
            </a:pPr>
            <a:r>
              <a:rPr lang="it-IT" sz="2200" dirty="0">
                <a:solidFill>
                  <a:schemeClr val="accent6">
                    <a:lumMod val="75000"/>
                  </a:schemeClr>
                </a:solidFill>
                <a:latin typeface="+mj-lt"/>
              </a:rPr>
              <a:t>L’essere umano fa esperienza continua di vita e linguistica di situazioni spaziali </a:t>
            </a:r>
            <a:r>
              <a:rPr lang="it-IT" dirty="0">
                <a:solidFill>
                  <a:schemeClr val="accent6">
                    <a:lumMod val="75000"/>
                  </a:schemeClr>
                </a:solidFill>
                <a:latin typeface="+mj-lt"/>
              </a:rPr>
              <a:t>(Klein 1989)</a:t>
            </a:r>
          </a:p>
        </p:txBody>
      </p:sp>
      <p:sp>
        <p:nvSpPr>
          <p:cNvPr id="38" name="CasellaDiTesto 37">
            <a:extLst>
              <a:ext uri="{FF2B5EF4-FFF2-40B4-BE49-F238E27FC236}">
                <a16:creationId xmlns:a16="http://schemas.microsoft.com/office/drawing/2014/main" id="{EAFFED01-8DF5-E946-75AC-180E32B82831}"/>
              </a:ext>
            </a:extLst>
          </p:cNvPr>
          <p:cNvSpPr txBox="1"/>
          <p:nvPr/>
        </p:nvSpPr>
        <p:spPr>
          <a:xfrm>
            <a:off x="899592" y="3091607"/>
            <a:ext cx="7344816" cy="1446550"/>
          </a:xfrm>
          <a:custGeom>
            <a:avLst/>
            <a:gdLst>
              <a:gd name="connsiteX0" fmla="*/ 0 w 7344816"/>
              <a:gd name="connsiteY0" fmla="*/ 0 h 1446550"/>
              <a:gd name="connsiteX1" fmla="*/ 564986 w 7344816"/>
              <a:gd name="connsiteY1" fmla="*/ 0 h 1446550"/>
              <a:gd name="connsiteX2" fmla="*/ 1056524 w 7344816"/>
              <a:gd name="connsiteY2" fmla="*/ 0 h 1446550"/>
              <a:gd name="connsiteX3" fmla="*/ 1621509 w 7344816"/>
              <a:gd name="connsiteY3" fmla="*/ 0 h 1446550"/>
              <a:gd name="connsiteX4" fmla="*/ 2039599 w 7344816"/>
              <a:gd name="connsiteY4" fmla="*/ 0 h 1446550"/>
              <a:gd name="connsiteX5" fmla="*/ 2384240 w 7344816"/>
              <a:gd name="connsiteY5" fmla="*/ 0 h 1446550"/>
              <a:gd name="connsiteX6" fmla="*/ 3022674 w 7344816"/>
              <a:gd name="connsiteY6" fmla="*/ 0 h 1446550"/>
              <a:gd name="connsiteX7" fmla="*/ 3661108 w 7344816"/>
              <a:gd name="connsiteY7" fmla="*/ 0 h 1446550"/>
              <a:gd name="connsiteX8" fmla="*/ 4005750 w 7344816"/>
              <a:gd name="connsiteY8" fmla="*/ 0 h 1446550"/>
              <a:gd name="connsiteX9" fmla="*/ 4644184 w 7344816"/>
              <a:gd name="connsiteY9" fmla="*/ 0 h 1446550"/>
              <a:gd name="connsiteX10" fmla="*/ 5209170 w 7344816"/>
              <a:gd name="connsiteY10" fmla="*/ 0 h 1446550"/>
              <a:gd name="connsiteX11" fmla="*/ 5627259 w 7344816"/>
              <a:gd name="connsiteY11" fmla="*/ 0 h 1446550"/>
              <a:gd name="connsiteX12" fmla="*/ 6045349 w 7344816"/>
              <a:gd name="connsiteY12" fmla="*/ 0 h 1446550"/>
              <a:gd name="connsiteX13" fmla="*/ 6463438 w 7344816"/>
              <a:gd name="connsiteY13" fmla="*/ 0 h 1446550"/>
              <a:gd name="connsiteX14" fmla="*/ 7344816 w 7344816"/>
              <a:gd name="connsiteY14" fmla="*/ 0 h 1446550"/>
              <a:gd name="connsiteX15" fmla="*/ 7344816 w 7344816"/>
              <a:gd name="connsiteY15" fmla="*/ 438787 h 1446550"/>
              <a:gd name="connsiteX16" fmla="*/ 7344816 w 7344816"/>
              <a:gd name="connsiteY16" fmla="*/ 920970 h 1446550"/>
              <a:gd name="connsiteX17" fmla="*/ 7344816 w 7344816"/>
              <a:gd name="connsiteY17" fmla="*/ 1446550 h 1446550"/>
              <a:gd name="connsiteX18" fmla="*/ 6853278 w 7344816"/>
              <a:gd name="connsiteY18" fmla="*/ 1446550 h 1446550"/>
              <a:gd name="connsiteX19" fmla="*/ 6508637 w 7344816"/>
              <a:gd name="connsiteY19" fmla="*/ 1446550 h 1446550"/>
              <a:gd name="connsiteX20" fmla="*/ 5870203 w 7344816"/>
              <a:gd name="connsiteY20" fmla="*/ 1446550 h 1446550"/>
              <a:gd name="connsiteX21" fmla="*/ 5231769 w 7344816"/>
              <a:gd name="connsiteY21" fmla="*/ 1446550 h 1446550"/>
              <a:gd name="connsiteX22" fmla="*/ 4740231 w 7344816"/>
              <a:gd name="connsiteY22" fmla="*/ 1446550 h 1446550"/>
              <a:gd name="connsiteX23" fmla="*/ 4322142 w 7344816"/>
              <a:gd name="connsiteY23" fmla="*/ 1446550 h 1446550"/>
              <a:gd name="connsiteX24" fmla="*/ 3904052 w 7344816"/>
              <a:gd name="connsiteY24" fmla="*/ 1446550 h 1446550"/>
              <a:gd name="connsiteX25" fmla="*/ 3412515 w 7344816"/>
              <a:gd name="connsiteY25" fmla="*/ 1446550 h 1446550"/>
              <a:gd name="connsiteX26" fmla="*/ 2920977 w 7344816"/>
              <a:gd name="connsiteY26" fmla="*/ 1446550 h 1446550"/>
              <a:gd name="connsiteX27" fmla="*/ 2576335 w 7344816"/>
              <a:gd name="connsiteY27" fmla="*/ 1446550 h 1446550"/>
              <a:gd name="connsiteX28" fmla="*/ 2011350 w 7344816"/>
              <a:gd name="connsiteY28" fmla="*/ 1446550 h 1446550"/>
              <a:gd name="connsiteX29" fmla="*/ 1299467 w 7344816"/>
              <a:gd name="connsiteY29" fmla="*/ 1446550 h 1446550"/>
              <a:gd name="connsiteX30" fmla="*/ 881378 w 7344816"/>
              <a:gd name="connsiteY30" fmla="*/ 1446550 h 1446550"/>
              <a:gd name="connsiteX31" fmla="*/ 0 w 7344816"/>
              <a:gd name="connsiteY31" fmla="*/ 1446550 h 1446550"/>
              <a:gd name="connsiteX32" fmla="*/ 0 w 7344816"/>
              <a:gd name="connsiteY32" fmla="*/ 978832 h 1446550"/>
              <a:gd name="connsiteX33" fmla="*/ 0 w 7344816"/>
              <a:gd name="connsiteY33" fmla="*/ 525580 h 1446550"/>
              <a:gd name="connsiteX34" fmla="*/ 0 w 7344816"/>
              <a:gd name="connsiteY34" fmla="*/ 0 h 1446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344816" h="1446550" fill="none" extrusionOk="0">
                <a:moveTo>
                  <a:pt x="0" y="0"/>
                </a:moveTo>
                <a:cubicBezTo>
                  <a:pt x="214192" y="-3863"/>
                  <a:pt x="329997" y="19137"/>
                  <a:pt x="564986" y="0"/>
                </a:cubicBezTo>
                <a:cubicBezTo>
                  <a:pt x="799975" y="-19137"/>
                  <a:pt x="914112" y="35532"/>
                  <a:pt x="1056524" y="0"/>
                </a:cubicBezTo>
                <a:cubicBezTo>
                  <a:pt x="1198936" y="-35532"/>
                  <a:pt x="1499961" y="193"/>
                  <a:pt x="1621509" y="0"/>
                </a:cubicBezTo>
                <a:cubicBezTo>
                  <a:pt x="1743057" y="-193"/>
                  <a:pt x="1880295" y="7307"/>
                  <a:pt x="2039599" y="0"/>
                </a:cubicBezTo>
                <a:cubicBezTo>
                  <a:pt x="2198903" y="-7307"/>
                  <a:pt x="2284517" y="29272"/>
                  <a:pt x="2384240" y="0"/>
                </a:cubicBezTo>
                <a:cubicBezTo>
                  <a:pt x="2483963" y="-29272"/>
                  <a:pt x="2861601" y="75594"/>
                  <a:pt x="3022674" y="0"/>
                </a:cubicBezTo>
                <a:cubicBezTo>
                  <a:pt x="3183747" y="-75594"/>
                  <a:pt x="3415862" y="8"/>
                  <a:pt x="3661108" y="0"/>
                </a:cubicBezTo>
                <a:cubicBezTo>
                  <a:pt x="3906354" y="-8"/>
                  <a:pt x="3934932" y="15262"/>
                  <a:pt x="4005750" y="0"/>
                </a:cubicBezTo>
                <a:cubicBezTo>
                  <a:pt x="4076568" y="-15262"/>
                  <a:pt x="4363550" y="57599"/>
                  <a:pt x="4644184" y="0"/>
                </a:cubicBezTo>
                <a:cubicBezTo>
                  <a:pt x="4924818" y="-57599"/>
                  <a:pt x="5083977" y="66080"/>
                  <a:pt x="5209170" y="0"/>
                </a:cubicBezTo>
                <a:cubicBezTo>
                  <a:pt x="5334363" y="-66080"/>
                  <a:pt x="5526551" y="15796"/>
                  <a:pt x="5627259" y="0"/>
                </a:cubicBezTo>
                <a:cubicBezTo>
                  <a:pt x="5727967" y="-15796"/>
                  <a:pt x="5851528" y="10102"/>
                  <a:pt x="6045349" y="0"/>
                </a:cubicBezTo>
                <a:cubicBezTo>
                  <a:pt x="6239170" y="-10102"/>
                  <a:pt x="6275642" y="43681"/>
                  <a:pt x="6463438" y="0"/>
                </a:cubicBezTo>
                <a:cubicBezTo>
                  <a:pt x="6651234" y="-43681"/>
                  <a:pt x="7039918" y="14349"/>
                  <a:pt x="7344816" y="0"/>
                </a:cubicBezTo>
                <a:cubicBezTo>
                  <a:pt x="7356379" y="182137"/>
                  <a:pt x="7297942" y="278682"/>
                  <a:pt x="7344816" y="438787"/>
                </a:cubicBezTo>
                <a:cubicBezTo>
                  <a:pt x="7391690" y="598892"/>
                  <a:pt x="7333974" y="816185"/>
                  <a:pt x="7344816" y="920970"/>
                </a:cubicBezTo>
                <a:cubicBezTo>
                  <a:pt x="7355658" y="1025755"/>
                  <a:pt x="7295838" y="1222950"/>
                  <a:pt x="7344816" y="1446550"/>
                </a:cubicBezTo>
                <a:cubicBezTo>
                  <a:pt x="7240612" y="1504676"/>
                  <a:pt x="7000062" y="1425285"/>
                  <a:pt x="6853278" y="1446550"/>
                </a:cubicBezTo>
                <a:cubicBezTo>
                  <a:pt x="6706494" y="1467815"/>
                  <a:pt x="6667310" y="1423851"/>
                  <a:pt x="6508637" y="1446550"/>
                </a:cubicBezTo>
                <a:cubicBezTo>
                  <a:pt x="6349964" y="1469249"/>
                  <a:pt x="6039454" y="1375171"/>
                  <a:pt x="5870203" y="1446550"/>
                </a:cubicBezTo>
                <a:cubicBezTo>
                  <a:pt x="5700952" y="1517929"/>
                  <a:pt x="5412899" y="1416502"/>
                  <a:pt x="5231769" y="1446550"/>
                </a:cubicBezTo>
                <a:cubicBezTo>
                  <a:pt x="5050639" y="1476598"/>
                  <a:pt x="4984767" y="1408991"/>
                  <a:pt x="4740231" y="1446550"/>
                </a:cubicBezTo>
                <a:cubicBezTo>
                  <a:pt x="4495695" y="1484109"/>
                  <a:pt x="4408747" y="1411408"/>
                  <a:pt x="4322142" y="1446550"/>
                </a:cubicBezTo>
                <a:cubicBezTo>
                  <a:pt x="4235537" y="1481692"/>
                  <a:pt x="4023647" y="1440099"/>
                  <a:pt x="3904052" y="1446550"/>
                </a:cubicBezTo>
                <a:cubicBezTo>
                  <a:pt x="3784457" y="1453001"/>
                  <a:pt x="3647353" y="1434854"/>
                  <a:pt x="3412515" y="1446550"/>
                </a:cubicBezTo>
                <a:cubicBezTo>
                  <a:pt x="3177677" y="1458246"/>
                  <a:pt x="3099666" y="1423168"/>
                  <a:pt x="2920977" y="1446550"/>
                </a:cubicBezTo>
                <a:cubicBezTo>
                  <a:pt x="2742288" y="1469932"/>
                  <a:pt x="2691533" y="1441755"/>
                  <a:pt x="2576335" y="1446550"/>
                </a:cubicBezTo>
                <a:cubicBezTo>
                  <a:pt x="2461137" y="1451345"/>
                  <a:pt x="2207803" y="1379982"/>
                  <a:pt x="2011350" y="1446550"/>
                </a:cubicBezTo>
                <a:cubicBezTo>
                  <a:pt x="1814898" y="1513118"/>
                  <a:pt x="1613559" y="1401094"/>
                  <a:pt x="1299467" y="1446550"/>
                </a:cubicBezTo>
                <a:cubicBezTo>
                  <a:pt x="985375" y="1492006"/>
                  <a:pt x="1004120" y="1403966"/>
                  <a:pt x="881378" y="1446550"/>
                </a:cubicBezTo>
                <a:cubicBezTo>
                  <a:pt x="758636" y="1489134"/>
                  <a:pt x="285953" y="1350880"/>
                  <a:pt x="0" y="1446550"/>
                </a:cubicBezTo>
                <a:cubicBezTo>
                  <a:pt x="-49428" y="1229105"/>
                  <a:pt x="44094" y="1081764"/>
                  <a:pt x="0" y="978832"/>
                </a:cubicBezTo>
                <a:cubicBezTo>
                  <a:pt x="-44094" y="875900"/>
                  <a:pt x="9345" y="617010"/>
                  <a:pt x="0" y="525580"/>
                </a:cubicBezTo>
                <a:cubicBezTo>
                  <a:pt x="-9345" y="434150"/>
                  <a:pt x="366" y="165323"/>
                  <a:pt x="0" y="0"/>
                </a:cubicBezTo>
                <a:close/>
              </a:path>
              <a:path w="7344816" h="1446550" stroke="0" extrusionOk="0">
                <a:moveTo>
                  <a:pt x="0" y="0"/>
                </a:moveTo>
                <a:cubicBezTo>
                  <a:pt x="144831" y="-39210"/>
                  <a:pt x="223487" y="24453"/>
                  <a:pt x="344641" y="0"/>
                </a:cubicBezTo>
                <a:cubicBezTo>
                  <a:pt x="465795" y="-24453"/>
                  <a:pt x="673156" y="37911"/>
                  <a:pt x="983075" y="0"/>
                </a:cubicBezTo>
                <a:cubicBezTo>
                  <a:pt x="1292994" y="-37911"/>
                  <a:pt x="1425050" y="62947"/>
                  <a:pt x="1548061" y="0"/>
                </a:cubicBezTo>
                <a:cubicBezTo>
                  <a:pt x="1671072" y="-62947"/>
                  <a:pt x="1826248" y="6258"/>
                  <a:pt x="1966151" y="0"/>
                </a:cubicBezTo>
                <a:cubicBezTo>
                  <a:pt x="2106054" y="-6258"/>
                  <a:pt x="2321294" y="1621"/>
                  <a:pt x="2531137" y="0"/>
                </a:cubicBezTo>
                <a:cubicBezTo>
                  <a:pt x="2740980" y="-1621"/>
                  <a:pt x="2737639" y="24070"/>
                  <a:pt x="2875778" y="0"/>
                </a:cubicBezTo>
                <a:cubicBezTo>
                  <a:pt x="3013917" y="-24070"/>
                  <a:pt x="3259915" y="39979"/>
                  <a:pt x="3514212" y="0"/>
                </a:cubicBezTo>
                <a:cubicBezTo>
                  <a:pt x="3768509" y="-39979"/>
                  <a:pt x="3868922" y="34312"/>
                  <a:pt x="4152646" y="0"/>
                </a:cubicBezTo>
                <a:cubicBezTo>
                  <a:pt x="4436370" y="-34312"/>
                  <a:pt x="4681437" y="36718"/>
                  <a:pt x="4864528" y="0"/>
                </a:cubicBezTo>
                <a:cubicBezTo>
                  <a:pt x="5047619" y="-36718"/>
                  <a:pt x="5276195" y="42946"/>
                  <a:pt x="5502962" y="0"/>
                </a:cubicBezTo>
                <a:cubicBezTo>
                  <a:pt x="5729729" y="-42946"/>
                  <a:pt x="5746724" y="34437"/>
                  <a:pt x="5921052" y="0"/>
                </a:cubicBezTo>
                <a:cubicBezTo>
                  <a:pt x="6095380" y="-34437"/>
                  <a:pt x="6166626" y="36259"/>
                  <a:pt x="6265693" y="0"/>
                </a:cubicBezTo>
                <a:cubicBezTo>
                  <a:pt x="6364760" y="-36259"/>
                  <a:pt x="6501638" y="19886"/>
                  <a:pt x="6610334" y="0"/>
                </a:cubicBezTo>
                <a:cubicBezTo>
                  <a:pt x="6719030" y="-19886"/>
                  <a:pt x="7001153" y="46108"/>
                  <a:pt x="7344816" y="0"/>
                </a:cubicBezTo>
                <a:cubicBezTo>
                  <a:pt x="7358429" y="213063"/>
                  <a:pt x="7314572" y="260861"/>
                  <a:pt x="7344816" y="496649"/>
                </a:cubicBezTo>
                <a:cubicBezTo>
                  <a:pt x="7375060" y="732437"/>
                  <a:pt x="7314383" y="837541"/>
                  <a:pt x="7344816" y="949901"/>
                </a:cubicBezTo>
                <a:cubicBezTo>
                  <a:pt x="7375249" y="1062261"/>
                  <a:pt x="7331251" y="1277573"/>
                  <a:pt x="7344816" y="1446550"/>
                </a:cubicBezTo>
                <a:cubicBezTo>
                  <a:pt x="7007915" y="1467692"/>
                  <a:pt x="6930405" y="1401272"/>
                  <a:pt x="6632934" y="1446550"/>
                </a:cubicBezTo>
                <a:cubicBezTo>
                  <a:pt x="6335463" y="1491828"/>
                  <a:pt x="6371085" y="1388571"/>
                  <a:pt x="6141396" y="1446550"/>
                </a:cubicBezTo>
                <a:cubicBezTo>
                  <a:pt x="5911707" y="1504529"/>
                  <a:pt x="5908651" y="1397444"/>
                  <a:pt x="5723307" y="1446550"/>
                </a:cubicBezTo>
                <a:cubicBezTo>
                  <a:pt x="5537963" y="1495656"/>
                  <a:pt x="5283014" y="1440210"/>
                  <a:pt x="5158321" y="1446550"/>
                </a:cubicBezTo>
                <a:cubicBezTo>
                  <a:pt x="5033628" y="1452890"/>
                  <a:pt x="4956745" y="1415815"/>
                  <a:pt x="4813679" y="1446550"/>
                </a:cubicBezTo>
                <a:cubicBezTo>
                  <a:pt x="4670613" y="1477285"/>
                  <a:pt x="4456011" y="1439643"/>
                  <a:pt x="4322142" y="1446550"/>
                </a:cubicBezTo>
                <a:cubicBezTo>
                  <a:pt x="4188273" y="1453457"/>
                  <a:pt x="4060835" y="1409024"/>
                  <a:pt x="3830604" y="1446550"/>
                </a:cubicBezTo>
                <a:cubicBezTo>
                  <a:pt x="3600373" y="1484076"/>
                  <a:pt x="3361301" y="1403370"/>
                  <a:pt x="3192170" y="1446550"/>
                </a:cubicBezTo>
                <a:cubicBezTo>
                  <a:pt x="3023039" y="1489730"/>
                  <a:pt x="2848076" y="1405972"/>
                  <a:pt x="2627184" y="1446550"/>
                </a:cubicBezTo>
                <a:cubicBezTo>
                  <a:pt x="2406292" y="1487128"/>
                  <a:pt x="2288173" y="1395483"/>
                  <a:pt x="2135646" y="1446550"/>
                </a:cubicBezTo>
                <a:cubicBezTo>
                  <a:pt x="1983119" y="1497617"/>
                  <a:pt x="1596119" y="1381504"/>
                  <a:pt x="1423764" y="1446550"/>
                </a:cubicBezTo>
                <a:cubicBezTo>
                  <a:pt x="1251409" y="1511596"/>
                  <a:pt x="998240" y="1421887"/>
                  <a:pt x="858778" y="1446550"/>
                </a:cubicBezTo>
                <a:cubicBezTo>
                  <a:pt x="719316" y="1471213"/>
                  <a:pt x="313153" y="1382015"/>
                  <a:pt x="0" y="1446550"/>
                </a:cubicBezTo>
                <a:cubicBezTo>
                  <a:pt x="-921" y="1281032"/>
                  <a:pt x="16160" y="1123308"/>
                  <a:pt x="0" y="949901"/>
                </a:cubicBezTo>
                <a:cubicBezTo>
                  <a:pt x="-16160" y="776494"/>
                  <a:pt x="15903" y="710420"/>
                  <a:pt x="0" y="496649"/>
                </a:cubicBezTo>
                <a:cubicBezTo>
                  <a:pt x="-15903" y="282878"/>
                  <a:pt x="2505" y="113522"/>
                  <a:pt x="0" y="0"/>
                </a:cubicBezTo>
                <a:close/>
              </a:path>
            </a:pathLst>
          </a:custGeom>
          <a:solidFill>
            <a:srgbClr val="AFDFFF"/>
          </a:solidFill>
          <a:ln>
            <a:extLst>
              <a:ext uri="{C807C97D-BFC1-408E-A445-0C87EB9F89A2}">
                <ask:lineSketchStyleProps xmlns:ask="http://schemas.microsoft.com/office/drawing/2018/sketchyshapes" sd="2023220448">
                  <a:prstGeom prst="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wrap="square" rtlCol="0">
            <a:spAutoFit/>
          </a:bodyPr>
          <a:lstStyle/>
          <a:p>
            <a:pPr marL="0" indent="0" algn="ctr">
              <a:buNone/>
            </a:pPr>
            <a:r>
              <a:rPr lang="it-IT" sz="2200" dirty="0">
                <a:solidFill>
                  <a:schemeClr val="accent6">
                    <a:lumMod val="75000"/>
                  </a:schemeClr>
                </a:solidFill>
                <a:latin typeface="+mj-lt"/>
              </a:rPr>
              <a:t>Tutte le lingue forniscono ai parlanti dei mezzi per parlare dello spazio, in particolare del cambiamento </a:t>
            </a:r>
          </a:p>
          <a:p>
            <a:pPr marL="0" indent="0" algn="ctr">
              <a:buNone/>
            </a:pPr>
            <a:r>
              <a:rPr lang="it-IT" sz="2200" dirty="0">
                <a:solidFill>
                  <a:schemeClr val="accent6">
                    <a:lumMod val="75000"/>
                  </a:schemeClr>
                </a:solidFill>
                <a:latin typeface="+mj-lt"/>
              </a:rPr>
              <a:t>di localizzazione nello spazio </a:t>
            </a:r>
          </a:p>
          <a:p>
            <a:pPr marL="0" indent="0" algn="ctr">
              <a:buNone/>
            </a:pPr>
            <a:r>
              <a:rPr lang="it-IT" sz="2200" dirty="0">
                <a:solidFill>
                  <a:schemeClr val="accent6">
                    <a:lumMod val="75000"/>
                  </a:schemeClr>
                </a:solidFill>
                <a:latin typeface="+mj-lt"/>
              </a:rPr>
              <a:t>( = movimento)</a:t>
            </a:r>
          </a:p>
        </p:txBody>
      </p:sp>
      <p:sp>
        <p:nvSpPr>
          <p:cNvPr id="40" name="CasellaDiTesto 39">
            <a:extLst>
              <a:ext uri="{FF2B5EF4-FFF2-40B4-BE49-F238E27FC236}">
                <a16:creationId xmlns:a16="http://schemas.microsoft.com/office/drawing/2014/main" id="{92E7B06B-F58F-F02D-BBDC-E7F7A55CE14D}"/>
              </a:ext>
            </a:extLst>
          </p:cNvPr>
          <p:cNvSpPr txBox="1"/>
          <p:nvPr/>
        </p:nvSpPr>
        <p:spPr>
          <a:xfrm>
            <a:off x="711814" y="4820379"/>
            <a:ext cx="7720372" cy="1323439"/>
          </a:xfrm>
          <a:custGeom>
            <a:avLst/>
            <a:gdLst>
              <a:gd name="connsiteX0" fmla="*/ 0 w 7720372"/>
              <a:gd name="connsiteY0" fmla="*/ 0 h 1323439"/>
              <a:gd name="connsiteX1" fmla="*/ 362264 w 7720372"/>
              <a:gd name="connsiteY1" fmla="*/ 0 h 1323439"/>
              <a:gd name="connsiteX2" fmla="*/ 1033342 w 7720372"/>
              <a:gd name="connsiteY2" fmla="*/ 0 h 1323439"/>
              <a:gd name="connsiteX3" fmla="*/ 1472809 w 7720372"/>
              <a:gd name="connsiteY3" fmla="*/ 0 h 1323439"/>
              <a:gd name="connsiteX4" fmla="*/ 2066684 w 7720372"/>
              <a:gd name="connsiteY4" fmla="*/ 0 h 1323439"/>
              <a:gd name="connsiteX5" fmla="*/ 2428948 w 7720372"/>
              <a:gd name="connsiteY5" fmla="*/ 0 h 1323439"/>
              <a:gd name="connsiteX6" fmla="*/ 3100026 w 7720372"/>
              <a:gd name="connsiteY6" fmla="*/ 0 h 1323439"/>
              <a:gd name="connsiteX7" fmla="*/ 3848309 w 7720372"/>
              <a:gd name="connsiteY7" fmla="*/ 0 h 1323439"/>
              <a:gd name="connsiteX8" fmla="*/ 4442183 w 7720372"/>
              <a:gd name="connsiteY8" fmla="*/ 0 h 1323439"/>
              <a:gd name="connsiteX9" fmla="*/ 4881651 w 7720372"/>
              <a:gd name="connsiteY9" fmla="*/ 0 h 1323439"/>
              <a:gd name="connsiteX10" fmla="*/ 5629933 w 7720372"/>
              <a:gd name="connsiteY10" fmla="*/ 0 h 1323439"/>
              <a:gd name="connsiteX11" fmla="*/ 6146604 w 7720372"/>
              <a:gd name="connsiteY11" fmla="*/ 0 h 1323439"/>
              <a:gd name="connsiteX12" fmla="*/ 6508867 w 7720372"/>
              <a:gd name="connsiteY12" fmla="*/ 0 h 1323439"/>
              <a:gd name="connsiteX13" fmla="*/ 6871131 w 7720372"/>
              <a:gd name="connsiteY13" fmla="*/ 0 h 1323439"/>
              <a:gd name="connsiteX14" fmla="*/ 7720372 w 7720372"/>
              <a:gd name="connsiteY14" fmla="*/ 0 h 1323439"/>
              <a:gd name="connsiteX15" fmla="*/ 7720372 w 7720372"/>
              <a:gd name="connsiteY15" fmla="*/ 427912 h 1323439"/>
              <a:gd name="connsiteX16" fmla="*/ 7720372 w 7720372"/>
              <a:gd name="connsiteY16" fmla="*/ 829355 h 1323439"/>
              <a:gd name="connsiteX17" fmla="*/ 7720372 w 7720372"/>
              <a:gd name="connsiteY17" fmla="*/ 1323439 h 1323439"/>
              <a:gd name="connsiteX18" fmla="*/ 7358108 w 7720372"/>
              <a:gd name="connsiteY18" fmla="*/ 1323439 h 1323439"/>
              <a:gd name="connsiteX19" fmla="*/ 6687030 w 7720372"/>
              <a:gd name="connsiteY19" fmla="*/ 1323439 h 1323439"/>
              <a:gd name="connsiteX20" fmla="*/ 5938748 w 7720372"/>
              <a:gd name="connsiteY20" fmla="*/ 1323439 h 1323439"/>
              <a:gd name="connsiteX21" fmla="*/ 5576484 w 7720372"/>
              <a:gd name="connsiteY21" fmla="*/ 1323439 h 1323439"/>
              <a:gd name="connsiteX22" fmla="*/ 5214220 w 7720372"/>
              <a:gd name="connsiteY22" fmla="*/ 1323439 h 1323439"/>
              <a:gd name="connsiteX23" fmla="*/ 4620346 w 7720372"/>
              <a:gd name="connsiteY23" fmla="*/ 1323439 h 1323439"/>
              <a:gd name="connsiteX24" fmla="*/ 4258082 w 7720372"/>
              <a:gd name="connsiteY24" fmla="*/ 1323439 h 1323439"/>
              <a:gd name="connsiteX25" fmla="*/ 3818615 w 7720372"/>
              <a:gd name="connsiteY25" fmla="*/ 1323439 h 1323439"/>
              <a:gd name="connsiteX26" fmla="*/ 3147536 w 7720372"/>
              <a:gd name="connsiteY26" fmla="*/ 1323439 h 1323439"/>
              <a:gd name="connsiteX27" fmla="*/ 2553662 w 7720372"/>
              <a:gd name="connsiteY27" fmla="*/ 1323439 h 1323439"/>
              <a:gd name="connsiteX28" fmla="*/ 1805379 w 7720372"/>
              <a:gd name="connsiteY28" fmla="*/ 1323439 h 1323439"/>
              <a:gd name="connsiteX29" fmla="*/ 1443116 w 7720372"/>
              <a:gd name="connsiteY29" fmla="*/ 1323439 h 1323439"/>
              <a:gd name="connsiteX30" fmla="*/ 849241 w 7720372"/>
              <a:gd name="connsiteY30" fmla="*/ 1323439 h 1323439"/>
              <a:gd name="connsiteX31" fmla="*/ 0 w 7720372"/>
              <a:gd name="connsiteY31" fmla="*/ 1323439 h 1323439"/>
              <a:gd name="connsiteX32" fmla="*/ 0 w 7720372"/>
              <a:gd name="connsiteY32" fmla="*/ 882293 h 1323439"/>
              <a:gd name="connsiteX33" fmla="*/ 0 w 7720372"/>
              <a:gd name="connsiteY33" fmla="*/ 414678 h 1323439"/>
              <a:gd name="connsiteX34" fmla="*/ 0 w 7720372"/>
              <a:gd name="connsiteY34" fmla="*/ 0 h 1323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720372" h="1323439" extrusionOk="0">
                <a:moveTo>
                  <a:pt x="0" y="0"/>
                </a:moveTo>
                <a:cubicBezTo>
                  <a:pt x="166960" y="-33679"/>
                  <a:pt x="245355" y="1998"/>
                  <a:pt x="362264" y="0"/>
                </a:cubicBezTo>
                <a:cubicBezTo>
                  <a:pt x="479173" y="-1998"/>
                  <a:pt x="781662" y="42201"/>
                  <a:pt x="1033342" y="0"/>
                </a:cubicBezTo>
                <a:cubicBezTo>
                  <a:pt x="1285022" y="-42201"/>
                  <a:pt x="1317525" y="12097"/>
                  <a:pt x="1472809" y="0"/>
                </a:cubicBezTo>
                <a:cubicBezTo>
                  <a:pt x="1628093" y="-12097"/>
                  <a:pt x="1927642" y="48416"/>
                  <a:pt x="2066684" y="0"/>
                </a:cubicBezTo>
                <a:cubicBezTo>
                  <a:pt x="2205727" y="-48416"/>
                  <a:pt x="2295809" y="33466"/>
                  <a:pt x="2428948" y="0"/>
                </a:cubicBezTo>
                <a:cubicBezTo>
                  <a:pt x="2562087" y="-33466"/>
                  <a:pt x="2923495" y="50680"/>
                  <a:pt x="3100026" y="0"/>
                </a:cubicBezTo>
                <a:cubicBezTo>
                  <a:pt x="3276557" y="-50680"/>
                  <a:pt x="3557830" y="88055"/>
                  <a:pt x="3848309" y="0"/>
                </a:cubicBezTo>
                <a:cubicBezTo>
                  <a:pt x="4138788" y="-88055"/>
                  <a:pt x="4234823" y="65164"/>
                  <a:pt x="4442183" y="0"/>
                </a:cubicBezTo>
                <a:cubicBezTo>
                  <a:pt x="4649543" y="-65164"/>
                  <a:pt x="4757560" y="19630"/>
                  <a:pt x="4881651" y="0"/>
                </a:cubicBezTo>
                <a:cubicBezTo>
                  <a:pt x="5005742" y="-19630"/>
                  <a:pt x="5426327" y="81664"/>
                  <a:pt x="5629933" y="0"/>
                </a:cubicBezTo>
                <a:cubicBezTo>
                  <a:pt x="5833539" y="-81664"/>
                  <a:pt x="6035339" y="13624"/>
                  <a:pt x="6146604" y="0"/>
                </a:cubicBezTo>
                <a:cubicBezTo>
                  <a:pt x="6257869" y="-13624"/>
                  <a:pt x="6429020" y="20438"/>
                  <a:pt x="6508867" y="0"/>
                </a:cubicBezTo>
                <a:cubicBezTo>
                  <a:pt x="6588714" y="-20438"/>
                  <a:pt x="6733538" y="10458"/>
                  <a:pt x="6871131" y="0"/>
                </a:cubicBezTo>
                <a:cubicBezTo>
                  <a:pt x="7008724" y="-10458"/>
                  <a:pt x="7393396" y="95221"/>
                  <a:pt x="7720372" y="0"/>
                </a:cubicBezTo>
                <a:cubicBezTo>
                  <a:pt x="7740936" y="97570"/>
                  <a:pt x="7688963" y="339182"/>
                  <a:pt x="7720372" y="427912"/>
                </a:cubicBezTo>
                <a:cubicBezTo>
                  <a:pt x="7751781" y="516642"/>
                  <a:pt x="7710270" y="637464"/>
                  <a:pt x="7720372" y="829355"/>
                </a:cubicBezTo>
                <a:cubicBezTo>
                  <a:pt x="7730474" y="1021246"/>
                  <a:pt x="7702577" y="1098732"/>
                  <a:pt x="7720372" y="1323439"/>
                </a:cubicBezTo>
                <a:cubicBezTo>
                  <a:pt x="7569357" y="1350467"/>
                  <a:pt x="7452756" y="1292613"/>
                  <a:pt x="7358108" y="1323439"/>
                </a:cubicBezTo>
                <a:cubicBezTo>
                  <a:pt x="7263460" y="1354265"/>
                  <a:pt x="6859411" y="1263241"/>
                  <a:pt x="6687030" y="1323439"/>
                </a:cubicBezTo>
                <a:cubicBezTo>
                  <a:pt x="6514649" y="1383637"/>
                  <a:pt x="6155295" y="1273588"/>
                  <a:pt x="5938748" y="1323439"/>
                </a:cubicBezTo>
                <a:cubicBezTo>
                  <a:pt x="5722201" y="1373290"/>
                  <a:pt x="5662527" y="1301456"/>
                  <a:pt x="5576484" y="1323439"/>
                </a:cubicBezTo>
                <a:cubicBezTo>
                  <a:pt x="5490441" y="1345422"/>
                  <a:pt x="5335484" y="1303060"/>
                  <a:pt x="5214220" y="1323439"/>
                </a:cubicBezTo>
                <a:cubicBezTo>
                  <a:pt x="5092956" y="1343818"/>
                  <a:pt x="4890057" y="1284614"/>
                  <a:pt x="4620346" y="1323439"/>
                </a:cubicBezTo>
                <a:cubicBezTo>
                  <a:pt x="4350635" y="1362264"/>
                  <a:pt x="4393340" y="1281418"/>
                  <a:pt x="4258082" y="1323439"/>
                </a:cubicBezTo>
                <a:cubicBezTo>
                  <a:pt x="4122824" y="1365460"/>
                  <a:pt x="3996167" y="1299644"/>
                  <a:pt x="3818615" y="1323439"/>
                </a:cubicBezTo>
                <a:cubicBezTo>
                  <a:pt x="3641063" y="1347234"/>
                  <a:pt x="3346383" y="1265053"/>
                  <a:pt x="3147536" y="1323439"/>
                </a:cubicBezTo>
                <a:cubicBezTo>
                  <a:pt x="2948689" y="1381825"/>
                  <a:pt x="2743089" y="1306760"/>
                  <a:pt x="2553662" y="1323439"/>
                </a:cubicBezTo>
                <a:cubicBezTo>
                  <a:pt x="2364235" y="1340118"/>
                  <a:pt x="2063969" y="1265887"/>
                  <a:pt x="1805379" y="1323439"/>
                </a:cubicBezTo>
                <a:cubicBezTo>
                  <a:pt x="1546789" y="1380991"/>
                  <a:pt x="1583545" y="1303609"/>
                  <a:pt x="1443116" y="1323439"/>
                </a:cubicBezTo>
                <a:cubicBezTo>
                  <a:pt x="1302687" y="1343269"/>
                  <a:pt x="1039205" y="1318848"/>
                  <a:pt x="849241" y="1323439"/>
                </a:cubicBezTo>
                <a:cubicBezTo>
                  <a:pt x="659277" y="1328030"/>
                  <a:pt x="178525" y="1280911"/>
                  <a:pt x="0" y="1323439"/>
                </a:cubicBezTo>
                <a:cubicBezTo>
                  <a:pt x="-42872" y="1131220"/>
                  <a:pt x="29213" y="1080914"/>
                  <a:pt x="0" y="882293"/>
                </a:cubicBezTo>
                <a:cubicBezTo>
                  <a:pt x="-29213" y="683672"/>
                  <a:pt x="3273" y="588756"/>
                  <a:pt x="0" y="414678"/>
                </a:cubicBezTo>
                <a:cubicBezTo>
                  <a:pt x="-3273" y="240601"/>
                  <a:pt x="35429" y="125682"/>
                  <a:pt x="0" y="0"/>
                </a:cubicBezTo>
                <a:close/>
              </a:path>
            </a:pathLst>
          </a:custGeom>
          <a:noFill/>
          <a:ln>
            <a:extLst>
              <a:ext uri="{C807C97D-BFC1-408E-A445-0C87EB9F89A2}">
                <ask:lineSketchStyleProps xmlns:ask="http://schemas.microsoft.com/office/drawing/2018/sketchyshapes" sd="2712549128">
                  <a:prstGeom prst="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wrap="square">
            <a:spAutoFit/>
          </a:bodyPr>
          <a:lstStyle/>
          <a:p>
            <a:pPr marL="0" indent="0" algn="ctr">
              <a:buNone/>
            </a:pPr>
            <a:r>
              <a:rPr lang="it-IT" sz="1800" dirty="0">
                <a:solidFill>
                  <a:schemeClr val="accent6">
                    <a:lumMod val="75000"/>
                  </a:schemeClr>
                </a:solidFill>
                <a:latin typeface="+mj-lt"/>
              </a:rPr>
              <a:t>	</a:t>
            </a:r>
          </a:p>
          <a:p>
            <a:pPr marL="0" indent="0" algn="ctr">
              <a:buNone/>
              <a:tabLst>
                <a:tab pos="712788" algn="l"/>
              </a:tabLst>
            </a:pPr>
            <a:r>
              <a:rPr lang="it-IT" dirty="0">
                <a:solidFill>
                  <a:schemeClr val="accent6">
                    <a:lumMod val="75000"/>
                  </a:schemeClr>
                </a:solidFill>
                <a:latin typeface="+mj-lt"/>
              </a:rPr>
              <a:t>	</a:t>
            </a:r>
            <a:r>
              <a:rPr lang="it-IT" sz="2200" b="1" dirty="0">
                <a:solidFill>
                  <a:srgbClr val="C00000"/>
                </a:solidFill>
                <a:latin typeface="+mj-lt"/>
              </a:rPr>
              <a:t>La codifica dello spazio può variare da lingua </a:t>
            </a:r>
          </a:p>
          <a:p>
            <a:pPr marL="0" indent="0" algn="ctr">
              <a:buNone/>
              <a:tabLst>
                <a:tab pos="712788" algn="l"/>
              </a:tabLst>
            </a:pPr>
            <a:r>
              <a:rPr lang="it-IT" sz="2200" b="1" dirty="0">
                <a:solidFill>
                  <a:srgbClr val="C00000"/>
                </a:solidFill>
                <a:latin typeface="+mj-lt"/>
              </a:rPr>
              <a:t>a lingua</a:t>
            </a:r>
          </a:p>
          <a:p>
            <a:pPr marL="0" indent="0" algn="ctr">
              <a:buNone/>
            </a:pPr>
            <a:endParaRPr lang="it-IT" sz="1800" dirty="0">
              <a:solidFill>
                <a:schemeClr val="accent6">
                  <a:lumMod val="75000"/>
                </a:schemeClr>
              </a:solidFill>
              <a:latin typeface="+mj-lt"/>
            </a:endParaRPr>
          </a:p>
        </p:txBody>
      </p:sp>
      <p:pic>
        <p:nvPicPr>
          <p:cNvPr id="28" name="Picture 1" descr="C:\Users\simona\AppData\Local\Microsoft\Windows\INetCache\IE\LTGVQ52P\Punto_esclamativo[1].png">
            <a:extLst>
              <a:ext uri="{FF2B5EF4-FFF2-40B4-BE49-F238E27FC236}">
                <a16:creationId xmlns:a16="http://schemas.microsoft.com/office/drawing/2014/main" id="{66F90E00-8E96-3460-C8BD-2C95751908FC}"/>
              </a:ext>
            </a:extLst>
          </p:cNvPr>
          <p:cNvPicPr>
            <a:picLocks noChangeAspect="1" noChangeArrowheads="1"/>
          </p:cNvPicPr>
          <p:nvPr/>
        </p:nvPicPr>
        <p:blipFill>
          <a:blip r:embed="rId3" cstate="print"/>
          <a:srcRect/>
          <a:stretch>
            <a:fillRect/>
          </a:stretch>
        </p:blipFill>
        <p:spPr bwMode="auto">
          <a:xfrm>
            <a:off x="827584" y="4950280"/>
            <a:ext cx="852481" cy="710968"/>
          </a:xfrm>
          <a:prstGeom prst="rect">
            <a:avLst/>
          </a:prstGeom>
          <a:noFill/>
        </p:spPr>
      </p:pic>
      <p:sp>
        <p:nvSpPr>
          <p:cNvPr id="2" name="Segnaposto piè di pagina 1">
            <a:extLst>
              <a:ext uri="{FF2B5EF4-FFF2-40B4-BE49-F238E27FC236}">
                <a16:creationId xmlns:a16="http://schemas.microsoft.com/office/drawing/2014/main" id="{61EADCB3-0093-3EFA-0429-FABD7DAFCFB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732396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down)">
                                      <p:cBhvr>
                                        <p:cTn id="7" dur="290">
                                          <p:stCondLst>
                                            <p:cond delay="0"/>
                                          </p:stCondLst>
                                        </p:cTn>
                                        <p:tgtEl>
                                          <p:spTgt spid="36"/>
                                        </p:tgtEl>
                                      </p:cBhvr>
                                    </p:animEffect>
                                    <p:anim calcmode="lin" valueType="num">
                                      <p:cBhvr>
                                        <p:cTn id="8" dur="911" tmFilter="0,0; 0.14,0.36; 0.43,0.73; 0.71,0.91; 1.0,1.0">
                                          <p:stCondLst>
                                            <p:cond delay="0"/>
                                          </p:stCondLst>
                                        </p:cTn>
                                        <p:tgtEl>
                                          <p:spTgt spid="3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6"/>
                                        </p:tgtEl>
                                        <p:attrNameLst>
                                          <p:attrName>ppt_y</p:attrName>
                                        </p:attrNameLst>
                                      </p:cBhvr>
                                      <p:tavLst>
                                        <p:tav tm="0" fmla="#ppt_y-sin(pi*$)/81">
                                          <p:val>
                                            <p:fltVal val="0"/>
                                          </p:val>
                                        </p:tav>
                                        <p:tav tm="100000">
                                          <p:val>
                                            <p:fltVal val="1"/>
                                          </p:val>
                                        </p:tav>
                                      </p:tavLst>
                                    </p:anim>
                                    <p:animScale>
                                      <p:cBhvr>
                                        <p:cTn id="13" dur="13">
                                          <p:stCondLst>
                                            <p:cond delay="325"/>
                                          </p:stCondLst>
                                        </p:cTn>
                                        <p:tgtEl>
                                          <p:spTgt spid="36"/>
                                        </p:tgtEl>
                                      </p:cBhvr>
                                      <p:to x="100000" y="60000"/>
                                    </p:animScale>
                                    <p:animScale>
                                      <p:cBhvr>
                                        <p:cTn id="14" dur="83" decel="50000">
                                          <p:stCondLst>
                                            <p:cond delay="338"/>
                                          </p:stCondLst>
                                        </p:cTn>
                                        <p:tgtEl>
                                          <p:spTgt spid="36"/>
                                        </p:tgtEl>
                                      </p:cBhvr>
                                      <p:to x="100000" y="100000"/>
                                    </p:animScale>
                                    <p:animScale>
                                      <p:cBhvr>
                                        <p:cTn id="15" dur="13">
                                          <p:stCondLst>
                                            <p:cond delay="656"/>
                                          </p:stCondLst>
                                        </p:cTn>
                                        <p:tgtEl>
                                          <p:spTgt spid="36"/>
                                        </p:tgtEl>
                                      </p:cBhvr>
                                      <p:to x="100000" y="80000"/>
                                    </p:animScale>
                                    <p:animScale>
                                      <p:cBhvr>
                                        <p:cTn id="16" dur="83" decel="50000">
                                          <p:stCondLst>
                                            <p:cond delay="669"/>
                                          </p:stCondLst>
                                        </p:cTn>
                                        <p:tgtEl>
                                          <p:spTgt spid="36"/>
                                        </p:tgtEl>
                                      </p:cBhvr>
                                      <p:to x="100000" y="100000"/>
                                    </p:animScale>
                                    <p:animScale>
                                      <p:cBhvr>
                                        <p:cTn id="17" dur="13">
                                          <p:stCondLst>
                                            <p:cond delay="821"/>
                                          </p:stCondLst>
                                        </p:cTn>
                                        <p:tgtEl>
                                          <p:spTgt spid="36"/>
                                        </p:tgtEl>
                                      </p:cBhvr>
                                      <p:to x="100000" y="90000"/>
                                    </p:animScale>
                                    <p:animScale>
                                      <p:cBhvr>
                                        <p:cTn id="18" dur="83" decel="50000">
                                          <p:stCondLst>
                                            <p:cond delay="834"/>
                                          </p:stCondLst>
                                        </p:cTn>
                                        <p:tgtEl>
                                          <p:spTgt spid="36"/>
                                        </p:tgtEl>
                                      </p:cBhvr>
                                      <p:to x="100000" y="100000"/>
                                    </p:animScale>
                                    <p:animScale>
                                      <p:cBhvr>
                                        <p:cTn id="19" dur="13">
                                          <p:stCondLst>
                                            <p:cond delay="904"/>
                                          </p:stCondLst>
                                        </p:cTn>
                                        <p:tgtEl>
                                          <p:spTgt spid="36"/>
                                        </p:tgtEl>
                                      </p:cBhvr>
                                      <p:to x="100000" y="95000"/>
                                    </p:animScale>
                                    <p:animScale>
                                      <p:cBhvr>
                                        <p:cTn id="20" dur="83" decel="50000">
                                          <p:stCondLst>
                                            <p:cond delay="917"/>
                                          </p:stCondLst>
                                        </p:cTn>
                                        <p:tgtEl>
                                          <p:spTgt spid="3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anim calcmode="lin" valueType="num">
                                      <p:cBhvr additive="base">
                                        <p:cTn id="25" dur="500" fill="hold"/>
                                        <p:tgtEl>
                                          <p:spTgt spid="37"/>
                                        </p:tgtEl>
                                        <p:attrNameLst>
                                          <p:attrName>ppt_x</p:attrName>
                                        </p:attrNameLst>
                                      </p:cBhvr>
                                      <p:tavLst>
                                        <p:tav tm="0">
                                          <p:val>
                                            <p:strVal val="#ppt_x"/>
                                          </p:val>
                                        </p:tav>
                                        <p:tav tm="100000">
                                          <p:val>
                                            <p:strVal val="#ppt_x"/>
                                          </p:val>
                                        </p:tav>
                                      </p:tavLst>
                                    </p:anim>
                                    <p:anim calcmode="lin" valueType="num">
                                      <p:cBhvr additive="base">
                                        <p:cTn id="26"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par>
                                <p:cTn id="40" presetID="53" presetClass="entr" presetSubtype="16" fill="hold" nodeType="withEffect">
                                  <p:stCondLst>
                                    <p:cond delay="0"/>
                                  </p:stCondLst>
                                  <p:childTnLst>
                                    <p:set>
                                      <p:cBhvr>
                                        <p:cTn id="41" dur="1" fill="hold">
                                          <p:stCondLst>
                                            <p:cond delay="0"/>
                                          </p:stCondLst>
                                        </p:cTn>
                                        <p:tgtEl>
                                          <p:spTgt spid="28"/>
                                        </p:tgtEl>
                                        <p:attrNameLst>
                                          <p:attrName>style.visibility</p:attrName>
                                        </p:attrNameLst>
                                      </p:cBhvr>
                                      <p:to>
                                        <p:strVal val="visible"/>
                                      </p:to>
                                    </p:set>
                                    <p:anim calcmode="lin" valueType="num">
                                      <p:cBhvr>
                                        <p:cTn id="42" dur="500" fill="hold"/>
                                        <p:tgtEl>
                                          <p:spTgt spid="28"/>
                                        </p:tgtEl>
                                        <p:attrNameLst>
                                          <p:attrName>ppt_w</p:attrName>
                                        </p:attrNameLst>
                                      </p:cBhvr>
                                      <p:tavLst>
                                        <p:tav tm="0">
                                          <p:val>
                                            <p:fltVal val="0"/>
                                          </p:val>
                                        </p:tav>
                                        <p:tav tm="100000">
                                          <p:val>
                                            <p:strVal val="#ppt_w"/>
                                          </p:val>
                                        </p:tav>
                                      </p:tavLst>
                                    </p:anim>
                                    <p:anim calcmode="lin" valueType="num">
                                      <p:cBhvr>
                                        <p:cTn id="43" dur="500" fill="hold"/>
                                        <p:tgtEl>
                                          <p:spTgt spid="28"/>
                                        </p:tgtEl>
                                        <p:attrNameLst>
                                          <p:attrName>ppt_h</p:attrName>
                                        </p:attrNameLst>
                                      </p:cBhvr>
                                      <p:tavLst>
                                        <p:tav tm="0">
                                          <p:val>
                                            <p:fltVal val="0"/>
                                          </p:val>
                                        </p:tav>
                                        <p:tav tm="100000">
                                          <p:val>
                                            <p:strVal val="#ppt_h"/>
                                          </p:val>
                                        </p:tav>
                                      </p:tavLst>
                                    </p:anim>
                                    <p:animEffect transition="in" filter="fade">
                                      <p:cBhvr>
                                        <p:cTn id="4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40"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602854"/>
            <a:ext cx="8496944" cy="6786586"/>
          </a:xfrm>
        </p:spPr>
        <p:txBody>
          <a:bodyPr>
            <a:normAutofit/>
          </a:bodyPr>
          <a:lstStyle/>
          <a:p>
            <a:pPr algn="ctr">
              <a:buNone/>
            </a:pPr>
            <a:r>
              <a:rPr lang="en-GB" sz="3900" b="1" dirty="0">
                <a:solidFill>
                  <a:schemeClr val="accent6">
                    <a:lumMod val="75000"/>
                  </a:schemeClr>
                </a:solidFill>
              </a:rPr>
              <a:t> </a:t>
            </a:r>
            <a:r>
              <a:rPr lang="en-GB" sz="3900" b="1" dirty="0" err="1">
                <a:solidFill>
                  <a:schemeClr val="accent6">
                    <a:lumMod val="75000"/>
                  </a:schemeClr>
                </a:solidFill>
              </a:rPr>
              <a:t>Procedura</a:t>
            </a:r>
            <a:r>
              <a:rPr lang="en-GB" sz="3900" b="1" dirty="0">
                <a:solidFill>
                  <a:schemeClr val="accent6">
                    <a:lumMod val="75000"/>
                  </a:schemeClr>
                </a:solidFill>
              </a:rPr>
              <a:t> di </a:t>
            </a:r>
            <a:r>
              <a:rPr lang="en-GB" sz="3900" b="1" dirty="0" err="1">
                <a:solidFill>
                  <a:schemeClr val="accent6">
                    <a:lumMod val="75000"/>
                  </a:schemeClr>
                </a:solidFill>
              </a:rPr>
              <a:t>analisi</a:t>
            </a:r>
            <a:endParaRPr lang="en-GB" sz="3900" b="1" dirty="0">
              <a:solidFill>
                <a:schemeClr val="accent6">
                  <a:lumMod val="75000"/>
                </a:schemeClr>
              </a:solidFill>
            </a:endParaRPr>
          </a:p>
          <a:p>
            <a:pPr>
              <a:buNone/>
            </a:pPr>
            <a:endParaRPr lang="en-GB" sz="1500" i="1" dirty="0">
              <a:solidFill>
                <a:schemeClr val="accent6">
                  <a:lumMod val="75000"/>
                </a:schemeClr>
              </a:solidFill>
            </a:endParaRPr>
          </a:p>
          <a:p>
            <a:pPr>
              <a:buFont typeface="Wingdings" pitchFamily="2" charset="2"/>
              <a:buChar char="§"/>
            </a:pPr>
            <a:r>
              <a:rPr lang="en-GB" sz="2000" dirty="0" err="1">
                <a:solidFill>
                  <a:schemeClr val="accent6">
                    <a:lumMod val="75000"/>
                  </a:schemeClr>
                </a:solidFill>
              </a:rPr>
              <a:t>Dati</a:t>
            </a:r>
            <a:r>
              <a:rPr lang="en-GB" sz="2000" dirty="0">
                <a:solidFill>
                  <a:schemeClr val="accent6">
                    <a:lumMod val="75000"/>
                  </a:schemeClr>
                </a:solidFill>
              </a:rPr>
              <a:t> </a:t>
            </a:r>
            <a:r>
              <a:rPr lang="en-GB" sz="2000" dirty="0" err="1">
                <a:solidFill>
                  <a:schemeClr val="accent6">
                    <a:lumMod val="75000"/>
                  </a:schemeClr>
                </a:solidFill>
              </a:rPr>
              <a:t>transcritti</a:t>
            </a:r>
            <a:r>
              <a:rPr lang="en-GB" sz="2000" dirty="0">
                <a:solidFill>
                  <a:schemeClr val="accent6">
                    <a:lumMod val="75000"/>
                  </a:schemeClr>
                </a:solidFill>
              </a:rPr>
              <a:t> secondo le </a:t>
            </a:r>
            <a:r>
              <a:rPr lang="en-GB" sz="2000" dirty="0" err="1">
                <a:solidFill>
                  <a:schemeClr val="accent6">
                    <a:lumMod val="75000"/>
                  </a:schemeClr>
                </a:solidFill>
              </a:rPr>
              <a:t>convenzioni</a:t>
            </a:r>
            <a:r>
              <a:rPr lang="en-GB" sz="2000" dirty="0">
                <a:solidFill>
                  <a:schemeClr val="accent6">
                    <a:lumMod val="75000"/>
                  </a:schemeClr>
                </a:solidFill>
              </a:rPr>
              <a:t> CHAT (</a:t>
            </a:r>
            <a:r>
              <a:rPr lang="en-GB" sz="1800" dirty="0">
                <a:solidFill>
                  <a:schemeClr val="accent6">
                    <a:lumMod val="75000"/>
                  </a:schemeClr>
                </a:solidFill>
              </a:rPr>
              <a:t>CHILDES, Mac </a:t>
            </a:r>
            <a:r>
              <a:rPr lang="en-GB" sz="1800" dirty="0" err="1">
                <a:solidFill>
                  <a:schemeClr val="accent6">
                    <a:lumMod val="75000"/>
                  </a:schemeClr>
                </a:solidFill>
              </a:rPr>
              <a:t>Whinney</a:t>
            </a:r>
            <a:r>
              <a:rPr lang="en-GB" sz="1800" dirty="0">
                <a:solidFill>
                  <a:schemeClr val="accent6">
                    <a:lumMod val="75000"/>
                  </a:schemeClr>
                </a:solidFill>
              </a:rPr>
              <a:t> 2000)</a:t>
            </a:r>
          </a:p>
          <a:p>
            <a:pPr>
              <a:buFont typeface="Wingdings" pitchFamily="2" charset="2"/>
              <a:buChar char="§"/>
            </a:pPr>
            <a:r>
              <a:rPr lang="en-GB" sz="2000" dirty="0" err="1">
                <a:solidFill>
                  <a:schemeClr val="accent6">
                    <a:lumMod val="75000"/>
                  </a:schemeClr>
                </a:solidFill>
              </a:rPr>
              <a:t>Identificazione</a:t>
            </a:r>
            <a:r>
              <a:rPr lang="en-GB" sz="2000" dirty="0">
                <a:solidFill>
                  <a:schemeClr val="accent6">
                    <a:lumMod val="75000"/>
                  </a:schemeClr>
                </a:solidFill>
              </a:rPr>
              <a:t> di </a:t>
            </a:r>
            <a:r>
              <a:rPr lang="en-GB" sz="2000" dirty="0" err="1">
                <a:solidFill>
                  <a:schemeClr val="accent6">
                    <a:lumMod val="75000"/>
                  </a:schemeClr>
                </a:solidFill>
              </a:rPr>
              <a:t>proposizioni</a:t>
            </a:r>
            <a:r>
              <a:rPr lang="en-GB" sz="2000" dirty="0">
                <a:solidFill>
                  <a:schemeClr val="accent6">
                    <a:lumMod val="75000"/>
                  </a:schemeClr>
                </a:solidFill>
              </a:rPr>
              <a:t> </a:t>
            </a:r>
            <a:r>
              <a:rPr lang="en-GB" sz="2000" dirty="0" err="1">
                <a:solidFill>
                  <a:schemeClr val="accent6">
                    <a:lumMod val="75000"/>
                  </a:schemeClr>
                </a:solidFill>
              </a:rPr>
              <a:t>contenti</a:t>
            </a:r>
            <a:r>
              <a:rPr lang="en-GB" sz="2000" dirty="0">
                <a:solidFill>
                  <a:schemeClr val="accent6">
                    <a:lumMod val="75000"/>
                  </a:schemeClr>
                </a:solidFill>
              </a:rPr>
              <a:t> </a:t>
            </a:r>
            <a:r>
              <a:rPr lang="en-GB" sz="2000" dirty="0" err="1">
                <a:solidFill>
                  <a:schemeClr val="accent6">
                    <a:lumMod val="75000"/>
                  </a:schemeClr>
                </a:solidFill>
              </a:rPr>
              <a:t>almeno</a:t>
            </a:r>
            <a:r>
              <a:rPr lang="en-GB" sz="2000" dirty="0">
                <a:solidFill>
                  <a:schemeClr val="accent6">
                    <a:lumMod val="75000"/>
                  </a:schemeClr>
                </a:solidFill>
              </a:rPr>
              <a:t> un </a:t>
            </a:r>
            <a:r>
              <a:rPr lang="en-GB" sz="2000" dirty="0" err="1">
                <a:solidFill>
                  <a:schemeClr val="accent6">
                    <a:lumMod val="75000"/>
                  </a:schemeClr>
                </a:solidFill>
              </a:rPr>
              <a:t>evento</a:t>
            </a:r>
            <a:r>
              <a:rPr lang="en-GB" sz="2000" dirty="0">
                <a:solidFill>
                  <a:schemeClr val="accent6">
                    <a:lumMod val="75000"/>
                  </a:schemeClr>
                </a:solidFill>
              </a:rPr>
              <a:t> di moto:</a:t>
            </a:r>
          </a:p>
          <a:p>
            <a:pPr marL="0" indent="0">
              <a:buNone/>
            </a:pPr>
            <a:endParaRPr lang="en-GB" sz="2000" dirty="0">
              <a:solidFill>
                <a:schemeClr val="accent6">
                  <a:lumMod val="75000"/>
                </a:schemeClr>
              </a:solidFill>
            </a:endParaRPr>
          </a:p>
          <a:p>
            <a:pPr>
              <a:buNone/>
            </a:pPr>
            <a:endParaRPr lang="en-GB" sz="1100" i="1" dirty="0">
              <a:solidFill>
                <a:schemeClr val="accent6">
                  <a:lumMod val="75000"/>
                </a:schemeClr>
              </a:solidFill>
            </a:endParaRPr>
          </a:p>
          <a:p>
            <a:pPr marL="723900" indent="-361950">
              <a:buAutoNum type="arabicParenR"/>
            </a:pPr>
            <a:r>
              <a:rPr lang="en-GB" sz="2000" b="1" dirty="0">
                <a:solidFill>
                  <a:schemeClr val="accent6">
                    <a:lumMod val="75000"/>
                  </a:schemeClr>
                </a:solidFill>
              </a:rPr>
              <a:t>Focus</a:t>
            </a:r>
            <a:r>
              <a:rPr lang="en-GB" sz="2000" dirty="0">
                <a:solidFill>
                  <a:schemeClr val="accent6">
                    <a:lumMod val="75000"/>
                  </a:schemeClr>
                </a:solidFill>
              </a:rPr>
              <a:t>, </a:t>
            </a:r>
            <a:r>
              <a:rPr lang="en-GB" sz="2000" dirty="0" err="1">
                <a:solidFill>
                  <a:schemeClr val="accent6">
                    <a:lumMod val="75000"/>
                  </a:schemeClr>
                </a:solidFill>
              </a:rPr>
              <a:t>informazione</a:t>
            </a:r>
            <a:r>
              <a:rPr lang="en-GB" sz="2000" dirty="0">
                <a:solidFill>
                  <a:schemeClr val="accent6">
                    <a:lumMod val="75000"/>
                  </a:schemeClr>
                </a:solidFill>
              </a:rPr>
              <a:t> </a:t>
            </a:r>
            <a:r>
              <a:rPr lang="en-GB" sz="2000" dirty="0" err="1">
                <a:solidFill>
                  <a:schemeClr val="accent6">
                    <a:lumMod val="75000"/>
                  </a:schemeClr>
                </a:solidFill>
              </a:rPr>
              <a:t>spaziale</a:t>
            </a:r>
            <a:r>
              <a:rPr lang="en-GB" sz="2000" dirty="0">
                <a:solidFill>
                  <a:schemeClr val="accent6">
                    <a:lumMod val="75000"/>
                  </a:schemeClr>
                </a:solidFill>
              </a:rPr>
              <a:t> espresso : </a:t>
            </a:r>
            <a:r>
              <a:rPr lang="en-GB" sz="2000" i="1" dirty="0" err="1">
                <a:solidFill>
                  <a:schemeClr val="accent6">
                    <a:lumMod val="75000"/>
                  </a:schemeClr>
                </a:solidFill>
              </a:rPr>
              <a:t>Percorso</a:t>
            </a:r>
            <a:r>
              <a:rPr lang="en-GB" sz="2000" i="1" dirty="0">
                <a:solidFill>
                  <a:schemeClr val="accent6">
                    <a:lumMod val="75000"/>
                  </a:schemeClr>
                </a:solidFill>
              </a:rPr>
              <a:t>, </a:t>
            </a:r>
            <a:r>
              <a:rPr lang="en-GB" sz="2000" i="1" dirty="0" err="1">
                <a:solidFill>
                  <a:schemeClr val="accent6">
                    <a:lumMod val="75000"/>
                  </a:schemeClr>
                </a:solidFill>
              </a:rPr>
              <a:t>Maniera</a:t>
            </a:r>
            <a:r>
              <a:rPr lang="en-GB" sz="2000" i="1" dirty="0">
                <a:solidFill>
                  <a:schemeClr val="accent6">
                    <a:lumMod val="75000"/>
                  </a:schemeClr>
                </a:solidFill>
              </a:rPr>
              <a:t>, Causa</a:t>
            </a:r>
            <a:endParaRPr lang="en-GB" sz="2000" dirty="0">
              <a:solidFill>
                <a:schemeClr val="accent6">
                  <a:lumMod val="75000"/>
                </a:schemeClr>
              </a:solidFill>
            </a:endParaRPr>
          </a:p>
          <a:p>
            <a:pPr marL="723900" indent="-361950">
              <a:buAutoNum type="arabicParenR"/>
            </a:pPr>
            <a:endParaRPr lang="en-GB" sz="2000" dirty="0">
              <a:solidFill>
                <a:schemeClr val="accent6">
                  <a:lumMod val="75000"/>
                </a:schemeClr>
              </a:solidFill>
            </a:endParaRPr>
          </a:p>
          <a:p>
            <a:pPr marL="723900" indent="-361950">
              <a:buAutoNum type="arabicParenR"/>
            </a:pPr>
            <a:r>
              <a:rPr lang="en-GB" sz="2000" b="1" dirty="0">
                <a:solidFill>
                  <a:schemeClr val="accent6">
                    <a:lumMod val="75000"/>
                  </a:schemeClr>
                </a:solidFill>
              </a:rPr>
              <a:t>Locus</a:t>
            </a:r>
            <a:r>
              <a:rPr lang="en-GB" sz="2000" dirty="0">
                <a:solidFill>
                  <a:schemeClr val="accent6">
                    <a:lumMod val="75000"/>
                  </a:schemeClr>
                </a:solidFill>
              </a:rPr>
              <a:t>: </a:t>
            </a:r>
            <a:r>
              <a:rPr lang="en-GB" sz="2000" dirty="0" err="1">
                <a:solidFill>
                  <a:schemeClr val="accent6">
                    <a:lumMod val="75000"/>
                  </a:schemeClr>
                </a:solidFill>
              </a:rPr>
              <a:t>distribuzione</a:t>
            </a:r>
            <a:r>
              <a:rPr lang="en-GB" sz="2000" dirty="0">
                <a:solidFill>
                  <a:schemeClr val="accent6">
                    <a:lumMod val="75000"/>
                  </a:schemeClr>
                </a:solidFill>
              </a:rPr>
              <a:t> </a:t>
            </a:r>
            <a:r>
              <a:rPr lang="en-GB" sz="2000" dirty="0" err="1">
                <a:solidFill>
                  <a:schemeClr val="accent6">
                    <a:lumMod val="75000"/>
                  </a:schemeClr>
                </a:solidFill>
              </a:rPr>
              <a:t>delle</a:t>
            </a:r>
            <a:r>
              <a:rPr lang="en-GB" sz="2000" dirty="0">
                <a:solidFill>
                  <a:schemeClr val="accent6">
                    <a:lumMod val="75000"/>
                  </a:schemeClr>
                </a:solidFill>
              </a:rPr>
              <a:t> 3 component </a:t>
            </a:r>
            <a:r>
              <a:rPr lang="en-GB" sz="2000" dirty="0" err="1">
                <a:solidFill>
                  <a:schemeClr val="accent6">
                    <a:lumMod val="75000"/>
                  </a:schemeClr>
                </a:solidFill>
              </a:rPr>
              <a:t>spaziali</a:t>
            </a:r>
            <a:r>
              <a:rPr lang="en-GB" sz="2000" dirty="0">
                <a:solidFill>
                  <a:schemeClr val="accent6">
                    <a:lumMod val="75000"/>
                  </a:schemeClr>
                </a:solidFill>
              </a:rPr>
              <a:t> in </a:t>
            </a:r>
            <a:r>
              <a:rPr lang="en-GB" sz="2000" dirty="0" err="1">
                <a:solidFill>
                  <a:schemeClr val="accent6">
                    <a:lumMod val="75000"/>
                  </a:schemeClr>
                </a:solidFill>
              </a:rPr>
              <a:t>una</a:t>
            </a:r>
            <a:r>
              <a:rPr lang="en-GB" sz="2000" dirty="0">
                <a:solidFill>
                  <a:schemeClr val="accent6">
                    <a:lumMod val="75000"/>
                  </a:schemeClr>
                </a:solidFill>
              </a:rPr>
              <a:t> o </a:t>
            </a:r>
            <a:r>
              <a:rPr lang="en-GB" sz="2000" dirty="0" err="1">
                <a:solidFill>
                  <a:schemeClr val="accent6">
                    <a:lumMod val="75000"/>
                  </a:schemeClr>
                </a:solidFill>
              </a:rPr>
              <a:t>più</a:t>
            </a:r>
            <a:r>
              <a:rPr lang="en-GB" sz="2000" dirty="0">
                <a:solidFill>
                  <a:schemeClr val="accent6">
                    <a:lumMod val="75000"/>
                  </a:schemeClr>
                </a:solidFill>
              </a:rPr>
              <a:t> </a:t>
            </a:r>
            <a:r>
              <a:rPr lang="en-GB" sz="2000" dirty="0" err="1">
                <a:solidFill>
                  <a:schemeClr val="accent6">
                    <a:lumMod val="75000"/>
                  </a:schemeClr>
                </a:solidFill>
              </a:rPr>
              <a:t>categoria</a:t>
            </a:r>
            <a:r>
              <a:rPr lang="en-GB" sz="2000" dirty="0">
                <a:solidFill>
                  <a:schemeClr val="accent6">
                    <a:lumMod val="75000"/>
                  </a:schemeClr>
                </a:solidFill>
              </a:rPr>
              <a:t> </a:t>
            </a:r>
            <a:r>
              <a:rPr lang="en-GB" sz="2000" dirty="0" err="1">
                <a:solidFill>
                  <a:schemeClr val="accent6">
                    <a:lumMod val="75000"/>
                  </a:schemeClr>
                </a:solidFill>
              </a:rPr>
              <a:t>sintattica</a:t>
            </a:r>
            <a:r>
              <a:rPr lang="en-GB" sz="2000" dirty="0">
                <a:solidFill>
                  <a:schemeClr val="accent6">
                    <a:lumMod val="75000"/>
                  </a:schemeClr>
                </a:solidFill>
              </a:rPr>
              <a:t>: </a:t>
            </a:r>
            <a:r>
              <a:rPr lang="en-GB" sz="2000" i="1" dirty="0" err="1">
                <a:solidFill>
                  <a:schemeClr val="accent6">
                    <a:lumMod val="75000"/>
                  </a:schemeClr>
                </a:solidFill>
              </a:rPr>
              <a:t>radice</a:t>
            </a:r>
            <a:r>
              <a:rPr lang="en-GB" sz="2000" i="1" dirty="0">
                <a:solidFill>
                  <a:schemeClr val="accent6">
                    <a:lumMod val="75000"/>
                  </a:schemeClr>
                </a:solidFill>
              </a:rPr>
              <a:t> verbale </a:t>
            </a:r>
            <a:r>
              <a:rPr lang="en-GB" sz="2000" dirty="0">
                <a:solidFill>
                  <a:schemeClr val="accent6">
                    <a:lumMod val="75000"/>
                  </a:schemeClr>
                </a:solidFill>
              </a:rPr>
              <a:t>(tipi di </a:t>
            </a:r>
            <a:r>
              <a:rPr lang="en-GB" sz="2000" dirty="0" err="1">
                <a:solidFill>
                  <a:schemeClr val="accent6">
                    <a:lumMod val="75000"/>
                  </a:schemeClr>
                </a:solidFill>
              </a:rPr>
              <a:t>verbi</a:t>
            </a:r>
            <a:r>
              <a:rPr lang="en-GB" sz="2000" dirty="0">
                <a:solidFill>
                  <a:schemeClr val="accent6">
                    <a:lumMod val="75000"/>
                  </a:schemeClr>
                </a:solidFill>
              </a:rPr>
              <a:t> di </a:t>
            </a:r>
            <a:r>
              <a:rPr lang="en-GB" sz="2000" dirty="0" err="1">
                <a:solidFill>
                  <a:schemeClr val="accent6">
                    <a:lumMod val="75000"/>
                  </a:schemeClr>
                </a:solidFill>
              </a:rPr>
              <a:t>movimento</a:t>
            </a:r>
            <a:r>
              <a:rPr lang="en-GB" sz="2000" dirty="0">
                <a:solidFill>
                  <a:schemeClr val="accent6">
                    <a:lumMod val="75000"/>
                  </a:schemeClr>
                </a:solidFill>
              </a:rPr>
              <a:t>) vs </a:t>
            </a:r>
            <a:r>
              <a:rPr lang="en-GB" sz="2000" i="1" dirty="0" err="1">
                <a:solidFill>
                  <a:schemeClr val="accent6">
                    <a:lumMod val="75000"/>
                  </a:schemeClr>
                </a:solidFill>
              </a:rPr>
              <a:t>elementi</a:t>
            </a:r>
            <a:r>
              <a:rPr lang="en-GB" sz="2000" i="1" dirty="0">
                <a:solidFill>
                  <a:schemeClr val="accent6">
                    <a:lumMod val="75000"/>
                  </a:schemeClr>
                </a:solidFill>
              </a:rPr>
              <a:t> extra-</a:t>
            </a:r>
            <a:r>
              <a:rPr lang="en-GB" sz="2000" i="1" dirty="0" err="1">
                <a:solidFill>
                  <a:schemeClr val="accent6">
                    <a:lumMod val="75000"/>
                  </a:schemeClr>
                </a:solidFill>
              </a:rPr>
              <a:t>verbali</a:t>
            </a:r>
            <a:r>
              <a:rPr lang="en-GB" sz="2000" i="1" dirty="0">
                <a:solidFill>
                  <a:schemeClr val="accent6">
                    <a:lumMod val="75000"/>
                  </a:schemeClr>
                </a:solidFill>
              </a:rPr>
              <a:t> </a:t>
            </a:r>
            <a:r>
              <a:rPr lang="en-GB" sz="2000" dirty="0">
                <a:solidFill>
                  <a:schemeClr val="accent6">
                    <a:lumMod val="75000"/>
                  </a:schemeClr>
                </a:solidFill>
              </a:rPr>
              <a:t>(</a:t>
            </a:r>
            <a:r>
              <a:rPr lang="en-GB" sz="2000" dirty="0" err="1">
                <a:solidFill>
                  <a:schemeClr val="accent6">
                    <a:lumMod val="75000"/>
                  </a:schemeClr>
                </a:solidFill>
              </a:rPr>
              <a:t>particelle</a:t>
            </a:r>
            <a:r>
              <a:rPr lang="en-GB" sz="2000" dirty="0">
                <a:solidFill>
                  <a:schemeClr val="accent6">
                    <a:lumMod val="75000"/>
                  </a:schemeClr>
                </a:solidFill>
              </a:rPr>
              <a:t>, </a:t>
            </a:r>
            <a:r>
              <a:rPr lang="en-GB" sz="2000" dirty="0" err="1">
                <a:solidFill>
                  <a:schemeClr val="accent6">
                    <a:lumMod val="75000"/>
                  </a:schemeClr>
                </a:solidFill>
              </a:rPr>
              <a:t>avverbi</a:t>
            </a:r>
            <a:r>
              <a:rPr lang="en-GB" sz="2000" dirty="0">
                <a:solidFill>
                  <a:schemeClr val="accent6">
                    <a:lumMod val="75000"/>
                  </a:schemeClr>
                </a:solidFill>
              </a:rPr>
              <a:t>, </a:t>
            </a:r>
            <a:r>
              <a:rPr lang="en-GB" sz="2000" dirty="0" err="1">
                <a:solidFill>
                  <a:schemeClr val="accent6">
                    <a:lumMod val="75000"/>
                  </a:schemeClr>
                </a:solidFill>
              </a:rPr>
              <a:t>sintagmi</a:t>
            </a:r>
            <a:r>
              <a:rPr lang="en-GB" sz="2000" dirty="0">
                <a:solidFill>
                  <a:schemeClr val="accent6">
                    <a:lumMod val="75000"/>
                  </a:schemeClr>
                </a:solidFill>
              </a:rPr>
              <a:t> </a:t>
            </a:r>
            <a:r>
              <a:rPr lang="en-GB" sz="2000" dirty="0" err="1">
                <a:solidFill>
                  <a:schemeClr val="accent6">
                    <a:lumMod val="75000"/>
                  </a:schemeClr>
                </a:solidFill>
              </a:rPr>
              <a:t>preposizionali</a:t>
            </a:r>
            <a:r>
              <a:rPr lang="en-GB" sz="2000" dirty="0">
                <a:solidFill>
                  <a:schemeClr val="accent6">
                    <a:lumMod val="75000"/>
                  </a:schemeClr>
                </a:solidFill>
              </a:rPr>
              <a:t>)</a:t>
            </a:r>
          </a:p>
          <a:p>
            <a:pPr marL="723900" indent="-361950">
              <a:buNone/>
            </a:pPr>
            <a:endParaRPr lang="en-GB" sz="2000" dirty="0">
              <a:solidFill>
                <a:schemeClr val="accent6">
                  <a:lumMod val="75000"/>
                </a:schemeClr>
              </a:solidFill>
            </a:endParaRPr>
          </a:p>
          <a:p>
            <a:pPr marL="723900" indent="-361950">
              <a:buAutoNum type="arabicParenR" startAt="3"/>
            </a:pPr>
            <a:r>
              <a:rPr lang="en-GB" sz="2000" b="1" dirty="0" err="1">
                <a:solidFill>
                  <a:schemeClr val="accent6">
                    <a:lumMod val="75000"/>
                  </a:schemeClr>
                </a:solidFill>
              </a:rPr>
              <a:t>Densità</a:t>
            </a:r>
            <a:r>
              <a:rPr lang="en-GB" sz="2000" b="1" dirty="0">
                <a:solidFill>
                  <a:schemeClr val="accent6">
                    <a:lumMod val="75000"/>
                  </a:schemeClr>
                </a:solidFill>
              </a:rPr>
              <a:t> </a:t>
            </a:r>
            <a:r>
              <a:rPr lang="en-GB" sz="2000" b="1" dirty="0" err="1">
                <a:solidFill>
                  <a:schemeClr val="accent6">
                    <a:lumMod val="75000"/>
                  </a:schemeClr>
                </a:solidFill>
              </a:rPr>
              <a:t>semantica</a:t>
            </a:r>
            <a:r>
              <a:rPr lang="en-GB" sz="2000" b="1" dirty="0">
                <a:solidFill>
                  <a:schemeClr val="accent6">
                    <a:lumMod val="75000"/>
                  </a:schemeClr>
                </a:solidFill>
              </a:rPr>
              <a:t> (DS):</a:t>
            </a:r>
          </a:p>
          <a:p>
            <a:pPr marL="723900" indent="-361950">
              <a:buNone/>
            </a:pPr>
            <a:r>
              <a:rPr lang="en-GB" sz="2000" dirty="0">
                <a:solidFill>
                  <a:schemeClr val="accent6">
                    <a:lumMod val="75000"/>
                  </a:schemeClr>
                </a:solidFill>
              </a:rPr>
              <a:t>	</a:t>
            </a:r>
            <a:r>
              <a:rPr lang="en-GB" sz="2000" dirty="0" err="1">
                <a:solidFill>
                  <a:schemeClr val="accent6">
                    <a:lumMod val="75000"/>
                  </a:schemeClr>
                </a:solidFill>
              </a:rPr>
              <a:t>numero</a:t>
            </a:r>
            <a:r>
              <a:rPr lang="en-GB" sz="2000" dirty="0">
                <a:solidFill>
                  <a:schemeClr val="accent6">
                    <a:lumMod val="75000"/>
                  </a:schemeClr>
                </a:solidFill>
              </a:rPr>
              <a:t> di </a:t>
            </a:r>
            <a:r>
              <a:rPr lang="en-GB" sz="2000" dirty="0" err="1">
                <a:solidFill>
                  <a:schemeClr val="accent6">
                    <a:lumMod val="75000"/>
                  </a:schemeClr>
                </a:solidFill>
              </a:rPr>
              <a:t>componenti</a:t>
            </a:r>
            <a:r>
              <a:rPr lang="en-GB" sz="2000" dirty="0">
                <a:solidFill>
                  <a:schemeClr val="accent6">
                    <a:lumMod val="75000"/>
                  </a:schemeClr>
                </a:solidFill>
              </a:rPr>
              <a:t> </a:t>
            </a:r>
            <a:r>
              <a:rPr lang="en-GB" sz="2000" dirty="0" err="1">
                <a:solidFill>
                  <a:schemeClr val="accent6">
                    <a:lumMod val="75000"/>
                  </a:schemeClr>
                </a:solidFill>
              </a:rPr>
              <a:t>semantiche</a:t>
            </a:r>
            <a:r>
              <a:rPr lang="en-GB" sz="2000" dirty="0">
                <a:solidFill>
                  <a:schemeClr val="accent6">
                    <a:lumMod val="75000"/>
                  </a:schemeClr>
                </a:solidFill>
              </a:rPr>
              <a:t> espresso in </a:t>
            </a:r>
            <a:r>
              <a:rPr lang="en-GB" sz="2000" dirty="0" err="1">
                <a:solidFill>
                  <a:schemeClr val="accent6">
                    <a:lumMod val="75000"/>
                  </a:schemeClr>
                </a:solidFill>
              </a:rPr>
              <a:t>una</a:t>
            </a:r>
            <a:r>
              <a:rPr lang="en-GB" sz="2000" dirty="0">
                <a:solidFill>
                  <a:schemeClr val="accent6">
                    <a:lumMod val="75000"/>
                  </a:schemeClr>
                </a:solidFill>
              </a:rPr>
              <a:t> e sola </a:t>
            </a:r>
            <a:r>
              <a:rPr lang="en-GB" sz="2000" dirty="0" err="1">
                <a:solidFill>
                  <a:schemeClr val="accent6">
                    <a:lumMod val="75000"/>
                  </a:schemeClr>
                </a:solidFill>
              </a:rPr>
              <a:t>proposizione</a:t>
            </a:r>
            <a:endParaRPr lang="en-GB" sz="1000" dirty="0">
              <a:solidFill>
                <a:schemeClr val="accent6">
                  <a:lumMod val="75000"/>
                </a:schemeClr>
              </a:solidFill>
            </a:endParaRPr>
          </a:p>
          <a:p>
            <a:pPr marL="723900" indent="-361950" algn="just">
              <a:buNone/>
            </a:pPr>
            <a:endParaRPr lang="en-GB" sz="2200" dirty="0">
              <a:solidFill>
                <a:schemeClr val="accent6">
                  <a:lumMod val="75000"/>
                </a:schemeClr>
              </a:solidFill>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just">
              <a:buNone/>
            </a:pPr>
            <a:endParaRPr lang="fr-FR" sz="2000" dirty="0">
              <a:solidFill>
                <a:schemeClr val="accent6">
                  <a:lumMod val="75000"/>
                </a:schemeClr>
              </a:solidFill>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40</a:t>
            </a:fld>
            <a:endParaRPr lang="it-IT"/>
          </a:p>
        </p:txBody>
      </p:sp>
      <p:sp>
        <p:nvSpPr>
          <p:cNvPr id="2" name="Segnaposto piè di pagina 1">
            <a:extLst>
              <a:ext uri="{FF2B5EF4-FFF2-40B4-BE49-F238E27FC236}">
                <a16:creationId xmlns:a16="http://schemas.microsoft.com/office/drawing/2014/main" id="{15A955E5-FE12-E627-05AB-C1E5B82C28AC}"/>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602854"/>
            <a:ext cx="8496944" cy="6786586"/>
          </a:xfrm>
        </p:spPr>
        <p:txBody>
          <a:bodyPr>
            <a:normAutofit/>
          </a:bodyPr>
          <a:lstStyle/>
          <a:p>
            <a:pPr algn="ctr">
              <a:buNone/>
            </a:pPr>
            <a:r>
              <a:rPr lang="en-GB" sz="3900" b="1" dirty="0">
                <a:solidFill>
                  <a:schemeClr val="accent6">
                    <a:lumMod val="75000"/>
                  </a:schemeClr>
                </a:solidFill>
              </a:rPr>
              <a:t> </a:t>
            </a:r>
            <a:r>
              <a:rPr lang="en-GB" sz="3900" b="1" dirty="0" err="1">
                <a:solidFill>
                  <a:schemeClr val="accent6">
                    <a:lumMod val="75000"/>
                  </a:schemeClr>
                </a:solidFill>
              </a:rPr>
              <a:t>Procedura</a:t>
            </a:r>
            <a:r>
              <a:rPr lang="en-GB" sz="3900" b="1" dirty="0">
                <a:solidFill>
                  <a:schemeClr val="accent6">
                    <a:lumMod val="75000"/>
                  </a:schemeClr>
                </a:solidFill>
              </a:rPr>
              <a:t> di </a:t>
            </a:r>
            <a:r>
              <a:rPr lang="en-GB" sz="3900" b="1" dirty="0" err="1">
                <a:solidFill>
                  <a:schemeClr val="accent6">
                    <a:lumMod val="75000"/>
                  </a:schemeClr>
                </a:solidFill>
              </a:rPr>
              <a:t>analisi</a:t>
            </a:r>
            <a:endParaRPr lang="en-GB" sz="3900" b="1" dirty="0">
              <a:solidFill>
                <a:schemeClr val="accent6">
                  <a:lumMod val="75000"/>
                </a:schemeClr>
              </a:solidFill>
            </a:endParaRPr>
          </a:p>
          <a:p>
            <a:pPr algn="ctr">
              <a:buNone/>
            </a:pPr>
            <a:endParaRPr lang="en-GB" sz="1000" b="1" dirty="0">
              <a:solidFill>
                <a:schemeClr val="accent6">
                  <a:lumMod val="75000"/>
                </a:schemeClr>
              </a:solidFill>
            </a:endParaRPr>
          </a:p>
          <a:p>
            <a:pPr marL="0" indent="0">
              <a:buNone/>
            </a:pPr>
            <a:r>
              <a:rPr lang="en-GB" sz="2000" dirty="0" err="1">
                <a:solidFill>
                  <a:schemeClr val="accent6">
                    <a:lumMod val="75000"/>
                  </a:schemeClr>
                </a:solidFill>
              </a:rPr>
              <a:t>Qualche</a:t>
            </a:r>
            <a:r>
              <a:rPr lang="en-GB" sz="2000" dirty="0">
                <a:solidFill>
                  <a:schemeClr val="accent6">
                    <a:lumMod val="75000"/>
                  </a:schemeClr>
                </a:solidFill>
              </a:rPr>
              <a:t> </a:t>
            </a:r>
            <a:r>
              <a:rPr lang="en-GB" sz="2000" dirty="0" err="1">
                <a:solidFill>
                  <a:schemeClr val="accent6">
                    <a:lumMod val="75000"/>
                  </a:schemeClr>
                </a:solidFill>
              </a:rPr>
              <a:t>altra</a:t>
            </a:r>
            <a:r>
              <a:rPr lang="en-GB" sz="2000" dirty="0">
                <a:solidFill>
                  <a:schemeClr val="accent6">
                    <a:lumMod val="75000"/>
                  </a:schemeClr>
                </a:solidFill>
              </a:rPr>
              <a:t> </a:t>
            </a:r>
            <a:r>
              <a:rPr lang="en-GB" sz="2000" dirty="0" err="1">
                <a:solidFill>
                  <a:schemeClr val="accent6">
                    <a:lumMod val="75000"/>
                  </a:schemeClr>
                </a:solidFill>
              </a:rPr>
              <a:t>questione</a:t>
            </a:r>
            <a:r>
              <a:rPr lang="en-GB" sz="2000" dirty="0">
                <a:solidFill>
                  <a:schemeClr val="accent6">
                    <a:lumMod val="75000"/>
                  </a:schemeClr>
                </a:solidFill>
              </a:rPr>
              <a:t> </a:t>
            </a:r>
            <a:r>
              <a:rPr lang="en-GB" sz="2000" dirty="0" err="1">
                <a:solidFill>
                  <a:schemeClr val="accent6">
                    <a:lumMod val="75000"/>
                  </a:schemeClr>
                </a:solidFill>
              </a:rPr>
              <a:t>metodologica</a:t>
            </a:r>
            <a:r>
              <a:rPr lang="en-GB" sz="2000" dirty="0">
                <a:solidFill>
                  <a:schemeClr val="accent6">
                    <a:lumMod val="75000"/>
                  </a:schemeClr>
                </a:solidFill>
              </a:rPr>
              <a:t>:</a:t>
            </a:r>
          </a:p>
          <a:p>
            <a:pPr marL="0" indent="0">
              <a:buNone/>
            </a:pPr>
            <a:endParaRPr lang="en-GB" sz="2000" dirty="0">
              <a:solidFill>
                <a:schemeClr val="accent6">
                  <a:lumMod val="75000"/>
                </a:schemeClr>
              </a:solidFill>
            </a:endParaRPr>
          </a:p>
          <a:p>
            <a:pPr>
              <a:buNone/>
            </a:pPr>
            <a:endParaRPr lang="en-GB" sz="1100" i="1" dirty="0">
              <a:solidFill>
                <a:schemeClr val="accent6">
                  <a:lumMod val="75000"/>
                </a:schemeClr>
              </a:solidFill>
            </a:endParaRPr>
          </a:p>
          <a:p>
            <a:pPr marL="361950" indent="-361950" algn="just">
              <a:buNone/>
            </a:pPr>
            <a:r>
              <a:rPr lang="en-GB" sz="2200" i="1" dirty="0">
                <a:solidFill>
                  <a:schemeClr val="accent6">
                    <a:lumMod val="75000"/>
                  </a:schemeClr>
                </a:solidFill>
              </a:rPr>
              <a:t>Quale </a:t>
            </a:r>
            <a:r>
              <a:rPr lang="en-GB" sz="2200" i="1" dirty="0" err="1">
                <a:solidFill>
                  <a:schemeClr val="accent6">
                    <a:lumMod val="75000"/>
                  </a:schemeClr>
                </a:solidFill>
              </a:rPr>
              <a:t>criterio</a:t>
            </a:r>
            <a:r>
              <a:rPr lang="en-GB" sz="2200" i="1" dirty="0">
                <a:solidFill>
                  <a:schemeClr val="accent6">
                    <a:lumMod val="75000"/>
                  </a:schemeClr>
                </a:solidFill>
              </a:rPr>
              <a:t> per </a:t>
            </a:r>
            <a:r>
              <a:rPr lang="en-GB" sz="2200" i="1" dirty="0" err="1">
                <a:solidFill>
                  <a:schemeClr val="accent6">
                    <a:lumMod val="75000"/>
                  </a:schemeClr>
                </a:solidFill>
              </a:rPr>
              <a:t>classificare</a:t>
            </a:r>
            <a:r>
              <a:rPr lang="en-GB" sz="2200" i="1" dirty="0">
                <a:solidFill>
                  <a:schemeClr val="accent6">
                    <a:lumMod val="75000"/>
                  </a:schemeClr>
                </a:solidFill>
              </a:rPr>
              <a:t> la </a:t>
            </a:r>
            <a:r>
              <a:rPr lang="en-GB" sz="2200" i="1" dirty="0" err="1">
                <a:solidFill>
                  <a:schemeClr val="accent6">
                    <a:lumMod val="75000"/>
                  </a:schemeClr>
                </a:solidFill>
              </a:rPr>
              <a:t>categoria</a:t>
            </a:r>
            <a:r>
              <a:rPr lang="en-GB" sz="2200" i="1" dirty="0">
                <a:solidFill>
                  <a:schemeClr val="accent6">
                    <a:lumMod val="75000"/>
                  </a:schemeClr>
                </a:solidFill>
              </a:rPr>
              <a:t> </a:t>
            </a:r>
            <a:r>
              <a:rPr lang="en-GB" sz="2200" i="1" dirty="0" err="1">
                <a:solidFill>
                  <a:schemeClr val="accent6">
                    <a:lumMod val="75000"/>
                  </a:schemeClr>
                </a:solidFill>
              </a:rPr>
              <a:t>dei</a:t>
            </a:r>
            <a:r>
              <a:rPr lang="en-GB" sz="2200" i="1" dirty="0">
                <a:solidFill>
                  <a:schemeClr val="accent6">
                    <a:lumMod val="75000"/>
                  </a:schemeClr>
                </a:solidFill>
              </a:rPr>
              <a:t> </a:t>
            </a:r>
            <a:r>
              <a:rPr lang="en-GB" sz="2200" i="1" dirty="0" err="1">
                <a:solidFill>
                  <a:schemeClr val="accent6">
                    <a:lumMod val="75000"/>
                  </a:schemeClr>
                </a:solidFill>
              </a:rPr>
              <a:t>verbi</a:t>
            </a:r>
            <a:r>
              <a:rPr lang="en-GB" sz="2200" i="1" dirty="0">
                <a:solidFill>
                  <a:schemeClr val="accent6">
                    <a:lumMod val="75000"/>
                  </a:schemeClr>
                </a:solidFill>
              </a:rPr>
              <a:t> di </a:t>
            </a:r>
            <a:r>
              <a:rPr lang="en-GB" sz="2200" i="1" dirty="0" err="1">
                <a:solidFill>
                  <a:schemeClr val="accent6">
                    <a:lumMod val="75000"/>
                  </a:schemeClr>
                </a:solidFill>
              </a:rPr>
              <a:t>movimento</a:t>
            </a:r>
            <a:r>
              <a:rPr lang="en-GB" sz="2200" i="1" dirty="0">
                <a:solidFill>
                  <a:schemeClr val="accent6">
                    <a:lumMod val="75000"/>
                  </a:schemeClr>
                </a:solidFill>
              </a:rPr>
              <a:t>?</a:t>
            </a:r>
          </a:p>
          <a:p>
            <a:pPr marL="361950" indent="-361950" algn="just">
              <a:buNone/>
            </a:pPr>
            <a:endParaRPr lang="en-GB" sz="2200" i="1" dirty="0">
              <a:solidFill>
                <a:schemeClr val="accent6">
                  <a:lumMod val="75000"/>
                </a:schemeClr>
              </a:solidFill>
            </a:endParaRPr>
          </a:p>
          <a:p>
            <a:pPr marL="723900" indent="-361950" algn="just">
              <a:buFont typeface="Wingdings" panose="05000000000000000000" pitchFamily="2" charset="2"/>
              <a:buChar char="Ø"/>
            </a:pPr>
            <a:r>
              <a:rPr lang="en-GB" sz="2200" dirty="0" err="1">
                <a:solidFill>
                  <a:schemeClr val="accent6">
                    <a:lumMod val="75000"/>
                  </a:schemeClr>
                </a:solidFill>
              </a:rPr>
              <a:t>studi</a:t>
            </a:r>
            <a:r>
              <a:rPr lang="en-GB" sz="2200" dirty="0">
                <a:solidFill>
                  <a:schemeClr val="accent6">
                    <a:lumMod val="75000"/>
                  </a:schemeClr>
                </a:solidFill>
              </a:rPr>
              <a:t> </a:t>
            </a:r>
            <a:r>
              <a:rPr lang="en-GB" sz="2200" dirty="0" err="1">
                <a:solidFill>
                  <a:schemeClr val="accent6">
                    <a:lumMod val="75000"/>
                  </a:schemeClr>
                </a:solidFill>
              </a:rPr>
              <a:t>considerati</a:t>
            </a:r>
            <a:r>
              <a:rPr lang="en-GB" sz="2200" dirty="0">
                <a:solidFill>
                  <a:schemeClr val="accent6">
                    <a:lumMod val="75000"/>
                  </a:schemeClr>
                </a:solidFill>
              </a:rPr>
              <a:t>: Berman &amp; </a:t>
            </a:r>
            <a:r>
              <a:rPr lang="en-GB" sz="2200" dirty="0" err="1">
                <a:solidFill>
                  <a:schemeClr val="accent6">
                    <a:lumMod val="75000"/>
                  </a:schemeClr>
                </a:solidFill>
              </a:rPr>
              <a:t>Slobin</a:t>
            </a:r>
            <a:r>
              <a:rPr lang="en-GB" sz="2200" dirty="0">
                <a:solidFill>
                  <a:schemeClr val="accent6">
                    <a:lumMod val="75000"/>
                  </a:schemeClr>
                </a:solidFill>
              </a:rPr>
              <a:t> (1994), Hickmann et al. (2014), </a:t>
            </a:r>
            <a:r>
              <a:rPr lang="en-GB" sz="2200" dirty="0" err="1">
                <a:solidFill>
                  <a:schemeClr val="accent6">
                    <a:lumMod val="75000"/>
                  </a:schemeClr>
                </a:solidFill>
              </a:rPr>
              <a:t>Spreafico</a:t>
            </a:r>
            <a:r>
              <a:rPr lang="en-GB" sz="2200" dirty="0">
                <a:solidFill>
                  <a:schemeClr val="accent6">
                    <a:lumMod val="75000"/>
                  </a:schemeClr>
                </a:solidFill>
              </a:rPr>
              <a:t> (2009)</a:t>
            </a:r>
          </a:p>
          <a:p>
            <a:pPr marL="723900" indent="-361950" algn="just">
              <a:buFont typeface="Wingdings" panose="05000000000000000000" pitchFamily="2" charset="2"/>
              <a:buChar char="Ø"/>
            </a:pPr>
            <a:r>
              <a:rPr lang="en-GB" sz="2200" dirty="0" err="1">
                <a:solidFill>
                  <a:schemeClr val="accent6">
                    <a:lumMod val="75000"/>
                  </a:schemeClr>
                </a:solidFill>
              </a:rPr>
              <a:t>consultazione</a:t>
            </a:r>
            <a:r>
              <a:rPr lang="en-GB" sz="2200" dirty="0">
                <a:solidFill>
                  <a:schemeClr val="accent6">
                    <a:lumMod val="75000"/>
                  </a:schemeClr>
                </a:solidFill>
              </a:rPr>
              <a:t> di </a:t>
            </a:r>
            <a:r>
              <a:rPr lang="en-GB" sz="2200" dirty="0" err="1">
                <a:solidFill>
                  <a:schemeClr val="accent6">
                    <a:lumMod val="75000"/>
                  </a:schemeClr>
                </a:solidFill>
              </a:rPr>
              <a:t>dizionari</a:t>
            </a:r>
            <a:r>
              <a:rPr lang="en-GB" sz="2200" dirty="0">
                <a:solidFill>
                  <a:schemeClr val="accent6">
                    <a:lumMod val="75000"/>
                  </a:schemeClr>
                </a:solidFill>
              </a:rPr>
              <a:t> </a:t>
            </a:r>
            <a:r>
              <a:rPr lang="en-GB" sz="2200" dirty="0" err="1">
                <a:solidFill>
                  <a:schemeClr val="accent6">
                    <a:lumMod val="75000"/>
                  </a:schemeClr>
                </a:solidFill>
              </a:rPr>
              <a:t>monilingue</a:t>
            </a:r>
            <a:r>
              <a:rPr lang="en-GB" sz="2200" dirty="0">
                <a:solidFill>
                  <a:schemeClr val="accent6">
                    <a:lumMod val="75000"/>
                  </a:schemeClr>
                </a:solidFill>
              </a:rPr>
              <a:t>, </a:t>
            </a:r>
            <a:r>
              <a:rPr lang="en-GB" sz="2200" dirty="0" err="1">
                <a:solidFill>
                  <a:schemeClr val="accent6">
                    <a:lumMod val="75000"/>
                  </a:schemeClr>
                </a:solidFill>
              </a:rPr>
              <a:t>sinonimi</a:t>
            </a:r>
            <a:r>
              <a:rPr lang="en-GB" sz="2200" dirty="0">
                <a:solidFill>
                  <a:schemeClr val="accent6">
                    <a:lumMod val="75000"/>
                  </a:schemeClr>
                </a:solidFill>
              </a:rPr>
              <a:t>/contrary</a:t>
            </a:r>
          </a:p>
          <a:p>
            <a:pPr marL="361950" indent="0" algn="just">
              <a:buNone/>
            </a:pPr>
            <a:r>
              <a:rPr lang="en-GB" sz="2200" dirty="0">
                <a:solidFill>
                  <a:schemeClr val="accent6">
                    <a:lumMod val="75000"/>
                  </a:schemeClr>
                </a:solidFill>
                <a:sym typeface="Wingdings" panose="05000000000000000000" pitchFamily="2" charset="2"/>
              </a:rPr>
              <a:t> </a:t>
            </a:r>
            <a:r>
              <a:rPr lang="en-GB" sz="2200" dirty="0" err="1">
                <a:solidFill>
                  <a:schemeClr val="accent6">
                    <a:lumMod val="75000"/>
                  </a:schemeClr>
                </a:solidFill>
              </a:rPr>
              <a:t>classificazione</a:t>
            </a:r>
            <a:r>
              <a:rPr lang="en-GB" sz="2200" dirty="0">
                <a:solidFill>
                  <a:schemeClr val="accent6">
                    <a:lumMod val="75000"/>
                  </a:schemeClr>
                </a:solidFill>
              </a:rPr>
              <a:t> </a:t>
            </a:r>
            <a:r>
              <a:rPr lang="en-GB" sz="2200" dirty="0" err="1">
                <a:solidFill>
                  <a:schemeClr val="accent6">
                    <a:lumMod val="75000"/>
                  </a:schemeClr>
                </a:solidFill>
              </a:rPr>
              <a:t>dei</a:t>
            </a:r>
            <a:r>
              <a:rPr lang="en-GB" sz="2200" dirty="0">
                <a:solidFill>
                  <a:schemeClr val="accent6">
                    <a:lumMod val="75000"/>
                  </a:schemeClr>
                </a:solidFill>
              </a:rPr>
              <a:t> </a:t>
            </a:r>
            <a:r>
              <a:rPr lang="en-GB" sz="2200" dirty="0" err="1">
                <a:solidFill>
                  <a:schemeClr val="accent6">
                    <a:lumMod val="75000"/>
                  </a:schemeClr>
                </a:solidFill>
              </a:rPr>
              <a:t>verbi</a:t>
            </a:r>
            <a:r>
              <a:rPr lang="en-GB" sz="2200" dirty="0">
                <a:solidFill>
                  <a:schemeClr val="accent6">
                    <a:lumMod val="75000"/>
                  </a:schemeClr>
                </a:solidFill>
              </a:rPr>
              <a:t> non solo </a:t>
            </a:r>
            <a:r>
              <a:rPr lang="en-GB" sz="2200" dirty="0" err="1">
                <a:solidFill>
                  <a:schemeClr val="accent6">
                    <a:lumMod val="75000"/>
                  </a:schemeClr>
                </a:solidFill>
              </a:rPr>
              <a:t>sulla</a:t>
            </a:r>
            <a:r>
              <a:rPr lang="en-GB" sz="2200" dirty="0">
                <a:solidFill>
                  <a:schemeClr val="accent6">
                    <a:lumMod val="75000"/>
                  </a:schemeClr>
                </a:solidFill>
              </a:rPr>
              <a:t> base </a:t>
            </a:r>
            <a:r>
              <a:rPr lang="en-GB" sz="2200" dirty="0" err="1">
                <a:solidFill>
                  <a:schemeClr val="accent6">
                    <a:lumMod val="75000"/>
                  </a:schemeClr>
                </a:solidFill>
              </a:rPr>
              <a:t>della</a:t>
            </a:r>
            <a:r>
              <a:rPr lang="en-GB" sz="2200" dirty="0">
                <a:solidFill>
                  <a:schemeClr val="accent6">
                    <a:lumMod val="75000"/>
                  </a:schemeClr>
                </a:solidFill>
              </a:rPr>
              <a:t> </a:t>
            </a:r>
            <a:r>
              <a:rPr lang="en-GB" sz="2200" dirty="0" err="1">
                <a:solidFill>
                  <a:schemeClr val="accent6">
                    <a:lumMod val="75000"/>
                  </a:schemeClr>
                </a:solidFill>
              </a:rPr>
              <a:t>semantica</a:t>
            </a:r>
            <a:r>
              <a:rPr lang="en-GB" sz="2200" dirty="0">
                <a:solidFill>
                  <a:schemeClr val="accent6">
                    <a:lumMod val="75000"/>
                  </a:schemeClr>
                </a:solidFill>
              </a:rPr>
              <a:t>, ma </a:t>
            </a:r>
            <a:r>
              <a:rPr lang="en-GB" sz="2200" dirty="0" err="1">
                <a:solidFill>
                  <a:schemeClr val="accent6">
                    <a:lumMod val="75000"/>
                  </a:schemeClr>
                </a:solidFill>
              </a:rPr>
              <a:t>anche</a:t>
            </a:r>
            <a:r>
              <a:rPr lang="en-GB" sz="2200" dirty="0">
                <a:solidFill>
                  <a:schemeClr val="accent6">
                    <a:lumMod val="75000"/>
                  </a:schemeClr>
                </a:solidFill>
              </a:rPr>
              <a:t> del </a:t>
            </a:r>
            <a:r>
              <a:rPr lang="en-GB" sz="2200" dirty="0" err="1">
                <a:solidFill>
                  <a:schemeClr val="accent6">
                    <a:lumMod val="75000"/>
                  </a:schemeClr>
                </a:solidFill>
              </a:rPr>
              <a:t>contesto</a:t>
            </a:r>
            <a:r>
              <a:rPr lang="en-GB" sz="2200" dirty="0">
                <a:solidFill>
                  <a:schemeClr val="accent6">
                    <a:lumMod val="75000"/>
                  </a:schemeClr>
                </a:solidFill>
              </a:rPr>
              <a:t> di </a:t>
            </a:r>
            <a:r>
              <a:rPr lang="en-GB" sz="2200" dirty="0" err="1">
                <a:solidFill>
                  <a:schemeClr val="accent6">
                    <a:lumMod val="75000"/>
                  </a:schemeClr>
                </a:solidFill>
              </a:rPr>
              <a:t>occorrenza</a:t>
            </a:r>
            <a:endParaRPr lang="en-GB" sz="2200" dirty="0">
              <a:solidFill>
                <a:schemeClr val="accent6">
                  <a:lumMod val="75000"/>
                </a:schemeClr>
              </a:solidFill>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just">
              <a:buNone/>
            </a:pPr>
            <a:endParaRPr lang="fr-FR" sz="2000" dirty="0">
              <a:solidFill>
                <a:schemeClr val="accent6">
                  <a:lumMod val="75000"/>
                </a:schemeClr>
              </a:solidFill>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41</a:t>
            </a:fld>
            <a:endParaRPr lang="it-IT" dirty="0"/>
          </a:p>
        </p:txBody>
      </p:sp>
      <p:sp>
        <p:nvSpPr>
          <p:cNvPr id="2" name="Segnaposto piè di pagina 1">
            <a:extLst>
              <a:ext uri="{FF2B5EF4-FFF2-40B4-BE49-F238E27FC236}">
                <a16:creationId xmlns:a16="http://schemas.microsoft.com/office/drawing/2014/main" id="{14DC3E25-1952-5B0E-371B-301657D511D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268723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2DE920AB-594B-4570-81FC-9274181B9340}" type="slidenum">
              <a:rPr lang="it-IT" smtClean="0"/>
              <a:pPr/>
              <a:t>42</a:t>
            </a:fld>
            <a:endParaRPr lang="it-IT" dirty="0"/>
          </a:p>
        </p:txBody>
      </p:sp>
      <p:graphicFrame>
        <p:nvGraphicFramePr>
          <p:cNvPr id="5" name="Tabella 4"/>
          <p:cNvGraphicFramePr>
            <a:graphicFrameLocks noGrp="1"/>
          </p:cNvGraphicFramePr>
          <p:nvPr>
            <p:extLst>
              <p:ext uri="{D42A27DB-BD31-4B8C-83A1-F6EECF244321}">
                <p14:modId xmlns:p14="http://schemas.microsoft.com/office/powerpoint/2010/main" val="2586169343"/>
              </p:ext>
            </p:extLst>
          </p:nvPr>
        </p:nvGraphicFramePr>
        <p:xfrm>
          <a:off x="539552" y="260648"/>
          <a:ext cx="8136904" cy="6235907"/>
        </p:xfrm>
        <a:graphic>
          <a:graphicData uri="http://schemas.openxmlformats.org/drawingml/2006/table">
            <a:tbl>
              <a:tblPr firstRow="1" bandRow="1">
                <a:tableStyleId>{5FD0F851-EC5A-4D38-B0AD-8093EC10F338}</a:tableStyleId>
              </a:tblPr>
              <a:tblGrid>
                <a:gridCol w="1584176">
                  <a:extLst>
                    <a:ext uri="{9D8B030D-6E8A-4147-A177-3AD203B41FA5}">
                      <a16:colId xmlns:a16="http://schemas.microsoft.com/office/drawing/2014/main" val="20000"/>
                    </a:ext>
                  </a:extLst>
                </a:gridCol>
                <a:gridCol w="6552728">
                  <a:extLst>
                    <a:ext uri="{9D8B030D-6E8A-4147-A177-3AD203B41FA5}">
                      <a16:colId xmlns:a16="http://schemas.microsoft.com/office/drawing/2014/main" val="20001"/>
                    </a:ext>
                  </a:extLst>
                </a:gridCol>
              </a:tblGrid>
              <a:tr h="498104">
                <a:tc gridSpan="2">
                  <a:txBody>
                    <a:bodyPr/>
                    <a:lstStyle/>
                    <a:p>
                      <a:pPr algn="ctr"/>
                      <a:r>
                        <a:rPr lang="fr-FR" sz="2000" noProof="0" dirty="0" err="1">
                          <a:solidFill>
                            <a:srgbClr val="002060"/>
                          </a:solidFill>
                        </a:rPr>
                        <a:t>Verbi</a:t>
                      </a:r>
                      <a:r>
                        <a:rPr lang="fr-FR" sz="2000" noProof="0" dirty="0">
                          <a:solidFill>
                            <a:srgbClr val="002060"/>
                          </a:solidFill>
                        </a:rPr>
                        <a:t> ad 1 </a:t>
                      </a:r>
                      <a:r>
                        <a:rPr lang="fr-FR" sz="2000" noProof="0" dirty="0" err="1">
                          <a:solidFill>
                            <a:srgbClr val="002060"/>
                          </a:solidFill>
                        </a:rPr>
                        <a:t>componente</a:t>
                      </a:r>
                      <a:endParaRPr lang="fr-FR" sz="2000" noProof="0" dirty="0">
                        <a:solidFill>
                          <a:srgbClr val="002060"/>
                        </a:solidFill>
                      </a:endParaRPr>
                    </a:p>
                  </a:txBody>
                  <a:tcPr/>
                </a:tc>
                <a:tc hMerge="1">
                  <a:txBody>
                    <a:bodyPr/>
                    <a:lstStyle/>
                    <a:p>
                      <a:endParaRPr lang="it-IT"/>
                    </a:p>
                  </a:txBody>
                  <a:tcPr/>
                </a:tc>
                <a:extLst>
                  <a:ext uri="{0D108BD9-81ED-4DB2-BD59-A6C34878D82A}">
                    <a16:rowId xmlns:a16="http://schemas.microsoft.com/office/drawing/2014/main" val="10000"/>
                  </a:ext>
                </a:extLst>
              </a:tr>
              <a:tr h="498104">
                <a:tc>
                  <a:txBody>
                    <a:bodyPr/>
                    <a:lstStyle/>
                    <a:p>
                      <a:pPr algn="l"/>
                      <a:r>
                        <a:rPr lang="fr-FR" sz="1600" b="1" noProof="0" dirty="0" err="1">
                          <a:solidFill>
                            <a:srgbClr val="002060"/>
                          </a:solidFill>
                        </a:rPr>
                        <a:t>Verbi</a:t>
                      </a:r>
                      <a:r>
                        <a:rPr lang="fr-FR" sz="1600" b="1" noProof="0" dirty="0">
                          <a:solidFill>
                            <a:srgbClr val="002060"/>
                          </a:solidFill>
                        </a:rPr>
                        <a:t> N</a:t>
                      </a:r>
                    </a:p>
                  </a:txBody>
                  <a:tcPr/>
                </a:tc>
                <a:tc>
                  <a:txBody>
                    <a:bodyPr/>
                    <a:lstStyle/>
                    <a:p>
                      <a:pPr algn="l"/>
                      <a:r>
                        <a:rPr lang="fr-FR" sz="1600" baseline="0" noProof="0" dirty="0" err="1">
                          <a:solidFill>
                            <a:srgbClr val="002060"/>
                          </a:solidFill>
                        </a:rPr>
                        <a:t>Movimento</a:t>
                      </a:r>
                      <a:r>
                        <a:rPr lang="fr-FR" sz="1600" baseline="0" noProof="0" dirty="0">
                          <a:solidFill>
                            <a:srgbClr val="002060"/>
                          </a:solidFill>
                        </a:rPr>
                        <a:t> </a:t>
                      </a:r>
                      <a:r>
                        <a:rPr lang="fr-FR" sz="1600" baseline="0" noProof="0" dirty="0" err="1">
                          <a:solidFill>
                            <a:srgbClr val="002060"/>
                          </a:solidFill>
                        </a:rPr>
                        <a:t>generico</a:t>
                      </a:r>
                      <a:r>
                        <a:rPr lang="fr-FR" sz="1600" baseline="0" noProof="0" dirty="0">
                          <a:solidFill>
                            <a:srgbClr val="002060"/>
                          </a:solidFill>
                        </a:rPr>
                        <a:t> (</a:t>
                      </a:r>
                      <a:r>
                        <a:rPr lang="fr-FR" sz="1600" i="1" baseline="0" noProof="0" dirty="0" err="1">
                          <a:solidFill>
                            <a:srgbClr val="002060"/>
                          </a:solidFill>
                        </a:rPr>
                        <a:t>muoversi</a:t>
                      </a:r>
                      <a:r>
                        <a:rPr lang="fr-FR" sz="1600" i="1" baseline="0" noProof="0" dirty="0">
                          <a:solidFill>
                            <a:srgbClr val="002060"/>
                          </a:solidFill>
                        </a:rPr>
                        <a:t>, </a:t>
                      </a:r>
                      <a:r>
                        <a:rPr lang="fr-FR" sz="1600" i="1" baseline="0" noProof="0" dirty="0" err="1">
                          <a:solidFill>
                            <a:srgbClr val="002060"/>
                          </a:solidFill>
                        </a:rPr>
                        <a:t>andare</a:t>
                      </a:r>
                      <a:r>
                        <a:rPr lang="fr-FR" sz="1600" baseline="0" noProof="0" dirty="0">
                          <a:solidFill>
                            <a:srgbClr val="002060"/>
                          </a:solidFill>
                        </a:rPr>
                        <a:t>)</a:t>
                      </a:r>
                      <a:endParaRPr lang="fr-FR" sz="1600" noProof="0" dirty="0">
                        <a:solidFill>
                          <a:srgbClr val="002060"/>
                        </a:solidFill>
                      </a:endParaRPr>
                    </a:p>
                  </a:txBody>
                  <a:tcPr/>
                </a:tc>
                <a:extLst>
                  <a:ext uri="{0D108BD9-81ED-4DB2-BD59-A6C34878D82A}">
                    <a16:rowId xmlns:a16="http://schemas.microsoft.com/office/drawing/2014/main" val="10001"/>
                  </a:ext>
                </a:extLst>
              </a:tr>
              <a:tr h="1012425">
                <a:tc>
                  <a:txBody>
                    <a:bodyPr/>
                    <a:lstStyle/>
                    <a:p>
                      <a:pPr algn="l"/>
                      <a:r>
                        <a:rPr lang="fr-FR" sz="1600" b="1" noProof="0" dirty="0" err="1">
                          <a:solidFill>
                            <a:srgbClr val="002060"/>
                          </a:solidFill>
                        </a:rPr>
                        <a:t>Verbi</a:t>
                      </a:r>
                      <a:r>
                        <a:rPr lang="fr-FR" sz="1600" b="1" noProof="0" dirty="0">
                          <a:solidFill>
                            <a:srgbClr val="002060"/>
                          </a:solidFill>
                        </a:rPr>
                        <a:t> P</a:t>
                      </a:r>
                    </a:p>
                  </a:txBody>
                  <a:tcPr/>
                </a:tc>
                <a:tc>
                  <a:txBody>
                    <a:bodyPr/>
                    <a:lstStyle/>
                    <a:p>
                      <a:pPr algn="l"/>
                      <a:r>
                        <a:rPr lang="fr-FR" sz="1600" noProof="0" dirty="0" err="1">
                          <a:solidFill>
                            <a:srgbClr val="002060"/>
                          </a:solidFill>
                        </a:rPr>
                        <a:t>Direzione</a:t>
                      </a:r>
                      <a:r>
                        <a:rPr lang="fr-FR" sz="1600" noProof="0" dirty="0">
                          <a:solidFill>
                            <a:srgbClr val="002060"/>
                          </a:solidFill>
                        </a:rPr>
                        <a:t> </a:t>
                      </a:r>
                      <a:r>
                        <a:rPr lang="fr-FR" sz="1600" noProof="0" dirty="0" err="1">
                          <a:solidFill>
                            <a:srgbClr val="002060"/>
                          </a:solidFill>
                        </a:rPr>
                        <a:t>del</a:t>
                      </a:r>
                      <a:r>
                        <a:rPr lang="fr-FR" sz="1600" noProof="0" dirty="0">
                          <a:solidFill>
                            <a:srgbClr val="002060"/>
                          </a:solidFill>
                        </a:rPr>
                        <a:t> </a:t>
                      </a:r>
                      <a:r>
                        <a:rPr lang="fr-FR" sz="1600" noProof="0" dirty="0" err="1">
                          <a:solidFill>
                            <a:srgbClr val="002060"/>
                          </a:solidFill>
                        </a:rPr>
                        <a:t>movimento</a:t>
                      </a:r>
                      <a:r>
                        <a:rPr lang="fr-FR" sz="1600" noProof="0" dirty="0">
                          <a:solidFill>
                            <a:srgbClr val="002060"/>
                          </a:solidFill>
                        </a:rPr>
                        <a:t>:</a:t>
                      </a:r>
                      <a:r>
                        <a:rPr lang="fr-FR" sz="1600" baseline="0" noProof="0" dirty="0">
                          <a:solidFill>
                            <a:srgbClr val="002060"/>
                          </a:solidFill>
                        </a:rPr>
                        <a:t> </a:t>
                      </a:r>
                      <a:r>
                        <a:rPr lang="fr-FR" sz="1600" baseline="0" noProof="0" dirty="0" err="1">
                          <a:solidFill>
                            <a:srgbClr val="002060"/>
                          </a:solidFill>
                        </a:rPr>
                        <a:t>traiettoria</a:t>
                      </a:r>
                      <a:r>
                        <a:rPr lang="fr-FR" sz="1600" baseline="0" noProof="0" dirty="0">
                          <a:solidFill>
                            <a:srgbClr val="002060"/>
                          </a:solidFill>
                        </a:rPr>
                        <a:t> verticale (</a:t>
                      </a:r>
                      <a:r>
                        <a:rPr lang="fr-FR" sz="1600" i="1" baseline="0" noProof="0" dirty="0" err="1">
                          <a:solidFill>
                            <a:srgbClr val="002060"/>
                          </a:solidFill>
                        </a:rPr>
                        <a:t>salire</a:t>
                      </a:r>
                      <a:r>
                        <a:rPr lang="fr-FR" sz="1600" i="1" baseline="0" noProof="0" dirty="0">
                          <a:solidFill>
                            <a:srgbClr val="002060"/>
                          </a:solidFill>
                        </a:rPr>
                        <a:t>, </a:t>
                      </a:r>
                      <a:r>
                        <a:rPr lang="fr-FR" sz="1600" i="1" baseline="0" noProof="0" dirty="0" err="1">
                          <a:solidFill>
                            <a:srgbClr val="002060"/>
                          </a:solidFill>
                        </a:rPr>
                        <a:t>scendere</a:t>
                      </a:r>
                      <a:r>
                        <a:rPr lang="fr-FR" sz="1600" baseline="0" noProof="0" dirty="0">
                          <a:solidFill>
                            <a:srgbClr val="002060"/>
                          </a:solidFill>
                        </a:rPr>
                        <a:t>), </a:t>
                      </a:r>
                      <a:r>
                        <a:rPr lang="fr-FR" sz="1600" baseline="0" noProof="0" dirty="0" err="1">
                          <a:solidFill>
                            <a:srgbClr val="002060"/>
                          </a:solidFill>
                        </a:rPr>
                        <a:t>superamento</a:t>
                      </a:r>
                      <a:r>
                        <a:rPr lang="fr-FR" sz="1600" baseline="0" noProof="0" dirty="0">
                          <a:solidFill>
                            <a:srgbClr val="002060"/>
                          </a:solidFill>
                        </a:rPr>
                        <a:t> di </a:t>
                      </a:r>
                      <a:r>
                        <a:rPr lang="fr-FR" sz="1600" baseline="0" noProof="0" dirty="0" err="1">
                          <a:solidFill>
                            <a:srgbClr val="002060"/>
                          </a:solidFill>
                        </a:rPr>
                        <a:t>frontiera</a:t>
                      </a:r>
                      <a:r>
                        <a:rPr lang="fr-FR" sz="1600" baseline="0" noProof="0" dirty="0">
                          <a:solidFill>
                            <a:srgbClr val="002060"/>
                          </a:solidFill>
                        </a:rPr>
                        <a:t> (</a:t>
                      </a:r>
                      <a:r>
                        <a:rPr lang="fr-FR" sz="1600" i="1" baseline="0" noProof="0" dirty="0" err="1">
                          <a:solidFill>
                            <a:srgbClr val="002060"/>
                          </a:solidFill>
                        </a:rPr>
                        <a:t>entrare</a:t>
                      </a:r>
                      <a:r>
                        <a:rPr lang="fr-FR" sz="1600" i="1" baseline="0" noProof="0" dirty="0">
                          <a:solidFill>
                            <a:srgbClr val="002060"/>
                          </a:solidFill>
                        </a:rPr>
                        <a:t>, </a:t>
                      </a:r>
                      <a:r>
                        <a:rPr lang="fr-FR" sz="1600" i="1" baseline="0" noProof="0" dirty="0" err="1">
                          <a:solidFill>
                            <a:srgbClr val="002060"/>
                          </a:solidFill>
                        </a:rPr>
                        <a:t>uscire</a:t>
                      </a:r>
                      <a:r>
                        <a:rPr lang="fr-FR" sz="1600" baseline="0" noProof="0" dirty="0">
                          <a:solidFill>
                            <a:srgbClr val="002060"/>
                          </a:solidFill>
                        </a:rPr>
                        <a:t>), </a:t>
                      </a:r>
                      <a:r>
                        <a:rPr lang="fr-FR" sz="1600" baseline="0" noProof="0" dirty="0" err="1">
                          <a:solidFill>
                            <a:srgbClr val="002060"/>
                          </a:solidFill>
                        </a:rPr>
                        <a:t>traiettoria</a:t>
                      </a:r>
                      <a:r>
                        <a:rPr lang="fr-FR" sz="1600" baseline="0" noProof="0" dirty="0">
                          <a:solidFill>
                            <a:srgbClr val="002060"/>
                          </a:solidFill>
                        </a:rPr>
                        <a:t> con </a:t>
                      </a:r>
                      <a:r>
                        <a:rPr lang="fr-FR" sz="1600" baseline="0" noProof="0" dirty="0" err="1">
                          <a:solidFill>
                            <a:srgbClr val="002060"/>
                          </a:solidFill>
                        </a:rPr>
                        <a:t>deissi</a:t>
                      </a:r>
                      <a:r>
                        <a:rPr lang="fr-FR" sz="1600" baseline="0" noProof="0" dirty="0">
                          <a:solidFill>
                            <a:srgbClr val="002060"/>
                          </a:solidFill>
                        </a:rPr>
                        <a:t> (</a:t>
                      </a:r>
                      <a:r>
                        <a:rPr lang="fr-FR" sz="1600" i="1" baseline="0" noProof="0" dirty="0" err="1">
                          <a:solidFill>
                            <a:srgbClr val="002060"/>
                          </a:solidFill>
                        </a:rPr>
                        <a:t>venire</a:t>
                      </a:r>
                      <a:r>
                        <a:rPr lang="fr-FR" sz="1600" baseline="0" noProof="0" dirty="0">
                          <a:solidFill>
                            <a:srgbClr val="002060"/>
                          </a:solidFill>
                        </a:rPr>
                        <a:t>)</a:t>
                      </a:r>
                    </a:p>
                  </a:txBody>
                  <a:tcPr/>
                </a:tc>
                <a:extLst>
                  <a:ext uri="{0D108BD9-81ED-4DB2-BD59-A6C34878D82A}">
                    <a16:rowId xmlns:a16="http://schemas.microsoft.com/office/drawing/2014/main" val="10002"/>
                  </a:ext>
                </a:extLst>
              </a:tr>
              <a:tr h="788749">
                <a:tc>
                  <a:txBody>
                    <a:bodyPr/>
                    <a:lstStyle/>
                    <a:p>
                      <a:pPr algn="l"/>
                      <a:r>
                        <a:rPr lang="fr-FR" sz="1600" b="1" noProof="0" dirty="0" err="1">
                          <a:solidFill>
                            <a:srgbClr val="002060"/>
                          </a:solidFill>
                        </a:rPr>
                        <a:t>Verbi</a:t>
                      </a:r>
                      <a:r>
                        <a:rPr lang="fr-FR" sz="1600" b="1" noProof="0" dirty="0">
                          <a:solidFill>
                            <a:srgbClr val="002060"/>
                          </a:solidFill>
                        </a:rPr>
                        <a:t> M</a:t>
                      </a:r>
                    </a:p>
                  </a:txBody>
                  <a:tcPr/>
                </a:tc>
                <a:tc>
                  <a:txBody>
                    <a:bodyPr/>
                    <a:lstStyle/>
                    <a:p>
                      <a:pPr algn="l"/>
                      <a:r>
                        <a:rPr lang="fr-FR" sz="1600" noProof="0" dirty="0">
                          <a:solidFill>
                            <a:srgbClr val="002060"/>
                          </a:solidFill>
                        </a:rPr>
                        <a:t>Maniera </a:t>
                      </a:r>
                      <a:r>
                        <a:rPr lang="fr-FR" sz="1600" noProof="0" dirty="0" err="1">
                          <a:solidFill>
                            <a:srgbClr val="002060"/>
                          </a:solidFill>
                        </a:rPr>
                        <a:t>del</a:t>
                      </a:r>
                      <a:r>
                        <a:rPr lang="fr-FR" sz="1600" noProof="0" dirty="0">
                          <a:solidFill>
                            <a:srgbClr val="002060"/>
                          </a:solidFill>
                        </a:rPr>
                        <a:t> </a:t>
                      </a:r>
                      <a:r>
                        <a:rPr lang="fr-FR" sz="1600" noProof="0" dirty="0" err="1">
                          <a:solidFill>
                            <a:srgbClr val="002060"/>
                          </a:solidFill>
                        </a:rPr>
                        <a:t>movimento</a:t>
                      </a:r>
                      <a:r>
                        <a:rPr lang="fr-FR" sz="1600" noProof="0" dirty="0">
                          <a:solidFill>
                            <a:srgbClr val="002060"/>
                          </a:solidFill>
                        </a:rPr>
                        <a:t>:  </a:t>
                      </a:r>
                      <a:r>
                        <a:rPr lang="fr-FR" sz="1600" noProof="0" dirty="0" err="1">
                          <a:solidFill>
                            <a:srgbClr val="002060"/>
                          </a:solidFill>
                        </a:rPr>
                        <a:t>tipo</a:t>
                      </a:r>
                      <a:r>
                        <a:rPr lang="fr-FR" sz="1600" noProof="0" dirty="0">
                          <a:solidFill>
                            <a:srgbClr val="002060"/>
                          </a:solidFill>
                        </a:rPr>
                        <a:t> </a:t>
                      </a:r>
                      <a:r>
                        <a:rPr lang="fr-FR" sz="1600" noProof="0" dirty="0" err="1">
                          <a:solidFill>
                            <a:srgbClr val="002060"/>
                          </a:solidFill>
                        </a:rPr>
                        <a:t>particolare</a:t>
                      </a:r>
                      <a:r>
                        <a:rPr lang="fr-FR" sz="1600" noProof="0" dirty="0">
                          <a:solidFill>
                            <a:srgbClr val="002060"/>
                          </a:solidFill>
                        </a:rPr>
                        <a:t> di </a:t>
                      </a:r>
                      <a:r>
                        <a:rPr lang="fr-FR" sz="1600" noProof="0" dirty="0" err="1">
                          <a:solidFill>
                            <a:srgbClr val="002060"/>
                          </a:solidFill>
                        </a:rPr>
                        <a:t>movimento</a:t>
                      </a:r>
                      <a:r>
                        <a:rPr lang="fr-FR" sz="1600" noProof="0" dirty="0">
                          <a:solidFill>
                            <a:srgbClr val="002060"/>
                          </a:solidFill>
                        </a:rPr>
                        <a:t> (</a:t>
                      </a:r>
                      <a:r>
                        <a:rPr lang="fr-FR" sz="1600" i="1" noProof="0" dirty="0" err="1">
                          <a:solidFill>
                            <a:srgbClr val="002060"/>
                          </a:solidFill>
                        </a:rPr>
                        <a:t>camminare</a:t>
                      </a:r>
                      <a:r>
                        <a:rPr lang="fr-FR" sz="1600" noProof="0" dirty="0">
                          <a:solidFill>
                            <a:srgbClr val="002060"/>
                          </a:solidFill>
                        </a:rPr>
                        <a:t>), </a:t>
                      </a:r>
                      <a:r>
                        <a:rPr lang="fr-FR" sz="1600" noProof="0" dirty="0" err="1">
                          <a:solidFill>
                            <a:srgbClr val="002060"/>
                          </a:solidFill>
                        </a:rPr>
                        <a:t>velocità</a:t>
                      </a:r>
                      <a:r>
                        <a:rPr lang="fr-FR" sz="1600" noProof="0" dirty="0">
                          <a:solidFill>
                            <a:srgbClr val="002060"/>
                          </a:solidFill>
                        </a:rPr>
                        <a:t> (</a:t>
                      </a:r>
                      <a:r>
                        <a:rPr lang="fr-FR" sz="1600" i="1" noProof="0" dirty="0" err="1">
                          <a:solidFill>
                            <a:srgbClr val="002060"/>
                          </a:solidFill>
                        </a:rPr>
                        <a:t>correre</a:t>
                      </a:r>
                      <a:r>
                        <a:rPr lang="fr-FR" sz="1600" noProof="0" dirty="0">
                          <a:solidFill>
                            <a:srgbClr val="002060"/>
                          </a:solidFill>
                        </a:rPr>
                        <a:t>), </a:t>
                      </a:r>
                      <a:r>
                        <a:rPr lang="fr-FR" sz="1600" noProof="0" dirty="0" err="1">
                          <a:solidFill>
                            <a:srgbClr val="002060"/>
                          </a:solidFill>
                        </a:rPr>
                        <a:t>armonia</a:t>
                      </a:r>
                      <a:r>
                        <a:rPr lang="fr-FR" sz="1600" baseline="0" noProof="0" dirty="0">
                          <a:solidFill>
                            <a:srgbClr val="002060"/>
                          </a:solidFill>
                        </a:rPr>
                        <a:t> (</a:t>
                      </a:r>
                      <a:r>
                        <a:rPr lang="fr-FR" sz="1600" i="1" baseline="0" noProof="0" dirty="0" err="1">
                          <a:solidFill>
                            <a:srgbClr val="002060"/>
                          </a:solidFill>
                        </a:rPr>
                        <a:t>pattinare</a:t>
                      </a:r>
                      <a:r>
                        <a:rPr lang="fr-FR" sz="1600" baseline="0" noProof="0" dirty="0">
                          <a:solidFill>
                            <a:srgbClr val="002060"/>
                          </a:solidFill>
                        </a:rPr>
                        <a:t>), mezzo di </a:t>
                      </a:r>
                      <a:r>
                        <a:rPr lang="fr-FR" sz="1600" baseline="0" noProof="0" dirty="0" err="1">
                          <a:solidFill>
                            <a:srgbClr val="002060"/>
                          </a:solidFill>
                        </a:rPr>
                        <a:t>trasporto</a:t>
                      </a:r>
                      <a:r>
                        <a:rPr lang="fr-FR" sz="1600" baseline="0" noProof="0" dirty="0">
                          <a:solidFill>
                            <a:srgbClr val="002060"/>
                          </a:solidFill>
                        </a:rPr>
                        <a:t> (</a:t>
                      </a:r>
                      <a:r>
                        <a:rPr lang="fr-FR" sz="1600" i="1" baseline="0" noProof="0" dirty="0">
                          <a:solidFill>
                            <a:srgbClr val="002060"/>
                          </a:solidFill>
                        </a:rPr>
                        <a:t>cycle</a:t>
                      </a:r>
                      <a:r>
                        <a:rPr lang="fr-FR" sz="1600" baseline="0" noProof="0" dirty="0">
                          <a:solidFill>
                            <a:srgbClr val="002060"/>
                          </a:solidFill>
                        </a:rPr>
                        <a:t>), </a:t>
                      </a:r>
                      <a:r>
                        <a:rPr lang="fr-FR" sz="1600" baseline="0" noProof="0" dirty="0" err="1">
                          <a:solidFill>
                            <a:srgbClr val="002060"/>
                          </a:solidFill>
                        </a:rPr>
                        <a:t>tipo</a:t>
                      </a:r>
                      <a:r>
                        <a:rPr lang="fr-FR" sz="1600" baseline="0" noProof="0" dirty="0">
                          <a:solidFill>
                            <a:srgbClr val="002060"/>
                          </a:solidFill>
                        </a:rPr>
                        <a:t> di </a:t>
                      </a:r>
                      <a:r>
                        <a:rPr lang="fr-FR" sz="1600" baseline="0" noProof="0" dirty="0" err="1">
                          <a:solidFill>
                            <a:srgbClr val="002060"/>
                          </a:solidFill>
                        </a:rPr>
                        <a:t>traiettoria</a:t>
                      </a:r>
                      <a:r>
                        <a:rPr lang="fr-FR" sz="1600" baseline="0" noProof="0" dirty="0">
                          <a:solidFill>
                            <a:srgbClr val="002060"/>
                          </a:solidFill>
                        </a:rPr>
                        <a:t> </a:t>
                      </a:r>
                      <a:r>
                        <a:rPr lang="fr-FR" sz="1600" baseline="0" noProof="0" dirty="0" err="1">
                          <a:solidFill>
                            <a:srgbClr val="002060"/>
                          </a:solidFill>
                        </a:rPr>
                        <a:t>tracciata</a:t>
                      </a:r>
                      <a:r>
                        <a:rPr lang="fr-FR" sz="1600" baseline="0" noProof="0" dirty="0">
                          <a:solidFill>
                            <a:srgbClr val="002060"/>
                          </a:solidFill>
                        </a:rPr>
                        <a:t> </a:t>
                      </a:r>
                      <a:r>
                        <a:rPr lang="fr-FR" sz="1600" baseline="0" noProof="0" dirty="0" err="1">
                          <a:solidFill>
                            <a:srgbClr val="002060"/>
                          </a:solidFill>
                        </a:rPr>
                        <a:t>dall’entità</a:t>
                      </a:r>
                      <a:r>
                        <a:rPr lang="fr-FR" sz="1600" baseline="0" noProof="0" dirty="0">
                          <a:solidFill>
                            <a:srgbClr val="002060"/>
                          </a:solidFill>
                        </a:rPr>
                        <a:t> (</a:t>
                      </a:r>
                      <a:r>
                        <a:rPr lang="fr-FR" sz="1600" i="1" baseline="0" noProof="0" dirty="0">
                          <a:solidFill>
                            <a:srgbClr val="002060"/>
                          </a:solidFill>
                        </a:rPr>
                        <a:t>zigzag</a:t>
                      </a:r>
                      <a:r>
                        <a:rPr lang="fr-FR" sz="1600" baseline="0" noProof="0" dirty="0">
                          <a:solidFill>
                            <a:srgbClr val="002060"/>
                          </a:solidFill>
                        </a:rPr>
                        <a:t>)</a:t>
                      </a:r>
                      <a:endParaRPr lang="fr-FR" sz="1600" noProof="0" dirty="0">
                        <a:solidFill>
                          <a:srgbClr val="002060"/>
                        </a:solidFill>
                      </a:endParaRPr>
                    </a:p>
                  </a:txBody>
                  <a:tcPr/>
                </a:tc>
                <a:extLst>
                  <a:ext uri="{0D108BD9-81ED-4DB2-BD59-A6C34878D82A}">
                    <a16:rowId xmlns:a16="http://schemas.microsoft.com/office/drawing/2014/main" val="10003"/>
                  </a:ext>
                </a:extLst>
              </a:tr>
              <a:tr h="498104">
                <a:tc>
                  <a:txBody>
                    <a:bodyPr/>
                    <a:lstStyle/>
                    <a:p>
                      <a:pPr algn="l"/>
                      <a:r>
                        <a:rPr lang="fr-FR" sz="1600" b="1" noProof="0" dirty="0" err="1">
                          <a:solidFill>
                            <a:srgbClr val="002060"/>
                          </a:solidFill>
                        </a:rPr>
                        <a:t>Verbi</a:t>
                      </a:r>
                      <a:r>
                        <a:rPr lang="fr-FR" sz="1600" b="1" noProof="0" dirty="0">
                          <a:solidFill>
                            <a:srgbClr val="002060"/>
                          </a:solidFill>
                        </a:rPr>
                        <a:t> C</a:t>
                      </a:r>
                    </a:p>
                  </a:txBody>
                  <a:tcPr/>
                </a:tc>
                <a:tc>
                  <a:txBody>
                    <a:bodyPr/>
                    <a:lstStyle/>
                    <a:p>
                      <a:pPr algn="l"/>
                      <a:r>
                        <a:rPr lang="fr-FR" sz="1600" noProof="0" dirty="0" err="1">
                          <a:solidFill>
                            <a:srgbClr val="002060"/>
                          </a:solidFill>
                        </a:rPr>
                        <a:t>Forza</a:t>
                      </a:r>
                      <a:r>
                        <a:rPr lang="fr-FR" sz="1600" noProof="0" dirty="0">
                          <a:solidFill>
                            <a:srgbClr val="002060"/>
                          </a:solidFill>
                        </a:rPr>
                        <a:t> </a:t>
                      </a:r>
                      <a:r>
                        <a:rPr lang="fr-FR" sz="1600" noProof="0" dirty="0" err="1">
                          <a:solidFill>
                            <a:srgbClr val="002060"/>
                          </a:solidFill>
                        </a:rPr>
                        <a:t>esterna</a:t>
                      </a:r>
                      <a:r>
                        <a:rPr lang="fr-FR" sz="1600" noProof="0" dirty="0">
                          <a:solidFill>
                            <a:srgbClr val="002060"/>
                          </a:solidFill>
                        </a:rPr>
                        <a:t> </a:t>
                      </a:r>
                      <a:r>
                        <a:rPr lang="fr-FR" sz="1600" noProof="0" dirty="0" err="1">
                          <a:solidFill>
                            <a:srgbClr val="002060"/>
                          </a:solidFill>
                        </a:rPr>
                        <a:t>che</a:t>
                      </a:r>
                      <a:r>
                        <a:rPr lang="fr-FR" sz="1600" noProof="0" dirty="0">
                          <a:solidFill>
                            <a:srgbClr val="002060"/>
                          </a:solidFill>
                        </a:rPr>
                        <a:t> </a:t>
                      </a:r>
                      <a:r>
                        <a:rPr lang="fr-FR" sz="1600" noProof="0" dirty="0" err="1">
                          <a:solidFill>
                            <a:srgbClr val="002060"/>
                          </a:solidFill>
                        </a:rPr>
                        <a:t>provoca</a:t>
                      </a:r>
                      <a:r>
                        <a:rPr lang="fr-FR" sz="1600" noProof="0" dirty="0">
                          <a:solidFill>
                            <a:srgbClr val="002060"/>
                          </a:solidFill>
                        </a:rPr>
                        <a:t> il </a:t>
                      </a:r>
                      <a:r>
                        <a:rPr lang="fr-FR" sz="1600" noProof="0" dirty="0" err="1">
                          <a:solidFill>
                            <a:srgbClr val="002060"/>
                          </a:solidFill>
                        </a:rPr>
                        <a:t>movimento</a:t>
                      </a:r>
                      <a:r>
                        <a:rPr lang="fr-FR" sz="1600" noProof="0" dirty="0">
                          <a:solidFill>
                            <a:srgbClr val="002060"/>
                          </a:solidFill>
                        </a:rPr>
                        <a:t> di un </a:t>
                      </a:r>
                      <a:r>
                        <a:rPr lang="fr-FR" sz="1600" noProof="0" dirty="0" err="1">
                          <a:solidFill>
                            <a:srgbClr val="002060"/>
                          </a:solidFill>
                        </a:rPr>
                        <a:t>entità</a:t>
                      </a:r>
                      <a:r>
                        <a:rPr lang="fr-FR" sz="1600" noProof="0" dirty="0">
                          <a:solidFill>
                            <a:srgbClr val="002060"/>
                          </a:solidFill>
                        </a:rPr>
                        <a:t> (</a:t>
                      </a:r>
                      <a:r>
                        <a:rPr lang="fr-FR" sz="1600" i="1" noProof="0" dirty="0" err="1">
                          <a:solidFill>
                            <a:srgbClr val="002060"/>
                          </a:solidFill>
                        </a:rPr>
                        <a:t>mettere</a:t>
                      </a:r>
                      <a:r>
                        <a:rPr lang="fr-FR" sz="1600" i="1" noProof="0" dirty="0">
                          <a:solidFill>
                            <a:srgbClr val="002060"/>
                          </a:solidFill>
                        </a:rPr>
                        <a:t>, </a:t>
                      </a:r>
                      <a:r>
                        <a:rPr lang="fr-FR" sz="1600" i="1" noProof="0" dirty="0" err="1">
                          <a:solidFill>
                            <a:srgbClr val="002060"/>
                          </a:solidFill>
                        </a:rPr>
                        <a:t>buttare</a:t>
                      </a:r>
                      <a:r>
                        <a:rPr lang="fr-FR" sz="1600" i="1" noProof="0" dirty="0">
                          <a:solidFill>
                            <a:srgbClr val="002060"/>
                          </a:solidFill>
                        </a:rPr>
                        <a:t>, prendr</a:t>
                      </a:r>
                      <a:r>
                        <a:rPr lang="fr-FR" sz="1600" noProof="0" dirty="0">
                          <a:solidFill>
                            <a:srgbClr val="002060"/>
                          </a:solidFill>
                        </a:rPr>
                        <a:t>e</a:t>
                      </a:r>
                      <a:r>
                        <a:rPr lang="fr-FR" sz="1600" baseline="0" noProof="0" dirty="0">
                          <a:solidFill>
                            <a:srgbClr val="002060"/>
                          </a:solidFill>
                        </a:rPr>
                        <a:t>)</a:t>
                      </a:r>
                      <a:endParaRPr lang="fr-FR" sz="1600" noProof="0" dirty="0">
                        <a:solidFill>
                          <a:srgbClr val="002060"/>
                        </a:solidFill>
                      </a:endParaRPr>
                    </a:p>
                  </a:txBody>
                  <a:tcPr/>
                </a:tc>
                <a:extLst>
                  <a:ext uri="{0D108BD9-81ED-4DB2-BD59-A6C34878D82A}">
                    <a16:rowId xmlns:a16="http://schemas.microsoft.com/office/drawing/2014/main" val="10004"/>
                  </a:ext>
                </a:extLst>
              </a:tr>
              <a:tr h="498104">
                <a:tc gridSpan="2">
                  <a:txBody>
                    <a:bodyPr/>
                    <a:lstStyle/>
                    <a:p>
                      <a:pPr algn="ctr"/>
                      <a:r>
                        <a:rPr lang="fr-FR" sz="2000" b="1" noProof="0" dirty="0" err="1">
                          <a:solidFill>
                            <a:srgbClr val="002060"/>
                          </a:solidFill>
                        </a:rPr>
                        <a:t>Verbi</a:t>
                      </a:r>
                      <a:r>
                        <a:rPr lang="fr-FR" sz="2000" b="1" noProof="0" dirty="0">
                          <a:solidFill>
                            <a:srgbClr val="002060"/>
                          </a:solidFill>
                        </a:rPr>
                        <a:t> con 2 </a:t>
                      </a:r>
                      <a:r>
                        <a:rPr lang="fr-FR" sz="2000" b="1" noProof="0" dirty="0" err="1">
                          <a:solidFill>
                            <a:srgbClr val="002060"/>
                          </a:solidFill>
                        </a:rPr>
                        <a:t>componenti</a:t>
                      </a:r>
                      <a:endParaRPr lang="fr-FR" sz="2000" b="1" noProof="0" dirty="0">
                        <a:solidFill>
                          <a:srgbClr val="002060"/>
                        </a:solidFill>
                      </a:endParaRPr>
                    </a:p>
                  </a:txBody>
                  <a:tcPr/>
                </a:tc>
                <a:tc hMerge="1">
                  <a:txBody>
                    <a:bodyPr/>
                    <a:lstStyle/>
                    <a:p>
                      <a:endParaRPr lang="it-IT"/>
                    </a:p>
                  </a:txBody>
                  <a:tcPr/>
                </a:tc>
                <a:extLst>
                  <a:ext uri="{0D108BD9-81ED-4DB2-BD59-A6C34878D82A}">
                    <a16:rowId xmlns:a16="http://schemas.microsoft.com/office/drawing/2014/main" val="10005"/>
                  </a:ext>
                </a:extLst>
              </a:tr>
              <a:tr h="603320">
                <a:tc>
                  <a:txBody>
                    <a:bodyPr/>
                    <a:lstStyle/>
                    <a:p>
                      <a:pPr algn="l"/>
                      <a:r>
                        <a:rPr lang="fr-FR" sz="1600" b="1" noProof="0" dirty="0" err="1">
                          <a:solidFill>
                            <a:srgbClr val="002060"/>
                          </a:solidFill>
                        </a:rPr>
                        <a:t>Verbi</a:t>
                      </a:r>
                      <a:r>
                        <a:rPr lang="fr-FR" sz="1600" b="1" noProof="0" dirty="0">
                          <a:solidFill>
                            <a:srgbClr val="002060"/>
                          </a:solidFill>
                        </a:rPr>
                        <a:t> P+M</a:t>
                      </a:r>
                    </a:p>
                  </a:txBody>
                  <a:tcPr/>
                </a:tc>
                <a:tc>
                  <a:txBody>
                    <a:bodyPr/>
                    <a:lstStyle/>
                    <a:p>
                      <a:pPr algn="l"/>
                      <a:r>
                        <a:rPr lang="fr-FR" sz="1600" baseline="0" noProof="0" dirty="0" err="1">
                          <a:solidFill>
                            <a:srgbClr val="002060"/>
                          </a:solidFill>
                        </a:rPr>
                        <a:t>Lessicalizzazione</a:t>
                      </a:r>
                      <a:r>
                        <a:rPr lang="fr-FR" sz="1600" baseline="0" noProof="0" dirty="0">
                          <a:solidFill>
                            <a:srgbClr val="002060"/>
                          </a:solidFill>
                        </a:rPr>
                        <a:t> </a:t>
                      </a:r>
                      <a:r>
                        <a:rPr lang="fr-FR" sz="1600" baseline="0" noProof="0" dirty="0" err="1">
                          <a:solidFill>
                            <a:srgbClr val="002060"/>
                          </a:solidFill>
                        </a:rPr>
                        <a:t>del</a:t>
                      </a:r>
                      <a:r>
                        <a:rPr lang="fr-FR" sz="1600" baseline="0" noProof="0" dirty="0">
                          <a:solidFill>
                            <a:srgbClr val="002060"/>
                          </a:solidFill>
                        </a:rPr>
                        <a:t> </a:t>
                      </a:r>
                      <a:r>
                        <a:rPr lang="fr-FR" sz="1600" baseline="0" noProof="0" dirty="0" err="1">
                          <a:solidFill>
                            <a:srgbClr val="002060"/>
                          </a:solidFill>
                        </a:rPr>
                        <a:t>percorso</a:t>
                      </a:r>
                      <a:r>
                        <a:rPr lang="fr-FR" sz="1600" baseline="0" noProof="0" dirty="0">
                          <a:solidFill>
                            <a:srgbClr val="002060"/>
                          </a:solidFill>
                        </a:rPr>
                        <a:t> e </a:t>
                      </a:r>
                      <a:r>
                        <a:rPr lang="fr-FR" sz="1600" baseline="0" noProof="0" dirty="0" err="1">
                          <a:solidFill>
                            <a:srgbClr val="002060"/>
                          </a:solidFill>
                        </a:rPr>
                        <a:t>della</a:t>
                      </a:r>
                      <a:r>
                        <a:rPr lang="fr-FR" sz="1600" baseline="0" noProof="0" dirty="0">
                          <a:solidFill>
                            <a:srgbClr val="002060"/>
                          </a:solidFill>
                        </a:rPr>
                        <a:t> maniera (</a:t>
                      </a:r>
                      <a:r>
                        <a:rPr lang="fr-FR" sz="1600" i="1" baseline="0" noProof="0" dirty="0" err="1">
                          <a:solidFill>
                            <a:srgbClr val="002060"/>
                          </a:solidFill>
                        </a:rPr>
                        <a:t>arrampicarsi</a:t>
                      </a:r>
                      <a:r>
                        <a:rPr lang="fr-FR" sz="1600" i="1" baseline="0" noProof="0" dirty="0">
                          <a:solidFill>
                            <a:srgbClr val="002060"/>
                          </a:solidFill>
                        </a:rPr>
                        <a:t>, </a:t>
                      </a:r>
                      <a:r>
                        <a:rPr lang="fr-FR" sz="1600" i="1" baseline="0" noProof="0" dirty="0" err="1">
                          <a:solidFill>
                            <a:srgbClr val="002060"/>
                          </a:solidFill>
                        </a:rPr>
                        <a:t>fuggire</a:t>
                      </a:r>
                      <a:r>
                        <a:rPr lang="fr-FR" sz="1600" i="1" baseline="0" noProof="0" dirty="0">
                          <a:solidFill>
                            <a:srgbClr val="002060"/>
                          </a:solidFill>
                        </a:rPr>
                        <a:t>, </a:t>
                      </a:r>
                      <a:r>
                        <a:rPr lang="fr-FR" sz="1600" i="1" baseline="0" noProof="0" dirty="0" err="1">
                          <a:solidFill>
                            <a:srgbClr val="002060"/>
                          </a:solidFill>
                        </a:rPr>
                        <a:t>scivolare</a:t>
                      </a:r>
                      <a:r>
                        <a:rPr lang="fr-FR" sz="1600" baseline="0" noProof="0" dirty="0">
                          <a:solidFill>
                            <a:srgbClr val="002060"/>
                          </a:solidFill>
                        </a:rPr>
                        <a:t>)</a:t>
                      </a:r>
                      <a:endParaRPr lang="fr-FR" sz="1600" noProof="0" dirty="0">
                        <a:solidFill>
                          <a:srgbClr val="002060"/>
                        </a:solidFill>
                      </a:endParaRPr>
                    </a:p>
                  </a:txBody>
                  <a:tcPr/>
                </a:tc>
                <a:extLst>
                  <a:ext uri="{0D108BD9-81ED-4DB2-BD59-A6C34878D82A}">
                    <a16:rowId xmlns:a16="http://schemas.microsoft.com/office/drawing/2014/main" val="10006"/>
                  </a:ext>
                </a:extLst>
              </a:tr>
              <a:tr h="861885">
                <a:tc>
                  <a:txBody>
                    <a:bodyPr/>
                    <a:lstStyle/>
                    <a:p>
                      <a:pPr algn="l"/>
                      <a:r>
                        <a:rPr lang="fr-FR" sz="1600" b="1" noProof="0" dirty="0" err="1">
                          <a:solidFill>
                            <a:srgbClr val="002060"/>
                          </a:solidFill>
                        </a:rPr>
                        <a:t>Verbi</a:t>
                      </a:r>
                      <a:r>
                        <a:rPr lang="fr-FR" sz="1600" b="1" noProof="0" dirty="0">
                          <a:solidFill>
                            <a:srgbClr val="002060"/>
                          </a:solidFill>
                        </a:rPr>
                        <a:t> </a:t>
                      </a:r>
                      <a:r>
                        <a:rPr lang="fr-FR" sz="1600" b="1" baseline="0" noProof="0" dirty="0">
                          <a:solidFill>
                            <a:srgbClr val="002060"/>
                          </a:solidFill>
                        </a:rPr>
                        <a:t>P+C</a:t>
                      </a:r>
                      <a:endParaRPr lang="fr-FR" sz="1600" b="1" noProof="0" dirty="0">
                        <a:solidFill>
                          <a:srgbClr val="002060"/>
                        </a:solidFill>
                      </a:endParaRPr>
                    </a:p>
                  </a:txBody>
                  <a:tcPr/>
                </a:tc>
                <a:tc>
                  <a:txBody>
                    <a:bodyPr/>
                    <a:lstStyle/>
                    <a:p>
                      <a:pPr algn="l"/>
                      <a:r>
                        <a:rPr lang="fr-FR" sz="1600" noProof="0" dirty="0" err="1">
                          <a:solidFill>
                            <a:srgbClr val="002060"/>
                          </a:solidFill>
                        </a:rPr>
                        <a:t>Lessicalizzazione</a:t>
                      </a:r>
                      <a:r>
                        <a:rPr lang="fr-FR" sz="1600" noProof="0" dirty="0">
                          <a:solidFill>
                            <a:srgbClr val="002060"/>
                          </a:solidFill>
                        </a:rPr>
                        <a:t> (anche in </a:t>
                      </a:r>
                      <a:r>
                        <a:rPr lang="fr-FR" sz="1600" noProof="0" dirty="0" err="1">
                          <a:solidFill>
                            <a:srgbClr val="002060"/>
                          </a:solidFill>
                        </a:rPr>
                        <a:t>costruzioni</a:t>
                      </a:r>
                      <a:r>
                        <a:rPr lang="fr-FR" sz="1600" noProof="0" dirty="0">
                          <a:solidFill>
                            <a:srgbClr val="002060"/>
                          </a:solidFill>
                        </a:rPr>
                        <a:t> </a:t>
                      </a:r>
                      <a:r>
                        <a:rPr lang="fr-FR" sz="1600" noProof="0" dirty="0" err="1">
                          <a:solidFill>
                            <a:srgbClr val="002060"/>
                          </a:solidFill>
                        </a:rPr>
                        <a:t>perifrastiche</a:t>
                      </a:r>
                      <a:r>
                        <a:rPr lang="fr-FR" sz="1600" noProof="0" dirty="0">
                          <a:solidFill>
                            <a:srgbClr val="002060"/>
                          </a:solidFill>
                        </a:rPr>
                        <a:t>) di </a:t>
                      </a:r>
                      <a:r>
                        <a:rPr lang="fr-FR" sz="1600" noProof="0" dirty="0" err="1">
                          <a:solidFill>
                            <a:srgbClr val="002060"/>
                          </a:solidFill>
                        </a:rPr>
                        <a:t>traiettoria</a:t>
                      </a:r>
                      <a:r>
                        <a:rPr lang="fr-FR" sz="1600" noProof="0" dirty="0">
                          <a:solidFill>
                            <a:srgbClr val="002060"/>
                          </a:solidFill>
                        </a:rPr>
                        <a:t> e causa </a:t>
                      </a:r>
                      <a:r>
                        <a:rPr lang="fr-FR" sz="1600" baseline="0" noProof="0" dirty="0">
                          <a:solidFill>
                            <a:srgbClr val="002060"/>
                          </a:solidFill>
                        </a:rPr>
                        <a:t>(</a:t>
                      </a:r>
                      <a:r>
                        <a:rPr lang="fr-FR" sz="1600" i="1" baseline="0" noProof="0" dirty="0" err="1">
                          <a:solidFill>
                            <a:srgbClr val="002060"/>
                          </a:solidFill>
                        </a:rPr>
                        <a:t>portare</a:t>
                      </a:r>
                      <a:r>
                        <a:rPr lang="fr-FR" sz="1600" i="1" baseline="0" noProof="0" dirty="0">
                          <a:solidFill>
                            <a:srgbClr val="002060"/>
                          </a:solidFill>
                        </a:rPr>
                        <a:t>, far </a:t>
                      </a:r>
                      <a:r>
                        <a:rPr lang="fr-FR" sz="1600" i="1" baseline="0" noProof="0" dirty="0" err="1">
                          <a:solidFill>
                            <a:srgbClr val="002060"/>
                          </a:solidFill>
                        </a:rPr>
                        <a:t>cadere</a:t>
                      </a:r>
                      <a:r>
                        <a:rPr lang="fr-FR" sz="1600" i="1" baseline="0" noProof="0" dirty="0">
                          <a:solidFill>
                            <a:srgbClr val="002060"/>
                          </a:solidFill>
                        </a:rPr>
                        <a:t>, far </a:t>
                      </a:r>
                      <a:r>
                        <a:rPr lang="fr-FR" sz="1600" i="1" baseline="0" noProof="0" dirty="0" err="1">
                          <a:solidFill>
                            <a:srgbClr val="002060"/>
                          </a:solidFill>
                        </a:rPr>
                        <a:t>uscire</a:t>
                      </a:r>
                      <a:r>
                        <a:rPr lang="fr-FR" sz="1600" baseline="0" noProof="0" dirty="0">
                          <a:solidFill>
                            <a:srgbClr val="002060"/>
                          </a:solidFill>
                        </a:rPr>
                        <a:t>)</a:t>
                      </a:r>
                      <a:endParaRPr lang="fr-FR" sz="1600" noProof="0" dirty="0">
                        <a:solidFill>
                          <a:srgbClr val="002060"/>
                        </a:solidFill>
                      </a:endParaRPr>
                    </a:p>
                  </a:txBody>
                  <a:tcPr/>
                </a:tc>
                <a:extLst>
                  <a:ext uri="{0D108BD9-81ED-4DB2-BD59-A6C34878D82A}">
                    <a16:rowId xmlns:a16="http://schemas.microsoft.com/office/drawing/2014/main" val="10007"/>
                  </a:ext>
                </a:extLst>
              </a:tr>
              <a:tr h="861885">
                <a:tc>
                  <a:txBody>
                    <a:bodyPr/>
                    <a:lstStyle/>
                    <a:p>
                      <a:pPr algn="l"/>
                      <a:r>
                        <a:rPr lang="fr-FR" sz="1600" b="1" noProof="0" dirty="0" err="1">
                          <a:solidFill>
                            <a:srgbClr val="002060"/>
                          </a:solidFill>
                        </a:rPr>
                        <a:t>Verbi</a:t>
                      </a:r>
                      <a:r>
                        <a:rPr lang="fr-FR" sz="1600" b="1" noProof="0" dirty="0">
                          <a:solidFill>
                            <a:srgbClr val="002060"/>
                          </a:solidFill>
                        </a:rPr>
                        <a:t> </a:t>
                      </a:r>
                      <a:r>
                        <a:rPr lang="fr-FR" sz="1600" b="1" baseline="0" noProof="0" dirty="0">
                          <a:solidFill>
                            <a:srgbClr val="002060"/>
                          </a:solidFill>
                        </a:rPr>
                        <a:t>C+M</a:t>
                      </a:r>
                      <a:endParaRPr lang="fr-FR" sz="1600" b="1" noProof="0" dirty="0">
                        <a:solidFill>
                          <a:srgbClr val="002060"/>
                        </a:solidFill>
                      </a:endParaRPr>
                    </a:p>
                  </a:txBody>
                  <a:tcPr/>
                </a:tc>
                <a:tc>
                  <a:txBody>
                    <a:bodyPr/>
                    <a:lstStyle/>
                    <a:p>
                      <a:pPr algn="l"/>
                      <a:r>
                        <a:rPr lang="fr-FR" sz="1600" noProof="0" dirty="0" err="1">
                          <a:solidFill>
                            <a:srgbClr val="002060"/>
                          </a:solidFill>
                        </a:rPr>
                        <a:t>Lessicalizzazione</a:t>
                      </a:r>
                      <a:r>
                        <a:rPr lang="fr-FR" sz="1600" noProof="0" dirty="0">
                          <a:solidFill>
                            <a:srgbClr val="002060"/>
                          </a:solidFill>
                        </a:rPr>
                        <a:t> (anche in </a:t>
                      </a:r>
                      <a:r>
                        <a:rPr lang="fr-FR" sz="1600" noProof="0" dirty="0" err="1">
                          <a:solidFill>
                            <a:srgbClr val="002060"/>
                          </a:solidFill>
                        </a:rPr>
                        <a:t>costruzioni</a:t>
                      </a:r>
                      <a:r>
                        <a:rPr lang="fr-FR" sz="1600" noProof="0" dirty="0">
                          <a:solidFill>
                            <a:srgbClr val="002060"/>
                          </a:solidFill>
                        </a:rPr>
                        <a:t> </a:t>
                      </a:r>
                      <a:r>
                        <a:rPr lang="fr-FR" sz="1600" noProof="0" dirty="0" err="1">
                          <a:solidFill>
                            <a:srgbClr val="002060"/>
                          </a:solidFill>
                        </a:rPr>
                        <a:t>perifrastiche</a:t>
                      </a:r>
                      <a:r>
                        <a:rPr lang="fr-FR" sz="1600" noProof="0" dirty="0">
                          <a:solidFill>
                            <a:srgbClr val="002060"/>
                          </a:solidFill>
                        </a:rPr>
                        <a:t>) di causa e maniera </a:t>
                      </a:r>
                      <a:r>
                        <a:rPr lang="fr-FR" sz="1600" baseline="0" noProof="0" dirty="0">
                          <a:solidFill>
                            <a:srgbClr val="002060"/>
                          </a:solidFill>
                        </a:rPr>
                        <a:t>(</a:t>
                      </a:r>
                      <a:r>
                        <a:rPr lang="fr-FR" sz="1600" i="1" baseline="0" noProof="0" dirty="0" err="1">
                          <a:solidFill>
                            <a:srgbClr val="002060"/>
                          </a:solidFill>
                        </a:rPr>
                        <a:t>spingere</a:t>
                      </a:r>
                      <a:r>
                        <a:rPr lang="fr-FR" sz="1600" i="1" baseline="0" noProof="0" dirty="0">
                          <a:solidFill>
                            <a:srgbClr val="002060"/>
                          </a:solidFill>
                        </a:rPr>
                        <a:t>, </a:t>
                      </a:r>
                      <a:r>
                        <a:rPr lang="fr-FR" sz="1600" i="1" baseline="0" noProof="0" dirty="0" err="1">
                          <a:solidFill>
                            <a:srgbClr val="002060"/>
                          </a:solidFill>
                        </a:rPr>
                        <a:t>tirare</a:t>
                      </a:r>
                      <a:r>
                        <a:rPr lang="fr-FR" sz="1600" i="1" baseline="0" noProof="0" dirty="0">
                          <a:solidFill>
                            <a:srgbClr val="002060"/>
                          </a:solidFill>
                        </a:rPr>
                        <a:t>, far </a:t>
                      </a:r>
                      <a:r>
                        <a:rPr lang="fr-FR" sz="1600" i="1" baseline="0" noProof="0" dirty="0" err="1">
                          <a:solidFill>
                            <a:srgbClr val="002060"/>
                          </a:solidFill>
                        </a:rPr>
                        <a:t>scivolare</a:t>
                      </a:r>
                      <a:r>
                        <a:rPr lang="fr-FR" sz="1600" baseline="0" noProof="0" dirty="0">
                          <a:solidFill>
                            <a:srgbClr val="002060"/>
                          </a:solidFill>
                        </a:rPr>
                        <a:t>)</a:t>
                      </a:r>
                    </a:p>
                  </a:txBody>
                  <a:tcPr/>
                </a:tc>
                <a:extLst>
                  <a:ext uri="{0D108BD9-81ED-4DB2-BD59-A6C34878D82A}">
                    <a16:rowId xmlns:a16="http://schemas.microsoft.com/office/drawing/2014/main" val="10008"/>
                  </a:ext>
                </a:extLst>
              </a:tr>
            </a:tbl>
          </a:graphicData>
        </a:graphic>
      </p:graphicFrame>
      <p:sp>
        <p:nvSpPr>
          <p:cNvPr id="2" name="Segnaposto piè di pagina 1">
            <a:extLst>
              <a:ext uri="{FF2B5EF4-FFF2-40B4-BE49-F238E27FC236}">
                <a16:creationId xmlns:a16="http://schemas.microsoft.com/office/drawing/2014/main" id="{57C8427A-1DDC-E1A4-E965-33808188073B}"/>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07504" y="170806"/>
            <a:ext cx="8856984" cy="6786586"/>
          </a:xfrm>
        </p:spPr>
        <p:txBody>
          <a:bodyPr>
            <a:normAutofit/>
          </a:bodyPr>
          <a:lstStyle/>
          <a:p>
            <a:pPr algn="ctr">
              <a:buNone/>
            </a:pPr>
            <a:r>
              <a:rPr lang="en-GB" sz="3900" b="1" dirty="0">
                <a:solidFill>
                  <a:schemeClr val="accent6">
                    <a:lumMod val="75000"/>
                  </a:schemeClr>
                </a:solidFill>
              </a:rPr>
              <a:t> </a:t>
            </a:r>
          </a:p>
          <a:p>
            <a:pPr algn="ctr">
              <a:buNone/>
            </a:pPr>
            <a:r>
              <a:rPr lang="en-GB" sz="3900" b="1" dirty="0" err="1">
                <a:solidFill>
                  <a:schemeClr val="accent6">
                    <a:lumMod val="75000"/>
                  </a:schemeClr>
                </a:solidFill>
              </a:rPr>
              <a:t>Procedura</a:t>
            </a:r>
            <a:r>
              <a:rPr lang="en-GB" sz="3900" b="1" dirty="0">
                <a:solidFill>
                  <a:schemeClr val="accent6">
                    <a:lumMod val="75000"/>
                  </a:schemeClr>
                </a:solidFill>
              </a:rPr>
              <a:t> di </a:t>
            </a:r>
            <a:r>
              <a:rPr lang="en-GB" sz="3900" b="1" dirty="0" err="1">
                <a:solidFill>
                  <a:schemeClr val="accent6">
                    <a:lumMod val="75000"/>
                  </a:schemeClr>
                </a:solidFill>
              </a:rPr>
              <a:t>analisi</a:t>
            </a:r>
            <a:endParaRPr lang="en-GB" sz="3900" b="1" dirty="0">
              <a:solidFill>
                <a:schemeClr val="accent6">
                  <a:lumMod val="75000"/>
                </a:schemeClr>
              </a:solidFill>
            </a:endParaRPr>
          </a:p>
          <a:p>
            <a:pPr>
              <a:buNone/>
            </a:pPr>
            <a:endParaRPr lang="en-GB" sz="1500" i="1" dirty="0">
              <a:solidFill>
                <a:schemeClr val="accent6">
                  <a:lumMod val="75000"/>
                </a:schemeClr>
              </a:solidFill>
            </a:endParaRPr>
          </a:p>
          <a:p>
            <a:pPr>
              <a:buNone/>
            </a:pPr>
            <a:endParaRPr lang="en-GB" sz="1500" i="1" dirty="0">
              <a:solidFill>
                <a:schemeClr val="accent6">
                  <a:lumMod val="75000"/>
                </a:schemeClr>
              </a:solidFill>
            </a:endParaRPr>
          </a:p>
          <a:p>
            <a:pPr marL="723900" indent="-361950" algn="just">
              <a:buNone/>
            </a:pPr>
            <a:endParaRPr lang="en-GB" sz="1000" dirty="0">
              <a:solidFill>
                <a:schemeClr val="accent6">
                  <a:lumMod val="75000"/>
                </a:schemeClr>
              </a:solidFill>
            </a:endParaRPr>
          </a:p>
          <a:p>
            <a:pPr marL="355600" indent="-355600" algn="just">
              <a:buFont typeface="Wingdings" pitchFamily="2" charset="2"/>
              <a:buChar char="§"/>
            </a:pPr>
            <a:r>
              <a:rPr lang="en-GB" sz="2400" dirty="0">
                <a:solidFill>
                  <a:schemeClr val="accent6">
                    <a:lumMod val="75000"/>
                  </a:schemeClr>
                </a:solidFill>
              </a:rPr>
              <a:t>Per tutti </a:t>
            </a:r>
            <a:r>
              <a:rPr lang="en-GB" sz="2400" dirty="0" err="1">
                <a:solidFill>
                  <a:schemeClr val="accent6">
                    <a:lumMod val="75000"/>
                  </a:schemeClr>
                </a:solidFill>
              </a:rPr>
              <a:t>gli</a:t>
            </a:r>
            <a:r>
              <a:rPr lang="en-GB" sz="2400" dirty="0">
                <a:solidFill>
                  <a:schemeClr val="accent6">
                    <a:lumMod val="75000"/>
                  </a:schemeClr>
                </a:solidFill>
              </a:rPr>
              <a:t> </a:t>
            </a:r>
            <a:r>
              <a:rPr lang="en-GB" sz="2400" dirty="0" err="1">
                <a:solidFill>
                  <a:schemeClr val="accent6">
                    <a:lumMod val="75000"/>
                  </a:schemeClr>
                </a:solidFill>
              </a:rPr>
              <a:t>informatori</a:t>
            </a:r>
            <a:r>
              <a:rPr lang="en-GB" sz="2400" dirty="0">
                <a:solidFill>
                  <a:schemeClr val="accent6">
                    <a:lumMod val="75000"/>
                  </a:schemeClr>
                </a:solidFill>
              </a:rPr>
              <a:t>:		</a:t>
            </a:r>
            <a:r>
              <a:rPr lang="en-GB" sz="2400" i="1" dirty="0">
                <a:solidFill>
                  <a:schemeClr val="accent6">
                    <a:lumMod val="75000"/>
                  </a:schemeClr>
                </a:solidFill>
              </a:rPr>
              <a:t>come </a:t>
            </a:r>
            <a:r>
              <a:rPr lang="en-GB" sz="2400" i="1" dirty="0" err="1">
                <a:solidFill>
                  <a:schemeClr val="accent6">
                    <a:lumMod val="75000"/>
                  </a:schemeClr>
                </a:solidFill>
              </a:rPr>
              <a:t>codificano</a:t>
            </a:r>
            <a:r>
              <a:rPr lang="en-GB" sz="2400" i="1" dirty="0">
                <a:solidFill>
                  <a:schemeClr val="accent6">
                    <a:lumMod val="75000"/>
                  </a:schemeClr>
                </a:solidFill>
              </a:rPr>
              <a:t> il </a:t>
            </a:r>
            <a:r>
              <a:rPr lang="en-GB" sz="2400" i="1" dirty="0" err="1">
                <a:solidFill>
                  <a:schemeClr val="accent6">
                    <a:lumMod val="75000"/>
                  </a:schemeClr>
                </a:solidFill>
              </a:rPr>
              <a:t>movimento</a:t>
            </a:r>
            <a:r>
              <a:rPr lang="en-GB" sz="2400" i="1" dirty="0">
                <a:solidFill>
                  <a:schemeClr val="accent6">
                    <a:lumMod val="75000"/>
                  </a:schemeClr>
                </a:solidFill>
              </a:rPr>
              <a:t>?</a:t>
            </a:r>
          </a:p>
          <a:p>
            <a:pPr marL="355600" indent="-355600" algn="just">
              <a:buFont typeface="Wingdings" pitchFamily="2" charset="2"/>
              <a:buChar char="§"/>
            </a:pPr>
            <a:r>
              <a:rPr lang="en-GB" sz="2400" dirty="0">
                <a:solidFill>
                  <a:schemeClr val="accent6">
                    <a:lumMod val="75000"/>
                  </a:schemeClr>
                </a:solidFill>
              </a:rPr>
              <a:t>Per </a:t>
            </a:r>
            <a:r>
              <a:rPr lang="en-GB" sz="2400" dirty="0" err="1">
                <a:solidFill>
                  <a:schemeClr val="accent6">
                    <a:lumMod val="75000"/>
                  </a:schemeClr>
                </a:solidFill>
              </a:rPr>
              <a:t>gli</a:t>
            </a:r>
            <a:r>
              <a:rPr lang="en-GB" sz="2400" dirty="0">
                <a:solidFill>
                  <a:schemeClr val="accent6">
                    <a:lumMod val="75000"/>
                  </a:schemeClr>
                </a:solidFill>
              </a:rPr>
              <a:t> </a:t>
            </a:r>
            <a:r>
              <a:rPr lang="en-GB" sz="2400" dirty="0" err="1">
                <a:solidFill>
                  <a:schemeClr val="accent6">
                    <a:lumMod val="75000"/>
                  </a:schemeClr>
                </a:solidFill>
              </a:rPr>
              <a:t>apprendenti</a:t>
            </a:r>
            <a:r>
              <a:rPr lang="en-GB" sz="2400" dirty="0">
                <a:solidFill>
                  <a:schemeClr val="accent6">
                    <a:lumMod val="75000"/>
                  </a:schemeClr>
                </a:solidFill>
              </a:rPr>
              <a:t>:		</a:t>
            </a:r>
            <a:r>
              <a:rPr lang="en-GB" sz="2400" i="1" dirty="0" err="1">
                <a:solidFill>
                  <a:schemeClr val="accent6">
                    <a:lumMod val="75000"/>
                  </a:schemeClr>
                </a:solidFill>
              </a:rPr>
              <a:t>tendenze</a:t>
            </a:r>
            <a:r>
              <a:rPr lang="en-GB" sz="2400" i="1" dirty="0">
                <a:solidFill>
                  <a:schemeClr val="accent6">
                    <a:lumMod val="75000"/>
                  </a:schemeClr>
                </a:solidFill>
              </a:rPr>
              <a:t> </a:t>
            </a:r>
            <a:r>
              <a:rPr lang="en-GB" sz="2400" i="1" dirty="0" err="1">
                <a:solidFill>
                  <a:schemeClr val="accent6">
                    <a:lumMod val="75000"/>
                  </a:schemeClr>
                </a:solidFill>
              </a:rPr>
              <a:t>comuni</a:t>
            </a:r>
            <a:r>
              <a:rPr lang="en-GB" sz="2400" i="1" dirty="0">
                <a:solidFill>
                  <a:schemeClr val="accent6">
                    <a:lumMod val="75000"/>
                  </a:schemeClr>
                </a:solidFill>
              </a:rPr>
              <a:t> o transfer? </a:t>
            </a:r>
          </a:p>
          <a:p>
            <a:pPr marL="723900" indent="-361950">
              <a:buNone/>
            </a:pPr>
            <a:endParaRPr lang="en-GB" sz="2400" u="sng" dirty="0">
              <a:solidFill>
                <a:schemeClr val="accent6">
                  <a:lumMod val="75000"/>
                </a:schemeClr>
              </a:solidFill>
            </a:endParaRPr>
          </a:p>
          <a:p>
            <a:pPr marL="723900" indent="-361950">
              <a:buNone/>
            </a:pPr>
            <a:r>
              <a:rPr lang="en-GB" sz="2200" dirty="0">
                <a:solidFill>
                  <a:schemeClr val="accent6">
                    <a:lumMod val="75000"/>
                  </a:schemeClr>
                </a:solidFill>
              </a:rPr>
              <a:t>		2 </a:t>
            </a:r>
            <a:r>
              <a:rPr lang="en-GB" sz="2200" dirty="0" err="1">
                <a:solidFill>
                  <a:schemeClr val="accent6">
                    <a:lumMod val="75000"/>
                  </a:schemeClr>
                </a:solidFill>
              </a:rPr>
              <a:t>variabili</a:t>
            </a:r>
            <a:r>
              <a:rPr lang="en-GB" sz="2200" dirty="0">
                <a:solidFill>
                  <a:schemeClr val="accent6">
                    <a:lumMod val="75000"/>
                  </a:schemeClr>
                </a:solidFill>
              </a:rPr>
              <a:t>: 		a) </a:t>
            </a:r>
            <a:r>
              <a:rPr lang="en-GB" sz="2200" dirty="0" err="1">
                <a:solidFill>
                  <a:schemeClr val="accent6">
                    <a:lumMod val="75000"/>
                  </a:schemeClr>
                </a:solidFill>
              </a:rPr>
              <a:t>prossimità</a:t>
            </a:r>
            <a:r>
              <a:rPr lang="en-GB" sz="2200" dirty="0">
                <a:solidFill>
                  <a:schemeClr val="accent6">
                    <a:lumMod val="75000"/>
                  </a:schemeClr>
                </a:solidFill>
              </a:rPr>
              <a:t>/</a:t>
            </a:r>
            <a:r>
              <a:rPr lang="en-GB" sz="2200" dirty="0" err="1">
                <a:solidFill>
                  <a:schemeClr val="accent6">
                    <a:lumMod val="75000"/>
                  </a:schemeClr>
                </a:solidFill>
              </a:rPr>
              <a:t>distanza</a:t>
            </a:r>
            <a:r>
              <a:rPr lang="en-GB" sz="2200" dirty="0">
                <a:solidFill>
                  <a:schemeClr val="accent6">
                    <a:lumMod val="75000"/>
                  </a:schemeClr>
                </a:solidFill>
              </a:rPr>
              <a:t> </a:t>
            </a:r>
            <a:r>
              <a:rPr lang="en-GB" sz="2200" dirty="0" err="1">
                <a:solidFill>
                  <a:schemeClr val="accent6">
                    <a:lumMod val="75000"/>
                  </a:schemeClr>
                </a:solidFill>
              </a:rPr>
              <a:t>tipologica</a:t>
            </a:r>
            <a:r>
              <a:rPr lang="en-GB" sz="2200" dirty="0">
                <a:solidFill>
                  <a:schemeClr val="accent6">
                    <a:lumMod val="75000"/>
                  </a:schemeClr>
                </a:solidFill>
              </a:rPr>
              <a:t>					b) </a:t>
            </a:r>
            <a:r>
              <a:rPr lang="en-GB" sz="2200" dirty="0" err="1">
                <a:solidFill>
                  <a:schemeClr val="accent6">
                    <a:lumMod val="75000"/>
                  </a:schemeClr>
                </a:solidFill>
              </a:rPr>
              <a:t>livello</a:t>
            </a:r>
            <a:r>
              <a:rPr lang="en-GB" sz="2200" dirty="0">
                <a:solidFill>
                  <a:schemeClr val="accent6">
                    <a:lumMod val="75000"/>
                  </a:schemeClr>
                </a:solidFill>
              </a:rPr>
              <a:t> di </a:t>
            </a:r>
            <a:r>
              <a:rPr lang="en-GB" sz="2200" dirty="0" err="1">
                <a:solidFill>
                  <a:schemeClr val="accent6">
                    <a:lumMod val="75000"/>
                  </a:schemeClr>
                </a:solidFill>
              </a:rPr>
              <a:t>competenza</a:t>
            </a:r>
            <a:endParaRPr lang="en-GB" sz="2200" dirty="0">
              <a:solidFill>
                <a:schemeClr val="accent6">
                  <a:lumMod val="75000"/>
                </a:schemeClr>
              </a:solidFill>
            </a:endParaRPr>
          </a:p>
          <a:p>
            <a:pPr marL="723900" indent="-361950" algn="just">
              <a:buNone/>
            </a:pPr>
            <a:endParaRPr lang="en-GB" sz="1400" dirty="0">
              <a:solidFill>
                <a:schemeClr val="accent6">
                  <a:lumMod val="75000"/>
                </a:schemeClr>
              </a:solidFill>
            </a:endParaRPr>
          </a:p>
          <a:p>
            <a:pPr marL="723900" indent="-361950" algn="just">
              <a:buNone/>
            </a:pPr>
            <a:endParaRPr lang="en-GB" sz="1400" dirty="0">
              <a:solidFill>
                <a:schemeClr val="accent6">
                  <a:lumMod val="75000"/>
                </a:schemeClr>
              </a:solidFill>
            </a:endParaRPr>
          </a:p>
          <a:p>
            <a:pPr marL="723900" indent="-361950" algn="just">
              <a:buNone/>
            </a:pPr>
            <a:endParaRPr lang="en-GB" sz="1400" dirty="0">
              <a:solidFill>
                <a:schemeClr val="accent6">
                  <a:lumMod val="75000"/>
                </a:schemeClr>
              </a:solidFill>
            </a:endParaRPr>
          </a:p>
          <a:p>
            <a:pPr marL="723900" indent="-361950" algn="just">
              <a:buNone/>
            </a:pPr>
            <a:endParaRPr lang="en-GB" sz="1400" dirty="0">
              <a:solidFill>
                <a:schemeClr val="accent6">
                  <a:lumMod val="75000"/>
                </a:schemeClr>
              </a:solidFill>
            </a:endParaRPr>
          </a:p>
          <a:p>
            <a:pPr marL="723900" indent="-361950" algn="just">
              <a:buNone/>
            </a:pPr>
            <a:endParaRPr lang="en-GB" sz="1400" dirty="0">
              <a:solidFill>
                <a:schemeClr val="accent6">
                  <a:lumMod val="75000"/>
                </a:schemeClr>
              </a:solidFill>
            </a:endParaRPr>
          </a:p>
          <a:p>
            <a:pPr marL="0" indent="0" algn="ctr">
              <a:buNone/>
            </a:pPr>
            <a:r>
              <a:rPr lang="en-GB" sz="2000" b="1" i="1" dirty="0">
                <a:solidFill>
                  <a:schemeClr val="accent6">
                    <a:lumMod val="75000"/>
                  </a:schemeClr>
                </a:solidFill>
              </a:rPr>
              <a:t>Pearson’s </a:t>
            </a:r>
            <a:r>
              <a:rPr lang="it-IT" sz="2000" b="1" i="1" dirty="0">
                <a:solidFill>
                  <a:schemeClr val="accent6">
                    <a:lumMod val="75000"/>
                  </a:schemeClr>
                </a:solidFill>
              </a:rPr>
              <a:t>X</a:t>
            </a:r>
            <a:r>
              <a:rPr lang="it-IT" sz="2000" b="1" i="1" baseline="30000" dirty="0">
                <a:solidFill>
                  <a:schemeClr val="accent6">
                    <a:lumMod val="75000"/>
                  </a:schemeClr>
                </a:solidFill>
              </a:rPr>
              <a:t>2</a:t>
            </a:r>
            <a:r>
              <a:rPr lang="it-IT" sz="2000" b="1" i="1" dirty="0">
                <a:solidFill>
                  <a:schemeClr val="accent6">
                    <a:lumMod val="75000"/>
                  </a:schemeClr>
                </a:solidFill>
              </a:rPr>
              <a:t> test per valutazioni statistiche tra i gruppi</a:t>
            </a:r>
            <a:endParaRPr lang="en-GB" sz="2000" dirty="0">
              <a:solidFill>
                <a:schemeClr val="accent6">
                  <a:lumMod val="75000"/>
                </a:schemeClr>
              </a:solidFill>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r">
              <a:buNone/>
            </a:pPr>
            <a:endParaRPr lang="fr-FR" sz="2000" dirty="0">
              <a:solidFill>
                <a:schemeClr val="accent6">
                  <a:lumMod val="75000"/>
                </a:schemeClr>
              </a:solidFill>
              <a:sym typeface="Wingdings" pitchFamily="2" charset="2"/>
            </a:endParaRPr>
          </a:p>
          <a:p>
            <a:pPr marL="539750" indent="-539750" algn="just">
              <a:buNone/>
            </a:pPr>
            <a:endParaRPr lang="fr-FR" sz="2000" dirty="0">
              <a:solidFill>
                <a:schemeClr val="accent6">
                  <a:lumMod val="75000"/>
                </a:schemeClr>
              </a:solidFill>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43</a:t>
            </a:fld>
            <a:endParaRPr lang="it-IT"/>
          </a:p>
        </p:txBody>
      </p:sp>
      <p:sp>
        <p:nvSpPr>
          <p:cNvPr id="2" name="Parenthèse ouvrante 3">
            <a:extLst>
              <a:ext uri="{FF2B5EF4-FFF2-40B4-BE49-F238E27FC236}">
                <a16:creationId xmlns:a16="http://schemas.microsoft.com/office/drawing/2014/main" id="{564AF17A-2747-81DB-C291-FAFA5CFF19F4}"/>
              </a:ext>
            </a:extLst>
          </p:cNvPr>
          <p:cNvSpPr/>
          <p:nvPr/>
        </p:nvSpPr>
        <p:spPr>
          <a:xfrm>
            <a:off x="3563888" y="3789040"/>
            <a:ext cx="138886" cy="396000"/>
          </a:xfrm>
          <a:prstGeom prst="leftBracket">
            <a:avLst/>
          </a:prstGeo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Segnaposto piè di pagina 4">
            <a:extLst>
              <a:ext uri="{FF2B5EF4-FFF2-40B4-BE49-F238E27FC236}">
                <a16:creationId xmlns:a16="http://schemas.microsoft.com/office/drawing/2014/main" id="{0C297F11-CA87-6750-135C-E592456D2CA2}"/>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0915461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395536" y="692696"/>
            <a:ext cx="8291264" cy="5433467"/>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rPr>
              <a:t>  </a:t>
            </a:r>
          </a:p>
          <a:p>
            <a:pPr marL="0" marR="0" lvl="0" indent="0" defTabSz="914400" rtl="0" eaLnBrk="1" fontAlgn="auto" latinLnBrk="0" hangingPunct="1">
              <a:lnSpc>
                <a:spcPct val="100000"/>
              </a:lnSpc>
              <a:spcBef>
                <a:spcPct val="20000"/>
              </a:spcBef>
              <a:spcAft>
                <a:spcPts val="0"/>
              </a:spcAft>
              <a:buClrTx/>
              <a:buSzTx/>
              <a:buFont typeface="Times New Roman" pitchFamily="18" charset="0"/>
              <a:buChar char="►"/>
              <a:tabLst/>
              <a:defRPr/>
            </a:pPr>
            <a:r>
              <a:rPr kumimoji="0" lang="fr-FR" sz="3600" b="1" i="0" u="none" strike="noStrike" kern="1200" cap="none" spc="0" normalizeH="0" baseline="0" noProof="0" dirty="0">
                <a:ln>
                  <a:noFill/>
                </a:ln>
                <a:solidFill>
                  <a:srgbClr val="002060"/>
                </a:solidFill>
                <a:effectLst/>
                <a:uLnTx/>
                <a:uFillTx/>
                <a:latin typeface="+mn-lt"/>
                <a:ea typeface="+mn-ea"/>
                <a:cs typeface="+mn-cs"/>
                <a:sym typeface="Wingdings" pitchFamily="2" charset="2"/>
              </a:rPr>
              <a:t> </a:t>
            </a:r>
            <a:r>
              <a:rPr kumimoji="0" lang="en-US" sz="3600" b="1" i="0" u="none" strike="noStrike" kern="1200" cap="none" spc="0" normalizeH="0" baseline="0" noProof="0" dirty="0" err="1">
                <a:ln>
                  <a:noFill/>
                </a:ln>
                <a:solidFill>
                  <a:srgbClr val="002060"/>
                </a:solidFill>
                <a:effectLst/>
                <a:uLnTx/>
                <a:uFillTx/>
                <a:latin typeface="+mn-lt"/>
                <a:ea typeface="+mn-ea"/>
                <a:cs typeface="+mn-cs"/>
                <a:sym typeface="Wingdings" pitchFamily="2" charset="2"/>
              </a:rPr>
              <a:t>Risultati</a:t>
            </a:r>
            <a:endParaRPr kumimoji="0" lang="en-US" sz="2800" b="1" i="0" u="none" strike="noStrike" kern="1200" cap="none" spc="0" normalizeH="0" baseline="0" noProof="0" dirty="0">
              <a:ln>
                <a:noFill/>
              </a:ln>
              <a:solidFill>
                <a:srgbClr val="002060"/>
              </a:solidFill>
              <a:effectLst/>
              <a:uLnTx/>
              <a:uFillTx/>
              <a:latin typeface="+mn-lt"/>
              <a:ea typeface="+mn-ea"/>
              <a:cs typeface="+mn-cs"/>
            </a:endParaRPr>
          </a:p>
        </p:txBody>
      </p:sp>
      <p:sp>
        <p:nvSpPr>
          <p:cNvPr id="3" name="Segnaposto numero diapositiva 2"/>
          <p:cNvSpPr>
            <a:spLocks noGrp="1"/>
          </p:cNvSpPr>
          <p:nvPr>
            <p:ph type="sldNum" sz="quarter" idx="12"/>
          </p:nvPr>
        </p:nvSpPr>
        <p:spPr/>
        <p:txBody>
          <a:bodyPr/>
          <a:lstStyle/>
          <a:p>
            <a:fld id="{1A6FC8AF-664B-42D1-8CAC-423102524EC0}" type="slidenum">
              <a:rPr lang="it-IT" smtClean="0"/>
              <a:pPr/>
              <a:t>44</a:t>
            </a:fld>
            <a:endParaRPr lang="it-IT"/>
          </a:p>
        </p:txBody>
      </p:sp>
      <p:sp>
        <p:nvSpPr>
          <p:cNvPr id="2" name="Segnaposto piè di pagina 1">
            <a:extLst>
              <a:ext uri="{FF2B5EF4-FFF2-40B4-BE49-F238E27FC236}">
                <a16:creationId xmlns:a16="http://schemas.microsoft.com/office/drawing/2014/main" id="{F858085C-9785-AB55-424B-7E92FA3572A5}"/>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88640"/>
            <a:ext cx="8496944" cy="5766910"/>
          </a:xfrm>
        </p:spPr>
        <p:txBody>
          <a:bodyPr>
            <a:noAutofit/>
          </a:bodyPr>
          <a:lstStyle/>
          <a:p>
            <a:pPr algn="just">
              <a:buClr>
                <a:srgbClr val="002060"/>
              </a:buClr>
              <a:buNone/>
            </a:pPr>
            <a:r>
              <a:rPr lang="en-GB" sz="2800" b="1" dirty="0" err="1">
                <a:solidFill>
                  <a:schemeClr val="accent6">
                    <a:lumMod val="75000"/>
                  </a:schemeClr>
                </a:solidFill>
                <a:latin typeface="+mj-lt"/>
              </a:rPr>
              <a:t>Risultati</a:t>
            </a:r>
            <a:r>
              <a:rPr lang="en-GB" sz="2800" b="1" dirty="0">
                <a:solidFill>
                  <a:schemeClr val="accent6">
                    <a:lumMod val="75000"/>
                  </a:schemeClr>
                </a:solidFill>
                <a:latin typeface="+mj-lt"/>
              </a:rPr>
              <a:t> in L1</a:t>
            </a:r>
          </a:p>
          <a:p>
            <a:pPr algn="just">
              <a:buClr>
                <a:srgbClr val="002060"/>
              </a:buClr>
              <a:buNone/>
            </a:pPr>
            <a:endParaRPr lang="en-GB" sz="900" b="1" dirty="0">
              <a:solidFill>
                <a:schemeClr val="accent6">
                  <a:lumMod val="75000"/>
                </a:schemeClr>
              </a:solidFill>
              <a:latin typeface="+mj-lt"/>
            </a:endParaRPr>
          </a:p>
          <a:p>
            <a:pPr marL="355600" indent="-355600" algn="just">
              <a:buClr>
                <a:srgbClr val="002060"/>
              </a:buClr>
              <a:buFont typeface="+mj-lt"/>
              <a:buAutoNum type="arabicPeriod"/>
            </a:pPr>
            <a:r>
              <a:rPr lang="en-GB" sz="2000" b="1" dirty="0" err="1">
                <a:solidFill>
                  <a:schemeClr val="accent6">
                    <a:lumMod val="75000"/>
                  </a:schemeClr>
                </a:solidFill>
                <a:latin typeface="+mj-lt"/>
              </a:rPr>
              <a:t>Contrasti</a:t>
            </a:r>
            <a:r>
              <a:rPr lang="en-GB" sz="2000" b="1" dirty="0">
                <a:solidFill>
                  <a:schemeClr val="accent6">
                    <a:lumMod val="75000"/>
                  </a:schemeClr>
                </a:solidFill>
                <a:latin typeface="+mj-lt"/>
              </a:rPr>
              <a:t> </a:t>
            </a:r>
            <a:r>
              <a:rPr lang="en-GB" sz="2000" b="1" dirty="0" err="1">
                <a:solidFill>
                  <a:schemeClr val="accent6">
                    <a:lumMod val="75000"/>
                  </a:schemeClr>
                </a:solidFill>
                <a:latin typeface="+mj-lt"/>
              </a:rPr>
              <a:t>intertipologici</a:t>
            </a:r>
            <a:r>
              <a:rPr lang="en-GB" sz="2000" b="1" dirty="0">
                <a:solidFill>
                  <a:schemeClr val="accent6">
                    <a:lumMod val="75000"/>
                  </a:schemeClr>
                </a:solidFill>
                <a:latin typeface="+mj-lt"/>
              </a:rPr>
              <a:t> </a:t>
            </a:r>
            <a:r>
              <a:rPr lang="en-GB" sz="2000" dirty="0">
                <a:solidFill>
                  <a:schemeClr val="accent6">
                    <a:lumMod val="75000"/>
                  </a:schemeClr>
                </a:solidFill>
                <a:latin typeface="+mj-lt"/>
              </a:rPr>
              <a:t>(</a:t>
            </a:r>
            <a:r>
              <a:rPr lang="en-GB" sz="2000" i="1" dirty="0" err="1">
                <a:solidFill>
                  <a:schemeClr val="accent6">
                    <a:lumMod val="75000"/>
                  </a:schemeClr>
                </a:solidFill>
                <a:latin typeface="+mj-lt"/>
              </a:rPr>
              <a:t>Talmy</a:t>
            </a:r>
            <a:r>
              <a:rPr lang="en-GB" sz="2000" i="1" dirty="0">
                <a:solidFill>
                  <a:schemeClr val="accent6">
                    <a:lumMod val="75000"/>
                  </a:schemeClr>
                </a:solidFill>
                <a:latin typeface="+mj-lt"/>
              </a:rPr>
              <a:t> + </a:t>
            </a:r>
            <a:r>
              <a:rPr lang="en-GB" sz="2000" i="1" dirty="0" err="1">
                <a:solidFill>
                  <a:schemeClr val="accent6">
                    <a:lumMod val="75000"/>
                  </a:schemeClr>
                </a:solidFill>
                <a:latin typeface="+mj-lt"/>
              </a:rPr>
              <a:t>Slobin</a:t>
            </a:r>
            <a:r>
              <a:rPr lang="en-GB" sz="2000" dirty="0">
                <a:solidFill>
                  <a:schemeClr val="accent6">
                    <a:lumMod val="75000"/>
                  </a:schemeClr>
                </a:solidFill>
                <a:latin typeface="+mj-lt"/>
              </a:rPr>
              <a:t>):  </a:t>
            </a:r>
          </a:p>
          <a:p>
            <a:pPr marL="355600" indent="-355600" algn="just">
              <a:buClr>
                <a:srgbClr val="002060"/>
              </a:buClr>
              <a:buNone/>
            </a:pPr>
            <a:r>
              <a:rPr lang="en-GB" sz="2000" dirty="0">
                <a:solidFill>
                  <a:schemeClr val="accent6">
                    <a:lumMod val="75000"/>
                  </a:schemeClr>
                </a:solidFill>
                <a:latin typeface="+mj-lt"/>
              </a:rPr>
              <a:t>	</a:t>
            </a:r>
            <a:r>
              <a:rPr lang="en-GB" sz="2000" i="1" dirty="0">
                <a:solidFill>
                  <a:schemeClr val="accent6">
                    <a:lumMod val="75000"/>
                  </a:schemeClr>
                </a:solidFill>
                <a:latin typeface="+mj-lt"/>
              </a:rPr>
              <a:t>Focus</a:t>
            </a:r>
            <a:r>
              <a:rPr lang="en-GB" sz="2000" dirty="0">
                <a:solidFill>
                  <a:schemeClr val="accent6">
                    <a:lumMod val="75000"/>
                  </a:schemeClr>
                </a:solidFill>
                <a:latin typeface="+mj-lt"/>
              </a:rPr>
              <a:t> </a:t>
            </a:r>
            <a:r>
              <a:rPr lang="en-GB" sz="2000" dirty="0" err="1">
                <a:solidFill>
                  <a:schemeClr val="accent6">
                    <a:lumMod val="75000"/>
                  </a:schemeClr>
                </a:solidFill>
                <a:latin typeface="+mj-lt"/>
              </a:rPr>
              <a:t>sul</a:t>
            </a:r>
            <a:r>
              <a:rPr lang="en-GB" sz="2000" dirty="0">
                <a:solidFill>
                  <a:schemeClr val="accent6">
                    <a:lumMod val="75000"/>
                  </a:schemeClr>
                </a:solidFill>
                <a:latin typeface="+mj-lt"/>
              </a:rPr>
              <a:t> </a:t>
            </a:r>
            <a:r>
              <a:rPr lang="en-GB" sz="2000" dirty="0" err="1">
                <a:solidFill>
                  <a:schemeClr val="accent6">
                    <a:lumMod val="75000"/>
                  </a:schemeClr>
                </a:solidFill>
                <a:latin typeface="+mj-lt"/>
              </a:rPr>
              <a:t>Percorso</a:t>
            </a:r>
            <a:r>
              <a:rPr lang="en-GB" sz="2000" dirty="0">
                <a:solidFill>
                  <a:schemeClr val="accent6">
                    <a:lumMod val="75000"/>
                  </a:schemeClr>
                </a:solidFill>
                <a:latin typeface="+mj-lt"/>
              </a:rPr>
              <a:t> in </a:t>
            </a:r>
            <a:r>
              <a:rPr lang="en-GB" sz="2000" dirty="0" err="1">
                <a:solidFill>
                  <a:schemeClr val="accent6">
                    <a:lumMod val="75000"/>
                  </a:schemeClr>
                </a:solidFill>
                <a:latin typeface="+mj-lt"/>
              </a:rPr>
              <a:t>tutte</a:t>
            </a:r>
            <a:r>
              <a:rPr lang="en-GB" sz="2000" dirty="0">
                <a:solidFill>
                  <a:schemeClr val="accent6">
                    <a:lumMod val="75000"/>
                  </a:schemeClr>
                </a:solidFill>
                <a:latin typeface="+mj-lt"/>
              </a:rPr>
              <a:t> e 3 le lingue</a:t>
            </a:r>
            <a:endParaRPr lang="en-GB" sz="1800"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r>
              <a:rPr lang="fr-FR" sz="2000" dirty="0">
                <a:solidFill>
                  <a:schemeClr val="accent6">
                    <a:lumMod val="75000"/>
                  </a:schemeClr>
                </a:solidFill>
                <a:latin typeface="+mj-lt"/>
              </a:rPr>
              <a:t>			</a:t>
            </a:r>
          </a:p>
        </p:txBody>
      </p:sp>
      <p:graphicFrame>
        <p:nvGraphicFramePr>
          <p:cNvPr id="18" name="Grafico 17"/>
          <p:cNvGraphicFramePr/>
          <p:nvPr>
            <p:extLst>
              <p:ext uri="{D42A27DB-BD31-4B8C-83A1-F6EECF244321}">
                <p14:modId xmlns:p14="http://schemas.microsoft.com/office/powerpoint/2010/main" val="3004752398"/>
              </p:ext>
            </p:extLst>
          </p:nvPr>
        </p:nvGraphicFramePr>
        <p:xfrm>
          <a:off x="467544" y="1917232"/>
          <a:ext cx="5040000" cy="360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Segnaposto numero diapositiva 9"/>
          <p:cNvSpPr>
            <a:spLocks noGrp="1"/>
          </p:cNvSpPr>
          <p:nvPr>
            <p:ph type="sldNum" sz="quarter" idx="12"/>
          </p:nvPr>
        </p:nvSpPr>
        <p:spPr/>
        <p:txBody>
          <a:bodyPr/>
          <a:lstStyle/>
          <a:p>
            <a:fld id="{1A6FC8AF-664B-42D1-8CAC-423102524EC0}" type="slidenum">
              <a:rPr lang="it-IT" smtClean="0"/>
              <a:pPr/>
              <a:t>45</a:t>
            </a:fld>
            <a:endParaRPr lang="it-IT"/>
          </a:p>
        </p:txBody>
      </p:sp>
      <p:graphicFrame>
        <p:nvGraphicFramePr>
          <p:cNvPr id="7" name="Tabella 6">
            <a:extLst>
              <a:ext uri="{FF2B5EF4-FFF2-40B4-BE49-F238E27FC236}">
                <a16:creationId xmlns:a16="http://schemas.microsoft.com/office/drawing/2014/main" id="{A096E458-5528-1546-E3F1-34D285270581}"/>
              </a:ext>
            </a:extLst>
          </p:cNvPr>
          <p:cNvGraphicFramePr>
            <a:graphicFrameLocks noGrp="1"/>
          </p:cNvGraphicFramePr>
          <p:nvPr>
            <p:extLst>
              <p:ext uri="{D42A27DB-BD31-4B8C-83A1-F6EECF244321}">
                <p14:modId xmlns:p14="http://schemas.microsoft.com/office/powerpoint/2010/main" val="3853445846"/>
              </p:ext>
            </p:extLst>
          </p:nvPr>
        </p:nvGraphicFramePr>
        <p:xfrm>
          <a:off x="5652120" y="5085584"/>
          <a:ext cx="3210560" cy="1079720"/>
        </p:xfrm>
        <a:graphic>
          <a:graphicData uri="http://schemas.openxmlformats.org/drawingml/2006/table">
            <a:tbl>
              <a:tblPr firstRow="1" firstCol="1" bandRow="1">
                <a:tableStyleId>{68D230F3-CF80-4859-8CE7-A43EE81993B5}</a:tableStyleId>
              </a:tblPr>
              <a:tblGrid>
                <a:gridCol w="796290">
                  <a:extLst>
                    <a:ext uri="{9D8B030D-6E8A-4147-A177-3AD203B41FA5}">
                      <a16:colId xmlns:a16="http://schemas.microsoft.com/office/drawing/2014/main" val="2628535207"/>
                    </a:ext>
                  </a:extLst>
                </a:gridCol>
                <a:gridCol w="448310">
                  <a:extLst>
                    <a:ext uri="{9D8B030D-6E8A-4147-A177-3AD203B41FA5}">
                      <a16:colId xmlns:a16="http://schemas.microsoft.com/office/drawing/2014/main" val="3072153223"/>
                    </a:ext>
                  </a:extLst>
                </a:gridCol>
                <a:gridCol w="429260">
                  <a:extLst>
                    <a:ext uri="{9D8B030D-6E8A-4147-A177-3AD203B41FA5}">
                      <a16:colId xmlns:a16="http://schemas.microsoft.com/office/drawing/2014/main" val="2465341306"/>
                    </a:ext>
                  </a:extLst>
                </a:gridCol>
                <a:gridCol w="398145">
                  <a:extLst>
                    <a:ext uri="{9D8B030D-6E8A-4147-A177-3AD203B41FA5}">
                      <a16:colId xmlns:a16="http://schemas.microsoft.com/office/drawing/2014/main" val="3401468008"/>
                    </a:ext>
                  </a:extLst>
                </a:gridCol>
                <a:gridCol w="1138555">
                  <a:extLst>
                    <a:ext uri="{9D8B030D-6E8A-4147-A177-3AD203B41FA5}">
                      <a16:colId xmlns:a16="http://schemas.microsoft.com/office/drawing/2014/main" val="2825050573"/>
                    </a:ext>
                  </a:extLst>
                </a:gridCol>
              </a:tblGrid>
              <a:tr h="269930">
                <a:tc>
                  <a:txBody>
                    <a:bodyPr/>
                    <a:lstStyle/>
                    <a:p>
                      <a:pPr algn="just"/>
                      <a:r>
                        <a:rPr lang="fr-FR" sz="1100" dirty="0">
                          <a:effectLst/>
                        </a:rPr>
                        <a:t> </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dirty="0">
                          <a:effectLst/>
                        </a:rPr>
                        <a:t>ING</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FRA</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ITA</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X</a:t>
                      </a:r>
                      <a:r>
                        <a:rPr lang="it-IT" sz="1100" baseline="30000">
                          <a:effectLst/>
                        </a:rPr>
                        <a:t>2 </a:t>
                      </a:r>
                      <a:r>
                        <a:rPr lang="it-IT" sz="1100">
                          <a:effectLst/>
                        </a:rPr>
                        <a:t>test</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968718578"/>
                  </a:ext>
                </a:extLst>
              </a:tr>
              <a:tr h="269930">
                <a:tc>
                  <a:txBody>
                    <a:bodyPr/>
                    <a:lstStyle/>
                    <a:p>
                      <a:pPr algn="just"/>
                      <a:r>
                        <a:rPr lang="fr-029" sz="1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342</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262</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236</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0.09</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01885587"/>
                  </a:ext>
                </a:extLst>
              </a:tr>
              <a:tr h="269930">
                <a:tc>
                  <a:txBody>
                    <a:bodyPr/>
                    <a:lstStyle/>
                    <a:p>
                      <a:pPr algn="just"/>
                      <a:r>
                        <a:rPr lang="fr-029" sz="1100" dirty="0">
                          <a:effectLst/>
                        </a:rPr>
                        <a:t>M</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82</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37</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30</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b="1" dirty="0">
                          <a:solidFill>
                            <a:srgbClr val="FF0000"/>
                          </a:solidFill>
                          <a:effectLst/>
                        </a:rPr>
                        <a:t>0.003*</a:t>
                      </a:r>
                      <a:endParaRPr lang="en-GB" sz="18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803323312"/>
                  </a:ext>
                </a:extLst>
              </a:tr>
              <a:tr h="269930">
                <a:tc>
                  <a:txBody>
                    <a:bodyPr/>
                    <a:lstStyle/>
                    <a:p>
                      <a:pPr algn="just"/>
                      <a:r>
                        <a:rPr lang="fr-029" sz="1100" dirty="0">
                          <a:effectLst/>
                        </a:rPr>
                        <a:t>C</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40</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a:effectLst/>
                        </a:rPr>
                        <a:t>42</a:t>
                      </a:r>
                      <a:endParaRPr lang="en-GB" sz="180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dirty="0">
                          <a:effectLst/>
                        </a:rPr>
                        <a:t>32</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r>
                        <a:rPr lang="it-IT" sz="1100" dirty="0">
                          <a:effectLst/>
                        </a:rPr>
                        <a:t>0.22</a:t>
                      </a:r>
                      <a:endParaRPr lang="en-GB" sz="1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116808732"/>
                  </a:ext>
                </a:extLst>
              </a:tr>
            </a:tbl>
          </a:graphicData>
        </a:graphic>
      </p:graphicFrame>
      <p:sp>
        <p:nvSpPr>
          <p:cNvPr id="8" name="Rectangle 4">
            <a:extLst>
              <a:ext uri="{FF2B5EF4-FFF2-40B4-BE49-F238E27FC236}">
                <a16:creationId xmlns:a16="http://schemas.microsoft.com/office/drawing/2014/main" id="{7C6B971D-30E5-8C81-84EC-095A984DA202}"/>
              </a:ext>
            </a:extLst>
          </p:cNvPr>
          <p:cNvSpPr>
            <a:spLocks noChangeArrowheads="1"/>
          </p:cNvSpPr>
          <p:nvPr/>
        </p:nvSpPr>
        <p:spPr bwMode="auto">
          <a:xfrm>
            <a:off x="5581128" y="4546472"/>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a:ln>
                  <a:noFill/>
                </a:ln>
                <a:solidFill>
                  <a:schemeClr val="tx1"/>
                </a:solidFill>
                <a:effectLst/>
                <a:latin typeface="+mj-lt"/>
              </a:rPr>
            </a:br>
            <a:endParaRPr kumimoji="0" lang="en-GB" altLang="en-US" sz="1800" b="0" i="0" u="none" strike="noStrike" cap="none" normalizeH="0" baseline="0">
              <a:ln>
                <a:noFill/>
              </a:ln>
              <a:solidFill>
                <a:schemeClr val="tx1"/>
              </a:solidFill>
              <a:effectLst/>
              <a:latin typeface="+mj-lt"/>
            </a:endParaRPr>
          </a:p>
        </p:txBody>
      </p:sp>
      <p:sp>
        <p:nvSpPr>
          <p:cNvPr id="2" name="Segnaposto piè di pagina 1">
            <a:extLst>
              <a:ext uri="{FF2B5EF4-FFF2-40B4-BE49-F238E27FC236}">
                <a16:creationId xmlns:a16="http://schemas.microsoft.com/office/drawing/2014/main" id="{2686519A-41D5-10BE-233E-C1F1C823AB8F}"/>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379014"/>
            <a:ext cx="8496944" cy="5478878"/>
          </a:xfrm>
        </p:spPr>
        <p:txBody>
          <a:bodyPr>
            <a:noAutofit/>
          </a:bodyPr>
          <a:lstStyle/>
          <a:p>
            <a:pPr algn="just">
              <a:buClr>
                <a:srgbClr val="002060"/>
              </a:buClr>
              <a:buNone/>
            </a:pPr>
            <a:r>
              <a:rPr lang="en-GB" sz="2800" b="1" dirty="0" err="1">
                <a:solidFill>
                  <a:schemeClr val="accent6">
                    <a:lumMod val="75000"/>
                  </a:schemeClr>
                </a:solidFill>
                <a:latin typeface="+mj-lt"/>
              </a:rPr>
              <a:t>Resultati</a:t>
            </a:r>
            <a:r>
              <a:rPr lang="en-GB" sz="2800" b="1" dirty="0">
                <a:solidFill>
                  <a:schemeClr val="accent6">
                    <a:lumMod val="75000"/>
                  </a:schemeClr>
                </a:solidFill>
                <a:latin typeface="+mj-lt"/>
              </a:rPr>
              <a:t> in L1</a:t>
            </a:r>
            <a:endParaRPr lang="en-GB" sz="2400" b="1" dirty="0">
              <a:solidFill>
                <a:schemeClr val="accent6">
                  <a:lumMod val="75000"/>
                </a:schemeClr>
              </a:solidFill>
              <a:highlight>
                <a:srgbClr val="FFFF00"/>
              </a:highlight>
              <a:latin typeface="+mj-lt"/>
            </a:endParaRPr>
          </a:p>
          <a:p>
            <a:pPr algn="just">
              <a:buClr>
                <a:srgbClr val="002060"/>
              </a:buClr>
              <a:buNone/>
            </a:pPr>
            <a:endParaRPr lang="en-GB" sz="900" b="1" dirty="0">
              <a:solidFill>
                <a:schemeClr val="accent6">
                  <a:lumMod val="75000"/>
                </a:schemeClr>
              </a:solidFill>
              <a:latin typeface="+mj-lt"/>
            </a:endParaRPr>
          </a:p>
          <a:p>
            <a:pPr marL="354013" indent="-354013" algn="just">
              <a:buClr>
                <a:srgbClr val="002060"/>
              </a:buClr>
              <a:buFont typeface="+mj-lt"/>
              <a:buAutoNum type="arabicPeriod" startAt="2"/>
            </a:pPr>
            <a:r>
              <a:rPr lang="en-GB" sz="2000" b="1" dirty="0" err="1">
                <a:solidFill>
                  <a:schemeClr val="accent6">
                    <a:lumMod val="75000"/>
                  </a:schemeClr>
                </a:solidFill>
                <a:latin typeface="+mj-lt"/>
              </a:rPr>
              <a:t>Contrasti</a:t>
            </a:r>
            <a:r>
              <a:rPr lang="en-GB" sz="2000" b="1" dirty="0">
                <a:solidFill>
                  <a:schemeClr val="accent6">
                    <a:lumMod val="75000"/>
                  </a:schemeClr>
                </a:solidFill>
                <a:latin typeface="+mj-lt"/>
              </a:rPr>
              <a:t> </a:t>
            </a:r>
            <a:r>
              <a:rPr lang="en-GB" sz="2000" b="1" dirty="0" err="1">
                <a:solidFill>
                  <a:schemeClr val="accent6">
                    <a:lumMod val="75000"/>
                  </a:schemeClr>
                </a:solidFill>
                <a:latin typeface="+mj-lt"/>
              </a:rPr>
              <a:t>intertipologici</a:t>
            </a:r>
            <a:r>
              <a:rPr lang="en-GB" sz="2000" b="1" dirty="0">
                <a:solidFill>
                  <a:schemeClr val="accent6">
                    <a:lumMod val="75000"/>
                  </a:schemeClr>
                </a:solidFill>
                <a:latin typeface="+mj-lt"/>
              </a:rPr>
              <a:t> </a:t>
            </a:r>
            <a:r>
              <a:rPr lang="en-GB" sz="2000" dirty="0">
                <a:solidFill>
                  <a:schemeClr val="accent6">
                    <a:lumMod val="75000"/>
                  </a:schemeClr>
                </a:solidFill>
                <a:latin typeface="+mj-lt"/>
              </a:rPr>
              <a:t>(</a:t>
            </a:r>
            <a:r>
              <a:rPr lang="en-GB" sz="2000" i="1" dirty="0" err="1">
                <a:solidFill>
                  <a:schemeClr val="accent6">
                    <a:lumMod val="75000"/>
                  </a:schemeClr>
                </a:solidFill>
                <a:latin typeface="+mj-lt"/>
              </a:rPr>
              <a:t>Talmy</a:t>
            </a:r>
            <a:r>
              <a:rPr lang="en-GB" sz="2000" i="1" dirty="0">
                <a:solidFill>
                  <a:schemeClr val="accent6">
                    <a:lumMod val="75000"/>
                  </a:schemeClr>
                </a:solidFill>
                <a:latin typeface="+mj-lt"/>
              </a:rPr>
              <a:t> + </a:t>
            </a:r>
            <a:r>
              <a:rPr lang="en-GB" sz="2000" i="1" dirty="0" err="1">
                <a:solidFill>
                  <a:schemeClr val="accent6">
                    <a:lumMod val="75000"/>
                  </a:schemeClr>
                </a:solidFill>
                <a:latin typeface="+mj-lt"/>
              </a:rPr>
              <a:t>Slobin</a:t>
            </a:r>
            <a:r>
              <a:rPr lang="en-GB" sz="2000" dirty="0">
                <a:solidFill>
                  <a:schemeClr val="accent6">
                    <a:lumMod val="75000"/>
                  </a:schemeClr>
                </a:solidFill>
                <a:latin typeface="+mj-lt"/>
              </a:rPr>
              <a:t>):  </a:t>
            </a:r>
          </a:p>
          <a:p>
            <a:pPr marL="355600" indent="-355600" algn="just">
              <a:buClr>
                <a:srgbClr val="002060"/>
              </a:buClr>
              <a:buNone/>
            </a:pPr>
            <a:r>
              <a:rPr lang="en-GB" sz="2000" dirty="0">
                <a:solidFill>
                  <a:schemeClr val="accent6">
                    <a:lumMod val="75000"/>
                  </a:schemeClr>
                </a:solidFill>
                <a:latin typeface="+mj-lt"/>
              </a:rPr>
              <a:t>	</a:t>
            </a:r>
            <a:r>
              <a:rPr lang="en-GB" sz="2000" i="1" dirty="0">
                <a:solidFill>
                  <a:schemeClr val="accent6">
                    <a:lumMod val="75000"/>
                  </a:schemeClr>
                </a:solidFill>
                <a:latin typeface="+mj-lt"/>
              </a:rPr>
              <a:t>Locus</a:t>
            </a:r>
          </a:p>
          <a:p>
            <a:pPr marL="355600" indent="-355600" algn="just">
              <a:buClr>
                <a:srgbClr val="002060"/>
              </a:buClr>
              <a:buNone/>
            </a:pPr>
            <a:endParaRPr lang="en-GB" sz="1800"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r>
              <a:rPr lang="fr-FR" sz="2000" dirty="0">
                <a:solidFill>
                  <a:schemeClr val="accent6">
                    <a:lumMod val="75000"/>
                  </a:schemeClr>
                </a:solidFill>
                <a:latin typeface="+mj-lt"/>
              </a:rPr>
              <a:t>			</a:t>
            </a:r>
          </a:p>
        </p:txBody>
      </p:sp>
      <p:sp>
        <p:nvSpPr>
          <p:cNvPr id="11" name="CasellaDiTesto 10"/>
          <p:cNvSpPr txBox="1"/>
          <p:nvPr/>
        </p:nvSpPr>
        <p:spPr>
          <a:xfrm>
            <a:off x="332696" y="5520134"/>
            <a:ext cx="3500462" cy="830997"/>
          </a:xfrm>
          <a:prstGeom prst="rect">
            <a:avLst/>
          </a:prstGeom>
          <a:noFill/>
        </p:spPr>
        <p:txBody>
          <a:bodyPr wrap="square" rtlCol="0">
            <a:spAutoFit/>
          </a:bodyPr>
          <a:lstStyle/>
          <a:p>
            <a:r>
              <a:rPr lang="en-GB" sz="1600" b="1" dirty="0">
                <a:solidFill>
                  <a:schemeClr val="accent6">
                    <a:lumMod val="75000"/>
                  </a:schemeClr>
                </a:solidFill>
              </a:rPr>
              <a:t>ENG =&gt; </a:t>
            </a:r>
            <a:r>
              <a:rPr lang="en-GB" sz="1600" i="1" dirty="0">
                <a:solidFill>
                  <a:schemeClr val="accent6">
                    <a:lumMod val="75000"/>
                  </a:schemeClr>
                </a:solidFill>
              </a:rPr>
              <a:t>satellite-framed patterns </a:t>
            </a:r>
            <a:r>
              <a:rPr lang="en-GB" sz="1600" dirty="0">
                <a:solidFill>
                  <a:schemeClr val="accent6">
                    <a:lumMod val="75000"/>
                  </a:schemeClr>
                </a:solidFill>
              </a:rPr>
              <a:t>+ </a:t>
            </a:r>
            <a:r>
              <a:rPr lang="en-GB" sz="1600" dirty="0" err="1">
                <a:solidFill>
                  <a:schemeClr val="accent6">
                    <a:lumMod val="75000"/>
                  </a:schemeClr>
                </a:solidFill>
              </a:rPr>
              <a:t>Maniera</a:t>
            </a:r>
            <a:r>
              <a:rPr lang="en-GB" sz="1600" dirty="0">
                <a:solidFill>
                  <a:schemeClr val="accent6">
                    <a:lumMod val="75000"/>
                  </a:schemeClr>
                </a:solidFill>
              </a:rPr>
              <a:t> </a:t>
            </a:r>
            <a:r>
              <a:rPr lang="en-GB" sz="1600" dirty="0" err="1">
                <a:solidFill>
                  <a:schemeClr val="accent6">
                    <a:lumMod val="75000"/>
                  </a:schemeClr>
                </a:solidFill>
              </a:rPr>
              <a:t>espressa</a:t>
            </a:r>
            <a:r>
              <a:rPr lang="en-GB" sz="1600" dirty="0">
                <a:solidFill>
                  <a:schemeClr val="accent6">
                    <a:lumMod val="75000"/>
                  </a:schemeClr>
                </a:solidFill>
              </a:rPr>
              <a:t> </a:t>
            </a:r>
            <a:r>
              <a:rPr lang="en-GB" sz="1600" dirty="0" err="1">
                <a:solidFill>
                  <a:schemeClr val="accent6">
                    <a:lumMod val="75000"/>
                  </a:schemeClr>
                </a:solidFill>
              </a:rPr>
              <a:t>nel</a:t>
            </a:r>
            <a:r>
              <a:rPr lang="en-GB" sz="1600" dirty="0">
                <a:solidFill>
                  <a:schemeClr val="accent6">
                    <a:lumMod val="75000"/>
                  </a:schemeClr>
                </a:solidFill>
              </a:rPr>
              <a:t> verbo (</a:t>
            </a:r>
            <a:r>
              <a:rPr lang="en-GB" sz="1600" dirty="0">
                <a:solidFill>
                  <a:srgbClr val="FF0000"/>
                </a:solidFill>
              </a:rPr>
              <a:t>P &lt; 0.05</a:t>
            </a:r>
            <a:r>
              <a:rPr lang="en-GB" sz="1600" dirty="0">
                <a:solidFill>
                  <a:schemeClr val="accent6">
                    <a:lumMod val="75000"/>
                  </a:schemeClr>
                </a:solidFill>
              </a:rPr>
              <a:t>; </a:t>
            </a:r>
            <a:r>
              <a:rPr lang="en-GB" sz="1600" i="1" dirty="0">
                <a:solidFill>
                  <a:schemeClr val="accent6">
                    <a:lumMod val="75000"/>
                  </a:schemeClr>
                </a:solidFill>
              </a:rPr>
              <a:t>tiptoe, spike, tumble, pop, sneak</a:t>
            </a:r>
            <a:r>
              <a:rPr lang="en-GB" sz="1600" dirty="0">
                <a:solidFill>
                  <a:schemeClr val="accent6">
                    <a:lumMod val="75000"/>
                  </a:schemeClr>
                </a:solidFill>
              </a:rPr>
              <a:t>)</a:t>
            </a:r>
          </a:p>
        </p:txBody>
      </p:sp>
      <p:sp>
        <p:nvSpPr>
          <p:cNvPr id="13" name="CasellaDiTesto 12"/>
          <p:cNvSpPr txBox="1"/>
          <p:nvPr/>
        </p:nvSpPr>
        <p:spPr>
          <a:xfrm>
            <a:off x="4429124" y="5520134"/>
            <a:ext cx="3929090" cy="1077218"/>
          </a:xfrm>
          <a:prstGeom prst="rect">
            <a:avLst/>
          </a:prstGeom>
          <a:noFill/>
        </p:spPr>
        <p:txBody>
          <a:bodyPr wrap="square" rtlCol="0">
            <a:spAutoFit/>
          </a:bodyPr>
          <a:lstStyle/>
          <a:p>
            <a:pPr algn="just">
              <a:buClr>
                <a:srgbClr val="002060"/>
              </a:buClr>
              <a:buNone/>
            </a:pPr>
            <a:r>
              <a:rPr lang="en-GB" sz="1600" b="1" dirty="0">
                <a:solidFill>
                  <a:schemeClr val="accent6">
                    <a:lumMod val="75000"/>
                  </a:schemeClr>
                </a:solidFill>
              </a:rPr>
              <a:t>FR / ITA </a:t>
            </a:r>
            <a:r>
              <a:rPr lang="en-GB" sz="1600" dirty="0">
                <a:solidFill>
                  <a:schemeClr val="accent6">
                    <a:lumMod val="75000"/>
                  </a:schemeClr>
                </a:solidFill>
              </a:rPr>
              <a:t>=&gt; </a:t>
            </a:r>
            <a:r>
              <a:rPr lang="en-GB" sz="1600" i="1" dirty="0">
                <a:solidFill>
                  <a:schemeClr val="accent6">
                    <a:lumMod val="75000"/>
                  </a:schemeClr>
                </a:solidFill>
              </a:rPr>
              <a:t>verb-framed patterns</a:t>
            </a:r>
            <a:r>
              <a:rPr lang="en-GB" sz="1600" dirty="0">
                <a:solidFill>
                  <a:schemeClr val="accent6">
                    <a:lumMod val="75000"/>
                  </a:schemeClr>
                </a:solidFill>
              </a:rPr>
              <a:t>: P </a:t>
            </a:r>
            <a:r>
              <a:rPr lang="en-GB" sz="1600" dirty="0" err="1">
                <a:solidFill>
                  <a:schemeClr val="accent6">
                    <a:lumMod val="75000"/>
                  </a:schemeClr>
                </a:solidFill>
              </a:rPr>
              <a:t>nel</a:t>
            </a:r>
            <a:r>
              <a:rPr lang="en-GB" sz="1600" dirty="0">
                <a:solidFill>
                  <a:schemeClr val="accent6">
                    <a:lumMod val="75000"/>
                  </a:schemeClr>
                </a:solidFill>
              </a:rPr>
              <a:t> verbo </a:t>
            </a:r>
            <a:r>
              <a:rPr lang="en-GB" sz="1600" i="1" dirty="0">
                <a:solidFill>
                  <a:schemeClr val="accent6">
                    <a:lumMod val="75000"/>
                  </a:schemeClr>
                </a:solidFill>
              </a:rPr>
              <a:t>(</a:t>
            </a:r>
            <a:r>
              <a:rPr lang="en-GB" sz="1600" i="1" dirty="0" err="1">
                <a:solidFill>
                  <a:schemeClr val="accent6">
                    <a:lumMod val="75000"/>
                  </a:schemeClr>
                </a:solidFill>
              </a:rPr>
              <a:t>tomber</a:t>
            </a:r>
            <a:r>
              <a:rPr lang="en-GB" sz="1600" i="1" dirty="0">
                <a:solidFill>
                  <a:schemeClr val="accent6">
                    <a:lumMod val="75000"/>
                  </a:schemeClr>
                </a:solidFill>
              </a:rPr>
              <a:t>, </a:t>
            </a:r>
            <a:r>
              <a:rPr lang="en-GB" sz="1600" i="1" dirty="0" err="1">
                <a:solidFill>
                  <a:schemeClr val="accent6">
                    <a:lumMod val="75000"/>
                  </a:schemeClr>
                </a:solidFill>
              </a:rPr>
              <a:t>sortir</a:t>
            </a:r>
            <a:r>
              <a:rPr lang="en-GB" sz="1600" i="1" dirty="0">
                <a:solidFill>
                  <a:schemeClr val="accent6">
                    <a:lumMod val="75000"/>
                  </a:schemeClr>
                </a:solidFill>
              </a:rPr>
              <a:t>, </a:t>
            </a:r>
            <a:r>
              <a:rPr lang="en-GB" sz="1600" i="1" dirty="0" err="1">
                <a:solidFill>
                  <a:schemeClr val="accent6">
                    <a:lumMod val="75000"/>
                  </a:schemeClr>
                </a:solidFill>
              </a:rPr>
              <a:t>cadere</a:t>
            </a:r>
            <a:r>
              <a:rPr lang="en-GB" sz="1600" i="1" dirty="0">
                <a:solidFill>
                  <a:schemeClr val="accent6">
                    <a:lumMod val="75000"/>
                  </a:schemeClr>
                </a:solidFill>
              </a:rPr>
              <a:t>, </a:t>
            </a:r>
            <a:r>
              <a:rPr lang="en-GB" sz="1600" i="1" dirty="0" err="1">
                <a:solidFill>
                  <a:schemeClr val="accent6">
                    <a:lumMod val="75000"/>
                  </a:schemeClr>
                </a:solidFill>
              </a:rPr>
              <a:t>uscire</a:t>
            </a:r>
            <a:r>
              <a:rPr lang="en-GB" sz="1600" i="1" dirty="0">
                <a:solidFill>
                  <a:schemeClr val="accent6">
                    <a:lumMod val="75000"/>
                  </a:schemeClr>
                </a:solidFill>
              </a:rPr>
              <a:t>) </a:t>
            </a:r>
          </a:p>
          <a:p>
            <a:pPr algn="just">
              <a:buClr>
                <a:srgbClr val="002060"/>
              </a:buClr>
              <a:buNone/>
            </a:pPr>
            <a:r>
              <a:rPr lang="en-GB" sz="1600" b="1" dirty="0">
                <a:solidFill>
                  <a:srgbClr val="FF0000"/>
                </a:solidFill>
              </a:rPr>
              <a:t>ma</a:t>
            </a:r>
            <a:r>
              <a:rPr lang="en-GB" sz="1600" dirty="0">
                <a:solidFill>
                  <a:schemeClr val="accent6">
                    <a:lumMod val="75000"/>
                  </a:schemeClr>
                </a:solidFill>
              </a:rPr>
              <a:t> M </a:t>
            </a:r>
            <a:r>
              <a:rPr lang="en-GB" sz="1600" dirty="0" err="1">
                <a:solidFill>
                  <a:schemeClr val="accent6">
                    <a:lumMod val="75000"/>
                  </a:schemeClr>
                </a:solidFill>
              </a:rPr>
              <a:t>raramente</a:t>
            </a:r>
            <a:r>
              <a:rPr lang="en-GB" sz="1600" dirty="0">
                <a:solidFill>
                  <a:schemeClr val="accent6">
                    <a:lumMod val="75000"/>
                  </a:schemeClr>
                </a:solidFill>
              </a:rPr>
              <a:t> espresso al di </a:t>
            </a:r>
            <a:r>
              <a:rPr lang="en-GB" sz="1600" dirty="0" err="1">
                <a:solidFill>
                  <a:schemeClr val="accent6">
                    <a:lumMod val="75000"/>
                  </a:schemeClr>
                </a:solidFill>
              </a:rPr>
              <a:t>fuori</a:t>
            </a:r>
            <a:r>
              <a:rPr lang="en-GB" sz="1600" dirty="0">
                <a:solidFill>
                  <a:schemeClr val="accent6">
                    <a:lumMod val="75000"/>
                  </a:schemeClr>
                </a:solidFill>
              </a:rPr>
              <a:t> del verbo(</a:t>
            </a:r>
            <a:r>
              <a:rPr lang="en-GB" sz="1600" i="1" dirty="0">
                <a:solidFill>
                  <a:schemeClr val="accent6">
                    <a:lumMod val="75000"/>
                  </a:schemeClr>
                </a:solidFill>
              </a:rPr>
              <a:t>il </a:t>
            </a:r>
            <a:r>
              <a:rPr lang="en-GB" sz="1600" i="1" dirty="0" err="1">
                <a:solidFill>
                  <a:schemeClr val="accent6">
                    <a:lumMod val="75000"/>
                  </a:schemeClr>
                </a:solidFill>
              </a:rPr>
              <a:t>gufo</a:t>
            </a:r>
            <a:r>
              <a:rPr lang="en-GB" sz="1600" i="1" dirty="0">
                <a:solidFill>
                  <a:schemeClr val="accent6">
                    <a:lumMod val="75000"/>
                  </a:schemeClr>
                </a:solidFill>
              </a:rPr>
              <a:t> </a:t>
            </a:r>
            <a:r>
              <a:rPr lang="en-GB" sz="1600" i="1" dirty="0" err="1">
                <a:solidFill>
                  <a:schemeClr val="accent6">
                    <a:lumMod val="75000"/>
                  </a:schemeClr>
                </a:solidFill>
              </a:rPr>
              <a:t>volò</a:t>
            </a:r>
            <a:r>
              <a:rPr lang="en-GB" sz="1600" i="1" dirty="0">
                <a:solidFill>
                  <a:schemeClr val="accent6">
                    <a:lumMod val="75000"/>
                  </a:schemeClr>
                </a:solidFill>
              </a:rPr>
              <a:t>, il bambino </a:t>
            </a:r>
            <a:r>
              <a:rPr lang="en-GB" sz="1600" i="1" dirty="0" err="1">
                <a:solidFill>
                  <a:schemeClr val="accent6">
                    <a:lumMod val="75000"/>
                  </a:schemeClr>
                </a:solidFill>
              </a:rPr>
              <a:t>cascò</a:t>
            </a:r>
            <a:r>
              <a:rPr lang="en-GB" sz="1600" i="1" dirty="0">
                <a:solidFill>
                  <a:schemeClr val="accent6">
                    <a:lumMod val="75000"/>
                  </a:schemeClr>
                </a:solidFill>
              </a:rPr>
              <a:t>)</a:t>
            </a:r>
            <a:endParaRPr lang="it-IT" sz="1600" dirty="0"/>
          </a:p>
        </p:txBody>
      </p:sp>
      <p:graphicFrame>
        <p:nvGraphicFramePr>
          <p:cNvPr id="20" name="Grafico 19"/>
          <p:cNvGraphicFramePr/>
          <p:nvPr>
            <p:extLst>
              <p:ext uri="{D42A27DB-BD31-4B8C-83A1-F6EECF244321}">
                <p14:modId xmlns:p14="http://schemas.microsoft.com/office/powerpoint/2010/main" val="2924839633"/>
              </p:ext>
            </p:extLst>
          </p:nvPr>
        </p:nvGraphicFramePr>
        <p:xfrm>
          <a:off x="1928794" y="1701208"/>
          <a:ext cx="5400000" cy="3600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Segnaposto numero diapositiva 9"/>
          <p:cNvSpPr>
            <a:spLocks noGrp="1"/>
          </p:cNvSpPr>
          <p:nvPr>
            <p:ph type="sldNum" sz="quarter" idx="12"/>
          </p:nvPr>
        </p:nvSpPr>
        <p:spPr/>
        <p:txBody>
          <a:bodyPr/>
          <a:lstStyle/>
          <a:p>
            <a:fld id="{1A6FC8AF-664B-42D1-8CAC-423102524EC0}" type="slidenum">
              <a:rPr lang="it-IT" smtClean="0"/>
              <a:pPr/>
              <a:t>46</a:t>
            </a:fld>
            <a:endParaRPr lang="it-IT"/>
          </a:p>
        </p:txBody>
      </p:sp>
      <p:sp>
        <p:nvSpPr>
          <p:cNvPr id="2" name="Segnaposto piè di pagina 1">
            <a:extLst>
              <a:ext uri="{FF2B5EF4-FFF2-40B4-BE49-F238E27FC236}">
                <a16:creationId xmlns:a16="http://schemas.microsoft.com/office/drawing/2014/main" id="{54EB6ABD-C325-417F-D823-474BC1785B0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40477116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379014"/>
            <a:ext cx="8496944" cy="5478878"/>
          </a:xfrm>
        </p:spPr>
        <p:txBody>
          <a:bodyPr>
            <a:noAutofit/>
          </a:bodyPr>
          <a:lstStyle/>
          <a:p>
            <a:pPr algn="just">
              <a:buClr>
                <a:srgbClr val="002060"/>
              </a:buClr>
              <a:buNone/>
            </a:pPr>
            <a:r>
              <a:rPr lang="en-GB" sz="2800" b="1" dirty="0" err="1">
                <a:solidFill>
                  <a:schemeClr val="accent6">
                    <a:lumMod val="75000"/>
                  </a:schemeClr>
                </a:solidFill>
                <a:latin typeface="+mj-lt"/>
              </a:rPr>
              <a:t>Risultati</a:t>
            </a:r>
            <a:r>
              <a:rPr lang="en-GB" sz="2800" b="1" dirty="0">
                <a:solidFill>
                  <a:schemeClr val="accent6">
                    <a:lumMod val="75000"/>
                  </a:schemeClr>
                </a:solidFill>
                <a:latin typeface="+mj-lt"/>
              </a:rPr>
              <a:t> in L1</a:t>
            </a:r>
            <a:endParaRPr lang="en-GB" sz="2400" b="1" dirty="0">
              <a:solidFill>
                <a:schemeClr val="accent6">
                  <a:lumMod val="75000"/>
                </a:schemeClr>
              </a:solidFill>
              <a:highlight>
                <a:srgbClr val="FFFF00"/>
              </a:highlight>
              <a:latin typeface="+mj-lt"/>
            </a:endParaRPr>
          </a:p>
          <a:p>
            <a:pPr algn="just">
              <a:buClr>
                <a:srgbClr val="002060"/>
              </a:buClr>
              <a:buNone/>
            </a:pPr>
            <a:endParaRPr lang="en-GB" sz="900" b="1" dirty="0">
              <a:solidFill>
                <a:schemeClr val="accent6">
                  <a:lumMod val="75000"/>
                </a:schemeClr>
              </a:solidFill>
              <a:latin typeface="+mj-lt"/>
            </a:endParaRPr>
          </a:p>
          <a:p>
            <a:pPr marL="354013" indent="-354013" algn="just">
              <a:buClr>
                <a:srgbClr val="002060"/>
              </a:buClr>
              <a:buFont typeface="+mj-lt"/>
              <a:buAutoNum type="arabicPeriod" startAt="2"/>
            </a:pPr>
            <a:r>
              <a:rPr lang="en-GB" sz="2000" b="1" dirty="0" err="1">
                <a:solidFill>
                  <a:schemeClr val="accent6">
                    <a:lumMod val="75000"/>
                  </a:schemeClr>
                </a:solidFill>
                <a:latin typeface="+mj-lt"/>
              </a:rPr>
              <a:t>Contrasti</a:t>
            </a:r>
            <a:r>
              <a:rPr lang="en-GB" sz="2000" b="1" dirty="0">
                <a:solidFill>
                  <a:schemeClr val="accent6">
                    <a:lumMod val="75000"/>
                  </a:schemeClr>
                </a:solidFill>
                <a:latin typeface="+mj-lt"/>
              </a:rPr>
              <a:t> </a:t>
            </a:r>
            <a:r>
              <a:rPr lang="en-GB" sz="2000" b="1" dirty="0" err="1">
                <a:solidFill>
                  <a:schemeClr val="accent6">
                    <a:lumMod val="75000"/>
                  </a:schemeClr>
                </a:solidFill>
                <a:latin typeface="+mj-lt"/>
              </a:rPr>
              <a:t>intertipologici</a:t>
            </a:r>
            <a:r>
              <a:rPr lang="en-GB" sz="2000" b="1" dirty="0">
                <a:solidFill>
                  <a:schemeClr val="accent6">
                    <a:lumMod val="75000"/>
                  </a:schemeClr>
                </a:solidFill>
                <a:latin typeface="+mj-lt"/>
              </a:rPr>
              <a:t> </a:t>
            </a:r>
            <a:r>
              <a:rPr lang="en-GB" sz="2000" dirty="0">
                <a:solidFill>
                  <a:schemeClr val="accent6">
                    <a:lumMod val="75000"/>
                  </a:schemeClr>
                </a:solidFill>
                <a:latin typeface="+mj-lt"/>
              </a:rPr>
              <a:t>(</a:t>
            </a:r>
            <a:r>
              <a:rPr lang="en-GB" sz="2000" i="1" dirty="0" err="1">
                <a:solidFill>
                  <a:schemeClr val="accent6">
                    <a:lumMod val="75000"/>
                  </a:schemeClr>
                </a:solidFill>
                <a:latin typeface="+mj-lt"/>
              </a:rPr>
              <a:t>Talmy</a:t>
            </a:r>
            <a:r>
              <a:rPr lang="en-GB" sz="2000" i="1" dirty="0">
                <a:solidFill>
                  <a:schemeClr val="accent6">
                    <a:lumMod val="75000"/>
                  </a:schemeClr>
                </a:solidFill>
                <a:latin typeface="+mj-lt"/>
              </a:rPr>
              <a:t> + </a:t>
            </a:r>
            <a:r>
              <a:rPr lang="en-GB" sz="2000" i="1" dirty="0" err="1">
                <a:solidFill>
                  <a:schemeClr val="accent6">
                    <a:lumMod val="75000"/>
                  </a:schemeClr>
                </a:solidFill>
                <a:latin typeface="+mj-lt"/>
              </a:rPr>
              <a:t>Slobin</a:t>
            </a:r>
            <a:r>
              <a:rPr lang="en-GB" sz="2000" dirty="0">
                <a:solidFill>
                  <a:schemeClr val="accent6">
                    <a:lumMod val="75000"/>
                  </a:schemeClr>
                </a:solidFill>
                <a:latin typeface="+mj-lt"/>
              </a:rPr>
              <a:t>):  </a:t>
            </a:r>
          </a:p>
          <a:p>
            <a:pPr marL="355600" indent="-355600" algn="just">
              <a:buClr>
                <a:srgbClr val="002060"/>
              </a:buClr>
              <a:buNone/>
            </a:pPr>
            <a:r>
              <a:rPr lang="en-GB" sz="2000" dirty="0">
                <a:solidFill>
                  <a:schemeClr val="accent6">
                    <a:lumMod val="75000"/>
                  </a:schemeClr>
                </a:solidFill>
                <a:latin typeface="+mj-lt"/>
              </a:rPr>
              <a:t>	</a:t>
            </a:r>
            <a:r>
              <a:rPr lang="en-GB" sz="2000" i="1" dirty="0">
                <a:solidFill>
                  <a:schemeClr val="accent6">
                    <a:lumMod val="75000"/>
                  </a:schemeClr>
                </a:solidFill>
                <a:latin typeface="+mj-lt"/>
              </a:rPr>
              <a:t>Locus: </a:t>
            </a:r>
            <a:r>
              <a:rPr lang="en-GB" sz="2000" i="1" dirty="0" err="1">
                <a:solidFill>
                  <a:schemeClr val="accent6">
                    <a:lumMod val="75000"/>
                  </a:schemeClr>
                </a:solidFill>
                <a:latin typeface="+mj-lt"/>
              </a:rPr>
              <a:t>i</a:t>
            </a:r>
            <a:r>
              <a:rPr lang="en-GB" sz="2000" i="1" dirty="0">
                <a:solidFill>
                  <a:schemeClr val="accent6">
                    <a:lumMod val="75000"/>
                  </a:schemeClr>
                </a:solidFill>
                <a:latin typeface="+mj-lt"/>
              </a:rPr>
              <a:t> </a:t>
            </a:r>
            <a:r>
              <a:rPr lang="en-GB" sz="2000" i="1" dirty="0" err="1">
                <a:solidFill>
                  <a:schemeClr val="accent6">
                    <a:lumMod val="75000"/>
                  </a:schemeClr>
                </a:solidFill>
                <a:latin typeface="+mj-lt"/>
              </a:rPr>
              <a:t>verbi</a:t>
            </a:r>
            <a:endParaRPr lang="en-GB" sz="2000" i="1" dirty="0">
              <a:solidFill>
                <a:schemeClr val="accent6">
                  <a:lumMod val="75000"/>
                </a:schemeClr>
              </a:solidFill>
              <a:latin typeface="+mj-lt"/>
            </a:endParaRPr>
          </a:p>
          <a:p>
            <a:pPr marL="355600" indent="-355600" algn="just">
              <a:buClr>
                <a:srgbClr val="002060"/>
              </a:buClr>
              <a:buNone/>
            </a:pPr>
            <a:endParaRPr lang="en-GB" sz="1800"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endParaRPr lang="en-GB" sz="1800" b="1" dirty="0">
              <a:solidFill>
                <a:schemeClr val="accent6">
                  <a:lumMod val="75000"/>
                </a:schemeClr>
              </a:solidFill>
              <a:latin typeface="+mj-lt"/>
            </a:endParaRPr>
          </a:p>
          <a:p>
            <a:pPr algn="just">
              <a:buClr>
                <a:srgbClr val="002060"/>
              </a:buClr>
              <a:buNone/>
            </a:pPr>
            <a:r>
              <a:rPr lang="en-GB" sz="1800" b="1" dirty="0">
                <a:solidFill>
                  <a:schemeClr val="accent6">
                    <a:lumMod val="75000"/>
                  </a:schemeClr>
                </a:solidFill>
                <a:latin typeface="+mj-lt"/>
              </a:rPr>
              <a:t>	</a:t>
            </a:r>
          </a:p>
          <a:p>
            <a:pPr algn="just">
              <a:buClr>
                <a:srgbClr val="002060"/>
              </a:buClr>
              <a:buNone/>
            </a:pPr>
            <a:r>
              <a:rPr lang="fr-FR" sz="2000" dirty="0">
                <a:solidFill>
                  <a:schemeClr val="accent6">
                    <a:lumMod val="75000"/>
                  </a:schemeClr>
                </a:solidFill>
                <a:latin typeface="+mj-lt"/>
              </a:rPr>
              <a:t>			</a:t>
            </a:r>
          </a:p>
        </p:txBody>
      </p:sp>
      <p:sp>
        <p:nvSpPr>
          <p:cNvPr id="11" name="CasellaDiTesto 10"/>
          <p:cNvSpPr txBox="1"/>
          <p:nvPr/>
        </p:nvSpPr>
        <p:spPr>
          <a:xfrm>
            <a:off x="332696" y="5229200"/>
            <a:ext cx="3500462" cy="584775"/>
          </a:xfrm>
          <a:prstGeom prst="rect">
            <a:avLst/>
          </a:prstGeom>
          <a:noFill/>
        </p:spPr>
        <p:txBody>
          <a:bodyPr wrap="square" rtlCol="0">
            <a:spAutoFit/>
          </a:bodyPr>
          <a:lstStyle/>
          <a:p>
            <a:r>
              <a:rPr lang="en-GB" sz="1600" b="1" dirty="0">
                <a:solidFill>
                  <a:schemeClr val="accent6">
                    <a:lumMod val="75000"/>
                  </a:schemeClr>
                </a:solidFill>
              </a:rPr>
              <a:t>ING =&gt; </a:t>
            </a:r>
            <a:r>
              <a:rPr lang="en-GB" sz="1600" b="1" dirty="0" err="1">
                <a:solidFill>
                  <a:schemeClr val="accent6">
                    <a:lumMod val="75000"/>
                  </a:schemeClr>
                </a:solidFill>
              </a:rPr>
              <a:t>verbi</a:t>
            </a:r>
            <a:r>
              <a:rPr lang="en-GB" sz="1600" b="1" dirty="0">
                <a:solidFill>
                  <a:schemeClr val="accent6">
                    <a:lumMod val="75000"/>
                  </a:schemeClr>
                </a:solidFill>
              </a:rPr>
              <a:t> di </a:t>
            </a:r>
            <a:r>
              <a:rPr lang="en-GB" sz="1600" b="1" dirty="0" err="1">
                <a:solidFill>
                  <a:schemeClr val="accent6">
                    <a:lumMod val="75000"/>
                  </a:schemeClr>
                </a:solidFill>
              </a:rPr>
              <a:t>maniera</a:t>
            </a:r>
            <a:r>
              <a:rPr lang="en-GB" sz="1600" b="1" dirty="0">
                <a:solidFill>
                  <a:schemeClr val="accent6">
                    <a:lumMod val="75000"/>
                  </a:schemeClr>
                </a:solidFill>
              </a:rPr>
              <a:t> </a:t>
            </a:r>
            <a:r>
              <a:rPr lang="en-GB" sz="1600" dirty="0">
                <a:solidFill>
                  <a:schemeClr val="accent6">
                    <a:lumMod val="75000"/>
                  </a:schemeClr>
                </a:solidFill>
              </a:rPr>
              <a:t>(</a:t>
            </a:r>
            <a:r>
              <a:rPr lang="en-GB" sz="1600" dirty="0">
                <a:solidFill>
                  <a:srgbClr val="FF0000"/>
                </a:solidFill>
              </a:rPr>
              <a:t>P &lt; 0.05</a:t>
            </a:r>
            <a:r>
              <a:rPr lang="en-GB" sz="1600" dirty="0">
                <a:solidFill>
                  <a:schemeClr val="accent6">
                    <a:lumMod val="75000"/>
                  </a:schemeClr>
                </a:solidFill>
              </a:rPr>
              <a:t>; </a:t>
            </a:r>
            <a:r>
              <a:rPr lang="en-GB" sz="1600" i="1" dirty="0">
                <a:solidFill>
                  <a:schemeClr val="accent6">
                    <a:lumMod val="75000"/>
                  </a:schemeClr>
                </a:solidFill>
              </a:rPr>
              <a:t>tiptoe, spike, tumble, pop, sneak</a:t>
            </a:r>
            <a:r>
              <a:rPr lang="en-GB" sz="1600" dirty="0">
                <a:solidFill>
                  <a:schemeClr val="accent6">
                    <a:lumMod val="75000"/>
                  </a:schemeClr>
                </a:solidFill>
              </a:rPr>
              <a:t>)</a:t>
            </a:r>
          </a:p>
        </p:txBody>
      </p:sp>
      <p:sp>
        <p:nvSpPr>
          <p:cNvPr id="13" name="CasellaDiTesto 12"/>
          <p:cNvSpPr txBox="1"/>
          <p:nvPr/>
        </p:nvSpPr>
        <p:spPr>
          <a:xfrm>
            <a:off x="4429124" y="5301208"/>
            <a:ext cx="3929090" cy="584775"/>
          </a:xfrm>
          <a:prstGeom prst="rect">
            <a:avLst/>
          </a:prstGeom>
          <a:noFill/>
        </p:spPr>
        <p:txBody>
          <a:bodyPr wrap="square" rtlCol="0">
            <a:spAutoFit/>
          </a:bodyPr>
          <a:lstStyle/>
          <a:p>
            <a:pPr algn="just">
              <a:buClr>
                <a:srgbClr val="002060"/>
              </a:buClr>
              <a:buNone/>
            </a:pPr>
            <a:r>
              <a:rPr lang="en-GB" sz="1600" b="1" dirty="0">
                <a:solidFill>
                  <a:schemeClr val="accent6">
                    <a:lumMod val="75000"/>
                  </a:schemeClr>
                </a:solidFill>
              </a:rPr>
              <a:t>FR / ITA </a:t>
            </a:r>
            <a:r>
              <a:rPr lang="en-GB" sz="1600" dirty="0">
                <a:solidFill>
                  <a:schemeClr val="accent6">
                    <a:lumMod val="75000"/>
                  </a:schemeClr>
                </a:solidFill>
              </a:rPr>
              <a:t>=&gt; </a:t>
            </a:r>
            <a:r>
              <a:rPr lang="en-GB" sz="1600" b="1" dirty="0" err="1">
                <a:solidFill>
                  <a:schemeClr val="accent6">
                    <a:lumMod val="75000"/>
                  </a:schemeClr>
                </a:solidFill>
              </a:rPr>
              <a:t>verbi</a:t>
            </a:r>
            <a:r>
              <a:rPr lang="en-GB" sz="1600" b="1" dirty="0">
                <a:solidFill>
                  <a:schemeClr val="accent6">
                    <a:lumMod val="75000"/>
                  </a:schemeClr>
                </a:solidFill>
              </a:rPr>
              <a:t> di P </a:t>
            </a:r>
            <a:r>
              <a:rPr lang="en-GB" sz="1600" i="1" dirty="0">
                <a:solidFill>
                  <a:schemeClr val="accent6">
                    <a:lumMod val="75000"/>
                  </a:schemeClr>
                </a:solidFill>
              </a:rPr>
              <a:t>(</a:t>
            </a:r>
            <a:r>
              <a:rPr lang="en-GB" sz="1600" i="1" dirty="0" err="1">
                <a:solidFill>
                  <a:schemeClr val="accent6">
                    <a:lumMod val="75000"/>
                  </a:schemeClr>
                </a:solidFill>
              </a:rPr>
              <a:t>tomber</a:t>
            </a:r>
            <a:r>
              <a:rPr lang="en-GB" sz="1600" i="1" dirty="0">
                <a:solidFill>
                  <a:schemeClr val="accent6">
                    <a:lumMod val="75000"/>
                  </a:schemeClr>
                </a:solidFill>
              </a:rPr>
              <a:t>, </a:t>
            </a:r>
            <a:r>
              <a:rPr lang="en-GB" sz="1600" i="1" dirty="0" err="1">
                <a:solidFill>
                  <a:schemeClr val="accent6">
                    <a:lumMod val="75000"/>
                  </a:schemeClr>
                </a:solidFill>
              </a:rPr>
              <a:t>sortir</a:t>
            </a:r>
            <a:r>
              <a:rPr lang="en-GB" sz="1600" i="1" dirty="0">
                <a:solidFill>
                  <a:schemeClr val="accent6">
                    <a:lumMod val="75000"/>
                  </a:schemeClr>
                </a:solidFill>
              </a:rPr>
              <a:t>, </a:t>
            </a:r>
            <a:r>
              <a:rPr lang="en-GB" sz="1600" i="1" dirty="0" err="1">
                <a:solidFill>
                  <a:schemeClr val="accent6">
                    <a:lumMod val="75000"/>
                  </a:schemeClr>
                </a:solidFill>
              </a:rPr>
              <a:t>cadere</a:t>
            </a:r>
            <a:r>
              <a:rPr lang="en-GB" sz="1600" i="1" dirty="0">
                <a:solidFill>
                  <a:schemeClr val="accent6">
                    <a:lumMod val="75000"/>
                  </a:schemeClr>
                </a:solidFill>
              </a:rPr>
              <a:t>, </a:t>
            </a:r>
            <a:r>
              <a:rPr lang="en-GB" sz="1600" i="1" dirty="0" err="1">
                <a:solidFill>
                  <a:schemeClr val="accent6">
                    <a:lumMod val="75000"/>
                  </a:schemeClr>
                </a:solidFill>
              </a:rPr>
              <a:t>uscire</a:t>
            </a:r>
            <a:r>
              <a:rPr lang="en-GB" sz="1600" i="1" dirty="0">
                <a:solidFill>
                  <a:schemeClr val="accent6">
                    <a:lumMod val="75000"/>
                  </a:schemeClr>
                </a:solidFill>
              </a:rPr>
              <a:t>) </a:t>
            </a:r>
          </a:p>
        </p:txBody>
      </p:sp>
      <p:sp>
        <p:nvSpPr>
          <p:cNvPr id="10" name="Segnaposto numero diapositiva 9"/>
          <p:cNvSpPr>
            <a:spLocks noGrp="1"/>
          </p:cNvSpPr>
          <p:nvPr>
            <p:ph type="sldNum" sz="quarter" idx="12"/>
          </p:nvPr>
        </p:nvSpPr>
        <p:spPr>
          <a:xfrm>
            <a:off x="6553200" y="6309320"/>
            <a:ext cx="2133600" cy="365125"/>
          </a:xfrm>
        </p:spPr>
        <p:txBody>
          <a:bodyPr/>
          <a:lstStyle/>
          <a:p>
            <a:fld id="{1A6FC8AF-664B-42D1-8CAC-423102524EC0}" type="slidenum">
              <a:rPr lang="it-IT" smtClean="0"/>
              <a:pPr/>
              <a:t>47</a:t>
            </a:fld>
            <a:endParaRPr lang="it-IT"/>
          </a:p>
        </p:txBody>
      </p:sp>
      <p:graphicFrame>
        <p:nvGraphicFramePr>
          <p:cNvPr id="2" name="Tabella 1">
            <a:extLst>
              <a:ext uri="{FF2B5EF4-FFF2-40B4-BE49-F238E27FC236}">
                <a16:creationId xmlns:a16="http://schemas.microsoft.com/office/drawing/2014/main" id="{A7735970-3164-4B40-3EA1-EEB954E8052A}"/>
              </a:ext>
            </a:extLst>
          </p:cNvPr>
          <p:cNvGraphicFramePr>
            <a:graphicFrameLocks noGrp="1"/>
          </p:cNvGraphicFramePr>
          <p:nvPr>
            <p:extLst>
              <p:ext uri="{D42A27DB-BD31-4B8C-83A1-F6EECF244321}">
                <p14:modId xmlns:p14="http://schemas.microsoft.com/office/powerpoint/2010/main" val="627233443"/>
              </p:ext>
            </p:extLst>
          </p:nvPr>
        </p:nvGraphicFramePr>
        <p:xfrm>
          <a:off x="395536" y="1981944"/>
          <a:ext cx="8424937" cy="2438400"/>
        </p:xfrm>
        <a:graphic>
          <a:graphicData uri="http://schemas.openxmlformats.org/drawingml/2006/table">
            <a:tbl>
              <a:tblPr firstRow="1" firstCol="1" bandRow="1">
                <a:tableStyleId>{5FD0F851-EC5A-4D38-B0AD-8093EC10F338}</a:tableStyleId>
              </a:tblPr>
              <a:tblGrid>
                <a:gridCol w="786680">
                  <a:extLst>
                    <a:ext uri="{9D8B030D-6E8A-4147-A177-3AD203B41FA5}">
                      <a16:colId xmlns:a16="http://schemas.microsoft.com/office/drawing/2014/main" val="3367307191"/>
                    </a:ext>
                  </a:extLst>
                </a:gridCol>
                <a:gridCol w="1733600">
                  <a:extLst>
                    <a:ext uri="{9D8B030D-6E8A-4147-A177-3AD203B41FA5}">
                      <a16:colId xmlns:a16="http://schemas.microsoft.com/office/drawing/2014/main" val="847087700"/>
                    </a:ext>
                  </a:extLst>
                </a:gridCol>
                <a:gridCol w="648072">
                  <a:extLst>
                    <a:ext uri="{9D8B030D-6E8A-4147-A177-3AD203B41FA5}">
                      <a16:colId xmlns:a16="http://schemas.microsoft.com/office/drawing/2014/main" val="3756811020"/>
                    </a:ext>
                  </a:extLst>
                </a:gridCol>
                <a:gridCol w="576064">
                  <a:extLst>
                    <a:ext uri="{9D8B030D-6E8A-4147-A177-3AD203B41FA5}">
                      <a16:colId xmlns:a16="http://schemas.microsoft.com/office/drawing/2014/main" val="246927403"/>
                    </a:ext>
                  </a:extLst>
                </a:gridCol>
                <a:gridCol w="720080">
                  <a:extLst>
                    <a:ext uri="{9D8B030D-6E8A-4147-A177-3AD203B41FA5}">
                      <a16:colId xmlns:a16="http://schemas.microsoft.com/office/drawing/2014/main" val="4130392764"/>
                    </a:ext>
                  </a:extLst>
                </a:gridCol>
                <a:gridCol w="792088">
                  <a:extLst>
                    <a:ext uri="{9D8B030D-6E8A-4147-A177-3AD203B41FA5}">
                      <a16:colId xmlns:a16="http://schemas.microsoft.com/office/drawing/2014/main" val="1441769698"/>
                    </a:ext>
                  </a:extLst>
                </a:gridCol>
                <a:gridCol w="672955">
                  <a:extLst>
                    <a:ext uri="{9D8B030D-6E8A-4147-A177-3AD203B41FA5}">
                      <a16:colId xmlns:a16="http://schemas.microsoft.com/office/drawing/2014/main" val="1646600571"/>
                    </a:ext>
                  </a:extLst>
                </a:gridCol>
                <a:gridCol w="774176">
                  <a:extLst>
                    <a:ext uri="{9D8B030D-6E8A-4147-A177-3AD203B41FA5}">
                      <a16:colId xmlns:a16="http://schemas.microsoft.com/office/drawing/2014/main" val="1549453379"/>
                    </a:ext>
                  </a:extLst>
                </a:gridCol>
                <a:gridCol w="889422">
                  <a:extLst>
                    <a:ext uri="{9D8B030D-6E8A-4147-A177-3AD203B41FA5}">
                      <a16:colId xmlns:a16="http://schemas.microsoft.com/office/drawing/2014/main" val="210501342"/>
                    </a:ext>
                  </a:extLst>
                </a:gridCol>
                <a:gridCol w="831800">
                  <a:extLst>
                    <a:ext uri="{9D8B030D-6E8A-4147-A177-3AD203B41FA5}">
                      <a16:colId xmlns:a16="http://schemas.microsoft.com/office/drawing/2014/main" val="3661843067"/>
                    </a:ext>
                  </a:extLst>
                </a:gridCol>
              </a:tblGrid>
              <a:tr h="0">
                <a:tc>
                  <a:txBody>
                    <a:bodyPr/>
                    <a:lstStyle/>
                    <a:p>
                      <a:pPr algn="ctr">
                        <a:tabLst>
                          <a:tab pos="180340" algn="l"/>
                        </a:tabLst>
                      </a:pPr>
                      <a:br>
                        <a:rPr lang="fr-FR" sz="2000">
                          <a:solidFill>
                            <a:srgbClr val="002060"/>
                          </a:solidFill>
                          <a:effectLst/>
                        </a:rPr>
                      </a:br>
                      <a:r>
                        <a:rPr lang="fr-FR" sz="2000">
                          <a:solidFill>
                            <a:srgbClr val="002060"/>
                          </a:solidFill>
                          <a:effectLst/>
                        </a:rPr>
                        <a:t> </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err="1">
                          <a:solidFill>
                            <a:srgbClr val="002060"/>
                          </a:solidFill>
                          <a:effectLst/>
                        </a:rPr>
                        <a:t>Verbi</a:t>
                      </a:r>
                      <a:r>
                        <a:rPr lang="fr-FR" sz="2000" dirty="0">
                          <a:solidFill>
                            <a:srgbClr val="002060"/>
                          </a:solidFill>
                          <a:effectLst/>
                        </a:rPr>
                        <a:t>/ n° propositions</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N</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P</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M</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P+M</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C</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C+M</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C+P</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i="1" dirty="0">
                          <a:solidFill>
                            <a:srgbClr val="002060"/>
                          </a:solidFill>
                          <a:effectLst/>
                        </a:rPr>
                        <a:t>Types</a:t>
                      </a:r>
                    </a:p>
                  </a:txBody>
                  <a:tcPr marL="68580" marR="68580" marT="0" marB="0"/>
                </a:tc>
                <a:extLst>
                  <a:ext uri="{0D108BD9-81ED-4DB2-BD59-A6C34878D82A}">
                    <a16:rowId xmlns:a16="http://schemas.microsoft.com/office/drawing/2014/main" val="3737338956"/>
                  </a:ext>
                </a:extLst>
              </a:tr>
              <a:tr h="0">
                <a:tc>
                  <a:txBody>
                    <a:bodyPr/>
                    <a:lstStyle/>
                    <a:p>
                      <a:pPr algn="ctr">
                        <a:tabLst>
                          <a:tab pos="180340" algn="l"/>
                        </a:tabLst>
                      </a:pPr>
                      <a:r>
                        <a:rPr lang="fr-FR" sz="2000" dirty="0">
                          <a:solidFill>
                            <a:srgbClr val="002060"/>
                          </a:solidFill>
                          <a:effectLst/>
                        </a:rPr>
                        <a:t> ING</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211/771 </a:t>
                      </a:r>
                    </a:p>
                    <a:p>
                      <a:pPr algn="ctr">
                        <a:tabLst>
                          <a:tab pos="180340" algn="l"/>
                        </a:tabLst>
                      </a:pPr>
                      <a:r>
                        <a:rPr lang="fr-FR" sz="2000" dirty="0">
                          <a:solidFill>
                            <a:srgbClr val="002060"/>
                          </a:solidFill>
                          <a:effectLst/>
                        </a:rPr>
                        <a:t>(27,3%)</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33</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65</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b="1" dirty="0">
                          <a:solidFill>
                            <a:srgbClr val="FF0000"/>
                          </a:solidFill>
                          <a:effectLst/>
                        </a:rPr>
                        <a:t>73</a:t>
                      </a:r>
                      <a:endParaRPr lang="en-GB" sz="3600" b="1"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0</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22</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7</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11</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40</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88438940"/>
                  </a:ext>
                </a:extLst>
              </a:tr>
              <a:tr h="0">
                <a:tc>
                  <a:txBody>
                    <a:bodyPr/>
                    <a:lstStyle/>
                    <a:p>
                      <a:pPr algn="ctr">
                        <a:tabLst>
                          <a:tab pos="180340" algn="l"/>
                        </a:tabLst>
                      </a:pPr>
                      <a:r>
                        <a:rPr lang="fr-FR" sz="20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rPr>
                        <a:t>FR</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191/580 </a:t>
                      </a:r>
                      <a:endParaRPr lang="en-GB" sz="3600">
                        <a:solidFill>
                          <a:srgbClr val="002060"/>
                        </a:solidFill>
                        <a:effectLst/>
                      </a:endParaRPr>
                    </a:p>
                    <a:p>
                      <a:pPr algn="ctr">
                        <a:tabLst>
                          <a:tab pos="180340" algn="l"/>
                        </a:tabLst>
                      </a:pPr>
                      <a:r>
                        <a:rPr lang="fr-FR" sz="2000">
                          <a:solidFill>
                            <a:srgbClr val="002060"/>
                          </a:solidFill>
                          <a:effectLst/>
                        </a:rPr>
                        <a:t>( 33%)</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9</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113</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13</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14</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17</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3</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22</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38</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79823512"/>
                  </a:ext>
                </a:extLst>
              </a:tr>
              <a:tr h="0">
                <a:tc>
                  <a:txBody>
                    <a:bodyPr/>
                    <a:lstStyle/>
                    <a:p>
                      <a:pPr algn="ctr">
                        <a:tabLst>
                          <a:tab pos="180340" algn="l"/>
                        </a:tabLst>
                      </a:pPr>
                      <a:r>
                        <a:rPr lang="fr-FR" sz="20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rPr>
                        <a:t>ITA</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178/599 (29,8%)</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12</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111</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16</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7</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21</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a:solidFill>
                            <a:srgbClr val="002060"/>
                          </a:solidFill>
                          <a:effectLst/>
                        </a:rPr>
                        <a:t>4</a:t>
                      </a:r>
                      <a:endParaRPr lang="en-GB" sz="360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7</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ctr">
                        <a:tabLst>
                          <a:tab pos="180340" algn="l"/>
                        </a:tabLst>
                      </a:pPr>
                      <a:r>
                        <a:rPr lang="fr-FR" sz="2000" dirty="0">
                          <a:solidFill>
                            <a:srgbClr val="002060"/>
                          </a:solidFill>
                          <a:effectLst/>
                        </a:rPr>
                        <a:t>35</a:t>
                      </a:r>
                      <a:endParaRPr lang="en-GB" sz="3600" dirty="0">
                        <a:solidFill>
                          <a:srgbClr val="00206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613505458"/>
                  </a:ext>
                </a:extLst>
              </a:tr>
            </a:tbl>
          </a:graphicData>
        </a:graphic>
      </p:graphicFrame>
      <p:sp>
        <p:nvSpPr>
          <p:cNvPr id="4" name="Segnaposto piè di pagina 3">
            <a:extLst>
              <a:ext uri="{FF2B5EF4-FFF2-40B4-BE49-F238E27FC236}">
                <a16:creationId xmlns:a16="http://schemas.microsoft.com/office/drawing/2014/main" id="{CB8320CE-7717-CBF3-72B9-8363F27933CE}"/>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5086639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42876" y="1196752"/>
            <a:ext cx="5214942" cy="4924425"/>
          </a:xfrm>
          <a:prstGeom prst="rect">
            <a:avLst/>
          </a:prstGeom>
        </p:spPr>
        <p:txBody>
          <a:bodyPr wrap="square">
            <a:spAutoFit/>
          </a:bodyPr>
          <a:lstStyle/>
          <a:p>
            <a:pPr>
              <a:buClr>
                <a:srgbClr val="002060"/>
              </a:buClr>
              <a:buNone/>
            </a:pPr>
            <a:r>
              <a:rPr lang="en-GB" b="1" i="1" dirty="0" err="1">
                <a:solidFill>
                  <a:schemeClr val="accent6">
                    <a:lumMod val="75000"/>
                  </a:schemeClr>
                </a:solidFill>
                <a:latin typeface="+mj-lt"/>
                <a:sym typeface="Wingdings" pitchFamily="2" charset="2"/>
              </a:rPr>
              <a:t>Italiano</a:t>
            </a:r>
            <a:r>
              <a:rPr lang="en-GB" b="1" i="1" dirty="0">
                <a:solidFill>
                  <a:schemeClr val="accent6">
                    <a:lumMod val="75000"/>
                  </a:schemeClr>
                </a:solidFill>
                <a:latin typeface="+mj-lt"/>
                <a:sym typeface="Wingdings" pitchFamily="2" charset="2"/>
              </a:rPr>
              <a:t> come </a:t>
            </a:r>
            <a:r>
              <a:rPr lang="en-GB" b="1" i="1" dirty="0" err="1">
                <a:solidFill>
                  <a:schemeClr val="accent6">
                    <a:lumMod val="75000"/>
                  </a:schemeClr>
                </a:solidFill>
                <a:latin typeface="+mj-lt"/>
                <a:sym typeface="Wingdings" pitchFamily="2" charset="2"/>
              </a:rPr>
              <a:t>più</a:t>
            </a:r>
            <a:r>
              <a:rPr lang="en-GB" b="1" i="1" dirty="0">
                <a:solidFill>
                  <a:schemeClr val="accent6">
                    <a:lumMod val="75000"/>
                  </a:schemeClr>
                </a:solidFill>
                <a:latin typeface="+mj-lt"/>
                <a:sym typeface="Wingdings" pitchFamily="2" charset="2"/>
              </a:rPr>
              <a:t> </a:t>
            </a:r>
            <a:r>
              <a:rPr lang="en-GB" b="1" i="1" dirty="0" err="1">
                <a:solidFill>
                  <a:schemeClr val="accent6">
                    <a:lumMod val="75000"/>
                  </a:schemeClr>
                </a:solidFill>
                <a:latin typeface="+mj-lt"/>
                <a:sym typeface="Wingdings" pitchFamily="2" charset="2"/>
              </a:rPr>
              <a:t>satellitare</a:t>
            </a:r>
            <a:r>
              <a:rPr lang="en-GB" b="1" i="1" dirty="0">
                <a:solidFill>
                  <a:schemeClr val="accent6">
                    <a:lumMod val="75000"/>
                  </a:schemeClr>
                </a:solidFill>
                <a:latin typeface="+mj-lt"/>
                <a:sym typeface="Wingdings" pitchFamily="2" charset="2"/>
              </a:rPr>
              <a:t> del </a:t>
            </a:r>
            <a:r>
              <a:rPr lang="en-GB" b="1" i="1" dirty="0" err="1">
                <a:solidFill>
                  <a:schemeClr val="accent6">
                    <a:lumMod val="75000"/>
                  </a:schemeClr>
                </a:solidFill>
                <a:latin typeface="+mj-lt"/>
                <a:sym typeface="Wingdings" pitchFamily="2" charset="2"/>
              </a:rPr>
              <a:t>francese</a:t>
            </a:r>
            <a:r>
              <a:rPr lang="en-GB" b="1" i="1" dirty="0">
                <a:solidFill>
                  <a:schemeClr val="accent6">
                    <a:lumMod val="75000"/>
                  </a:schemeClr>
                </a:solidFill>
                <a:latin typeface="+mj-lt"/>
                <a:sym typeface="Wingdings" pitchFamily="2" charset="2"/>
              </a:rPr>
              <a:t> : </a:t>
            </a:r>
          </a:p>
          <a:p>
            <a:pPr>
              <a:buClr>
                <a:srgbClr val="002060"/>
              </a:buClr>
              <a:buNone/>
            </a:pPr>
            <a:r>
              <a:rPr lang="en-GB" b="1" i="1" dirty="0">
                <a:solidFill>
                  <a:schemeClr val="accent6">
                    <a:lumMod val="75000"/>
                  </a:schemeClr>
                </a:solidFill>
                <a:latin typeface="+mj-lt"/>
                <a:sym typeface="Wingdings" pitchFamily="2" charset="2"/>
              </a:rPr>
              <a:t>Lingua a cornice </a:t>
            </a:r>
            <a:r>
              <a:rPr lang="en-GB" b="1" i="1" dirty="0" err="1">
                <a:solidFill>
                  <a:schemeClr val="accent6">
                    <a:lumMod val="75000"/>
                  </a:schemeClr>
                </a:solidFill>
                <a:latin typeface="+mj-lt"/>
                <a:sym typeface="Wingdings" pitchFamily="2" charset="2"/>
              </a:rPr>
              <a:t>ibrida</a:t>
            </a:r>
            <a:r>
              <a:rPr lang="en-GB" b="1" i="1" dirty="0">
                <a:solidFill>
                  <a:schemeClr val="accent6">
                    <a:lumMod val="75000"/>
                  </a:schemeClr>
                </a:solidFill>
                <a:latin typeface="+mj-lt"/>
                <a:sym typeface="Wingdings" pitchFamily="2" charset="2"/>
              </a:rPr>
              <a:t> // lingua ad </a:t>
            </a:r>
            <a:r>
              <a:rPr lang="en-GB" b="1" i="1" dirty="0" err="1">
                <a:solidFill>
                  <a:schemeClr val="accent6">
                    <a:lumMod val="75000"/>
                  </a:schemeClr>
                </a:solidFill>
                <a:latin typeface="+mj-lt"/>
                <a:sym typeface="Wingdings" pitchFamily="2" charset="2"/>
              </a:rPr>
              <a:t>alta</a:t>
            </a:r>
            <a:r>
              <a:rPr lang="en-GB" b="1" i="1" dirty="0">
                <a:solidFill>
                  <a:schemeClr val="accent6">
                    <a:lumMod val="75000"/>
                  </a:schemeClr>
                </a:solidFill>
                <a:latin typeface="+mj-lt"/>
                <a:sym typeface="Wingdings" pitchFamily="2" charset="2"/>
              </a:rPr>
              <a:t> </a:t>
            </a:r>
            <a:r>
              <a:rPr lang="en-GB" b="1" i="1" dirty="0" err="1">
                <a:solidFill>
                  <a:schemeClr val="accent6">
                    <a:lumMod val="75000"/>
                  </a:schemeClr>
                </a:solidFill>
                <a:latin typeface="+mj-lt"/>
                <a:sym typeface="Wingdings" pitchFamily="2" charset="2"/>
              </a:rPr>
              <a:t>salienza</a:t>
            </a:r>
            <a:r>
              <a:rPr lang="en-GB" b="1" i="1" dirty="0">
                <a:solidFill>
                  <a:schemeClr val="accent6">
                    <a:lumMod val="75000"/>
                  </a:schemeClr>
                </a:solidFill>
                <a:latin typeface="+mj-lt"/>
                <a:sym typeface="Wingdings" pitchFamily="2" charset="2"/>
              </a:rPr>
              <a:t> di </a:t>
            </a:r>
            <a:r>
              <a:rPr lang="en-GB" b="1" i="1" dirty="0" err="1">
                <a:solidFill>
                  <a:schemeClr val="accent6">
                    <a:lumMod val="75000"/>
                  </a:schemeClr>
                </a:solidFill>
                <a:latin typeface="+mj-lt"/>
                <a:sym typeface="Wingdings" pitchFamily="2" charset="2"/>
              </a:rPr>
              <a:t>traiettoria</a:t>
            </a:r>
            <a:r>
              <a:rPr lang="en-GB" b="1" i="1" dirty="0">
                <a:solidFill>
                  <a:schemeClr val="accent6">
                    <a:lumMod val="75000"/>
                  </a:schemeClr>
                </a:solidFill>
                <a:latin typeface="+mj-lt"/>
                <a:sym typeface="Wingdings" pitchFamily="2" charset="2"/>
              </a:rPr>
              <a:t>:</a:t>
            </a:r>
            <a:endParaRPr lang="it-IT" dirty="0">
              <a:solidFill>
                <a:schemeClr val="accent6">
                  <a:lumMod val="75000"/>
                </a:schemeClr>
              </a:solidFill>
              <a:latin typeface="+mj-lt"/>
            </a:endParaRPr>
          </a:p>
          <a:p>
            <a:pPr marL="355600" indent="-355600">
              <a:buClr>
                <a:srgbClr val="002060"/>
              </a:buClr>
              <a:buNone/>
            </a:pPr>
            <a:endParaRPr lang="en-GB" sz="800" dirty="0">
              <a:solidFill>
                <a:schemeClr val="accent6">
                  <a:lumMod val="75000"/>
                </a:schemeClr>
              </a:solidFill>
              <a:latin typeface="Constantia" pitchFamily="18" charset="0"/>
              <a:sym typeface="Wingdings" pitchFamily="2" charset="2"/>
            </a:endParaRPr>
          </a:p>
          <a:p>
            <a:pPr marL="355600" indent="-355600">
              <a:buClr>
                <a:srgbClr val="002060"/>
              </a:buClr>
              <a:buFont typeface="Wingdings" pitchFamily="2" charset="2"/>
              <a:buChar char="Ø"/>
            </a:pPr>
            <a:r>
              <a:rPr lang="en-GB" dirty="0">
                <a:solidFill>
                  <a:schemeClr val="accent6">
                    <a:lumMod val="75000"/>
                  </a:schemeClr>
                </a:solidFill>
                <a:latin typeface="Constantia" pitchFamily="18" charset="0"/>
                <a:sym typeface="Wingdings" pitchFamily="2" charset="2"/>
              </a:rPr>
              <a:t> </a:t>
            </a:r>
            <a:r>
              <a:rPr lang="en-GB" sz="2000" dirty="0" err="1">
                <a:solidFill>
                  <a:schemeClr val="accent6">
                    <a:lumMod val="75000"/>
                  </a:schemeClr>
                </a:solidFill>
                <a:latin typeface="Constantia" pitchFamily="18" charset="0"/>
                <a:sym typeface="Wingdings" pitchFamily="2" charset="2"/>
              </a:rPr>
              <a:t>Coesistenza</a:t>
            </a:r>
            <a:r>
              <a:rPr lang="en-GB" sz="2000" dirty="0">
                <a:solidFill>
                  <a:schemeClr val="accent6">
                    <a:lumMod val="75000"/>
                  </a:schemeClr>
                </a:solidFill>
                <a:latin typeface="Constantia" pitchFamily="18" charset="0"/>
                <a:sym typeface="Wingdings" pitchFamily="2" charset="2"/>
              </a:rPr>
              <a:t> di </a:t>
            </a:r>
            <a:r>
              <a:rPr lang="en-GB" sz="2000" dirty="0" err="1">
                <a:solidFill>
                  <a:schemeClr val="accent6">
                    <a:lumMod val="75000"/>
                  </a:schemeClr>
                </a:solidFill>
                <a:latin typeface="Constantia" pitchFamily="18" charset="0"/>
                <a:sym typeface="Wingdings" pitchFamily="2" charset="2"/>
              </a:rPr>
              <a:t>costruzioni</a:t>
            </a:r>
            <a:r>
              <a:rPr lang="en-GB" sz="2000" dirty="0">
                <a:solidFill>
                  <a:schemeClr val="accent6">
                    <a:lumMod val="75000"/>
                  </a:schemeClr>
                </a:solidFill>
                <a:latin typeface="Constantia" pitchFamily="18" charset="0"/>
                <a:sym typeface="Wingdings" pitchFamily="2" charset="2"/>
              </a:rPr>
              <a:t> </a:t>
            </a:r>
            <a:r>
              <a:rPr lang="en-GB" sz="2000" dirty="0" err="1">
                <a:solidFill>
                  <a:schemeClr val="accent6">
                    <a:lumMod val="75000"/>
                  </a:schemeClr>
                </a:solidFill>
                <a:latin typeface="Constantia" pitchFamily="18" charset="0"/>
                <a:sym typeface="Wingdings" pitchFamily="2" charset="2"/>
              </a:rPr>
              <a:t>verbali</a:t>
            </a:r>
            <a:r>
              <a:rPr lang="en-GB" sz="2000" dirty="0">
                <a:solidFill>
                  <a:schemeClr val="accent6">
                    <a:lumMod val="75000"/>
                  </a:schemeClr>
                </a:solidFill>
                <a:latin typeface="Constantia" pitchFamily="18" charset="0"/>
                <a:sym typeface="Wingdings" pitchFamily="2" charset="2"/>
              </a:rPr>
              <a:t> e </a:t>
            </a:r>
            <a:r>
              <a:rPr lang="en-GB" sz="2000" dirty="0" err="1">
                <a:solidFill>
                  <a:schemeClr val="accent6">
                    <a:lumMod val="75000"/>
                  </a:schemeClr>
                </a:solidFill>
                <a:latin typeface="Constantia" pitchFamily="18" charset="0"/>
                <a:sym typeface="Wingdings" pitchFamily="2" charset="2"/>
              </a:rPr>
              <a:t>satellitari</a:t>
            </a:r>
            <a:r>
              <a:rPr lang="en-GB" sz="2000" dirty="0">
                <a:solidFill>
                  <a:schemeClr val="accent6">
                    <a:lumMod val="75000"/>
                  </a:schemeClr>
                </a:solidFill>
                <a:latin typeface="Constantia" pitchFamily="18" charset="0"/>
                <a:sym typeface="Wingdings" pitchFamily="2" charset="2"/>
              </a:rPr>
              <a:t> </a:t>
            </a:r>
            <a:r>
              <a:rPr lang="en-GB" sz="1600" dirty="0">
                <a:solidFill>
                  <a:schemeClr val="accent6">
                    <a:lumMod val="75000"/>
                  </a:schemeClr>
                </a:solidFill>
                <a:latin typeface="Constantia" pitchFamily="18" charset="0"/>
                <a:sym typeface="Wingdings" pitchFamily="2" charset="2"/>
              </a:rPr>
              <a:t>(cf. </a:t>
            </a:r>
            <a:r>
              <a:rPr lang="en-GB" sz="1600" dirty="0">
                <a:solidFill>
                  <a:schemeClr val="accent6">
                    <a:lumMod val="75000"/>
                  </a:schemeClr>
                </a:solidFill>
                <a:latin typeface="Constantia" pitchFamily="18" charset="0"/>
              </a:rPr>
              <a:t>Simone 1997;  </a:t>
            </a:r>
            <a:r>
              <a:rPr lang="en-GB" sz="1600" dirty="0" err="1">
                <a:solidFill>
                  <a:schemeClr val="accent6">
                    <a:lumMod val="75000"/>
                  </a:schemeClr>
                </a:solidFill>
                <a:latin typeface="Constantia" pitchFamily="18" charset="0"/>
              </a:rPr>
              <a:t>Iacobini</a:t>
            </a:r>
            <a:r>
              <a:rPr lang="en-GB" sz="1600" dirty="0">
                <a:solidFill>
                  <a:schemeClr val="accent6">
                    <a:lumMod val="75000"/>
                  </a:schemeClr>
                </a:solidFill>
                <a:latin typeface="Constantia" pitchFamily="18" charset="0"/>
              </a:rPr>
              <a:t> &amp; </a:t>
            </a:r>
            <a:r>
              <a:rPr lang="en-GB" sz="1600" dirty="0" err="1">
                <a:solidFill>
                  <a:schemeClr val="accent6">
                    <a:lumMod val="75000"/>
                  </a:schemeClr>
                </a:solidFill>
                <a:latin typeface="Constantia" pitchFamily="18" charset="0"/>
              </a:rPr>
              <a:t>Masini</a:t>
            </a:r>
            <a:r>
              <a:rPr lang="en-GB" sz="1600" dirty="0">
                <a:solidFill>
                  <a:schemeClr val="accent6">
                    <a:lumMod val="75000"/>
                  </a:schemeClr>
                </a:solidFill>
                <a:latin typeface="Constantia" pitchFamily="18" charset="0"/>
              </a:rPr>
              <a:t> 2007; </a:t>
            </a:r>
            <a:r>
              <a:rPr lang="en-GB" sz="1600" dirty="0" err="1">
                <a:solidFill>
                  <a:schemeClr val="accent6">
                    <a:lumMod val="75000"/>
                  </a:schemeClr>
                </a:solidFill>
                <a:latin typeface="Constantia" pitchFamily="18" charset="0"/>
              </a:rPr>
              <a:t>Cini</a:t>
            </a:r>
            <a:r>
              <a:rPr lang="en-GB" sz="1600" dirty="0">
                <a:solidFill>
                  <a:schemeClr val="accent6">
                    <a:lumMod val="75000"/>
                  </a:schemeClr>
                </a:solidFill>
                <a:latin typeface="Constantia" pitchFamily="18" charset="0"/>
              </a:rPr>
              <a:t> 2008)</a:t>
            </a:r>
          </a:p>
          <a:p>
            <a:pPr marL="355600" indent="-355600">
              <a:buClr>
                <a:srgbClr val="002060"/>
              </a:buClr>
              <a:buNone/>
            </a:pPr>
            <a:endParaRPr lang="en-GB" sz="1600" dirty="0">
              <a:solidFill>
                <a:schemeClr val="accent6">
                  <a:lumMod val="75000"/>
                </a:schemeClr>
              </a:solidFill>
              <a:latin typeface="Constantia" pitchFamily="18" charset="0"/>
            </a:endParaRPr>
          </a:p>
          <a:p>
            <a:pPr>
              <a:buClr>
                <a:srgbClr val="002060"/>
              </a:buClr>
              <a:buNone/>
            </a:pPr>
            <a:r>
              <a:rPr lang="en-GB" dirty="0">
                <a:solidFill>
                  <a:schemeClr val="accent6">
                    <a:lumMod val="75000"/>
                  </a:schemeClr>
                </a:solidFill>
                <a:latin typeface="Constantia" pitchFamily="18" charset="0"/>
                <a:sym typeface="Wingdings" pitchFamily="2" charset="2"/>
              </a:rPr>
              <a:t> </a:t>
            </a:r>
          </a:p>
          <a:p>
            <a:pPr marL="355600" indent="-355600" algn="just">
              <a:buClr>
                <a:srgbClr val="002060"/>
              </a:buClr>
              <a:buNone/>
            </a:pPr>
            <a:endParaRPr lang="en-GB"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i="1"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i="1"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i="1" dirty="0">
              <a:solidFill>
                <a:schemeClr val="accent6">
                  <a:lumMod val="75000"/>
                </a:schemeClr>
              </a:solidFill>
              <a:latin typeface="Constantia" pitchFamily="18" charset="0"/>
              <a:sym typeface="Wingdings" pitchFamily="2" charset="2"/>
            </a:endParaRPr>
          </a:p>
          <a:p>
            <a:pPr marL="355600" indent="-355600" algn="just">
              <a:buClr>
                <a:srgbClr val="002060"/>
              </a:buClr>
              <a:buNone/>
            </a:pPr>
            <a:endParaRPr lang="en-GB" i="1" dirty="0">
              <a:solidFill>
                <a:schemeClr val="accent6">
                  <a:lumMod val="75000"/>
                </a:schemeClr>
              </a:solidFill>
              <a:latin typeface="Constantia" pitchFamily="18" charset="0"/>
              <a:sym typeface="Wingdings" pitchFamily="2" charset="2"/>
            </a:endParaRPr>
          </a:p>
        </p:txBody>
      </p:sp>
      <p:graphicFrame>
        <p:nvGraphicFramePr>
          <p:cNvPr id="6" name="Grafico 5"/>
          <p:cNvGraphicFramePr/>
          <p:nvPr/>
        </p:nvGraphicFramePr>
        <p:xfrm>
          <a:off x="5143504" y="1428736"/>
          <a:ext cx="3786182" cy="2556000"/>
        </p:xfrm>
        <a:graphic>
          <a:graphicData uri="http://schemas.openxmlformats.org/drawingml/2006/chart">
            <c:chart xmlns:c="http://schemas.openxmlformats.org/drawingml/2006/chart" xmlns:r="http://schemas.openxmlformats.org/officeDocument/2006/relationships" r:id="rId3"/>
          </a:graphicData>
        </a:graphic>
      </p:graphicFrame>
      <p:sp>
        <p:nvSpPr>
          <p:cNvPr id="7" name="Rettangolo 6"/>
          <p:cNvSpPr/>
          <p:nvPr/>
        </p:nvSpPr>
        <p:spPr>
          <a:xfrm>
            <a:off x="979865" y="4365104"/>
            <a:ext cx="5112568" cy="1477328"/>
          </a:xfrm>
          <a:prstGeom prst="rect">
            <a:avLst/>
          </a:prstGeom>
          <a:ln>
            <a:solidFill>
              <a:schemeClr val="bg1">
                <a:lumMod val="65000"/>
              </a:schemeClr>
            </a:solidFill>
          </a:ln>
        </p:spPr>
        <p:txBody>
          <a:bodyPr wrap="square">
            <a:spAutoFit/>
          </a:bodyPr>
          <a:lstStyle/>
          <a:p>
            <a:pPr indent="14288">
              <a:buNone/>
            </a:pPr>
            <a:r>
              <a:rPr lang="it-IT" dirty="0">
                <a:solidFill>
                  <a:schemeClr val="accent6">
                    <a:lumMod val="75000"/>
                  </a:schemeClr>
                </a:solidFill>
                <a:sym typeface="Wingdings" pitchFamily="2" charset="2"/>
              </a:rPr>
              <a:t>ING. 	The </a:t>
            </a:r>
            <a:r>
              <a:rPr lang="it-IT" dirty="0" err="1">
                <a:solidFill>
                  <a:schemeClr val="accent6">
                    <a:lumMod val="75000"/>
                  </a:schemeClr>
                </a:solidFill>
                <a:sym typeface="Wingdings" pitchFamily="2" charset="2"/>
              </a:rPr>
              <a:t>frog</a:t>
            </a:r>
            <a:r>
              <a:rPr lang="it-IT" dirty="0">
                <a:solidFill>
                  <a:schemeClr val="accent6">
                    <a:lumMod val="75000"/>
                  </a:schemeClr>
                </a:solidFill>
                <a:sym typeface="Wingdings" pitchFamily="2" charset="2"/>
              </a:rPr>
              <a:t> </a:t>
            </a:r>
            <a:r>
              <a:rPr lang="it-IT" i="1" dirty="0" err="1">
                <a:solidFill>
                  <a:srgbClr val="FF0000"/>
                </a:solidFill>
                <a:sym typeface="Wingdings" pitchFamily="2" charset="2"/>
              </a:rPr>
              <a:t>jumps</a:t>
            </a:r>
            <a:r>
              <a:rPr lang="it-IT" i="1" dirty="0">
                <a:solidFill>
                  <a:schemeClr val="accent6">
                    <a:lumMod val="75000"/>
                  </a:schemeClr>
                </a:solidFill>
                <a:sym typeface="Wingdings" pitchFamily="2" charset="2"/>
              </a:rPr>
              <a:t> </a:t>
            </a:r>
            <a:r>
              <a:rPr lang="it-IT" b="1" i="1" dirty="0">
                <a:solidFill>
                  <a:srgbClr val="002060"/>
                </a:solidFill>
                <a:sym typeface="Wingdings" pitchFamily="2" charset="2"/>
              </a:rPr>
              <a:t>out</a:t>
            </a:r>
            <a:r>
              <a:rPr lang="it-IT" i="1" dirty="0">
                <a:solidFill>
                  <a:schemeClr val="accent6">
                    <a:lumMod val="75000"/>
                  </a:schemeClr>
                </a:solidFill>
                <a:sym typeface="Wingdings" pitchFamily="2" charset="2"/>
              </a:rPr>
              <a:t> </a:t>
            </a:r>
            <a:r>
              <a:rPr lang="it-IT" dirty="0">
                <a:solidFill>
                  <a:schemeClr val="accent6">
                    <a:lumMod val="75000"/>
                  </a:schemeClr>
                </a:solidFill>
                <a:sym typeface="Wingdings" pitchFamily="2" charset="2"/>
              </a:rPr>
              <a:t>of the </a:t>
            </a:r>
            <a:r>
              <a:rPr lang="it-IT" dirty="0" err="1">
                <a:solidFill>
                  <a:schemeClr val="accent6">
                    <a:lumMod val="75000"/>
                  </a:schemeClr>
                </a:solidFill>
                <a:sym typeface="Wingdings" pitchFamily="2" charset="2"/>
              </a:rPr>
              <a:t>jar</a:t>
            </a:r>
            <a:r>
              <a:rPr lang="it-IT" dirty="0">
                <a:solidFill>
                  <a:schemeClr val="accent6">
                    <a:lumMod val="75000"/>
                  </a:schemeClr>
                </a:solidFill>
                <a:sym typeface="Wingdings" pitchFamily="2" charset="2"/>
              </a:rPr>
              <a:t>   </a:t>
            </a:r>
            <a:r>
              <a:rPr lang="it-IT" dirty="0">
                <a:solidFill>
                  <a:schemeClr val="accent6">
                    <a:lumMod val="75000"/>
                  </a:schemeClr>
                </a:solidFill>
                <a:sym typeface="Wingdings"/>
              </a:rPr>
              <a:t></a:t>
            </a:r>
            <a:r>
              <a:rPr lang="it-IT" dirty="0">
                <a:solidFill>
                  <a:schemeClr val="accent6">
                    <a:lumMod val="75000"/>
                  </a:schemeClr>
                </a:solidFill>
                <a:sym typeface="Wingdings" pitchFamily="2" charset="2"/>
              </a:rPr>
              <a:t> PART</a:t>
            </a:r>
          </a:p>
          <a:p>
            <a:pPr indent="14288">
              <a:buNone/>
            </a:pPr>
            <a:r>
              <a:rPr lang="it-IT" dirty="0">
                <a:solidFill>
                  <a:schemeClr val="accent6">
                    <a:lumMod val="75000"/>
                  </a:schemeClr>
                </a:solidFill>
                <a:sym typeface="Wingdings" pitchFamily="2" charset="2"/>
              </a:rPr>
              <a:t>IT.	La rana </a:t>
            </a:r>
            <a:r>
              <a:rPr lang="it-IT" i="1" dirty="0">
                <a:solidFill>
                  <a:srgbClr val="FF0000"/>
                </a:solidFill>
                <a:sym typeface="Wingdings" pitchFamily="2" charset="2"/>
              </a:rPr>
              <a:t>salta</a:t>
            </a:r>
            <a:r>
              <a:rPr lang="it-IT" i="1" dirty="0">
                <a:solidFill>
                  <a:schemeClr val="accent6">
                    <a:lumMod val="75000"/>
                  </a:schemeClr>
                </a:solidFill>
                <a:sym typeface="Wingdings" pitchFamily="2" charset="2"/>
              </a:rPr>
              <a:t> </a:t>
            </a:r>
            <a:r>
              <a:rPr lang="it-IT" b="1" i="1" dirty="0">
                <a:solidFill>
                  <a:srgbClr val="002060"/>
                </a:solidFill>
                <a:sym typeface="Wingdings" pitchFamily="2" charset="2"/>
              </a:rPr>
              <a:t>via</a:t>
            </a:r>
            <a:r>
              <a:rPr lang="it-IT" i="1" dirty="0">
                <a:solidFill>
                  <a:schemeClr val="accent6">
                    <a:lumMod val="75000"/>
                  </a:schemeClr>
                </a:solidFill>
                <a:sym typeface="Wingdings" pitchFamily="2" charset="2"/>
              </a:rPr>
              <a:t> </a:t>
            </a:r>
            <a:r>
              <a:rPr lang="it-IT" dirty="0">
                <a:solidFill>
                  <a:schemeClr val="accent6">
                    <a:lumMod val="75000"/>
                  </a:schemeClr>
                </a:solidFill>
                <a:sym typeface="Wingdings" pitchFamily="2" charset="2"/>
              </a:rPr>
              <a:t>dal barattolo </a:t>
            </a:r>
            <a:r>
              <a:rPr lang="it-IT" dirty="0">
                <a:solidFill>
                  <a:schemeClr val="accent6">
                    <a:lumMod val="75000"/>
                  </a:schemeClr>
                </a:solidFill>
                <a:sym typeface="Wingdings"/>
              </a:rPr>
              <a:t> </a:t>
            </a:r>
            <a:r>
              <a:rPr lang="it-IT" dirty="0">
                <a:solidFill>
                  <a:schemeClr val="accent6">
                    <a:lumMod val="75000"/>
                  </a:schemeClr>
                </a:solidFill>
                <a:sym typeface="Wingdings" pitchFamily="2" charset="2"/>
              </a:rPr>
              <a:t>PART	vs. 	</a:t>
            </a:r>
          </a:p>
          <a:p>
            <a:pPr indent="14288">
              <a:buNone/>
            </a:pPr>
            <a:r>
              <a:rPr lang="it-IT" dirty="0">
                <a:solidFill>
                  <a:schemeClr val="accent6">
                    <a:lumMod val="75000"/>
                  </a:schemeClr>
                </a:solidFill>
                <a:sym typeface="Wingdings" pitchFamily="2" charset="2"/>
              </a:rPr>
              <a:t>IT. 	La rana </a:t>
            </a:r>
            <a:r>
              <a:rPr lang="it-IT" b="1" i="1" dirty="0">
                <a:solidFill>
                  <a:srgbClr val="002060"/>
                </a:solidFill>
                <a:sym typeface="Wingdings" pitchFamily="2" charset="2"/>
              </a:rPr>
              <a:t>scappa</a:t>
            </a:r>
            <a:r>
              <a:rPr lang="it-IT" dirty="0">
                <a:solidFill>
                  <a:schemeClr val="accent6">
                    <a:lumMod val="75000"/>
                  </a:schemeClr>
                </a:solidFill>
                <a:sym typeface="Wingdings" pitchFamily="2" charset="2"/>
              </a:rPr>
              <a:t> dal barattolo          </a:t>
            </a:r>
            <a:r>
              <a:rPr lang="it-IT" dirty="0">
                <a:solidFill>
                  <a:schemeClr val="accent6">
                    <a:lumMod val="75000"/>
                  </a:schemeClr>
                </a:solidFill>
                <a:sym typeface="Wingdings"/>
              </a:rPr>
              <a:t> </a:t>
            </a:r>
            <a:r>
              <a:rPr lang="it-IT" dirty="0">
                <a:solidFill>
                  <a:schemeClr val="accent6">
                    <a:lumMod val="75000"/>
                  </a:schemeClr>
                </a:solidFill>
                <a:sym typeface="Wingdings" pitchFamily="2" charset="2"/>
              </a:rPr>
              <a:t>V</a:t>
            </a:r>
          </a:p>
          <a:p>
            <a:pPr indent="14288">
              <a:buNone/>
            </a:pPr>
            <a:r>
              <a:rPr lang="it-IT" dirty="0">
                <a:solidFill>
                  <a:schemeClr val="accent6">
                    <a:lumMod val="75000"/>
                  </a:schemeClr>
                </a:solidFill>
                <a:sym typeface="Wingdings" pitchFamily="2" charset="2"/>
              </a:rPr>
              <a:t>FR. 	La </a:t>
            </a:r>
            <a:r>
              <a:rPr lang="it-IT" dirty="0" err="1">
                <a:solidFill>
                  <a:schemeClr val="accent6">
                    <a:lumMod val="75000"/>
                  </a:schemeClr>
                </a:solidFill>
                <a:sym typeface="Wingdings" pitchFamily="2" charset="2"/>
              </a:rPr>
              <a:t>grenouille</a:t>
            </a:r>
            <a:r>
              <a:rPr lang="it-IT" dirty="0">
                <a:solidFill>
                  <a:schemeClr val="accent6">
                    <a:lumMod val="75000"/>
                  </a:schemeClr>
                </a:solidFill>
                <a:sym typeface="Wingdings" pitchFamily="2" charset="2"/>
              </a:rPr>
              <a:t> </a:t>
            </a:r>
            <a:r>
              <a:rPr lang="it-IT" b="1" i="1" dirty="0">
                <a:solidFill>
                  <a:srgbClr val="002060"/>
                </a:solidFill>
                <a:sym typeface="Wingdings" pitchFamily="2" charset="2"/>
              </a:rPr>
              <a:t>s’</a:t>
            </a:r>
            <a:r>
              <a:rPr lang="it-IT" b="1" i="1" dirty="0" err="1">
                <a:solidFill>
                  <a:srgbClr val="002060"/>
                </a:solidFill>
                <a:sym typeface="Wingdings" pitchFamily="2" charset="2"/>
              </a:rPr>
              <a:t>échappe</a:t>
            </a:r>
            <a:r>
              <a:rPr lang="it-IT" i="1" dirty="0">
                <a:solidFill>
                  <a:schemeClr val="accent6">
                    <a:lumMod val="75000"/>
                  </a:schemeClr>
                </a:solidFill>
                <a:sym typeface="Wingdings" pitchFamily="2" charset="2"/>
              </a:rPr>
              <a:t> </a:t>
            </a:r>
            <a:r>
              <a:rPr lang="it-IT" dirty="0" err="1">
                <a:solidFill>
                  <a:schemeClr val="accent6">
                    <a:lumMod val="75000"/>
                  </a:schemeClr>
                </a:solidFill>
                <a:sym typeface="Wingdings" pitchFamily="2" charset="2"/>
              </a:rPr>
              <a:t>du</a:t>
            </a:r>
            <a:r>
              <a:rPr lang="it-IT" dirty="0">
                <a:solidFill>
                  <a:schemeClr val="accent6">
                    <a:lumMod val="75000"/>
                  </a:schemeClr>
                </a:solidFill>
                <a:sym typeface="Wingdings" pitchFamily="2" charset="2"/>
              </a:rPr>
              <a:t> </a:t>
            </a:r>
            <a:r>
              <a:rPr lang="it-IT" dirty="0" err="1">
                <a:solidFill>
                  <a:schemeClr val="accent6">
                    <a:lumMod val="75000"/>
                  </a:schemeClr>
                </a:solidFill>
                <a:sym typeface="Wingdings" pitchFamily="2" charset="2"/>
              </a:rPr>
              <a:t>bocal</a:t>
            </a:r>
            <a:r>
              <a:rPr lang="it-IT" dirty="0">
                <a:solidFill>
                  <a:schemeClr val="accent6">
                    <a:lumMod val="75000"/>
                  </a:schemeClr>
                </a:solidFill>
                <a:sym typeface="Wingdings" pitchFamily="2" charset="2"/>
              </a:rPr>
              <a:t>   </a:t>
            </a:r>
            <a:r>
              <a:rPr lang="it-IT" dirty="0">
                <a:solidFill>
                  <a:schemeClr val="accent6">
                    <a:lumMod val="75000"/>
                  </a:schemeClr>
                </a:solidFill>
                <a:sym typeface="Wingdings"/>
              </a:rPr>
              <a:t> </a:t>
            </a:r>
            <a:r>
              <a:rPr lang="it-IT" dirty="0">
                <a:solidFill>
                  <a:schemeClr val="accent6">
                    <a:lumMod val="75000"/>
                  </a:schemeClr>
                </a:solidFill>
                <a:sym typeface="Wingdings" pitchFamily="2" charset="2"/>
              </a:rPr>
              <a:t>V</a:t>
            </a:r>
          </a:p>
        </p:txBody>
      </p:sp>
      <p:sp>
        <p:nvSpPr>
          <p:cNvPr id="8" name="CasellaDiTesto 7"/>
          <p:cNvSpPr txBox="1"/>
          <p:nvPr/>
        </p:nvSpPr>
        <p:spPr>
          <a:xfrm>
            <a:off x="142844" y="568091"/>
            <a:ext cx="6786610" cy="707886"/>
          </a:xfrm>
          <a:prstGeom prst="rect">
            <a:avLst/>
          </a:prstGeom>
          <a:noFill/>
        </p:spPr>
        <p:txBody>
          <a:bodyPr wrap="square" rtlCol="0">
            <a:spAutoFit/>
          </a:bodyPr>
          <a:lstStyle/>
          <a:p>
            <a:pPr marL="355600" indent="-355600"/>
            <a:r>
              <a:rPr lang="en-GB" sz="2000" b="1" dirty="0">
                <a:solidFill>
                  <a:schemeClr val="accent6">
                    <a:lumMod val="75000"/>
                  </a:schemeClr>
                </a:solidFill>
                <a:latin typeface="Constantia" pitchFamily="18" charset="0"/>
              </a:rPr>
              <a:t> </a:t>
            </a:r>
            <a:r>
              <a:rPr lang="en-GB" sz="2000" b="1" cap="small" dirty="0" err="1">
                <a:solidFill>
                  <a:schemeClr val="accent6">
                    <a:lumMod val="75000"/>
                  </a:schemeClr>
                </a:solidFill>
                <a:latin typeface="Constantia" pitchFamily="18" charset="0"/>
              </a:rPr>
              <a:t>variazione</a:t>
            </a:r>
            <a:r>
              <a:rPr lang="en-GB" sz="2000" b="1" cap="small" dirty="0">
                <a:solidFill>
                  <a:schemeClr val="accent6">
                    <a:lumMod val="75000"/>
                  </a:schemeClr>
                </a:solidFill>
                <a:latin typeface="Constantia" pitchFamily="18" charset="0"/>
              </a:rPr>
              <a:t> </a:t>
            </a:r>
            <a:r>
              <a:rPr lang="en-GB" sz="2000" b="1" cap="small" dirty="0" err="1">
                <a:solidFill>
                  <a:schemeClr val="accent6">
                    <a:lumMod val="75000"/>
                  </a:schemeClr>
                </a:solidFill>
                <a:latin typeface="Constantia" pitchFamily="18" charset="0"/>
              </a:rPr>
              <a:t>intratipologica</a:t>
            </a:r>
            <a:r>
              <a:rPr lang="en-GB" sz="2000" b="1" dirty="0">
                <a:solidFill>
                  <a:schemeClr val="accent6">
                    <a:lumMod val="75000"/>
                  </a:schemeClr>
                </a:solidFill>
                <a:latin typeface="Constantia" pitchFamily="18" charset="0"/>
              </a:rPr>
              <a:t> </a:t>
            </a:r>
            <a:r>
              <a:rPr lang="en-GB" sz="2000" dirty="0">
                <a:solidFill>
                  <a:schemeClr val="accent6">
                    <a:lumMod val="75000"/>
                  </a:schemeClr>
                </a:solidFill>
                <a:latin typeface="Constantia" pitchFamily="18" charset="0"/>
              </a:rPr>
              <a:t>L1 FR / ITA </a:t>
            </a:r>
            <a:r>
              <a:rPr lang="en-GB" sz="2000" dirty="0" err="1">
                <a:solidFill>
                  <a:schemeClr val="accent6">
                    <a:lumMod val="75000"/>
                  </a:schemeClr>
                </a:solidFill>
                <a:latin typeface="Constantia" pitchFamily="18" charset="0"/>
              </a:rPr>
              <a:t>fuori</a:t>
            </a:r>
            <a:r>
              <a:rPr lang="en-GB" sz="2000" dirty="0">
                <a:solidFill>
                  <a:schemeClr val="accent6">
                    <a:lumMod val="75000"/>
                  </a:schemeClr>
                </a:solidFill>
                <a:latin typeface="Constantia" pitchFamily="18" charset="0"/>
              </a:rPr>
              <a:t> dal verbo </a:t>
            </a:r>
          </a:p>
          <a:p>
            <a:endParaRPr lang="it-IT" sz="2000" dirty="0"/>
          </a:p>
        </p:txBody>
      </p:sp>
      <p:sp>
        <p:nvSpPr>
          <p:cNvPr id="9" name="Segnaposto numero diapositiva 8"/>
          <p:cNvSpPr>
            <a:spLocks noGrp="1"/>
          </p:cNvSpPr>
          <p:nvPr>
            <p:ph type="sldNum" sz="quarter" idx="12"/>
          </p:nvPr>
        </p:nvSpPr>
        <p:spPr/>
        <p:txBody>
          <a:bodyPr/>
          <a:lstStyle/>
          <a:p>
            <a:fld id="{1A6FC8AF-664B-42D1-8CAC-423102524EC0}" type="slidenum">
              <a:rPr lang="it-IT" smtClean="0"/>
              <a:pPr/>
              <a:t>48</a:t>
            </a:fld>
            <a:endParaRPr lang="it-IT"/>
          </a:p>
        </p:txBody>
      </p:sp>
      <p:sp>
        <p:nvSpPr>
          <p:cNvPr id="2" name="Segnaposto piè di pagina 1">
            <a:extLst>
              <a:ext uri="{FF2B5EF4-FFF2-40B4-BE49-F238E27FC236}">
                <a16:creationId xmlns:a16="http://schemas.microsoft.com/office/drawing/2014/main" id="{680EA39A-93AD-BAA1-CE14-8B6AEFD0AFF2}"/>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786586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550796"/>
            <a:ext cx="8496944" cy="5805553"/>
          </a:xfrm>
        </p:spPr>
        <p:txBody>
          <a:bodyPr>
            <a:noAutofit/>
          </a:bodyPr>
          <a:lstStyle/>
          <a:p>
            <a:pPr algn="just">
              <a:buClr>
                <a:srgbClr val="002060"/>
              </a:buClr>
              <a:buNone/>
            </a:pPr>
            <a:endParaRPr lang="en-GB" sz="1000" i="1" dirty="0">
              <a:solidFill>
                <a:schemeClr val="accent6">
                  <a:lumMod val="75000"/>
                </a:schemeClr>
              </a:solidFill>
              <a:latin typeface="+mj-lt"/>
            </a:endParaRPr>
          </a:p>
          <a:p>
            <a:pPr marL="355600" indent="-355600" algn="just">
              <a:buClr>
                <a:srgbClr val="002060"/>
              </a:buClr>
              <a:buAutoNum type="arabicPeriod" startAt="3"/>
              <a:tabLst>
                <a:tab pos="355600" algn="l"/>
              </a:tabLst>
            </a:pPr>
            <a:r>
              <a:rPr lang="en-GB" sz="2000" b="1" dirty="0">
                <a:solidFill>
                  <a:schemeClr val="accent6">
                    <a:lumMod val="75000"/>
                  </a:schemeClr>
                </a:solidFill>
                <a:latin typeface="+mj-lt"/>
              </a:rPr>
              <a:t>DS </a:t>
            </a:r>
            <a:r>
              <a:rPr lang="en-GB" sz="2000" b="1" dirty="0" err="1">
                <a:solidFill>
                  <a:schemeClr val="accent6">
                    <a:lumMod val="75000"/>
                  </a:schemeClr>
                </a:solidFill>
                <a:latin typeface="+mj-lt"/>
              </a:rPr>
              <a:t>leggermente</a:t>
            </a:r>
            <a:r>
              <a:rPr lang="en-GB" sz="2000" b="1" dirty="0">
                <a:solidFill>
                  <a:schemeClr val="accent6">
                    <a:lumMod val="75000"/>
                  </a:schemeClr>
                </a:solidFill>
                <a:latin typeface="+mj-lt"/>
              </a:rPr>
              <a:t> </a:t>
            </a:r>
            <a:r>
              <a:rPr lang="en-GB" sz="2000" b="1" dirty="0" err="1">
                <a:solidFill>
                  <a:schemeClr val="accent6">
                    <a:lumMod val="75000"/>
                  </a:schemeClr>
                </a:solidFill>
                <a:latin typeface="+mj-lt"/>
              </a:rPr>
              <a:t>più</a:t>
            </a:r>
            <a:r>
              <a:rPr lang="en-GB" sz="2000" b="1" dirty="0">
                <a:solidFill>
                  <a:schemeClr val="accent6">
                    <a:lumMod val="75000"/>
                  </a:schemeClr>
                </a:solidFill>
                <a:latin typeface="+mj-lt"/>
              </a:rPr>
              <a:t> </a:t>
            </a:r>
            <a:r>
              <a:rPr lang="en-GB" sz="2000" b="1" dirty="0" err="1">
                <a:solidFill>
                  <a:schemeClr val="accent6">
                    <a:lumMod val="75000"/>
                  </a:schemeClr>
                </a:solidFill>
                <a:latin typeface="+mj-lt"/>
              </a:rPr>
              <a:t>importante</a:t>
            </a:r>
            <a:r>
              <a:rPr lang="en-GB" sz="2000" b="1" dirty="0">
                <a:solidFill>
                  <a:schemeClr val="accent6">
                    <a:lumMod val="75000"/>
                  </a:schemeClr>
                </a:solidFill>
                <a:latin typeface="+mj-lt"/>
              </a:rPr>
              <a:t> in inglese</a:t>
            </a:r>
            <a:endParaRPr lang="en-GB" sz="2000" dirty="0">
              <a:solidFill>
                <a:schemeClr val="accent6">
                  <a:lumMod val="75000"/>
                </a:schemeClr>
              </a:solidFill>
              <a:latin typeface="+mj-lt"/>
            </a:endParaRPr>
          </a:p>
          <a:p>
            <a:pPr marL="457200" indent="-457200" algn="just">
              <a:buClr>
                <a:srgbClr val="002060"/>
              </a:buClr>
              <a:buAutoNum type="arabicPeriod" startAt="3"/>
            </a:pPr>
            <a:endParaRPr lang="en-GB" sz="2000" dirty="0">
              <a:solidFill>
                <a:schemeClr val="accent6">
                  <a:lumMod val="75000"/>
                </a:schemeClr>
              </a:solidFill>
              <a:latin typeface="+mj-lt"/>
            </a:endParaRPr>
          </a:p>
          <a:p>
            <a:pPr marL="457200" indent="-457200" algn="just">
              <a:buClr>
                <a:srgbClr val="002060"/>
              </a:buClr>
              <a:buNone/>
            </a:pPr>
            <a:endParaRPr lang="en-GB" sz="2000" dirty="0">
              <a:solidFill>
                <a:schemeClr val="accent6">
                  <a:lumMod val="75000"/>
                </a:schemeClr>
              </a:solidFill>
              <a:latin typeface="+mj-lt"/>
            </a:endParaRPr>
          </a:p>
          <a:p>
            <a:pPr marL="357188" algn="just">
              <a:buClr>
                <a:srgbClr val="002060"/>
              </a:buClr>
              <a:buNone/>
              <a:tabLst>
                <a:tab pos="531813" algn="l"/>
              </a:tabLst>
            </a:pPr>
            <a:r>
              <a:rPr lang="en-GB" sz="2000" dirty="0">
                <a:solidFill>
                  <a:schemeClr val="accent6">
                    <a:lumMod val="75000"/>
                  </a:schemeClr>
                </a:solidFill>
                <a:latin typeface="+mj-lt"/>
              </a:rPr>
              <a:t>		</a:t>
            </a: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endParaRPr lang="en-GB" sz="2000" dirty="0">
              <a:solidFill>
                <a:schemeClr val="accent6">
                  <a:lumMod val="75000"/>
                </a:schemeClr>
              </a:solidFill>
              <a:latin typeface="+mj-lt"/>
            </a:endParaRPr>
          </a:p>
          <a:p>
            <a:pPr marL="357188" algn="just">
              <a:buClr>
                <a:srgbClr val="002060"/>
              </a:buClr>
              <a:buNone/>
              <a:tabLst>
                <a:tab pos="531813" algn="l"/>
              </a:tabLst>
            </a:pPr>
            <a:r>
              <a:rPr lang="en-GB" sz="1600" dirty="0">
                <a:solidFill>
                  <a:schemeClr val="accent6">
                    <a:lumMod val="75000"/>
                  </a:schemeClr>
                </a:solidFill>
                <a:latin typeface="+mj-lt"/>
              </a:rPr>
              <a:t>ING: DS2, DS3 </a:t>
            </a:r>
            <a:r>
              <a:rPr lang="en-GB" sz="1600" dirty="0">
                <a:solidFill>
                  <a:schemeClr val="accent6">
                    <a:lumMod val="75000"/>
                  </a:schemeClr>
                </a:solidFill>
                <a:latin typeface="+mj-lt"/>
                <a:sym typeface="Wingdings" pitchFamily="2" charset="2"/>
              </a:rPr>
              <a:t> </a:t>
            </a:r>
            <a:r>
              <a:rPr lang="en-GB" sz="1600" dirty="0">
                <a:solidFill>
                  <a:schemeClr val="accent6">
                    <a:lumMod val="75000"/>
                  </a:schemeClr>
                </a:solidFill>
                <a:latin typeface="+mj-lt"/>
              </a:rPr>
              <a:t>he </a:t>
            </a:r>
            <a:r>
              <a:rPr lang="en-GB" sz="1600" b="1" dirty="0">
                <a:solidFill>
                  <a:srgbClr val="002060"/>
                </a:solidFill>
                <a:latin typeface="+mj-lt"/>
              </a:rPr>
              <a:t>falls (P) out (P) of the tree (SP </a:t>
            </a:r>
            <a:r>
              <a:rPr lang="en-GB" sz="1600" b="1" dirty="0" err="1">
                <a:solidFill>
                  <a:srgbClr val="002060"/>
                </a:solidFill>
                <a:latin typeface="+mj-lt"/>
              </a:rPr>
              <a:t>partenza</a:t>
            </a:r>
            <a:r>
              <a:rPr lang="en-GB" sz="1600" b="1" dirty="0">
                <a:solidFill>
                  <a:srgbClr val="002060"/>
                </a:solidFill>
                <a:latin typeface="+mj-lt"/>
              </a:rPr>
              <a:t>)   		</a:t>
            </a:r>
            <a:r>
              <a:rPr lang="en-GB" sz="1600" dirty="0">
                <a:solidFill>
                  <a:schemeClr val="accent6">
                    <a:lumMod val="75000"/>
                  </a:schemeClr>
                </a:solidFill>
                <a:latin typeface="+mj-lt"/>
              </a:rPr>
              <a:t>(Ds3)</a:t>
            </a:r>
          </a:p>
          <a:p>
            <a:pPr marL="357188" algn="just">
              <a:buClr>
                <a:srgbClr val="002060"/>
              </a:buClr>
              <a:buNone/>
              <a:tabLst>
                <a:tab pos="531813" algn="l"/>
              </a:tabLst>
            </a:pPr>
            <a:r>
              <a:rPr lang="en-GB" sz="1600" dirty="0">
                <a:solidFill>
                  <a:schemeClr val="accent6">
                    <a:lumMod val="75000"/>
                  </a:schemeClr>
                </a:solidFill>
                <a:latin typeface="+mj-lt"/>
                <a:sym typeface="Wingdings" pitchFamily="2" charset="2"/>
              </a:rPr>
              <a:t>FR: DS1, DS2  </a:t>
            </a:r>
            <a:r>
              <a:rPr lang="en-GB" sz="1600" dirty="0" err="1">
                <a:solidFill>
                  <a:schemeClr val="accent6">
                    <a:lumMod val="75000"/>
                  </a:schemeClr>
                </a:solidFill>
                <a:latin typeface="+mj-lt"/>
                <a:sym typeface="Wingdings" pitchFamily="2" charset="2"/>
              </a:rPr>
              <a:t>ils</a:t>
            </a:r>
            <a:r>
              <a:rPr lang="en-GB" sz="1600" dirty="0">
                <a:solidFill>
                  <a:schemeClr val="accent6">
                    <a:lumMod val="75000"/>
                  </a:schemeClr>
                </a:solidFill>
                <a:latin typeface="+mj-lt"/>
                <a:sym typeface="Wingdings" pitchFamily="2" charset="2"/>
              </a:rPr>
              <a:t> </a:t>
            </a:r>
            <a:r>
              <a:rPr lang="en-GB" sz="1600" b="1" dirty="0" err="1">
                <a:solidFill>
                  <a:schemeClr val="accent6">
                    <a:lumMod val="75000"/>
                  </a:schemeClr>
                </a:solidFill>
                <a:latin typeface="+mj-lt"/>
                <a:sym typeface="Wingdings" pitchFamily="2" charset="2"/>
              </a:rPr>
              <a:t>atterrirent</a:t>
            </a:r>
            <a:r>
              <a:rPr lang="en-GB" sz="1600" b="1" dirty="0">
                <a:solidFill>
                  <a:schemeClr val="accent6">
                    <a:lumMod val="75000"/>
                  </a:schemeClr>
                </a:solidFill>
                <a:latin typeface="+mj-lt"/>
                <a:sym typeface="Wingdings" pitchFamily="2" charset="2"/>
              </a:rPr>
              <a:t> (P) à </a:t>
            </a:r>
            <a:r>
              <a:rPr lang="en-GB" sz="1600" b="1" dirty="0" err="1">
                <a:solidFill>
                  <a:schemeClr val="accent6">
                    <a:lumMod val="75000"/>
                  </a:schemeClr>
                </a:solidFill>
                <a:latin typeface="+mj-lt"/>
                <a:sym typeface="Wingdings" pitchFamily="2" charset="2"/>
              </a:rPr>
              <a:t>l’intérieur</a:t>
            </a:r>
            <a:r>
              <a:rPr lang="en-GB" sz="1600" b="1" dirty="0">
                <a:solidFill>
                  <a:schemeClr val="accent6">
                    <a:lumMod val="75000"/>
                  </a:schemeClr>
                </a:solidFill>
                <a:latin typeface="+mj-lt"/>
                <a:sym typeface="Wingdings" pitchFamily="2" charset="2"/>
              </a:rPr>
              <a:t> </a:t>
            </a:r>
            <a:r>
              <a:rPr lang="en-GB" sz="1600" b="1" dirty="0" err="1">
                <a:solidFill>
                  <a:schemeClr val="accent6">
                    <a:lumMod val="75000"/>
                  </a:schemeClr>
                </a:solidFill>
                <a:latin typeface="+mj-lt"/>
                <a:sym typeface="Wingdings" pitchFamily="2" charset="2"/>
              </a:rPr>
              <a:t>d’une</a:t>
            </a:r>
            <a:r>
              <a:rPr lang="en-GB" sz="1600" b="1" dirty="0">
                <a:solidFill>
                  <a:schemeClr val="accent6">
                    <a:lumMod val="75000"/>
                  </a:schemeClr>
                </a:solidFill>
                <a:latin typeface="+mj-lt"/>
                <a:sym typeface="Wingdings" pitchFamily="2" charset="2"/>
              </a:rPr>
              <a:t> </a:t>
            </a:r>
            <a:r>
              <a:rPr lang="en-GB" sz="1600" b="1" dirty="0" err="1">
                <a:solidFill>
                  <a:schemeClr val="accent6">
                    <a:lumMod val="75000"/>
                  </a:schemeClr>
                </a:solidFill>
                <a:latin typeface="+mj-lt"/>
                <a:sym typeface="Wingdings" pitchFamily="2" charset="2"/>
              </a:rPr>
              <a:t>marre</a:t>
            </a:r>
            <a:r>
              <a:rPr lang="en-GB" sz="1600" b="1" dirty="0">
                <a:solidFill>
                  <a:schemeClr val="accent6">
                    <a:lumMod val="75000"/>
                  </a:schemeClr>
                </a:solidFill>
                <a:latin typeface="+mj-lt"/>
                <a:sym typeface="Wingdings" pitchFamily="2" charset="2"/>
              </a:rPr>
              <a:t> (SP </a:t>
            </a:r>
            <a:r>
              <a:rPr lang="en-GB" sz="1600" b="1" dirty="0" err="1">
                <a:solidFill>
                  <a:schemeClr val="accent6">
                    <a:lumMod val="75000"/>
                  </a:schemeClr>
                </a:solidFill>
                <a:latin typeface="+mj-lt"/>
                <a:sym typeface="Wingdings" pitchFamily="2" charset="2"/>
              </a:rPr>
              <a:t>arrivo</a:t>
            </a:r>
            <a:r>
              <a:rPr lang="en-GB" sz="1600" b="1" dirty="0">
                <a:solidFill>
                  <a:schemeClr val="accent6">
                    <a:lumMod val="75000"/>
                  </a:schemeClr>
                </a:solidFill>
                <a:latin typeface="+mj-lt"/>
                <a:sym typeface="Wingdings" pitchFamily="2" charset="2"/>
              </a:rPr>
              <a:t>)</a:t>
            </a:r>
            <a:r>
              <a:rPr lang="en-GB" sz="1600" dirty="0">
                <a:solidFill>
                  <a:schemeClr val="accent6">
                    <a:lumMod val="75000"/>
                  </a:schemeClr>
                </a:solidFill>
                <a:latin typeface="+mj-lt"/>
                <a:sym typeface="Wingdings" pitchFamily="2" charset="2"/>
              </a:rPr>
              <a:t>	(DS2)</a:t>
            </a:r>
            <a:endParaRPr lang="en-GB" sz="1600" dirty="0">
              <a:solidFill>
                <a:schemeClr val="accent6">
                  <a:lumMod val="75000"/>
                </a:schemeClr>
              </a:solidFill>
              <a:latin typeface="+mj-lt"/>
            </a:endParaRPr>
          </a:p>
          <a:p>
            <a:pPr marL="357188" algn="just">
              <a:buClr>
                <a:srgbClr val="002060"/>
              </a:buClr>
              <a:buNone/>
              <a:tabLst>
                <a:tab pos="531813" algn="l"/>
              </a:tabLst>
            </a:pPr>
            <a:r>
              <a:rPr lang="en-GB" sz="1600" dirty="0">
                <a:solidFill>
                  <a:schemeClr val="accent6">
                    <a:lumMod val="75000"/>
                  </a:schemeClr>
                </a:solidFill>
                <a:latin typeface="+mj-lt"/>
              </a:rPr>
              <a:t>ITA : DS1, DS2   </a:t>
            </a:r>
            <a:r>
              <a:rPr lang="en-GB" sz="1600" dirty="0">
                <a:solidFill>
                  <a:schemeClr val="accent6">
                    <a:lumMod val="75000"/>
                  </a:schemeClr>
                </a:solidFill>
                <a:latin typeface="+mj-lt"/>
                <a:sym typeface="Wingdings" pitchFamily="2" charset="2"/>
              </a:rPr>
              <a:t> il bambino</a:t>
            </a:r>
            <a:r>
              <a:rPr lang="en-GB" sz="1600" b="1" dirty="0">
                <a:solidFill>
                  <a:schemeClr val="accent6">
                    <a:lumMod val="75000"/>
                  </a:schemeClr>
                </a:solidFill>
                <a:latin typeface="+mj-lt"/>
                <a:sym typeface="Wingdings" pitchFamily="2" charset="2"/>
              </a:rPr>
              <a:t> </a:t>
            </a:r>
            <a:r>
              <a:rPr lang="en-GB" sz="1600" b="1" dirty="0" err="1">
                <a:solidFill>
                  <a:schemeClr val="accent6">
                    <a:lumMod val="75000"/>
                  </a:schemeClr>
                </a:solidFill>
                <a:latin typeface="+mj-lt"/>
                <a:sym typeface="Wingdings" pitchFamily="2" charset="2"/>
              </a:rPr>
              <a:t>cadde</a:t>
            </a:r>
            <a:r>
              <a:rPr lang="en-GB" sz="1600" b="1" dirty="0">
                <a:solidFill>
                  <a:schemeClr val="accent6">
                    <a:lumMod val="75000"/>
                  </a:schemeClr>
                </a:solidFill>
                <a:latin typeface="+mj-lt"/>
                <a:sym typeface="Wingdings" pitchFamily="2" charset="2"/>
              </a:rPr>
              <a:t> (P) da un </a:t>
            </a:r>
            <a:r>
              <a:rPr lang="en-GB" sz="1600" b="1" dirty="0" err="1">
                <a:solidFill>
                  <a:schemeClr val="accent6">
                    <a:lumMod val="75000"/>
                  </a:schemeClr>
                </a:solidFill>
                <a:latin typeface="+mj-lt"/>
                <a:sym typeface="Wingdings" pitchFamily="2" charset="2"/>
              </a:rPr>
              <a:t>dirupo</a:t>
            </a:r>
            <a:r>
              <a:rPr lang="en-GB" sz="1600" b="1" dirty="0">
                <a:solidFill>
                  <a:schemeClr val="accent6">
                    <a:lumMod val="75000"/>
                  </a:schemeClr>
                </a:solidFill>
                <a:latin typeface="+mj-lt"/>
                <a:sym typeface="Wingdings" pitchFamily="2" charset="2"/>
              </a:rPr>
              <a:t> </a:t>
            </a:r>
            <a:r>
              <a:rPr lang="en-GB" sz="1600" dirty="0">
                <a:solidFill>
                  <a:schemeClr val="accent6">
                    <a:lumMod val="75000"/>
                  </a:schemeClr>
                </a:solidFill>
                <a:latin typeface="+mj-lt"/>
                <a:sym typeface="Wingdings" pitchFamily="2" charset="2"/>
              </a:rPr>
              <a:t>(</a:t>
            </a:r>
            <a:r>
              <a:rPr lang="en-GB" sz="1600" b="1" dirty="0">
                <a:solidFill>
                  <a:schemeClr val="accent6">
                    <a:lumMod val="75000"/>
                  </a:schemeClr>
                </a:solidFill>
                <a:latin typeface="+mj-lt"/>
                <a:sym typeface="Wingdings" pitchFamily="2" charset="2"/>
              </a:rPr>
              <a:t>SP </a:t>
            </a:r>
            <a:r>
              <a:rPr lang="en-GB" sz="1600" b="1" dirty="0" err="1">
                <a:solidFill>
                  <a:schemeClr val="accent6">
                    <a:lumMod val="75000"/>
                  </a:schemeClr>
                </a:solidFill>
                <a:latin typeface="+mj-lt"/>
                <a:sym typeface="Wingdings" pitchFamily="2" charset="2"/>
              </a:rPr>
              <a:t>partenza</a:t>
            </a:r>
            <a:r>
              <a:rPr lang="en-GB" sz="1600" dirty="0">
                <a:solidFill>
                  <a:schemeClr val="accent6">
                    <a:lumMod val="75000"/>
                  </a:schemeClr>
                </a:solidFill>
                <a:latin typeface="+mj-lt"/>
                <a:sym typeface="Wingdings" pitchFamily="2" charset="2"/>
              </a:rPr>
              <a:t>)</a:t>
            </a:r>
            <a:r>
              <a:rPr lang="en-GB" sz="1600" b="1" dirty="0">
                <a:solidFill>
                  <a:srgbClr val="002060"/>
                </a:solidFill>
                <a:latin typeface="+mj-lt"/>
                <a:sym typeface="Wingdings" pitchFamily="2" charset="2"/>
              </a:rPr>
              <a:t> 	</a:t>
            </a:r>
            <a:r>
              <a:rPr lang="en-GB" sz="1600" dirty="0">
                <a:solidFill>
                  <a:schemeClr val="accent6">
                    <a:lumMod val="75000"/>
                  </a:schemeClr>
                </a:solidFill>
                <a:latin typeface="+mj-lt"/>
                <a:sym typeface="Wingdings" pitchFamily="2" charset="2"/>
              </a:rPr>
              <a:t>	DS2)</a:t>
            </a:r>
          </a:p>
          <a:p>
            <a:pPr>
              <a:buNone/>
            </a:pPr>
            <a:r>
              <a:rPr lang="fr-FR" sz="2000" dirty="0">
                <a:solidFill>
                  <a:schemeClr val="accent6">
                    <a:lumMod val="75000"/>
                  </a:schemeClr>
                </a:solidFill>
                <a:latin typeface="+mj-lt"/>
              </a:rPr>
              <a:t>				</a:t>
            </a:r>
          </a:p>
        </p:txBody>
      </p:sp>
      <p:graphicFrame>
        <p:nvGraphicFramePr>
          <p:cNvPr id="5" name="Grafico 4"/>
          <p:cNvGraphicFramePr/>
          <p:nvPr>
            <p:extLst>
              <p:ext uri="{D42A27DB-BD31-4B8C-83A1-F6EECF244321}">
                <p14:modId xmlns:p14="http://schemas.microsoft.com/office/powerpoint/2010/main" val="481173988"/>
              </p:ext>
            </p:extLst>
          </p:nvPr>
        </p:nvGraphicFramePr>
        <p:xfrm>
          <a:off x="1521350" y="1340768"/>
          <a:ext cx="6101300" cy="3397158"/>
        </p:xfrm>
        <a:graphic>
          <a:graphicData uri="http://schemas.openxmlformats.org/drawingml/2006/chart">
            <c:chart xmlns:c="http://schemas.openxmlformats.org/drawingml/2006/chart" xmlns:r="http://schemas.openxmlformats.org/officeDocument/2006/relationships" r:id="rId3"/>
          </a:graphicData>
        </a:graphic>
      </p:graphicFrame>
      <p:sp>
        <p:nvSpPr>
          <p:cNvPr id="6" name="Segnaposto numero diapositiva 5"/>
          <p:cNvSpPr>
            <a:spLocks noGrp="1"/>
          </p:cNvSpPr>
          <p:nvPr>
            <p:ph type="sldNum" sz="quarter" idx="12"/>
          </p:nvPr>
        </p:nvSpPr>
        <p:spPr/>
        <p:txBody>
          <a:bodyPr/>
          <a:lstStyle/>
          <a:p>
            <a:fld id="{1A6FC8AF-664B-42D1-8CAC-423102524EC0}" type="slidenum">
              <a:rPr lang="it-IT" smtClean="0"/>
              <a:pPr/>
              <a:t>49</a:t>
            </a:fld>
            <a:endParaRPr lang="it-IT"/>
          </a:p>
        </p:txBody>
      </p:sp>
      <p:sp>
        <p:nvSpPr>
          <p:cNvPr id="2" name="Segnaposto piè di pagina 1">
            <a:extLst>
              <a:ext uri="{FF2B5EF4-FFF2-40B4-BE49-F238E27FC236}">
                <a16:creationId xmlns:a16="http://schemas.microsoft.com/office/drawing/2014/main" id="{CDBC6040-2B45-D6F2-0086-6D4ED603F85B}"/>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p:cNvSpPr txBox="1">
            <a:spLocks/>
          </p:cNvSpPr>
          <p:nvPr/>
        </p:nvSpPr>
        <p:spPr>
          <a:xfrm>
            <a:off x="395536" y="692696"/>
            <a:ext cx="8291264" cy="5433467"/>
          </a:xfrm>
          <a:prstGeom prst="rect">
            <a:avLst/>
          </a:prstGeom>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endParaRP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3600" b="1" i="0" u="none" strike="noStrike" kern="1200" cap="none" spc="0" normalizeH="0" baseline="0" noProof="0" dirty="0">
                <a:ln>
                  <a:noFill/>
                </a:ln>
                <a:solidFill>
                  <a:srgbClr val="002060"/>
                </a:solidFill>
                <a:effectLst/>
                <a:uLnTx/>
                <a:uFillTx/>
                <a:latin typeface="Constantia" pitchFamily="18" charset="0"/>
                <a:ea typeface="+mn-ea"/>
                <a:cs typeface="+mn-cs"/>
              </a:rPr>
              <a:t>  </a:t>
            </a:r>
          </a:p>
          <a:p>
            <a:pPr marL="0" marR="0" lvl="0" indent="0" defTabSz="914400" rtl="0" eaLnBrk="1" fontAlgn="auto" latinLnBrk="0" hangingPunct="1">
              <a:lnSpc>
                <a:spcPct val="100000"/>
              </a:lnSpc>
              <a:spcBef>
                <a:spcPct val="20000"/>
              </a:spcBef>
              <a:spcAft>
                <a:spcPts val="0"/>
              </a:spcAft>
              <a:buClrTx/>
              <a:buSzTx/>
              <a:buFont typeface="Times New Roman" pitchFamily="18" charset="0"/>
              <a:buChar char="►"/>
              <a:tabLst/>
              <a:defRPr/>
            </a:pPr>
            <a:r>
              <a:rPr kumimoji="0" lang="fr-FR" sz="3600" b="1" i="0" u="none" strike="noStrike" kern="1200" cap="none" spc="0" normalizeH="0" baseline="0" noProof="0" dirty="0">
                <a:ln>
                  <a:noFill/>
                </a:ln>
                <a:solidFill>
                  <a:srgbClr val="002060"/>
                </a:solidFill>
                <a:effectLst/>
                <a:uLnTx/>
                <a:uFillTx/>
                <a:latin typeface="+mn-lt"/>
                <a:ea typeface="+mn-ea"/>
                <a:cs typeface="+mn-cs"/>
                <a:sym typeface="Wingdings" pitchFamily="2" charset="2"/>
              </a:rPr>
              <a:t> </a:t>
            </a:r>
            <a:r>
              <a:rPr lang="en-US" sz="3600" b="1" dirty="0">
                <a:solidFill>
                  <a:srgbClr val="002060"/>
                </a:solidFill>
                <a:sym typeface="Wingdings" pitchFamily="2" charset="2"/>
              </a:rPr>
              <a:t>Quadro </a:t>
            </a:r>
            <a:r>
              <a:rPr lang="en-US" sz="3600" b="1" dirty="0" err="1">
                <a:solidFill>
                  <a:srgbClr val="002060"/>
                </a:solidFill>
                <a:sym typeface="Wingdings" pitchFamily="2" charset="2"/>
              </a:rPr>
              <a:t>teorico</a:t>
            </a:r>
            <a:endParaRPr kumimoji="0" lang="en-US" sz="3600" b="1" i="0" u="none" strike="noStrike" kern="1200" cap="none" spc="0" normalizeH="0" baseline="0" noProof="0" dirty="0">
              <a:ln>
                <a:noFill/>
              </a:ln>
              <a:solidFill>
                <a:srgbClr val="002060"/>
              </a:solidFill>
              <a:effectLst/>
              <a:uLnTx/>
              <a:uFillTx/>
              <a:latin typeface="+mn-lt"/>
              <a:ea typeface="+mn-ea"/>
              <a:cs typeface="+mn-cs"/>
            </a:endParaRPr>
          </a:p>
        </p:txBody>
      </p:sp>
      <p:sp>
        <p:nvSpPr>
          <p:cNvPr id="3" name="Segnaposto numero diapositiva 2"/>
          <p:cNvSpPr>
            <a:spLocks noGrp="1"/>
          </p:cNvSpPr>
          <p:nvPr>
            <p:ph type="sldNum" sz="quarter" idx="12"/>
          </p:nvPr>
        </p:nvSpPr>
        <p:spPr/>
        <p:txBody>
          <a:bodyPr/>
          <a:lstStyle/>
          <a:p>
            <a:fld id="{1A6FC8AF-664B-42D1-8CAC-423102524EC0}" type="slidenum">
              <a:rPr lang="it-IT" smtClean="0"/>
              <a:pPr/>
              <a:t>5</a:t>
            </a:fld>
            <a:endParaRPr lang="it-IT"/>
          </a:p>
        </p:txBody>
      </p:sp>
      <p:sp>
        <p:nvSpPr>
          <p:cNvPr id="2" name="Segnaposto piè di pagina 1">
            <a:extLst>
              <a:ext uri="{FF2B5EF4-FFF2-40B4-BE49-F238E27FC236}">
                <a16:creationId xmlns:a16="http://schemas.microsoft.com/office/drawing/2014/main" id="{3183C0AE-FE4E-1EDC-1B4A-C2F408731D78}"/>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1838139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0541"/>
            <a:ext cx="8188456" cy="676793"/>
          </a:xfrm>
          <a:ln>
            <a:solidFill>
              <a:schemeClr val="bg1">
                <a:lumMod val="65000"/>
              </a:schemeClr>
            </a:solidFill>
          </a:ln>
        </p:spPr>
        <p:txBody>
          <a:bodyPr>
            <a:normAutofit/>
          </a:bodyPr>
          <a:lstStyle/>
          <a:p>
            <a:pPr algn="l"/>
            <a:r>
              <a:rPr lang="en-US" sz="3200" b="1" dirty="0" err="1">
                <a:solidFill>
                  <a:srgbClr val="002060"/>
                </a:solidFill>
                <a:latin typeface="+mn-lt"/>
              </a:rPr>
              <a:t>Risultati</a:t>
            </a:r>
            <a:r>
              <a:rPr lang="en-US" sz="3200" b="1" dirty="0">
                <a:solidFill>
                  <a:srgbClr val="002060"/>
                </a:solidFill>
                <a:latin typeface="+mn-lt"/>
              </a:rPr>
              <a:t> in L2: </a:t>
            </a:r>
            <a:r>
              <a:rPr lang="en-US" sz="3200" b="1" dirty="0" err="1">
                <a:solidFill>
                  <a:srgbClr val="002060"/>
                </a:solidFill>
                <a:latin typeface="+mn-lt"/>
              </a:rPr>
              <a:t>gli</a:t>
            </a:r>
            <a:r>
              <a:rPr lang="en-US" sz="3200" b="1" dirty="0">
                <a:solidFill>
                  <a:srgbClr val="002060"/>
                </a:solidFill>
                <a:latin typeface="+mn-lt"/>
              </a:rPr>
              <a:t> </a:t>
            </a:r>
            <a:r>
              <a:rPr lang="en-US" sz="3200" b="1" dirty="0" err="1">
                <a:solidFill>
                  <a:srgbClr val="002060"/>
                </a:solidFill>
                <a:latin typeface="+mn-lt"/>
              </a:rPr>
              <a:t>intermedi</a:t>
            </a:r>
            <a:endParaRPr lang="fr-FR" sz="3200" b="1" dirty="0">
              <a:solidFill>
                <a:srgbClr val="002060"/>
              </a:solidFill>
              <a:latin typeface="+mn-lt"/>
            </a:endParaRPr>
          </a:p>
        </p:txBody>
      </p:sp>
      <p:cxnSp>
        <p:nvCxnSpPr>
          <p:cNvPr id="10" name="Connecteur droit 9"/>
          <p:cNvCxnSpPr>
            <a:cxnSpLocks/>
            <a:stCxn id="29" idx="2"/>
          </p:cNvCxnSpPr>
          <p:nvPr/>
        </p:nvCxnSpPr>
        <p:spPr>
          <a:xfrm>
            <a:off x="1961648" y="1700808"/>
            <a:ext cx="729024" cy="354341"/>
          </a:xfrm>
          <a:prstGeom prst="line">
            <a:avLst/>
          </a:prstGeom>
          <a:ln w="9525">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V="1">
            <a:off x="2699792" y="1700808"/>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29" name="Rectangle 3"/>
          <p:cNvSpPr/>
          <p:nvPr/>
        </p:nvSpPr>
        <p:spPr>
          <a:xfrm>
            <a:off x="1403648" y="1340768"/>
            <a:ext cx="1116000" cy="360040"/>
          </a:xfrm>
          <a:prstGeom prst="rect">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30" name="Rectangle 3"/>
          <p:cNvSpPr/>
          <p:nvPr/>
        </p:nvSpPr>
        <p:spPr>
          <a:xfrm>
            <a:off x="2843808" y="1340768"/>
            <a:ext cx="1145284" cy="284531"/>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32" name="Rectangle 6"/>
          <p:cNvSpPr/>
          <p:nvPr/>
        </p:nvSpPr>
        <p:spPr>
          <a:xfrm>
            <a:off x="2123728" y="2060848"/>
            <a:ext cx="1368152" cy="36004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20" name="Sottotitolo 2">
            <a:extLst>
              <a:ext uri="{FF2B5EF4-FFF2-40B4-BE49-F238E27FC236}">
                <a16:creationId xmlns:a16="http://schemas.microsoft.com/office/drawing/2014/main" id="{D79831F8-FAF6-3B42-BE1B-72C21DB69D29}"/>
              </a:ext>
            </a:extLst>
          </p:cNvPr>
          <p:cNvSpPr>
            <a:spLocks noGrp="1"/>
          </p:cNvSpPr>
          <p:nvPr>
            <p:ph idx="1"/>
          </p:nvPr>
        </p:nvSpPr>
        <p:spPr>
          <a:xfrm>
            <a:off x="457200" y="2723114"/>
            <a:ext cx="8435280" cy="3730222"/>
          </a:xfrm>
        </p:spPr>
        <p:txBody>
          <a:bodyPr>
            <a:noAutofit/>
          </a:bodyPr>
          <a:lstStyle/>
          <a:p>
            <a:pPr algn="just">
              <a:buClr>
                <a:srgbClr val="002060"/>
              </a:buClr>
              <a:buFont typeface="Wingdings" pitchFamily="2" charset="2"/>
              <a:buChar char="v"/>
            </a:pPr>
            <a:r>
              <a:rPr lang="en-US" sz="2200" b="1" dirty="0">
                <a:solidFill>
                  <a:schemeClr val="accent6">
                    <a:lumMod val="75000"/>
                  </a:schemeClr>
                </a:solidFill>
                <a:sym typeface="Wingdings" pitchFamily="2" charset="2"/>
              </a:rPr>
              <a:t>Focus </a:t>
            </a:r>
            <a:r>
              <a:rPr lang="en-US" sz="2200" b="1" dirty="0" err="1">
                <a:solidFill>
                  <a:schemeClr val="accent6">
                    <a:lumMod val="75000"/>
                  </a:schemeClr>
                </a:solidFill>
                <a:sym typeface="Wingdings" pitchFamily="2" charset="2"/>
              </a:rPr>
              <a:t>sul</a:t>
            </a:r>
            <a:r>
              <a:rPr lang="en-US" sz="2200" b="1" dirty="0">
                <a:solidFill>
                  <a:schemeClr val="accent6">
                    <a:lumMod val="75000"/>
                  </a:schemeClr>
                </a:solidFill>
                <a:sym typeface="Wingdings" pitchFamily="2" charset="2"/>
              </a:rPr>
              <a:t> </a:t>
            </a:r>
            <a:r>
              <a:rPr lang="en-US" sz="2200" b="1" i="1" dirty="0" err="1">
                <a:solidFill>
                  <a:schemeClr val="accent6">
                    <a:lumMod val="75000"/>
                  </a:schemeClr>
                </a:solidFill>
                <a:sym typeface="Wingdings" pitchFamily="2" charset="2"/>
              </a:rPr>
              <a:t>Percorso</a:t>
            </a:r>
            <a:endParaRPr lang="en-US" sz="2200" b="1" i="1" dirty="0">
              <a:solidFill>
                <a:schemeClr val="accent6">
                  <a:lumMod val="75000"/>
                </a:schemeClr>
              </a:solidFill>
              <a:sym typeface="Wingdings" pitchFamily="2" charset="2"/>
            </a:endParaRPr>
          </a:p>
          <a:p>
            <a:pPr marL="0" indent="0" algn="just">
              <a:spcBef>
                <a:spcPts val="0"/>
              </a:spcBef>
              <a:buClr>
                <a:srgbClr val="002060"/>
              </a:buClr>
              <a:buNone/>
            </a:pPr>
            <a:r>
              <a:rPr lang="en-US" sz="2200" b="1" dirty="0">
                <a:solidFill>
                  <a:schemeClr val="accent6">
                    <a:lumMod val="75000"/>
                  </a:schemeClr>
                </a:solidFill>
                <a:sym typeface="Wingdings" pitchFamily="2" charset="2"/>
              </a:rPr>
              <a:t>      </a:t>
            </a:r>
            <a:r>
              <a:rPr lang="en-US" sz="2000" b="1" dirty="0" err="1">
                <a:solidFill>
                  <a:schemeClr val="accent6">
                    <a:lumMod val="75000"/>
                  </a:schemeClr>
                </a:solidFill>
                <a:sym typeface="Wingdings" pitchFamily="2" charset="2"/>
              </a:rPr>
              <a:t>consapevolezza</a:t>
            </a:r>
            <a:r>
              <a:rPr lang="en-US" sz="2000" b="1" dirty="0">
                <a:solidFill>
                  <a:schemeClr val="accent6">
                    <a:lumMod val="75000"/>
                  </a:schemeClr>
                </a:solidFill>
                <a:sym typeface="Wingdings" pitchFamily="2" charset="2"/>
              </a:rPr>
              <a:t> </a:t>
            </a:r>
            <a:r>
              <a:rPr lang="en-US" sz="2000" b="1" dirty="0" err="1">
                <a:solidFill>
                  <a:schemeClr val="accent6">
                    <a:lumMod val="75000"/>
                  </a:schemeClr>
                </a:solidFill>
                <a:sym typeface="Wingdings" pitchFamily="2" charset="2"/>
              </a:rPr>
              <a:t>della</a:t>
            </a:r>
            <a:r>
              <a:rPr lang="en-US" sz="2000" b="1" dirty="0">
                <a:solidFill>
                  <a:schemeClr val="accent6">
                    <a:lumMod val="75000"/>
                  </a:schemeClr>
                </a:solidFill>
                <a:sym typeface="Wingdings" pitchFamily="2" charset="2"/>
              </a:rPr>
              <a:t> </a:t>
            </a:r>
            <a:r>
              <a:rPr lang="en-US" sz="2000" b="1" dirty="0" err="1">
                <a:solidFill>
                  <a:schemeClr val="accent6">
                    <a:lumMod val="75000"/>
                  </a:schemeClr>
                </a:solidFill>
                <a:sym typeface="Wingdings" pitchFamily="2" charset="2"/>
              </a:rPr>
              <a:t>centralità</a:t>
            </a:r>
            <a:r>
              <a:rPr lang="en-US" sz="2000" b="1" dirty="0">
                <a:solidFill>
                  <a:schemeClr val="accent6">
                    <a:lumMod val="75000"/>
                  </a:schemeClr>
                </a:solidFill>
                <a:sym typeface="Wingdings" pitchFamily="2" charset="2"/>
              </a:rPr>
              <a:t> del </a:t>
            </a:r>
            <a:r>
              <a:rPr lang="en-US" sz="2000" b="1" i="1" dirty="0" err="1">
                <a:solidFill>
                  <a:schemeClr val="accent6">
                    <a:lumMod val="75000"/>
                  </a:schemeClr>
                </a:solidFill>
                <a:sym typeface="Wingdings" pitchFamily="2" charset="2"/>
              </a:rPr>
              <a:t>Percorso</a:t>
            </a:r>
            <a:r>
              <a:rPr lang="en-US" sz="2000" b="1" dirty="0">
                <a:solidFill>
                  <a:schemeClr val="accent6">
                    <a:lumMod val="75000"/>
                  </a:schemeClr>
                </a:solidFill>
                <a:sym typeface="Wingdings" pitchFamily="2" charset="2"/>
              </a:rPr>
              <a:t> </a:t>
            </a:r>
            <a:r>
              <a:rPr lang="en-US" sz="2000" b="1" dirty="0" err="1">
                <a:solidFill>
                  <a:schemeClr val="accent6">
                    <a:lumMod val="75000"/>
                  </a:schemeClr>
                </a:solidFill>
                <a:sym typeface="Wingdings" pitchFamily="2" charset="2"/>
              </a:rPr>
              <a:t>negli</a:t>
            </a:r>
            <a:r>
              <a:rPr lang="en-US" sz="2000" b="1" dirty="0">
                <a:solidFill>
                  <a:schemeClr val="accent6">
                    <a:lumMod val="75000"/>
                  </a:schemeClr>
                </a:solidFill>
                <a:sym typeface="Wingdings" pitchFamily="2" charset="2"/>
              </a:rPr>
              <a:t> </a:t>
            </a:r>
            <a:r>
              <a:rPr lang="en-US" sz="2000" b="1" dirty="0" err="1">
                <a:solidFill>
                  <a:schemeClr val="accent6">
                    <a:lumMod val="75000"/>
                  </a:schemeClr>
                </a:solidFill>
                <a:sym typeface="Wingdings" pitchFamily="2" charset="2"/>
              </a:rPr>
              <a:t>eventi</a:t>
            </a:r>
            <a:r>
              <a:rPr lang="en-US" sz="2000" b="1" dirty="0">
                <a:solidFill>
                  <a:schemeClr val="accent6">
                    <a:lumMod val="75000"/>
                  </a:schemeClr>
                </a:solidFill>
                <a:sym typeface="Wingdings" pitchFamily="2" charset="2"/>
              </a:rPr>
              <a:t> di moto </a:t>
            </a:r>
            <a:r>
              <a:rPr lang="en-US" sz="1600" dirty="0">
                <a:solidFill>
                  <a:srgbClr val="002060"/>
                </a:solidFill>
              </a:rPr>
              <a:t>	a. Int Ang &gt; It L2: </a:t>
            </a:r>
            <a:r>
              <a:rPr lang="en-US" sz="1600" dirty="0" err="1">
                <a:solidFill>
                  <a:srgbClr val="002060"/>
                </a:solidFill>
                <a:cs typeface="Times New Roman"/>
              </a:rPr>
              <a:t>adesso</a:t>
            </a:r>
            <a:r>
              <a:rPr lang="en-US" sz="1600" dirty="0">
                <a:solidFill>
                  <a:srgbClr val="002060"/>
                </a:solidFill>
                <a:cs typeface="Times New Roman"/>
              </a:rPr>
              <a:t> il </a:t>
            </a:r>
            <a:r>
              <a:rPr lang="en-US" sz="1600" dirty="0" err="1">
                <a:solidFill>
                  <a:srgbClr val="002060"/>
                </a:solidFill>
                <a:cs typeface="Times New Roman"/>
              </a:rPr>
              <a:t>ragazzo</a:t>
            </a:r>
            <a:r>
              <a:rPr lang="en-US" sz="1600" dirty="0">
                <a:solidFill>
                  <a:srgbClr val="002060"/>
                </a:solidFill>
                <a:cs typeface="Times New Roman"/>
              </a:rPr>
              <a:t> </a:t>
            </a:r>
            <a:r>
              <a:rPr lang="en-US" sz="1600" b="1" u="sng" dirty="0">
                <a:solidFill>
                  <a:srgbClr val="002060"/>
                </a:solidFill>
                <a:cs typeface="Times New Roman"/>
              </a:rPr>
              <a:t>cade</a:t>
            </a:r>
            <a:r>
              <a:rPr lang="en-US" sz="1600" dirty="0">
                <a:solidFill>
                  <a:srgbClr val="002060"/>
                </a:solidFill>
                <a:cs typeface="Times New Roman"/>
              </a:rPr>
              <a:t> *</a:t>
            </a:r>
            <a:r>
              <a:rPr lang="en-US" sz="1600" dirty="0" err="1">
                <a:solidFill>
                  <a:srgbClr val="002060"/>
                </a:solidFill>
                <a:cs typeface="Times New Roman"/>
              </a:rPr>
              <a:t>sul</a:t>
            </a:r>
            <a:r>
              <a:rPr lang="en-US" sz="1600" dirty="0">
                <a:solidFill>
                  <a:srgbClr val="002060"/>
                </a:solidFill>
                <a:cs typeface="Times New Roman"/>
              </a:rPr>
              <a:t> terra &lt; </a:t>
            </a:r>
            <a:r>
              <a:rPr lang="en-US" sz="1600" dirty="0" err="1">
                <a:solidFill>
                  <a:srgbClr val="002060"/>
                </a:solidFill>
                <a:cs typeface="Times New Roman"/>
              </a:rPr>
              <a:t>forme</a:t>
            </a:r>
            <a:r>
              <a:rPr lang="en-US" sz="1600" dirty="0">
                <a:solidFill>
                  <a:srgbClr val="002060"/>
                </a:solidFill>
                <a:cs typeface="Times New Roman"/>
              </a:rPr>
              <a:t> </a:t>
            </a:r>
            <a:r>
              <a:rPr lang="en-US" sz="1600" dirty="0" err="1">
                <a:solidFill>
                  <a:srgbClr val="002060"/>
                </a:solidFill>
                <a:cs typeface="Times New Roman"/>
              </a:rPr>
              <a:t>idiosincratiche</a:t>
            </a:r>
            <a:r>
              <a:rPr lang="en-US" sz="1600" dirty="0">
                <a:solidFill>
                  <a:srgbClr val="002060"/>
                </a:solidFill>
                <a:cs typeface="Times New Roman"/>
              </a:rPr>
              <a:t>&gt;</a:t>
            </a:r>
          </a:p>
          <a:p>
            <a:pPr marL="357188" indent="0" algn="just">
              <a:buClr>
                <a:srgbClr val="002060"/>
              </a:buClr>
              <a:buNone/>
            </a:pPr>
            <a:r>
              <a:rPr lang="en-US" sz="1600" dirty="0">
                <a:solidFill>
                  <a:srgbClr val="002060"/>
                </a:solidFill>
                <a:sym typeface="Wingdings" pitchFamily="2" charset="2"/>
              </a:rPr>
              <a:t>	b. FR It&gt; </a:t>
            </a:r>
            <a:r>
              <a:rPr lang="en-US" sz="1600" dirty="0" err="1">
                <a:solidFill>
                  <a:srgbClr val="002060"/>
                </a:solidFill>
                <a:sym typeface="Wingdings" pitchFamily="2" charset="2"/>
              </a:rPr>
              <a:t>Ita</a:t>
            </a:r>
            <a:r>
              <a:rPr lang="en-US" sz="1600" dirty="0">
                <a:solidFill>
                  <a:srgbClr val="002060"/>
                </a:solidFill>
                <a:sym typeface="Wingdings" pitchFamily="2" charset="2"/>
              </a:rPr>
              <a:t> L2: </a:t>
            </a:r>
            <a:r>
              <a:rPr lang="en-US" sz="1600" dirty="0">
                <a:solidFill>
                  <a:srgbClr val="002060"/>
                </a:solidFill>
                <a:cs typeface="Times New Roman"/>
                <a:sym typeface="Wingdings" pitchFamily="2" charset="2"/>
              </a:rPr>
              <a:t>il cane</a:t>
            </a:r>
            <a:r>
              <a:rPr lang="en-US" sz="1600" b="1" dirty="0">
                <a:solidFill>
                  <a:srgbClr val="002060"/>
                </a:solidFill>
                <a:cs typeface="Times New Roman"/>
                <a:sym typeface="Wingdings" pitchFamily="2" charset="2"/>
              </a:rPr>
              <a:t> cade *</a:t>
            </a:r>
            <a:r>
              <a:rPr lang="en-US" sz="1600" dirty="0" err="1">
                <a:solidFill>
                  <a:srgbClr val="002060"/>
                </a:solidFill>
                <a:cs typeface="Times New Roman"/>
                <a:sym typeface="Wingdings" pitchFamily="2" charset="2"/>
              </a:rPr>
              <a:t>della</a:t>
            </a:r>
            <a:r>
              <a:rPr lang="en-US" sz="1600" dirty="0">
                <a:solidFill>
                  <a:srgbClr val="002060"/>
                </a:solidFill>
                <a:cs typeface="Times New Roman"/>
                <a:sym typeface="Wingdings" pitchFamily="2" charset="2"/>
              </a:rPr>
              <a:t> </a:t>
            </a:r>
            <a:r>
              <a:rPr lang="en-US" sz="1600" dirty="0" err="1">
                <a:solidFill>
                  <a:srgbClr val="002060"/>
                </a:solidFill>
                <a:cs typeface="Times New Roman"/>
                <a:sym typeface="Wingdings" pitchFamily="2" charset="2"/>
              </a:rPr>
              <a:t>finestra</a:t>
            </a:r>
            <a:r>
              <a:rPr lang="en-US" sz="1600" b="1" dirty="0">
                <a:solidFill>
                  <a:srgbClr val="0000FF"/>
                </a:solidFill>
                <a:cs typeface="Times New Roman"/>
                <a:sym typeface="Wingdings" pitchFamily="2" charset="2"/>
              </a:rPr>
              <a:t> </a:t>
            </a:r>
            <a:r>
              <a:rPr lang="en-US" sz="1600" dirty="0">
                <a:solidFill>
                  <a:srgbClr val="002060"/>
                </a:solidFill>
                <a:cs typeface="Times New Roman"/>
                <a:sym typeface="Wingdings" pitchFamily="2" charset="2"/>
              </a:rPr>
              <a:t>&lt;</a:t>
            </a:r>
            <a:r>
              <a:rPr lang="en-US" sz="1600" dirty="0" err="1">
                <a:solidFill>
                  <a:srgbClr val="002060"/>
                </a:solidFill>
                <a:cs typeface="Times New Roman"/>
                <a:sym typeface="Wingdings" pitchFamily="2" charset="2"/>
              </a:rPr>
              <a:t>forme</a:t>
            </a:r>
            <a:r>
              <a:rPr lang="en-US" sz="1600" dirty="0">
                <a:solidFill>
                  <a:srgbClr val="002060"/>
                </a:solidFill>
                <a:cs typeface="Times New Roman"/>
                <a:sym typeface="Wingdings" pitchFamily="2" charset="2"/>
              </a:rPr>
              <a:t> </a:t>
            </a:r>
            <a:r>
              <a:rPr lang="en-US" sz="1600" dirty="0" err="1">
                <a:solidFill>
                  <a:srgbClr val="002060"/>
                </a:solidFill>
                <a:cs typeface="Times New Roman"/>
                <a:sym typeface="Wingdings" pitchFamily="2" charset="2"/>
              </a:rPr>
              <a:t>idiosincratiche</a:t>
            </a:r>
            <a:r>
              <a:rPr lang="en-US" sz="1600" dirty="0">
                <a:solidFill>
                  <a:srgbClr val="002060"/>
                </a:solidFill>
                <a:cs typeface="Times New Roman"/>
                <a:sym typeface="Wingdings" pitchFamily="2" charset="2"/>
              </a:rPr>
              <a:t>&gt;</a:t>
            </a:r>
          </a:p>
          <a:p>
            <a:pPr marL="357188" indent="0" algn="just">
              <a:buClr>
                <a:srgbClr val="002060"/>
              </a:buClr>
              <a:buNone/>
            </a:pPr>
            <a:endParaRPr lang="en-US" sz="1000" b="1" i="1" dirty="0">
              <a:solidFill>
                <a:srgbClr val="002060"/>
              </a:solidFill>
              <a:cs typeface="Times New Roman"/>
            </a:endParaRPr>
          </a:p>
          <a:p>
            <a:pPr marL="26988" indent="0" algn="just">
              <a:buClr>
                <a:srgbClr val="002060"/>
              </a:buClr>
              <a:buNone/>
            </a:pPr>
            <a:endParaRPr lang="en-US" sz="1000" b="1" i="1" dirty="0">
              <a:solidFill>
                <a:srgbClr val="002060"/>
              </a:solidFill>
              <a:cs typeface="Times New Roman"/>
            </a:endParaRPr>
          </a:p>
          <a:p>
            <a:pPr marL="0" indent="0" algn="just">
              <a:buClr>
                <a:srgbClr val="002060"/>
              </a:buClr>
              <a:buNone/>
              <a:tabLst>
                <a:tab pos="357188" algn="l"/>
              </a:tabLst>
            </a:pPr>
            <a:r>
              <a:rPr lang="en-US" sz="2200" b="1" dirty="0">
                <a:solidFill>
                  <a:srgbClr val="002060"/>
                </a:solidFill>
              </a:rPr>
              <a:t>	</a:t>
            </a:r>
            <a:r>
              <a:rPr lang="en-US" sz="2200" b="1" dirty="0" err="1">
                <a:solidFill>
                  <a:srgbClr val="002060"/>
                </a:solidFill>
              </a:rPr>
              <a:t>Risposta</a:t>
            </a:r>
            <a:r>
              <a:rPr lang="en-US" sz="2200" b="1" dirty="0">
                <a:solidFill>
                  <a:srgbClr val="002060"/>
                </a:solidFill>
              </a:rPr>
              <a:t> minima al </a:t>
            </a:r>
            <a:r>
              <a:rPr lang="en-US" sz="2200" b="1" dirty="0" err="1">
                <a:solidFill>
                  <a:srgbClr val="002060"/>
                </a:solidFill>
              </a:rPr>
              <a:t>compito</a:t>
            </a:r>
            <a:r>
              <a:rPr lang="en-US" sz="2200" b="1" dirty="0">
                <a:solidFill>
                  <a:srgbClr val="002060"/>
                </a:solidFill>
              </a:rPr>
              <a:t> </a:t>
            </a:r>
            <a:r>
              <a:rPr lang="en-US" sz="2200" dirty="0">
                <a:solidFill>
                  <a:schemeClr val="bg1">
                    <a:lumMod val="50000"/>
                  </a:schemeClr>
                </a:solidFill>
              </a:rPr>
              <a:t>(minimal response to the task cf. 	ESF project)</a:t>
            </a:r>
          </a:p>
          <a:p>
            <a:pPr marL="0" indent="0" algn="just">
              <a:buClr>
                <a:srgbClr val="002060"/>
              </a:buClr>
              <a:buNone/>
            </a:pPr>
            <a:r>
              <a:rPr lang="en-US" sz="2000" b="1" dirty="0">
                <a:solidFill>
                  <a:srgbClr val="002060"/>
                </a:solidFill>
              </a:rPr>
              <a:t>    </a:t>
            </a:r>
            <a:r>
              <a:rPr lang="en-US" sz="1800" i="1" dirty="0">
                <a:solidFill>
                  <a:srgbClr val="002060"/>
                </a:solidFill>
                <a:sym typeface="Wingdings" pitchFamily="2" charset="2"/>
              </a:rPr>
              <a:t>“a</a:t>
            </a:r>
            <a:r>
              <a:rPr lang="en-US" sz="1800" i="1" dirty="0">
                <a:solidFill>
                  <a:srgbClr val="002060"/>
                </a:solidFill>
              </a:rPr>
              <a:t> highly efficient way of dealing with the task of communicating in L2 </a:t>
            </a:r>
          </a:p>
          <a:p>
            <a:pPr marL="0" indent="0" algn="just">
              <a:buClr>
                <a:srgbClr val="002060"/>
              </a:buClr>
              <a:buNone/>
            </a:pPr>
            <a:r>
              <a:rPr lang="en-US" sz="1800" i="1" dirty="0">
                <a:solidFill>
                  <a:srgbClr val="002060"/>
                </a:solidFill>
              </a:rPr>
              <a:t>      with only the minimal amount of linguistic means at learner’s disposal </a:t>
            </a:r>
          </a:p>
          <a:p>
            <a:pPr marL="0" indent="0" algn="just">
              <a:buClr>
                <a:srgbClr val="002060"/>
              </a:buClr>
              <a:buNone/>
            </a:pPr>
            <a:r>
              <a:rPr lang="en-US" sz="1800" i="1" dirty="0">
                <a:solidFill>
                  <a:srgbClr val="002060"/>
                </a:solidFill>
              </a:rPr>
              <a:t>       (efficient communication)” </a:t>
            </a:r>
            <a:r>
              <a:rPr lang="en-US" sz="1600" dirty="0">
                <a:solidFill>
                  <a:schemeClr val="bg1">
                    <a:lumMod val="50000"/>
                  </a:schemeClr>
                </a:solidFill>
              </a:rPr>
              <a:t>(Hendriks &amp; Hickmann 2011:333)</a:t>
            </a:r>
          </a:p>
          <a:p>
            <a:pPr marL="0" indent="0" algn="just">
              <a:buClr>
                <a:srgbClr val="002060"/>
              </a:buClr>
              <a:buNone/>
              <a:tabLst>
                <a:tab pos="450850" algn="l"/>
              </a:tabLst>
            </a:pPr>
            <a:r>
              <a:rPr lang="en-US" sz="1600" b="1" dirty="0">
                <a:solidFill>
                  <a:schemeClr val="accent6">
                    <a:lumMod val="50000"/>
                  </a:schemeClr>
                </a:solidFill>
                <a:latin typeface="Constantia" pitchFamily="18" charset="0"/>
              </a:rPr>
              <a:t>	= &gt; </a:t>
            </a:r>
            <a:r>
              <a:rPr lang="en-US" sz="1600" b="1" dirty="0" err="1">
                <a:solidFill>
                  <a:schemeClr val="accent6">
                    <a:lumMod val="50000"/>
                  </a:schemeClr>
                </a:solidFill>
                <a:latin typeface="Constantia" pitchFamily="18" charset="0"/>
              </a:rPr>
              <a:t>assenza</a:t>
            </a:r>
            <a:r>
              <a:rPr lang="en-US" sz="1600" b="1" dirty="0">
                <a:solidFill>
                  <a:schemeClr val="accent6">
                    <a:lumMod val="50000"/>
                  </a:schemeClr>
                </a:solidFill>
                <a:latin typeface="Constantia" pitchFamily="18" charset="0"/>
              </a:rPr>
              <a:t> di influenza </a:t>
            </a:r>
            <a:r>
              <a:rPr lang="en-US" sz="1600" b="1" dirty="0" err="1">
                <a:solidFill>
                  <a:schemeClr val="accent6">
                    <a:lumMod val="50000"/>
                  </a:schemeClr>
                </a:solidFill>
                <a:latin typeface="Constantia" pitchFamily="18" charset="0"/>
              </a:rPr>
              <a:t>della</a:t>
            </a:r>
            <a:r>
              <a:rPr lang="en-US" sz="1600" b="1" dirty="0">
                <a:solidFill>
                  <a:schemeClr val="accent6">
                    <a:lumMod val="50000"/>
                  </a:schemeClr>
                </a:solidFill>
                <a:latin typeface="Constantia" pitchFamily="18" charset="0"/>
              </a:rPr>
              <a:t> L1 </a:t>
            </a:r>
            <a:r>
              <a:rPr lang="en-US" sz="1600" b="1" dirty="0" err="1">
                <a:solidFill>
                  <a:schemeClr val="accent6">
                    <a:lumMod val="50000"/>
                  </a:schemeClr>
                </a:solidFill>
                <a:latin typeface="Constantia" pitchFamily="18" charset="0"/>
              </a:rPr>
              <a:t>nella</a:t>
            </a:r>
            <a:r>
              <a:rPr lang="en-US" sz="1600" b="1" dirty="0">
                <a:solidFill>
                  <a:schemeClr val="accent6">
                    <a:lumMod val="50000"/>
                  </a:schemeClr>
                </a:solidFill>
                <a:latin typeface="Constantia" pitchFamily="18" charset="0"/>
              </a:rPr>
              <a:t> </a:t>
            </a:r>
            <a:r>
              <a:rPr lang="en-US" sz="1600" b="1" dirty="0" err="1">
                <a:solidFill>
                  <a:schemeClr val="accent6">
                    <a:lumMod val="50000"/>
                  </a:schemeClr>
                </a:solidFill>
                <a:latin typeface="Constantia" pitchFamily="18" charset="0"/>
              </a:rPr>
              <a:t>scelta</a:t>
            </a:r>
            <a:r>
              <a:rPr lang="en-US" sz="1600" b="1" dirty="0">
                <a:solidFill>
                  <a:schemeClr val="accent6">
                    <a:lumMod val="50000"/>
                  </a:schemeClr>
                </a:solidFill>
                <a:latin typeface="Constantia" pitchFamily="18" charset="0"/>
              </a:rPr>
              <a:t> </a:t>
            </a:r>
            <a:r>
              <a:rPr lang="en-US" sz="1600" b="1" dirty="0" err="1">
                <a:solidFill>
                  <a:schemeClr val="accent6">
                    <a:lumMod val="50000"/>
                  </a:schemeClr>
                </a:solidFill>
                <a:latin typeface="Constantia" pitchFamily="18" charset="0"/>
              </a:rPr>
              <a:t>della</a:t>
            </a:r>
            <a:r>
              <a:rPr lang="en-US" sz="1600" b="1" dirty="0">
                <a:solidFill>
                  <a:schemeClr val="accent6">
                    <a:lumMod val="50000"/>
                  </a:schemeClr>
                </a:solidFill>
                <a:latin typeface="Constantia" pitchFamily="18" charset="0"/>
              </a:rPr>
              <a:t> </a:t>
            </a:r>
            <a:r>
              <a:rPr lang="en-US" sz="1600" b="1" dirty="0" err="1">
                <a:solidFill>
                  <a:schemeClr val="accent6">
                    <a:lumMod val="50000"/>
                  </a:schemeClr>
                </a:solidFill>
                <a:latin typeface="Constantia" pitchFamily="18" charset="0"/>
              </a:rPr>
              <a:t>componente</a:t>
            </a:r>
            <a:r>
              <a:rPr lang="en-US" sz="1600" b="1" dirty="0">
                <a:solidFill>
                  <a:schemeClr val="accent6">
                    <a:lumMod val="50000"/>
                  </a:schemeClr>
                </a:solidFill>
                <a:latin typeface="Constantia" pitchFamily="18" charset="0"/>
              </a:rPr>
              <a:t> </a:t>
            </a:r>
            <a:r>
              <a:rPr lang="en-US" sz="1600" b="1" dirty="0" err="1">
                <a:solidFill>
                  <a:srgbClr val="002060"/>
                </a:solidFill>
                <a:latin typeface="Constantia" pitchFamily="18" charset="0"/>
              </a:rPr>
              <a:t>spaziale</a:t>
            </a:r>
            <a:endParaRPr lang="en-US" sz="1600" b="1" dirty="0">
              <a:solidFill>
                <a:srgbClr val="002060"/>
              </a:solidFill>
              <a:latin typeface="Constantia" pitchFamily="18" charset="0"/>
            </a:endParaRPr>
          </a:p>
          <a:p>
            <a:pPr marL="0" indent="0" algn="just">
              <a:buClr>
                <a:srgbClr val="002060"/>
              </a:buClr>
              <a:buNone/>
              <a:tabLst>
                <a:tab pos="450850" algn="l"/>
              </a:tabLst>
            </a:pPr>
            <a:endParaRPr lang="fr-FR" sz="1600" b="1" dirty="0">
              <a:solidFill>
                <a:schemeClr val="accent6">
                  <a:lumMod val="50000"/>
                </a:schemeClr>
              </a:solidFill>
              <a:highlight>
                <a:srgbClr val="FFFF00"/>
              </a:highlight>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it-IT" sz="1600" i="1" dirty="0">
              <a:solidFill>
                <a:srgbClr val="002060"/>
              </a:solidFill>
              <a:latin typeface="Constantia" pitchFamily="18" charset="0"/>
            </a:endParaRPr>
          </a:p>
          <a:p>
            <a:pPr marL="357188" indent="-330200" algn="just">
              <a:buNone/>
            </a:pPr>
            <a:r>
              <a:rPr lang="fr-FR" sz="2000" dirty="0">
                <a:solidFill>
                  <a:srgbClr val="002060"/>
                </a:solidFill>
                <a:latin typeface="Constantia" pitchFamily="18" charset="0"/>
              </a:rPr>
              <a:t>	</a:t>
            </a:r>
            <a:endParaRPr lang="fr-FR" sz="1600" dirty="0">
              <a:solidFill>
                <a:srgbClr val="002060"/>
              </a:solidFill>
              <a:latin typeface="Constantia" pitchFamily="18" charset="0"/>
            </a:endParaRPr>
          </a:p>
          <a:p>
            <a:pPr marL="357188" indent="-330200" algn="just"/>
            <a:endParaRPr lang="fr-FR" sz="2000" dirty="0">
              <a:solidFill>
                <a:srgbClr val="002060"/>
              </a:solidFill>
              <a:latin typeface="Constantia" pitchFamily="18" charset="0"/>
            </a:endParaRPr>
          </a:p>
          <a:p>
            <a:pPr marL="357188" indent="-330200" algn="just"/>
            <a:endParaRPr lang="it-IT" sz="2000" dirty="0">
              <a:solidFill>
                <a:srgbClr val="002060"/>
              </a:solidFill>
              <a:latin typeface="Constantia" pitchFamily="18" charset="0"/>
            </a:endParaRPr>
          </a:p>
        </p:txBody>
      </p:sp>
      <p:sp>
        <p:nvSpPr>
          <p:cNvPr id="3" name="ZoneTexte 2">
            <a:extLst>
              <a:ext uri="{FF2B5EF4-FFF2-40B4-BE49-F238E27FC236}">
                <a16:creationId xmlns:a16="http://schemas.microsoft.com/office/drawing/2014/main" id="{0F5559F0-DF77-444A-B35F-4A00DB2EDAF2}"/>
              </a:ext>
            </a:extLst>
          </p:cNvPr>
          <p:cNvSpPr txBox="1"/>
          <p:nvPr/>
        </p:nvSpPr>
        <p:spPr>
          <a:xfrm>
            <a:off x="5154909" y="1376773"/>
            <a:ext cx="3510625" cy="1015663"/>
          </a:xfrm>
          <a:prstGeom prst="rect">
            <a:avLst/>
          </a:prstGeom>
          <a:noFill/>
          <a:ln>
            <a:solidFill>
              <a:schemeClr val="bg1">
                <a:lumMod val="50000"/>
              </a:schemeClr>
            </a:solidFill>
          </a:ln>
        </p:spPr>
        <p:txBody>
          <a:bodyPr wrap="square" rtlCol="0">
            <a:spAutoFit/>
          </a:bodyPr>
          <a:lstStyle/>
          <a:p>
            <a:r>
              <a:rPr lang="fr-FR" sz="2000" dirty="0" err="1">
                <a:solidFill>
                  <a:schemeClr val="accent6">
                    <a:lumMod val="75000"/>
                  </a:schemeClr>
                </a:solidFill>
              </a:rPr>
              <a:t>Risposta</a:t>
            </a:r>
            <a:r>
              <a:rPr lang="fr-FR" sz="2000" dirty="0">
                <a:solidFill>
                  <a:schemeClr val="accent6">
                    <a:lumMod val="75000"/>
                  </a:schemeClr>
                </a:solidFill>
              </a:rPr>
              <a:t> ‘</a:t>
            </a:r>
            <a:r>
              <a:rPr lang="fr-FR" sz="2000" dirty="0" err="1">
                <a:solidFill>
                  <a:schemeClr val="accent6">
                    <a:lumMod val="75000"/>
                  </a:schemeClr>
                </a:solidFill>
              </a:rPr>
              <a:t>neutra</a:t>
            </a:r>
            <a:r>
              <a:rPr lang="fr-FR" sz="2000" dirty="0">
                <a:solidFill>
                  <a:schemeClr val="accent6">
                    <a:lumMod val="75000"/>
                  </a:schemeClr>
                </a:solidFill>
              </a:rPr>
              <a:t>’ al </a:t>
            </a:r>
            <a:r>
              <a:rPr lang="fr-FR" sz="2000" dirty="0" err="1">
                <a:solidFill>
                  <a:schemeClr val="accent6">
                    <a:lumMod val="75000"/>
                  </a:schemeClr>
                </a:solidFill>
              </a:rPr>
              <a:t>compito</a:t>
            </a:r>
            <a:r>
              <a:rPr lang="fr-FR" sz="2000" dirty="0">
                <a:solidFill>
                  <a:schemeClr val="accent6">
                    <a:lumMod val="75000"/>
                  </a:schemeClr>
                </a:solidFill>
              </a:rPr>
              <a:t> non </a:t>
            </a:r>
            <a:r>
              <a:rPr lang="fr-FR" sz="2000" dirty="0" err="1">
                <a:solidFill>
                  <a:schemeClr val="accent6">
                    <a:lumMod val="75000"/>
                  </a:schemeClr>
                </a:solidFill>
              </a:rPr>
              <a:t>correlata</a:t>
            </a:r>
            <a:r>
              <a:rPr lang="fr-FR" sz="2000" dirty="0">
                <a:solidFill>
                  <a:schemeClr val="accent6">
                    <a:lumMod val="75000"/>
                  </a:schemeClr>
                </a:solidFill>
              </a:rPr>
              <a:t> </a:t>
            </a:r>
            <a:r>
              <a:rPr lang="fr-FR" sz="2000" dirty="0" err="1">
                <a:solidFill>
                  <a:schemeClr val="accent6">
                    <a:lumMod val="75000"/>
                  </a:schemeClr>
                </a:solidFill>
              </a:rPr>
              <a:t>alle</a:t>
            </a:r>
            <a:r>
              <a:rPr lang="fr-FR" sz="2000" dirty="0">
                <a:solidFill>
                  <a:schemeClr val="accent6">
                    <a:lumMod val="75000"/>
                  </a:schemeClr>
                </a:solidFill>
              </a:rPr>
              <a:t> </a:t>
            </a:r>
            <a:r>
              <a:rPr lang="fr-FR" sz="2000" dirty="0" err="1">
                <a:solidFill>
                  <a:schemeClr val="accent6">
                    <a:lumMod val="75000"/>
                  </a:schemeClr>
                </a:solidFill>
              </a:rPr>
              <a:t>propeità</a:t>
            </a:r>
            <a:r>
              <a:rPr lang="fr-FR" sz="2000" dirty="0">
                <a:solidFill>
                  <a:schemeClr val="accent6">
                    <a:lumMod val="75000"/>
                  </a:schemeClr>
                </a:solidFill>
              </a:rPr>
              <a:t> </a:t>
            </a:r>
            <a:r>
              <a:rPr lang="fr-FR" sz="2000" dirty="0" err="1">
                <a:solidFill>
                  <a:schemeClr val="accent6">
                    <a:lumMod val="75000"/>
                  </a:schemeClr>
                </a:solidFill>
              </a:rPr>
              <a:t>tipologiche</a:t>
            </a:r>
            <a:r>
              <a:rPr lang="fr-FR" sz="2000" dirty="0">
                <a:solidFill>
                  <a:schemeClr val="accent6">
                    <a:lumMod val="75000"/>
                  </a:schemeClr>
                </a:solidFill>
              </a:rPr>
              <a:t> </a:t>
            </a:r>
            <a:r>
              <a:rPr lang="fr-FR" sz="2000" dirty="0" err="1">
                <a:solidFill>
                  <a:schemeClr val="accent6">
                    <a:lumMod val="75000"/>
                  </a:schemeClr>
                </a:solidFill>
              </a:rPr>
              <a:t>della</a:t>
            </a:r>
            <a:r>
              <a:rPr lang="fr-FR" sz="2000" dirty="0">
                <a:solidFill>
                  <a:schemeClr val="accent6">
                    <a:lumMod val="75000"/>
                  </a:schemeClr>
                </a:solidFill>
              </a:rPr>
              <a:t> L1</a:t>
            </a:r>
          </a:p>
        </p:txBody>
      </p:sp>
      <p:sp>
        <p:nvSpPr>
          <p:cNvPr id="17" name="Segnaposto numero diapositiva 16"/>
          <p:cNvSpPr>
            <a:spLocks noGrp="1"/>
          </p:cNvSpPr>
          <p:nvPr>
            <p:ph type="sldNum" sz="quarter" idx="12"/>
          </p:nvPr>
        </p:nvSpPr>
        <p:spPr/>
        <p:txBody>
          <a:bodyPr/>
          <a:lstStyle/>
          <a:p>
            <a:fld id="{1A6FC8AF-664B-42D1-8CAC-423102524EC0}" type="slidenum">
              <a:rPr lang="it-IT" smtClean="0"/>
              <a:pPr/>
              <a:t>50</a:t>
            </a:fld>
            <a:endParaRPr lang="it-IT"/>
          </a:p>
        </p:txBody>
      </p:sp>
      <p:sp>
        <p:nvSpPr>
          <p:cNvPr id="4" name="Segnaposto piè di pagina 3">
            <a:extLst>
              <a:ext uri="{FF2B5EF4-FFF2-40B4-BE49-F238E27FC236}">
                <a16:creationId xmlns:a16="http://schemas.microsoft.com/office/drawing/2014/main" id="{6AAF03E7-C0C8-5127-E213-40D684CF4E5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40725891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80541"/>
            <a:ext cx="8856984" cy="676793"/>
          </a:xfrm>
          <a:ln>
            <a:solidFill>
              <a:schemeClr val="bg1">
                <a:lumMod val="65000"/>
              </a:schemeClr>
            </a:solidFill>
          </a:ln>
        </p:spPr>
        <p:txBody>
          <a:bodyPr>
            <a:noAutofit/>
          </a:bodyPr>
          <a:lstStyle/>
          <a:p>
            <a:r>
              <a:rPr lang="en-US" sz="2800" b="1" dirty="0" err="1">
                <a:solidFill>
                  <a:srgbClr val="002060"/>
                </a:solidFill>
                <a:latin typeface="+mn-lt"/>
              </a:rPr>
              <a:t>Gli</a:t>
            </a:r>
            <a:r>
              <a:rPr lang="en-US" sz="2800" b="1" dirty="0">
                <a:solidFill>
                  <a:srgbClr val="002060"/>
                </a:solidFill>
                <a:latin typeface="+mn-lt"/>
              </a:rPr>
              <a:t> </a:t>
            </a:r>
            <a:r>
              <a:rPr lang="en-US" sz="2800" b="1" dirty="0" err="1">
                <a:solidFill>
                  <a:srgbClr val="002060"/>
                </a:solidFill>
                <a:latin typeface="+mn-lt"/>
              </a:rPr>
              <a:t>intermedi</a:t>
            </a:r>
            <a:r>
              <a:rPr lang="en-US" sz="2800" b="1" dirty="0">
                <a:solidFill>
                  <a:srgbClr val="002060"/>
                </a:solidFill>
                <a:latin typeface="+mn-lt"/>
              </a:rPr>
              <a:t>: – </a:t>
            </a:r>
            <a:r>
              <a:rPr lang="en-US" sz="2800" b="1" dirty="0" err="1">
                <a:solidFill>
                  <a:srgbClr val="002060"/>
                </a:solidFill>
                <a:latin typeface="+mn-lt"/>
              </a:rPr>
              <a:t>similarità</a:t>
            </a:r>
            <a:r>
              <a:rPr lang="en-US" sz="2800" b="1" dirty="0">
                <a:solidFill>
                  <a:srgbClr val="002060"/>
                </a:solidFill>
                <a:latin typeface="+mn-lt"/>
              </a:rPr>
              <a:t> </a:t>
            </a:r>
            <a:r>
              <a:rPr lang="en-US" sz="2800" b="1" dirty="0" err="1">
                <a:solidFill>
                  <a:srgbClr val="002060"/>
                </a:solidFill>
                <a:latin typeface="+mn-lt"/>
              </a:rPr>
              <a:t>lessicale</a:t>
            </a:r>
            <a:r>
              <a:rPr lang="en-US" sz="2800" b="1" dirty="0">
                <a:solidFill>
                  <a:srgbClr val="002060"/>
                </a:solidFill>
                <a:latin typeface="+mn-lt"/>
              </a:rPr>
              <a:t> lingue </a:t>
            </a:r>
            <a:r>
              <a:rPr lang="en-US" sz="2800" b="1" dirty="0" err="1">
                <a:solidFill>
                  <a:srgbClr val="002060"/>
                </a:solidFill>
                <a:latin typeface="+mn-lt"/>
              </a:rPr>
              <a:t>romanze</a:t>
            </a:r>
            <a:endParaRPr lang="fr-FR" sz="2800" b="1" dirty="0">
              <a:solidFill>
                <a:srgbClr val="002060"/>
              </a:solidFill>
              <a:latin typeface="+mn-lt"/>
            </a:endParaRPr>
          </a:p>
        </p:txBody>
      </p:sp>
      <p:cxnSp>
        <p:nvCxnSpPr>
          <p:cNvPr id="10" name="Connecteur droit 9"/>
          <p:cNvCxnSpPr>
            <a:cxnSpLocks/>
            <a:stCxn id="29" idx="2"/>
          </p:cNvCxnSpPr>
          <p:nvPr/>
        </p:nvCxnSpPr>
        <p:spPr>
          <a:xfrm>
            <a:off x="1331640" y="1700808"/>
            <a:ext cx="782968" cy="354341"/>
          </a:xfrm>
          <a:prstGeom prst="line">
            <a:avLst/>
          </a:prstGeom>
          <a:ln w="9525">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V="1">
            <a:off x="2123728" y="1700808"/>
            <a:ext cx="714380" cy="357190"/>
          </a:xfrm>
          <a:prstGeom prst="line">
            <a:avLst/>
          </a:prstGeom>
          <a:ln w="9525">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29" name="Rectangle 3"/>
          <p:cNvSpPr/>
          <p:nvPr/>
        </p:nvSpPr>
        <p:spPr>
          <a:xfrm>
            <a:off x="827584" y="1340768"/>
            <a:ext cx="1008112" cy="360040"/>
          </a:xfrm>
          <a:prstGeom prst="rect">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30" name="Rectangle 3"/>
          <p:cNvSpPr/>
          <p:nvPr/>
        </p:nvSpPr>
        <p:spPr>
          <a:xfrm>
            <a:off x="2267744" y="1340768"/>
            <a:ext cx="1152128" cy="342633"/>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32" name="Rectangle 6"/>
          <p:cNvSpPr/>
          <p:nvPr/>
        </p:nvSpPr>
        <p:spPr>
          <a:xfrm>
            <a:off x="1547664" y="2060848"/>
            <a:ext cx="1368152" cy="360040"/>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20" name="Sottotitolo 2">
            <a:extLst>
              <a:ext uri="{FF2B5EF4-FFF2-40B4-BE49-F238E27FC236}">
                <a16:creationId xmlns:a16="http://schemas.microsoft.com/office/drawing/2014/main" id="{D79831F8-FAF6-3B42-BE1B-72C21DB69D29}"/>
              </a:ext>
            </a:extLst>
          </p:cNvPr>
          <p:cNvSpPr>
            <a:spLocks noGrp="1"/>
          </p:cNvSpPr>
          <p:nvPr>
            <p:ph idx="1"/>
          </p:nvPr>
        </p:nvSpPr>
        <p:spPr>
          <a:xfrm>
            <a:off x="457200" y="2579098"/>
            <a:ext cx="8579296" cy="3730222"/>
          </a:xfrm>
        </p:spPr>
        <p:txBody>
          <a:bodyPr>
            <a:noAutofit/>
          </a:bodyPr>
          <a:lstStyle/>
          <a:p>
            <a:pPr marL="357188" indent="-330200" algn="just">
              <a:buClr>
                <a:srgbClr val="002060"/>
              </a:buClr>
            </a:pPr>
            <a:endParaRPr lang="en-US" sz="1000" b="1" i="1" dirty="0">
              <a:solidFill>
                <a:srgbClr val="002060"/>
              </a:solidFill>
              <a:cs typeface="Times New Roman"/>
            </a:endParaRPr>
          </a:p>
          <a:p>
            <a:pPr marL="357188" indent="-330200" algn="just">
              <a:buClr>
                <a:srgbClr val="002060"/>
              </a:buClr>
            </a:pPr>
            <a:endParaRPr lang="en-US" sz="1000" b="1" i="1" dirty="0">
              <a:solidFill>
                <a:srgbClr val="002060"/>
              </a:solidFill>
              <a:cs typeface="Times New Roman"/>
            </a:endParaRPr>
          </a:p>
          <a:p>
            <a:pPr marL="357188" indent="-330200" algn="just">
              <a:buClr>
                <a:srgbClr val="002060"/>
              </a:buClr>
            </a:pPr>
            <a:endParaRPr lang="en-US" sz="1000" b="1" i="1" dirty="0">
              <a:solidFill>
                <a:srgbClr val="002060"/>
              </a:solidFill>
              <a:cs typeface="Times New Roman"/>
            </a:endParaRPr>
          </a:p>
          <a:p>
            <a:pPr marL="357188" indent="-330200" algn="just"/>
            <a:endParaRPr lang="fr-FR" sz="1600"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it-IT" sz="1600" i="1" dirty="0">
              <a:solidFill>
                <a:srgbClr val="002060"/>
              </a:solidFill>
              <a:latin typeface="Constantia" pitchFamily="18" charset="0"/>
            </a:endParaRPr>
          </a:p>
          <a:p>
            <a:pPr marL="357188" indent="-330200" algn="just">
              <a:buNone/>
            </a:pPr>
            <a:r>
              <a:rPr lang="fr-FR" sz="2000" dirty="0">
                <a:solidFill>
                  <a:srgbClr val="002060"/>
                </a:solidFill>
                <a:latin typeface="Constantia" pitchFamily="18" charset="0"/>
              </a:rPr>
              <a:t>	</a:t>
            </a:r>
            <a:endParaRPr lang="fr-FR" sz="1600" dirty="0">
              <a:solidFill>
                <a:srgbClr val="002060"/>
              </a:solidFill>
              <a:latin typeface="Constantia" pitchFamily="18" charset="0"/>
            </a:endParaRPr>
          </a:p>
          <a:p>
            <a:pPr marL="357188" indent="-330200" algn="just"/>
            <a:endParaRPr lang="fr-FR" sz="2000" dirty="0">
              <a:solidFill>
                <a:srgbClr val="002060"/>
              </a:solidFill>
              <a:latin typeface="Constantia" pitchFamily="18" charset="0"/>
            </a:endParaRPr>
          </a:p>
          <a:p>
            <a:pPr marL="357188" indent="-330200" algn="just"/>
            <a:endParaRPr lang="it-IT" sz="2000" dirty="0">
              <a:solidFill>
                <a:srgbClr val="002060"/>
              </a:solidFill>
              <a:latin typeface="Constantia" pitchFamily="18" charset="0"/>
            </a:endParaRPr>
          </a:p>
        </p:txBody>
      </p:sp>
      <p:sp>
        <p:nvSpPr>
          <p:cNvPr id="3" name="ZoneTexte 2">
            <a:extLst>
              <a:ext uri="{FF2B5EF4-FFF2-40B4-BE49-F238E27FC236}">
                <a16:creationId xmlns:a16="http://schemas.microsoft.com/office/drawing/2014/main" id="{DAB6F05C-A2F4-9E45-A0B8-F71576620721}"/>
              </a:ext>
            </a:extLst>
          </p:cNvPr>
          <p:cNvSpPr txBox="1"/>
          <p:nvPr/>
        </p:nvSpPr>
        <p:spPr>
          <a:xfrm>
            <a:off x="4716016" y="1333217"/>
            <a:ext cx="3281568" cy="1015663"/>
          </a:xfrm>
          <a:prstGeom prst="rect">
            <a:avLst/>
          </a:prstGeom>
          <a:noFill/>
          <a:ln>
            <a:solidFill>
              <a:schemeClr val="bg1">
                <a:lumMod val="50000"/>
              </a:schemeClr>
            </a:solidFill>
          </a:ln>
        </p:spPr>
        <p:txBody>
          <a:bodyPr wrap="square" rtlCol="0">
            <a:spAutoFit/>
          </a:bodyPr>
          <a:lstStyle/>
          <a:p>
            <a:r>
              <a:rPr lang="fr-FR" sz="2000" b="1" dirty="0" err="1">
                <a:solidFill>
                  <a:schemeClr val="accent6">
                    <a:lumMod val="75000"/>
                  </a:schemeClr>
                </a:solidFill>
              </a:rPr>
              <a:t>Trasparenza</a:t>
            </a:r>
            <a:r>
              <a:rPr lang="fr-FR" sz="2000" b="1" dirty="0">
                <a:solidFill>
                  <a:schemeClr val="accent6">
                    <a:lumMod val="75000"/>
                  </a:schemeClr>
                </a:solidFill>
              </a:rPr>
              <a:t> </a:t>
            </a:r>
            <a:r>
              <a:rPr lang="fr-FR" sz="2000" b="1" dirty="0" err="1">
                <a:solidFill>
                  <a:schemeClr val="accent6">
                    <a:lumMod val="75000"/>
                  </a:schemeClr>
                </a:solidFill>
              </a:rPr>
              <a:t>lessicale</a:t>
            </a:r>
            <a:endParaRPr lang="fr-FR" sz="2000" b="1" dirty="0">
              <a:solidFill>
                <a:schemeClr val="accent6">
                  <a:lumMod val="75000"/>
                </a:schemeClr>
              </a:solidFill>
            </a:endParaRPr>
          </a:p>
          <a:p>
            <a:r>
              <a:rPr lang="fr-FR" sz="2000" b="1" dirty="0">
                <a:solidFill>
                  <a:schemeClr val="accent6">
                    <a:lumMod val="75000"/>
                  </a:schemeClr>
                </a:solidFill>
              </a:rPr>
              <a:t> </a:t>
            </a:r>
            <a:r>
              <a:rPr lang="fr-FR" sz="2000" dirty="0">
                <a:solidFill>
                  <a:schemeClr val="accent6">
                    <a:lumMod val="75000"/>
                  </a:schemeClr>
                </a:solidFill>
              </a:rPr>
              <a:t>ITA/FR vs. ING </a:t>
            </a:r>
          </a:p>
          <a:p>
            <a:r>
              <a:rPr lang="fr-FR" sz="2000" b="1" dirty="0">
                <a:solidFill>
                  <a:schemeClr val="accent6">
                    <a:lumMod val="75000"/>
                  </a:schemeClr>
                </a:solidFill>
              </a:rPr>
              <a:t>(</a:t>
            </a:r>
            <a:r>
              <a:rPr lang="fr-FR" sz="2000" b="1" dirty="0" err="1">
                <a:solidFill>
                  <a:schemeClr val="accent6">
                    <a:lumMod val="75000"/>
                  </a:schemeClr>
                </a:solidFill>
              </a:rPr>
              <a:t>prossimità</a:t>
            </a:r>
            <a:r>
              <a:rPr lang="fr-FR" sz="2000" b="1" dirty="0">
                <a:solidFill>
                  <a:schemeClr val="accent6">
                    <a:lumMod val="75000"/>
                  </a:schemeClr>
                </a:solidFill>
              </a:rPr>
              <a:t> </a:t>
            </a:r>
            <a:r>
              <a:rPr lang="fr-FR" sz="2000" b="1" dirty="0" err="1">
                <a:solidFill>
                  <a:schemeClr val="accent6">
                    <a:lumMod val="75000"/>
                  </a:schemeClr>
                </a:solidFill>
              </a:rPr>
              <a:t>linguistica</a:t>
            </a:r>
            <a:r>
              <a:rPr lang="fr-FR" sz="2000" b="1" dirty="0">
                <a:solidFill>
                  <a:schemeClr val="accent6">
                    <a:lumMod val="75000"/>
                  </a:schemeClr>
                </a:solidFill>
              </a:rPr>
              <a:t>)</a:t>
            </a:r>
            <a:endParaRPr lang="fr-FR" sz="2000" dirty="0">
              <a:solidFill>
                <a:schemeClr val="accent6">
                  <a:lumMod val="75000"/>
                </a:schemeClr>
              </a:solidFill>
            </a:endParaRPr>
          </a:p>
        </p:txBody>
      </p:sp>
      <p:sp>
        <p:nvSpPr>
          <p:cNvPr id="4" name="ZoneTexte 3">
            <a:extLst>
              <a:ext uri="{FF2B5EF4-FFF2-40B4-BE49-F238E27FC236}">
                <a16:creationId xmlns:a16="http://schemas.microsoft.com/office/drawing/2014/main" id="{759B83E6-882C-3647-A926-6ACE965AE7A4}"/>
              </a:ext>
            </a:extLst>
          </p:cNvPr>
          <p:cNvSpPr txBox="1"/>
          <p:nvPr/>
        </p:nvSpPr>
        <p:spPr>
          <a:xfrm>
            <a:off x="395536" y="3356992"/>
            <a:ext cx="8424936" cy="3754874"/>
          </a:xfrm>
          <a:prstGeom prst="rect">
            <a:avLst/>
          </a:prstGeom>
          <a:noFill/>
        </p:spPr>
        <p:txBody>
          <a:bodyPr wrap="square" rtlCol="0">
            <a:spAutoFit/>
          </a:bodyPr>
          <a:lstStyle/>
          <a:p>
            <a:pPr marL="342900" indent="-342900" algn="just">
              <a:buClr>
                <a:srgbClr val="002060"/>
              </a:buClr>
              <a:buFont typeface="Wingdings" pitchFamily="2" charset="2"/>
              <a:buChar char="v"/>
            </a:pPr>
            <a:r>
              <a:rPr lang="en-US" sz="2200" b="1" dirty="0" err="1">
                <a:solidFill>
                  <a:schemeClr val="accent6">
                    <a:lumMod val="75000"/>
                  </a:schemeClr>
                </a:solidFill>
                <a:sym typeface="Wingdings" pitchFamily="2" charset="2"/>
              </a:rPr>
              <a:t>Varietà</a:t>
            </a:r>
            <a:r>
              <a:rPr lang="en-US" sz="2200" b="1" dirty="0">
                <a:solidFill>
                  <a:schemeClr val="accent6">
                    <a:lumMod val="75000"/>
                  </a:schemeClr>
                </a:solidFill>
                <a:sym typeface="Wingdings" pitchFamily="2" charset="2"/>
              </a:rPr>
              <a:t> </a:t>
            </a:r>
            <a:r>
              <a:rPr lang="en-US" sz="2200" b="1" dirty="0" err="1">
                <a:solidFill>
                  <a:schemeClr val="accent6">
                    <a:lumMod val="75000"/>
                  </a:schemeClr>
                </a:solidFill>
                <a:sym typeface="Wingdings" pitchFamily="2" charset="2"/>
              </a:rPr>
              <a:t>diversificata</a:t>
            </a:r>
            <a:r>
              <a:rPr lang="en-US" sz="2200" b="1" dirty="0">
                <a:solidFill>
                  <a:schemeClr val="accent6">
                    <a:lumMod val="75000"/>
                  </a:schemeClr>
                </a:solidFill>
                <a:sym typeface="Wingdings" pitchFamily="2" charset="2"/>
              </a:rPr>
              <a:t> di </a:t>
            </a:r>
            <a:r>
              <a:rPr lang="en-US" sz="2200" b="1" dirty="0" err="1">
                <a:solidFill>
                  <a:schemeClr val="accent6">
                    <a:lumMod val="75000"/>
                  </a:schemeClr>
                </a:solidFill>
                <a:sym typeface="Wingdings" pitchFamily="2" charset="2"/>
              </a:rPr>
              <a:t>verbi</a:t>
            </a:r>
            <a:r>
              <a:rPr lang="en-US" sz="2200" b="1" dirty="0">
                <a:solidFill>
                  <a:schemeClr val="accent6">
                    <a:lumMod val="75000"/>
                  </a:schemeClr>
                </a:solidFill>
                <a:sym typeface="Wingdings" pitchFamily="2" charset="2"/>
              </a:rPr>
              <a:t> di moto </a:t>
            </a:r>
            <a:r>
              <a:rPr lang="en-US" sz="2200" dirty="0">
                <a:solidFill>
                  <a:schemeClr val="accent6">
                    <a:lumMod val="75000"/>
                  </a:schemeClr>
                </a:solidFill>
                <a:sym typeface="Wingdings" pitchFamily="2" charset="2"/>
              </a:rPr>
              <a:t>  </a:t>
            </a:r>
          </a:p>
          <a:p>
            <a:pPr marL="342900" indent="-342900" algn="just">
              <a:buClr>
                <a:srgbClr val="002060"/>
              </a:buClr>
            </a:pPr>
            <a:r>
              <a:rPr lang="en-US" sz="2200" dirty="0">
                <a:solidFill>
                  <a:schemeClr val="accent6">
                    <a:lumMod val="75000"/>
                  </a:schemeClr>
                </a:solidFill>
                <a:sym typeface="Wingdings" pitchFamily="2" charset="2"/>
              </a:rPr>
              <a:t>	L1 Romance &gt; L2 Romance (IT&gt;L2FR, FR &gt; L2ITA)</a:t>
            </a:r>
            <a:endParaRPr lang="en-US" sz="2200" b="1" dirty="0">
              <a:solidFill>
                <a:schemeClr val="accent6">
                  <a:lumMod val="75000"/>
                </a:schemeClr>
              </a:solidFill>
              <a:sym typeface="Wingdings" pitchFamily="2" charset="2"/>
            </a:endParaRPr>
          </a:p>
          <a:p>
            <a:pPr algn="just">
              <a:buClr>
                <a:srgbClr val="002060"/>
              </a:buClr>
            </a:pPr>
            <a:endParaRPr lang="en-US" sz="2400" b="1" dirty="0">
              <a:solidFill>
                <a:schemeClr val="accent6">
                  <a:lumMod val="75000"/>
                </a:schemeClr>
              </a:solidFill>
              <a:sym typeface="Wingdings" pitchFamily="2" charset="2"/>
            </a:endParaRPr>
          </a:p>
          <a:p>
            <a:pPr marL="342900" indent="-342900" algn="just">
              <a:buClr>
                <a:srgbClr val="002060"/>
              </a:buClr>
              <a:buFont typeface="Wingdings" pitchFamily="2" charset="2"/>
              <a:buChar char="v"/>
            </a:pPr>
            <a:r>
              <a:rPr lang="en-US" sz="2200" b="1" dirty="0" err="1">
                <a:solidFill>
                  <a:schemeClr val="accent6">
                    <a:lumMod val="75000"/>
                  </a:schemeClr>
                </a:solidFill>
                <a:sym typeface="Wingdings" pitchFamily="2" charset="2"/>
              </a:rPr>
              <a:t>Effetto</a:t>
            </a:r>
            <a:r>
              <a:rPr lang="en-US" sz="2200" b="1" dirty="0">
                <a:solidFill>
                  <a:schemeClr val="accent6">
                    <a:lumMod val="75000"/>
                  </a:schemeClr>
                </a:solidFill>
                <a:sym typeface="Wingdings" pitchFamily="2" charset="2"/>
              </a:rPr>
              <a:t> </a:t>
            </a:r>
            <a:r>
              <a:rPr lang="en-US" sz="2200" b="1" dirty="0" err="1">
                <a:solidFill>
                  <a:schemeClr val="accent6">
                    <a:lumMod val="75000"/>
                  </a:schemeClr>
                </a:solidFill>
                <a:sym typeface="Wingdings" pitchFamily="2" charset="2"/>
              </a:rPr>
              <a:t>della</a:t>
            </a:r>
            <a:r>
              <a:rPr lang="en-US" sz="2200" b="1" dirty="0">
                <a:solidFill>
                  <a:schemeClr val="accent6">
                    <a:lumMod val="75000"/>
                  </a:schemeClr>
                </a:solidFill>
                <a:sym typeface="Wingdings" pitchFamily="2" charset="2"/>
              </a:rPr>
              <a:t> </a:t>
            </a:r>
            <a:r>
              <a:rPr lang="en-US" sz="2200" b="1" dirty="0" err="1">
                <a:solidFill>
                  <a:schemeClr val="accent6">
                    <a:lumMod val="75000"/>
                  </a:schemeClr>
                </a:solidFill>
                <a:sym typeface="Wingdings" pitchFamily="2" charset="2"/>
              </a:rPr>
              <a:t>trasparenza</a:t>
            </a:r>
            <a:r>
              <a:rPr lang="en-US" sz="2200" b="1" dirty="0">
                <a:solidFill>
                  <a:schemeClr val="accent6">
                    <a:lumMod val="75000"/>
                  </a:schemeClr>
                </a:solidFill>
                <a:sym typeface="Wingdings" pitchFamily="2" charset="2"/>
              </a:rPr>
              <a:t> </a:t>
            </a:r>
            <a:r>
              <a:rPr lang="en-US" sz="2200" b="1" dirty="0" err="1">
                <a:solidFill>
                  <a:schemeClr val="accent6">
                    <a:lumMod val="75000"/>
                  </a:schemeClr>
                </a:solidFill>
                <a:sym typeface="Wingdings" pitchFamily="2" charset="2"/>
              </a:rPr>
              <a:t>lessicale</a:t>
            </a:r>
            <a:r>
              <a:rPr lang="en-US" sz="2200" b="1" dirty="0">
                <a:solidFill>
                  <a:schemeClr val="accent6">
                    <a:lumMod val="75000"/>
                  </a:schemeClr>
                </a:solidFill>
                <a:sym typeface="Wingdings" pitchFamily="2" charset="2"/>
              </a:rPr>
              <a:t> </a:t>
            </a:r>
            <a:r>
              <a:rPr lang="en-US" sz="2200" b="1" dirty="0" err="1">
                <a:solidFill>
                  <a:schemeClr val="accent6">
                    <a:lumMod val="75000"/>
                  </a:schemeClr>
                </a:solidFill>
                <a:sym typeface="Wingdings" pitchFamily="2" charset="2"/>
              </a:rPr>
              <a:t>francese-italiano</a:t>
            </a:r>
            <a:endParaRPr lang="en-US" sz="2200" b="1" dirty="0">
              <a:solidFill>
                <a:schemeClr val="accent6">
                  <a:lumMod val="75000"/>
                </a:schemeClr>
              </a:solidFill>
              <a:sym typeface="Wingdings" pitchFamily="2" charset="2"/>
            </a:endParaRPr>
          </a:p>
          <a:p>
            <a:pPr algn="just">
              <a:buClr>
                <a:srgbClr val="002060"/>
              </a:buClr>
            </a:pPr>
            <a:r>
              <a:rPr lang="en-US" sz="2200" i="1" dirty="0">
                <a:solidFill>
                  <a:schemeClr val="accent6">
                    <a:lumMod val="75000"/>
                  </a:schemeClr>
                </a:solidFill>
                <a:sym typeface="Wingdings" pitchFamily="2" charset="2"/>
              </a:rPr>
              <a:t>      (</a:t>
            </a:r>
            <a:r>
              <a:rPr lang="en-US" sz="2200" dirty="0" err="1">
                <a:solidFill>
                  <a:schemeClr val="accent6">
                    <a:lumMod val="75000"/>
                  </a:schemeClr>
                </a:solidFill>
                <a:sym typeface="Wingdings" pitchFamily="2" charset="2"/>
              </a:rPr>
              <a:t>fr</a:t>
            </a:r>
            <a:r>
              <a:rPr lang="en-US" sz="2200" i="1" dirty="0" err="1">
                <a:solidFill>
                  <a:schemeClr val="accent6">
                    <a:lumMod val="75000"/>
                  </a:schemeClr>
                </a:solidFill>
                <a:sym typeface="Wingdings" pitchFamily="2" charset="2"/>
              </a:rPr>
              <a:t>.</a:t>
            </a:r>
            <a:r>
              <a:rPr lang="en-US" sz="2200" i="1" dirty="0">
                <a:solidFill>
                  <a:schemeClr val="accent6">
                    <a:lumMod val="75000"/>
                  </a:schemeClr>
                </a:solidFill>
                <a:sym typeface="Wingdings" pitchFamily="2" charset="2"/>
              </a:rPr>
              <a:t> </a:t>
            </a:r>
            <a:r>
              <a:rPr lang="en-US" sz="2200" i="1" dirty="0" err="1">
                <a:solidFill>
                  <a:schemeClr val="accent6">
                    <a:lumMod val="75000"/>
                  </a:schemeClr>
                </a:solidFill>
                <a:sym typeface="Wingdings" pitchFamily="2" charset="2"/>
              </a:rPr>
              <a:t>venir</a:t>
            </a:r>
            <a:r>
              <a:rPr lang="en-US" sz="2200" i="1" dirty="0">
                <a:solidFill>
                  <a:schemeClr val="accent6">
                    <a:lumMod val="75000"/>
                  </a:schemeClr>
                </a:solidFill>
                <a:sym typeface="Wingdings" pitchFamily="2" charset="2"/>
              </a:rPr>
              <a:t> /</a:t>
            </a:r>
            <a:r>
              <a:rPr lang="en-US" sz="2200" dirty="0">
                <a:solidFill>
                  <a:schemeClr val="accent6">
                    <a:lumMod val="75000"/>
                  </a:schemeClr>
                </a:solidFill>
                <a:sym typeface="Wingdings" pitchFamily="2" charset="2"/>
              </a:rPr>
              <a:t>it</a:t>
            </a:r>
            <a:r>
              <a:rPr lang="en-US" sz="2200" i="1" dirty="0">
                <a:solidFill>
                  <a:schemeClr val="accent6">
                    <a:lumMod val="75000"/>
                  </a:schemeClr>
                </a:solidFill>
                <a:sym typeface="Wingdings" pitchFamily="2" charset="2"/>
              </a:rPr>
              <a:t>. venire)</a:t>
            </a:r>
          </a:p>
          <a:p>
            <a:pPr algn="just">
              <a:buClr>
                <a:srgbClr val="002060"/>
              </a:buClr>
            </a:pPr>
            <a:endParaRPr lang="en-US" sz="2200" i="1" dirty="0">
              <a:solidFill>
                <a:schemeClr val="accent6">
                  <a:lumMod val="75000"/>
                </a:schemeClr>
              </a:solidFill>
              <a:sym typeface="Wingdings" pitchFamily="2" charset="2"/>
            </a:endParaRPr>
          </a:p>
          <a:p>
            <a:pPr algn="just">
              <a:buClr>
                <a:srgbClr val="002060"/>
              </a:buClr>
            </a:pPr>
            <a:r>
              <a:rPr lang="en-US" sz="2200" b="1" i="1" dirty="0">
                <a:solidFill>
                  <a:schemeClr val="accent6">
                    <a:lumMod val="75000"/>
                  </a:schemeClr>
                </a:solidFill>
                <a:cs typeface="Times New Roman"/>
                <a:sym typeface="Wingdings" pitchFamily="2" charset="2"/>
              </a:rPr>
              <a:t>Ma la </a:t>
            </a:r>
            <a:r>
              <a:rPr lang="en-US" sz="2200" b="1" i="1" dirty="0" err="1">
                <a:solidFill>
                  <a:schemeClr val="accent6">
                    <a:lumMod val="75000"/>
                  </a:schemeClr>
                </a:solidFill>
                <a:cs typeface="Times New Roman"/>
                <a:sym typeface="Wingdings" pitchFamily="2" charset="2"/>
              </a:rPr>
              <a:t>trasparenza</a:t>
            </a:r>
            <a:r>
              <a:rPr lang="en-US" sz="2200" b="1" i="1" dirty="0">
                <a:solidFill>
                  <a:schemeClr val="accent6">
                    <a:lumMod val="75000"/>
                  </a:schemeClr>
                </a:solidFill>
                <a:cs typeface="Times New Roman"/>
                <a:sym typeface="Wingdings" pitchFamily="2" charset="2"/>
              </a:rPr>
              <a:t> </a:t>
            </a:r>
            <a:r>
              <a:rPr lang="en-US" sz="2200" b="1" i="1" dirty="0" err="1">
                <a:solidFill>
                  <a:schemeClr val="accent6">
                    <a:lumMod val="75000"/>
                  </a:schemeClr>
                </a:solidFill>
                <a:cs typeface="Times New Roman"/>
                <a:sym typeface="Wingdings" pitchFamily="2" charset="2"/>
              </a:rPr>
              <a:t>lessicale</a:t>
            </a:r>
            <a:r>
              <a:rPr lang="en-US" sz="2200" b="1" i="1" dirty="0">
                <a:solidFill>
                  <a:schemeClr val="accent6">
                    <a:lumMod val="75000"/>
                  </a:schemeClr>
                </a:solidFill>
                <a:cs typeface="Times New Roman"/>
                <a:sym typeface="Wingdings" pitchFamily="2" charset="2"/>
              </a:rPr>
              <a:t> </a:t>
            </a:r>
            <a:r>
              <a:rPr lang="en-US" sz="2200" b="1" i="1" dirty="0" err="1">
                <a:solidFill>
                  <a:schemeClr val="accent6">
                    <a:lumMod val="75000"/>
                  </a:schemeClr>
                </a:solidFill>
                <a:cs typeface="Times New Roman"/>
                <a:sym typeface="Wingdings" pitchFamily="2" charset="2"/>
              </a:rPr>
              <a:t>anche</a:t>
            </a:r>
            <a:r>
              <a:rPr lang="en-US" sz="2200" b="1" i="1" dirty="0">
                <a:solidFill>
                  <a:schemeClr val="accent6">
                    <a:lumMod val="75000"/>
                  </a:schemeClr>
                </a:solidFill>
                <a:cs typeface="Times New Roman"/>
                <a:sym typeface="Wingdings" pitchFamily="2" charset="2"/>
              </a:rPr>
              <a:t> come causa di transfer </a:t>
            </a:r>
            <a:r>
              <a:rPr lang="en-US" sz="2200" b="1" i="1" dirty="0" err="1">
                <a:solidFill>
                  <a:schemeClr val="accent6">
                    <a:lumMod val="75000"/>
                  </a:schemeClr>
                </a:solidFill>
                <a:cs typeface="Times New Roman"/>
                <a:sym typeface="Wingdings" pitchFamily="2" charset="2"/>
              </a:rPr>
              <a:t>lessicale</a:t>
            </a:r>
            <a:r>
              <a:rPr lang="en-US" sz="2200" b="1" i="1" dirty="0">
                <a:solidFill>
                  <a:schemeClr val="accent6">
                    <a:lumMod val="75000"/>
                  </a:schemeClr>
                </a:solidFill>
                <a:cs typeface="Times New Roman"/>
                <a:sym typeface="Wingdings" pitchFamily="2" charset="2"/>
              </a:rPr>
              <a:t>/</a:t>
            </a:r>
            <a:r>
              <a:rPr lang="en-US" sz="2200" b="1" i="1" dirty="0" err="1">
                <a:solidFill>
                  <a:schemeClr val="accent6">
                    <a:lumMod val="75000"/>
                  </a:schemeClr>
                </a:solidFill>
                <a:cs typeface="Times New Roman"/>
                <a:sym typeface="Wingdings" pitchFamily="2" charset="2"/>
              </a:rPr>
              <a:t>formale</a:t>
            </a:r>
            <a:r>
              <a:rPr lang="en-US" sz="2200" b="1" i="1" dirty="0">
                <a:solidFill>
                  <a:schemeClr val="accent6">
                    <a:lumMod val="75000"/>
                  </a:schemeClr>
                </a:solidFill>
                <a:cs typeface="Times New Roman"/>
                <a:sym typeface="Wingdings" pitchFamily="2" charset="2"/>
              </a:rPr>
              <a:t> </a:t>
            </a:r>
          </a:p>
          <a:p>
            <a:pPr indent="265113" algn="just">
              <a:buClr>
                <a:srgbClr val="002060"/>
              </a:buClr>
            </a:pPr>
            <a:r>
              <a:rPr lang="en-US" sz="1600" dirty="0">
                <a:solidFill>
                  <a:srgbClr val="002060"/>
                </a:solidFill>
                <a:cs typeface="Times New Roman"/>
                <a:sym typeface="Wingdings" panose="05000000000000000000" pitchFamily="2" charset="2"/>
              </a:rPr>
              <a:t>Ex. Int FR &gt; ITA L2:  e per </a:t>
            </a:r>
            <a:r>
              <a:rPr lang="en-US" sz="1600" dirty="0" err="1">
                <a:solidFill>
                  <a:srgbClr val="002060"/>
                </a:solidFill>
                <a:cs typeface="Times New Roman"/>
                <a:sym typeface="Wingdings" panose="05000000000000000000" pitchFamily="2" charset="2"/>
              </a:rPr>
              <a:t>finire</a:t>
            </a:r>
            <a:r>
              <a:rPr lang="en-US" sz="1600" dirty="0">
                <a:solidFill>
                  <a:srgbClr val="002060"/>
                </a:solidFill>
                <a:cs typeface="Times New Roman"/>
                <a:sym typeface="Wingdings" panose="05000000000000000000" pitchFamily="2" charset="2"/>
              </a:rPr>
              <a:t> il </a:t>
            </a:r>
            <a:r>
              <a:rPr lang="en-US" sz="1600" dirty="0" err="1">
                <a:solidFill>
                  <a:srgbClr val="002060"/>
                </a:solidFill>
                <a:cs typeface="Times New Roman"/>
                <a:sym typeface="Wingdings" panose="05000000000000000000" pitchFamily="2" charset="2"/>
              </a:rPr>
              <a:t>ragazzo</a:t>
            </a:r>
            <a:r>
              <a:rPr lang="en-US" sz="1600" dirty="0">
                <a:solidFill>
                  <a:srgbClr val="002060"/>
                </a:solidFill>
                <a:cs typeface="Times New Roman"/>
                <a:sym typeface="Wingdings" panose="05000000000000000000" pitchFamily="2" charset="2"/>
              </a:rPr>
              <a:t> *</a:t>
            </a:r>
            <a:r>
              <a:rPr lang="en-US" sz="1600" b="1" i="1" dirty="0" err="1">
                <a:solidFill>
                  <a:srgbClr val="002060"/>
                </a:solidFill>
                <a:cs typeface="Times New Roman"/>
                <a:sym typeface="Wingdings" panose="05000000000000000000" pitchFamily="2" charset="2"/>
              </a:rPr>
              <a:t>parte</a:t>
            </a:r>
            <a:r>
              <a:rPr lang="en-US" sz="1600" b="1" i="1" dirty="0">
                <a:solidFill>
                  <a:srgbClr val="002060"/>
                </a:solidFill>
                <a:cs typeface="Times New Roman"/>
                <a:sym typeface="Wingdings" panose="05000000000000000000" pitchFamily="2" charset="2"/>
              </a:rPr>
              <a:t> </a:t>
            </a:r>
            <a:r>
              <a:rPr lang="en-US" sz="1600" dirty="0">
                <a:solidFill>
                  <a:srgbClr val="002060"/>
                </a:solidFill>
                <a:cs typeface="Times New Roman"/>
                <a:sym typeface="Wingdings" panose="05000000000000000000" pitchFamily="2" charset="2"/>
              </a:rPr>
              <a:t>con la </a:t>
            </a:r>
            <a:r>
              <a:rPr lang="en-US" sz="1600" dirty="0" err="1">
                <a:solidFill>
                  <a:srgbClr val="002060"/>
                </a:solidFill>
                <a:cs typeface="Times New Roman"/>
                <a:sym typeface="Wingdings" panose="05000000000000000000" pitchFamily="2" charset="2"/>
              </a:rPr>
              <a:t>sua</a:t>
            </a:r>
            <a:r>
              <a:rPr lang="en-US" sz="1600" dirty="0">
                <a:solidFill>
                  <a:srgbClr val="002060"/>
                </a:solidFill>
                <a:cs typeface="Times New Roman"/>
                <a:sym typeface="Wingdings" panose="05000000000000000000" pitchFamily="2" charset="2"/>
              </a:rPr>
              <a:t> rana</a:t>
            </a:r>
          </a:p>
          <a:p>
            <a:pPr algn="just">
              <a:buClr>
                <a:srgbClr val="002060"/>
              </a:buClr>
            </a:pPr>
            <a:endParaRPr lang="en-US" sz="2200" b="1" i="1" dirty="0">
              <a:solidFill>
                <a:srgbClr val="002060"/>
              </a:solidFill>
              <a:cs typeface="Times New Roman"/>
            </a:endParaRPr>
          </a:p>
          <a:p>
            <a:endParaRPr lang="fr-FR" dirty="0"/>
          </a:p>
        </p:txBody>
      </p:sp>
      <p:sp>
        <p:nvSpPr>
          <p:cNvPr id="17" name="Flèche vers le bas 16">
            <a:extLst>
              <a:ext uri="{FF2B5EF4-FFF2-40B4-BE49-F238E27FC236}">
                <a16:creationId xmlns:a16="http://schemas.microsoft.com/office/drawing/2014/main" id="{8F1CE769-1FF0-E74F-BAE5-F06E8CF6E556}"/>
              </a:ext>
            </a:extLst>
          </p:cNvPr>
          <p:cNvSpPr/>
          <p:nvPr/>
        </p:nvSpPr>
        <p:spPr>
          <a:xfrm>
            <a:off x="5455520" y="2564904"/>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Segnaposto numero diapositiva 17"/>
          <p:cNvSpPr>
            <a:spLocks noGrp="1"/>
          </p:cNvSpPr>
          <p:nvPr>
            <p:ph type="sldNum" sz="quarter" idx="12"/>
          </p:nvPr>
        </p:nvSpPr>
        <p:spPr/>
        <p:txBody>
          <a:bodyPr/>
          <a:lstStyle/>
          <a:p>
            <a:fld id="{1A6FC8AF-664B-42D1-8CAC-423102524EC0}" type="slidenum">
              <a:rPr lang="it-IT" smtClean="0"/>
              <a:pPr/>
              <a:t>51</a:t>
            </a:fld>
            <a:endParaRPr lang="it-IT"/>
          </a:p>
        </p:txBody>
      </p:sp>
      <p:sp>
        <p:nvSpPr>
          <p:cNvPr id="5" name="Segnaposto piè di pagina 4">
            <a:extLst>
              <a:ext uri="{FF2B5EF4-FFF2-40B4-BE49-F238E27FC236}">
                <a16:creationId xmlns:a16="http://schemas.microsoft.com/office/drawing/2014/main" id="{E5462469-C2C9-B4E7-4619-02B73C301066}"/>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6658819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noChangeAspect="1"/>
          </p:cNvSpPr>
          <p:nvPr>
            <p:ph type="subTitle" idx="1"/>
          </p:nvPr>
        </p:nvSpPr>
        <p:spPr>
          <a:xfrm>
            <a:off x="457200" y="2492896"/>
            <a:ext cx="8435280" cy="1621914"/>
          </a:xfrm>
          <a:ln>
            <a:noFill/>
          </a:ln>
        </p:spPr>
        <p:txBody>
          <a:bodyPr>
            <a:noAutofit/>
          </a:bodyPr>
          <a:lstStyle/>
          <a:p>
            <a:pPr algn="just">
              <a:buClr>
                <a:srgbClr val="002060"/>
              </a:buClr>
            </a:pPr>
            <a:endParaRPr lang="en-US" sz="1000" b="1" dirty="0">
              <a:solidFill>
                <a:schemeClr val="accent6">
                  <a:lumMod val="75000"/>
                </a:schemeClr>
              </a:solidFill>
              <a:latin typeface="+mj-lt"/>
              <a:sym typeface="Wingdings" pitchFamily="2" charset="2"/>
            </a:endParaRPr>
          </a:p>
          <a:p>
            <a:pPr marL="355600" indent="-355600" algn="just">
              <a:buClr>
                <a:srgbClr val="002060"/>
              </a:buClr>
              <a:buFont typeface="Wingdings" pitchFamily="2" charset="2"/>
              <a:buChar char="v"/>
            </a:pPr>
            <a:r>
              <a:rPr lang="en-US" sz="2000" cap="small" dirty="0" err="1">
                <a:solidFill>
                  <a:schemeClr val="accent6">
                    <a:lumMod val="75000"/>
                  </a:schemeClr>
                </a:solidFill>
                <a:latin typeface="+mj-lt"/>
                <a:sym typeface="Wingdings" pitchFamily="2" charset="2"/>
              </a:rPr>
              <a:t>racconti</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racconti</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più</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lunghi</a:t>
            </a:r>
            <a:r>
              <a:rPr lang="en-US" sz="2000" dirty="0">
                <a:solidFill>
                  <a:schemeClr val="accent6">
                    <a:lumMod val="75000"/>
                  </a:schemeClr>
                </a:solidFill>
                <a:latin typeface="+mj-lt"/>
                <a:sym typeface="Wingdings" pitchFamily="2" charset="2"/>
              </a:rPr>
              <a:t> e </a:t>
            </a:r>
            <a:r>
              <a:rPr lang="en-US" sz="2000" dirty="0" err="1">
                <a:solidFill>
                  <a:schemeClr val="accent6">
                    <a:lumMod val="75000"/>
                  </a:schemeClr>
                </a:solidFill>
                <a:latin typeface="+mj-lt"/>
                <a:sym typeface="Wingdings" pitchFamily="2" charset="2"/>
              </a:rPr>
              <a:t>ricchi</a:t>
            </a:r>
            <a:r>
              <a:rPr lang="en-US" sz="2000" dirty="0">
                <a:solidFill>
                  <a:schemeClr val="accent6">
                    <a:lumMod val="75000"/>
                  </a:schemeClr>
                </a:solidFill>
                <a:latin typeface="+mj-lt"/>
                <a:sym typeface="Wingdings" pitchFamily="2" charset="2"/>
              </a:rPr>
              <a:t> di </a:t>
            </a:r>
            <a:r>
              <a:rPr lang="en-US" sz="2000" dirty="0" err="1">
                <a:solidFill>
                  <a:schemeClr val="accent6">
                    <a:lumMod val="75000"/>
                  </a:schemeClr>
                </a:solidFill>
                <a:latin typeface="+mj-lt"/>
                <a:sym typeface="Wingdings" pitchFamily="2" charset="2"/>
              </a:rPr>
              <a:t>dettagli</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diminuzione</a:t>
            </a:r>
            <a:r>
              <a:rPr lang="en-US" sz="2000" dirty="0">
                <a:solidFill>
                  <a:schemeClr val="accent6">
                    <a:lumMod val="75000"/>
                  </a:schemeClr>
                </a:solidFill>
                <a:latin typeface="+mj-lt"/>
                <a:sym typeface="Wingdings" pitchFamily="2" charset="2"/>
              </a:rPr>
              <a:t> di </a:t>
            </a:r>
            <a:r>
              <a:rPr lang="en-US" sz="2000" dirty="0" err="1">
                <a:solidFill>
                  <a:schemeClr val="accent6">
                    <a:lumMod val="75000"/>
                  </a:schemeClr>
                </a:solidFill>
                <a:latin typeface="+mj-lt"/>
                <a:sym typeface="Wingdings" pitchFamily="2" charset="2"/>
              </a:rPr>
              <a:t>prestiti</a:t>
            </a:r>
            <a:r>
              <a:rPr lang="en-US" sz="2000" dirty="0">
                <a:solidFill>
                  <a:schemeClr val="accent6">
                    <a:lumMod val="75000"/>
                  </a:schemeClr>
                </a:solidFill>
                <a:latin typeface="+mj-lt"/>
                <a:sym typeface="Wingdings" pitchFamily="2" charset="2"/>
              </a:rPr>
              <a:t>, </a:t>
            </a:r>
            <a:r>
              <a:rPr lang="en-US" sz="2000" dirty="0" err="1">
                <a:solidFill>
                  <a:schemeClr val="accent6">
                    <a:lumMod val="75000"/>
                  </a:schemeClr>
                </a:solidFill>
                <a:latin typeface="+mj-lt"/>
                <a:sym typeface="Wingdings" pitchFamily="2" charset="2"/>
              </a:rPr>
              <a:t>calchi</a:t>
            </a:r>
            <a:r>
              <a:rPr lang="en-US" sz="2000" dirty="0">
                <a:solidFill>
                  <a:schemeClr val="accent6">
                    <a:lumMod val="75000"/>
                  </a:schemeClr>
                </a:solidFill>
                <a:latin typeface="+mj-lt"/>
                <a:sym typeface="Wingdings" pitchFamily="2" charset="2"/>
              </a:rPr>
              <a:t> </a:t>
            </a:r>
            <a:r>
              <a:rPr lang="en-US" sz="2000" dirty="0">
                <a:solidFill>
                  <a:schemeClr val="accent6">
                    <a:lumMod val="75000"/>
                  </a:schemeClr>
                </a:solidFill>
                <a:sym typeface="Wingdings" pitchFamily="2" charset="2"/>
              </a:rPr>
              <a:t>(L1 o L2) </a:t>
            </a:r>
            <a:r>
              <a:rPr lang="en-US" sz="2000" dirty="0" err="1">
                <a:solidFill>
                  <a:schemeClr val="accent6">
                    <a:lumMod val="75000"/>
                  </a:schemeClr>
                </a:solidFill>
                <a:sym typeface="Wingdings" pitchFamily="2" charset="2"/>
              </a:rPr>
              <a:t>forme</a:t>
            </a:r>
            <a:r>
              <a:rPr lang="en-US" sz="2000" dirty="0">
                <a:solidFill>
                  <a:schemeClr val="accent6">
                    <a:lumMod val="75000"/>
                  </a:schemeClr>
                </a:solidFill>
                <a:sym typeface="Wingdings" pitchFamily="2" charset="2"/>
              </a:rPr>
              <a:t> </a:t>
            </a:r>
            <a:r>
              <a:rPr lang="en-US" sz="2000" dirty="0" err="1">
                <a:solidFill>
                  <a:schemeClr val="accent6">
                    <a:lumMod val="75000"/>
                  </a:schemeClr>
                </a:solidFill>
                <a:sym typeface="Wingdings" pitchFamily="2" charset="2"/>
              </a:rPr>
              <a:t>idiosincratiche</a:t>
            </a:r>
            <a:endParaRPr lang="en-US" sz="2000" dirty="0">
              <a:solidFill>
                <a:schemeClr val="accent6">
                  <a:lumMod val="75000"/>
                </a:schemeClr>
              </a:solidFill>
            </a:endParaRPr>
          </a:p>
          <a:p>
            <a:pPr marL="360363" algn="just">
              <a:buClr>
                <a:srgbClr val="002060"/>
              </a:buClr>
              <a:tabLst>
                <a:tab pos="360363" algn="l"/>
              </a:tabLst>
            </a:pPr>
            <a:r>
              <a:rPr lang="en-US" sz="1800" dirty="0">
                <a:solidFill>
                  <a:srgbClr val="002060"/>
                </a:solidFill>
                <a:latin typeface="+mj-lt"/>
              </a:rPr>
              <a:t>	</a:t>
            </a:r>
            <a:r>
              <a:rPr lang="en-US" sz="1400" dirty="0">
                <a:solidFill>
                  <a:srgbClr val="002060"/>
                </a:solidFill>
              </a:rPr>
              <a:t>a.  </a:t>
            </a:r>
            <a:r>
              <a:rPr lang="en-US" sz="1400" dirty="0" err="1">
                <a:solidFill>
                  <a:srgbClr val="002060"/>
                </a:solidFill>
              </a:rPr>
              <a:t>Int</a:t>
            </a:r>
            <a:r>
              <a:rPr lang="en-US" sz="1400" dirty="0">
                <a:solidFill>
                  <a:srgbClr val="002060"/>
                </a:solidFill>
              </a:rPr>
              <a:t> Fr&gt; </a:t>
            </a:r>
            <a:r>
              <a:rPr lang="en-US" sz="1400" dirty="0" err="1">
                <a:solidFill>
                  <a:srgbClr val="002060"/>
                </a:solidFill>
              </a:rPr>
              <a:t>Ita</a:t>
            </a:r>
            <a:r>
              <a:rPr lang="en-US" sz="1400" dirty="0">
                <a:solidFill>
                  <a:srgbClr val="002060"/>
                </a:solidFill>
              </a:rPr>
              <a:t> L2: </a:t>
            </a:r>
            <a:r>
              <a:rPr lang="en-US" sz="1400" dirty="0">
                <a:solidFill>
                  <a:srgbClr val="002060"/>
                </a:solidFill>
                <a:cs typeface="Times New Roman"/>
              </a:rPr>
              <a:t>e le </a:t>
            </a:r>
            <a:r>
              <a:rPr lang="en-US" sz="1400" dirty="0" err="1">
                <a:solidFill>
                  <a:srgbClr val="002060"/>
                </a:solidFill>
                <a:cs typeface="Times New Roman"/>
              </a:rPr>
              <a:t>api</a:t>
            </a:r>
            <a:r>
              <a:rPr lang="en-US" sz="1400" dirty="0">
                <a:solidFill>
                  <a:schemeClr val="accent6">
                    <a:lumMod val="60000"/>
                    <a:lumOff val="40000"/>
                  </a:schemeClr>
                </a:solidFill>
                <a:cs typeface="Times New Roman"/>
              </a:rPr>
              <a:t> </a:t>
            </a:r>
            <a:r>
              <a:rPr lang="en-US" sz="1400" b="1" u="sng" dirty="0">
                <a:solidFill>
                  <a:srgbClr val="002060"/>
                </a:solidFill>
                <a:cs typeface="Times New Roman"/>
              </a:rPr>
              <a:t>follow</a:t>
            </a:r>
            <a:r>
              <a:rPr lang="en-US" sz="1400" b="1" u="sng" dirty="0">
                <a:solidFill>
                  <a:schemeClr val="accent6">
                    <a:lumMod val="60000"/>
                    <a:lumOff val="40000"/>
                  </a:schemeClr>
                </a:solidFill>
                <a:cs typeface="Times New Roman"/>
              </a:rPr>
              <a:t> </a:t>
            </a:r>
            <a:endParaRPr lang="en-US" sz="1400" b="1" dirty="0">
              <a:solidFill>
                <a:schemeClr val="accent6">
                  <a:lumMod val="60000"/>
                  <a:lumOff val="40000"/>
                </a:schemeClr>
              </a:solidFill>
              <a:cs typeface="Times New Roman"/>
            </a:endParaRPr>
          </a:p>
          <a:p>
            <a:pPr marL="360363" algn="just">
              <a:buClr>
                <a:srgbClr val="002060"/>
              </a:buClr>
              <a:tabLst>
                <a:tab pos="360363" algn="l"/>
              </a:tabLst>
            </a:pPr>
            <a:r>
              <a:rPr lang="en-US" sz="1400" dirty="0">
                <a:solidFill>
                  <a:srgbClr val="002060"/>
                </a:solidFill>
                <a:cs typeface="Times New Roman"/>
                <a:sym typeface="Wingdings" pitchFamily="2" charset="2"/>
              </a:rPr>
              <a:t>	</a:t>
            </a:r>
            <a:r>
              <a:rPr lang="en-US" sz="1400" dirty="0">
                <a:solidFill>
                  <a:srgbClr val="002060"/>
                </a:solidFill>
                <a:sym typeface="Wingdings" pitchFamily="2" charset="2"/>
              </a:rPr>
              <a:t>b.  </a:t>
            </a:r>
            <a:r>
              <a:rPr lang="en-US" sz="1400" dirty="0" err="1">
                <a:solidFill>
                  <a:srgbClr val="002060"/>
                </a:solidFill>
                <a:sym typeface="Wingdings" pitchFamily="2" charset="2"/>
              </a:rPr>
              <a:t>Int</a:t>
            </a:r>
            <a:r>
              <a:rPr lang="en-US" sz="1400" dirty="0">
                <a:solidFill>
                  <a:srgbClr val="002060"/>
                </a:solidFill>
                <a:sym typeface="Wingdings" pitchFamily="2" charset="2"/>
              </a:rPr>
              <a:t> Eng  &gt; Fr L2: </a:t>
            </a:r>
            <a:r>
              <a:rPr lang="en-US" sz="1400" dirty="0">
                <a:solidFill>
                  <a:srgbClr val="002060"/>
                </a:solidFill>
                <a:cs typeface="Times New Roman"/>
                <a:sym typeface="Wingdings" pitchFamily="2" charset="2"/>
              </a:rPr>
              <a:t>le </a:t>
            </a:r>
            <a:r>
              <a:rPr lang="en-US" sz="1400" dirty="0" err="1">
                <a:solidFill>
                  <a:srgbClr val="002060"/>
                </a:solidFill>
                <a:cs typeface="Times New Roman"/>
                <a:sym typeface="Wingdings" pitchFamily="2" charset="2"/>
              </a:rPr>
              <a:t>chien</a:t>
            </a:r>
            <a:r>
              <a:rPr lang="en-US" sz="1400" dirty="0">
                <a:solidFill>
                  <a:srgbClr val="002060"/>
                </a:solidFill>
                <a:cs typeface="Times New Roman"/>
                <a:sym typeface="Wingdings" pitchFamily="2" charset="2"/>
              </a:rPr>
              <a:t> </a:t>
            </a:r>
            <a:r>
              <a:rPr lang="en-US" sz="1400" dirty="0" err="1">
                <a:solidFill>
                  <a:schemeClr val="accent6">
                    <a:lumMod val="75000"/>
                  </a:schemeClr>
                </a:solidFill>
                <a:cs typeface="Times New Roman"/>
                <a:sym typeface="Wingdings" pitchFamily="2" charset="2"/>
              </a:rPr>
              <a:t>tombe</a:t>
            </a:r>
            <a:r>
              <a:rPr lang="en-US" sz="1400" dirty="0">
                <a:solidFill>
                  <a:srgbClr val="002060"/>
                </a:solidFill>
                <a:cs typeface="Times New Roman"/>
                <a:sym typeface="Wingdings" pitchFamily="2" charset="2"/>
              </a:rPr>
              <a:t> </a:t>
            </a:r>
            <a:r>
              <a:rPr lang="fr-FR" sz="1400" dirty="0">
                <a:solidFill>
                  <a:srgbClr val="002060"/>
                </a:solidFill>
                <a:cs typeface="Times New Roman"/>
                <a:sym typeface="Wingdings" pitchFamily="2" charset="2"/>
              </a:rPr>
              <a:t>*</a:t>
            </a:r>
            <a:r>
              <a:rPr lang="fr-FR" sz="1400" b="1" u="sng" dirty="0">
                <a:solidFill>
                  <a:srgbClr val="002060"/>
                </a:solidFill>
                <a:cs typeface="Times New Roman"/>
                <a:sym typeface="Wingdings" pitchFamily="2" charset="2"/>
              </a:rPr>
              <a:t>au fenêtre</a:t>
            </a:r>
          </a:p>
          <a:p>
            <a:pPr marL="360363" algn="just">
              <a:buClr>
                <a:srgbClr val="002060"/>
              </a:buClr>
              <a:tabLst>
                <a:tab pos="360363" algn="l"/>
              </a:tabLst>
            </a:pPr>
            <a:endParaRPr lang="en-US" sz="1000" b="1" i="1" dirty="0">
              <a:solidFill>
                <a:srgbClr val="002060"/>
              </a:solidFill>
              <a:latin typeface="+mj-lt"/>
              <a:cs typeface="Times New Roman"/>
            </a:endParaRPr>
          </a:p>
        </p:txBody>
      </p:sp>
      <p:sp>
        <p:nvSpPr>
          <p:cNvPr id="2" name="ZoneTexte 1"/>
          <p:cNvSpPr txBox="1"/>
          <p:nvPr/>
        </p:nvSpPr>
        <p:spPr>
          <a:xfrm>
            <a:off x="571472" y="260648"/>
            <a:ext cx="8115328" cy="646331"/>
          </a:xfrm>
          <a:prstGeom prst="rect">
            <a:avLst/>
          </a:prstGeom>
          <a:noFill/>
          <a:ln>
            <a:solidFill>
              <a:schemeClr val="bg1">
                <a:lumMod val="65000"/>
              </a:schemeClr>
            </a:solidFill>
          </a:ln>
        </p:spPr>
        <p:txBody>
          <a:bodyPr wrap="square" rtlCol="0">
            <a:spAutoFit/>
          </a:bodyPr>
          <a:lstStyle/>
          <a:p>
            <a:r>
              <a:rPr lang="en-US" sz="3600" b="1" dirty="0" err="1">
                <a:solidFill>
                  <a:srgbClr val="002060"/>
                </a:solidFill>
                <a:ea typeface="+mj-ea"/>
                <a:cs typeface="+mj-cs"/>
              </a:rPr>
              <a:t>Gli</a:t>
            </a:r>
            <a:r>
              <a:rPr lang="en-US" sz="3600" b="1" dirty="0">
                <a:solidFill>
                  <a:srgbClr val="002060"/>
                </a:solidFill>
                <a:ea typeface="+mj-ea"/>
                <a:cs typeface="+mj-cs"/>
              </a:rPr>
              <a:t> </a:t>
            </a:r>
            <a:r>
              <a:rPr lang="en-US" sz="3600" b="1" dirty="0" err="1">
                <a:solidFill>
                  <a:srgbClr val="002060"/>
                </a:solidFill>
                <a:ea typeface="+mj-ea"/>
                <a:cs typeface="+mj-cs"/>
              </a:rPr>
              <a:t>avanzati</a:t>
            </a:r>
            <a:r>
              <a:rPr lang="en-US" sz="3600" b="1" dirty="0">
                <a:solidFill>
                  <a:srgbClr val="002060"/>
                </a:solidFill>
                <a:ea typeface="+mj-ea"/>
                <a:cs typeface="+mj-cs"/>
              </a:rPr>
              <a:t>: </a:t>
            </a:r>
            <a:r>
              <a:rPr lang="en-US" sz="3600" b="1" dirty="0" err="1">
                <a:solidFill>
                  <a:srgbClr val="002060"/>
                </a:solidFill>
                <a:ea typeface="+mj-ea"/>
                <a:cs typeface="+mj-cs"/>
              </a:rPr>
              <a:t>tendenze</a:t>
            </a:r>
            <a:r>
              <a:rPr lang="en-US" sz="3600" b="1" dirty="0">
                <a:solidFill>
                  <a:srgbClr val="002060"/>
                </a:solidFill>
                <a:ea typeface="+mj-ea"/>
                <a:cs typeface="+mj-cs"/>
              </a:rPr>
              <a:t> </a:t>
            </a:r>
            <a:r>
              <a:rPr lang="en-US" sz="3600" b="1" dirty="0" err="1">
                <a:solidFill>
                  <a:srgbClr val="002060"/>
                </a:solidFill>
                <a:ea typeface="+mj-ea"/>
                <a:cs typeface="+mj-cs"/>
              </a:rPr>
              <a:t>comuni</a:t>
            </a:r>
            <a:endParaRPr lang="en-US" sz="3600" b="1" dirty="0">
              <a:solidFill>
                <a:srgbClr val="002060"/>
              </a:solidFill>
              <a:ea typeface="+mj-ea"/>
              <a:cs typeface="+mj-cs"/>
            </a:endParaRPr>
          </a:p>
        </p:txBody>
      </p:sp>
      <p:cxnSp>
        <p:nvCxnSpPr>
          <p:cNvPr id="6" name="Connecteur droit 5">
            <a:extLst>
              <a:ext uri="{FF2B5EF4-FFF2-40B4-BE49-F238E27FC236}">
                <a16:creationId xmlns:a16="http://schemas.microsoft.com/office/drawing/2014/main" id="{B638EF70-BD75-CF43-A764-F450FCDAA95E}"/>
              </a:ext>
            </a:extLst>
          </p:cNvPr>
          <p:cNvCxnSpPr>
            <a:cxnSpLocks/>
          </p:cNvCxnSpPr>
          <p:nvPr/>
        </p:nvCxnSpPr>
        <p:spPr>
          <a:xfrm>
            <a:off x="1760838" y="1556792"/>
            <a:ext cx="713810" cy="354341"/>
          </a:xfrm>
          <a:prstGeom prst="line">
            <a:avLst/>
          </a:prstGeom>
          <a:ln w="9525">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 name="Connecteur droit 6">
            <a:extLst>
              <a:ext uri="{FF2B5EF4-FFF2-40B4-BE49-F238E27FC236}">
                <a16:creationId xmlns:a16="http://schemas.microsoft.com/office/drawing/2014/main" id="{FF5F1CAE-9E68-6040-885F-70EB6041DB83}"/>
              </a:ext>
            </a:extLst>
          </p:cNvPr>
          <p:cNvCxnSpPr/>
          <p:nvPr/>
        </p:nvCxnSpPr>
        <p:spPr>
          <a:xfrm flipV="1">
            <a:off x="2483768" y="1556792"/>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3">
            <a:extLst>
              <a:ext uri="{FF2B5EF4-FFF2-40B4-BE49-F238E27FC236}">
                <a16:creationId xmlns:a16="http://schemas.microsoft.com/office/drawing/2014/main" id="{3C83C847-8D55-9B44-9459-B4A9ED99F658}"/>
              </a:ext>
            </a:extLst>
          </p:cNvPr>
          <p:cNvSpPr/>
          <p:nvPr/>
        </p:nvSpPr>
        <p:spPr>
          <a:xfrm>
            <a:off x="1187624" y="1196752"/>
            <a:ext cx="1008112" cy="360040"/>
          </a:xfrm>
          <a:prstGeom prst="rect">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13" name="Rectangle 3">
            <a:extLst>
              <a:ext uri="{FF2B5EF4-FFF2-40B4-BE49-F238E27FC236}">
                <a16:creationId xmlns:a16="http://schemas.microsoft.com/office/drawing/2014/main" id="{314AFF44-EBA9-5848-8945-3C95E294F029}"/>
              </a:ext>
            </a:extLst>
          </p:cNvPr>
          <p:cNvSpPr/>
          <p:nvPr/>
        </p:nvSpPr>
        <p:spPr>
          <a:xfrm>
            <a:off x="2627784" y="1196752"/>
            <a:ext cx="1224136" cy="354341"/>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14" name="Rectangle 6">
            <a:extLst>
              <a:ext uri="{FF2B5EF4-FFF2-40B4-BE49-F238E27FC236}">
                <a16:creationId xmlns:a16="http://schemas.microsoft.com/office/drawing/2014/main" id="{57CA9A23-60FA-9544-9D92-061A2A085B5C}"/>
              </a:ext>
            </a:extLst>
          </p:cNvPr>
          <p:cNvSpPr/>
          <p:nvPr/>
        </p:nvSpPr>
        <p:spPr>
          <a:xfrm>
            <a:off x="1907704" y="1916832"/>
            <a:ext cx="1368152" cy="36004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15" name="ZoneTexte 14">
            <a:extLst>
              <a:ext uri="{FF2B5EF4-FFF2-40B4-BE49-F238E27FC236}">
                <a16:creationId xmlns:a16="http://schemas.microsoft.com/office/drawing/2014/main" id="{466F3D39-EA19-484D-9204-5AEEE7343A7A}"/>
              </a:ext>
            </a:extLst>
          </p:cNvPr>
          <p:cNvSpPr txBox="1"/>
          <p:nvPr/>
        </p:nvSpPr>
        <p:spPr>
          <a:xfrm>
            <a:off x="5220072" y="1412776"/>
            <a:ext cx="3240360" cy="1015663"/>
          </a:xfrm>
          <a:prstGeom prst="rect">
            <a:avLst/>
          </a:prstGeom>
          <a:noFill/>
          <a:ln>
            <a:solidFill>
              <a:schemeClr val="bg1">
                <a:lumMod val="50000"/>
              </a:schemeClr>
            </a:solidFill>
          </a:ln>
        </p:spPr>
        <p:txBody>
          <a:bodyPr wrap="square" rtlCol="0">
            <a:spAutoFit/>
          </a:bodyPr>
          <a:lstStyle/>
          <a:p>
            <a:r>
              <a:rPr lang="fr-FR" sz="2000" b="1" dirty="0" err="1">
                <a:solidFill>
                  <a:schemeClr val="accent6">
                    <a:lumMod val="75000"/>
                  </a:schemeClr>
                </a:solidFill>
                <a:latin typeface="+mj-lt"/>
              </a:rPr>
              <a:t>Effetto</a:t>
            </a:r>
            <a:r>
              <a:rPr lang="fr-FR" sz="2000" b="1" dirty="0">
                <a:solidFill>
                  <a:schemeClr val="accent6">
                    <a:lumMod val="75000"/>
                  </a:schemeClr>
                </a:solidFill>
                <a:latin typeface="+mj-lt"/>
              </a:rPr>
              <a:t> di </a:t>
            </a:r>
            <a:r>
              <a:rPr lang="fr-FR" sz="2000" b="1" dirty="0" err="1">
                <a:solidFill>
                  <a:schemeClr val="accent6">
                    <a:lumMod val="75000"/>
                  </a:schemeClr>
                </a:solidFill>
                <a:latin typeface="+mj-lt"/>
              </a:rPr>
              <a:t>livello</a:t>
            </a:r>
            <a:r>
              <a:rPr lang="fr-FR" sz="2000" dirty="0">
                <a:solidFill>
                  <a:schemeClr val="accent6">
                    <a:lumMod val="75000"/>
                  </a:schemeClr>
                </a:solidFill>
                <a:latin typeface="+mj-lt"/>
              </a:rPr>
              <a:t>:</a:t>
            </a:r>
          </a:p>
          <a:p>
            <a:r>
              <a:rPr lang="fr-FR" sz="2000" dirty="0" err="1">
                <a:solidFill>
                  <a:schemeClr val="accent6">
                    <a:lumMod val="75000"/>
                  </a:schemeClr>
                </a:solidFill>
                <a:latin typeface="+mj-lt"/>
              </a:rPr>
              <a:t>Percorso</a:t>
            </a:r>
            <a:r>
              <a:rPr lang="fr-FR" sz="2000" dirty="0">
                <a:solidFill>
                  <a:schemeClr val="accent6">
                    <a:lumMod val="75000"/>
                  </a:schemeClr>
                </a:solidFill>
                <a:latin typeface="+mj-lt"/>
              </a:rPr>
              <a:t> </a:t>
            </a:r>
            <a:r>
              <a:rPr lang="fr-FR" sz="2000" dirty="0" err="1">
                <a:solidFill>
                  <a:schemeClr val="accent6">
                    <a:lumMod val="75000"/>
                  </a:schemeClr>
                </a:solidFill>
                <a:latin typeface="+mj-lt"/>
              </a:rPr>
              <a:t>sviluppo</a:t>
            </a:r>
            <a:r>
              <a:rPr lang="fr-FR" sz="2000" dirty="0">
                <a:solidFill>
                  <a:schemeClr val="accent6">
                    <a:lumMod val="75000"/>
                  </a:schemeClr>
                </a:solidFill>
                <a:latin typeface="+mj-lt"/>
              </a:rPr>
              <a:t> interlingua INTER &gt; ADV </a:t>
            </a:r>
          </a:p>
        </p:txBody>
      </p:sp>
      <p:sp>
        <p:nvSpPr>
          <p:cNvPr id="16" name="Segnaposto numero diapositiva 15"/>
          <p:cNvSpPr>
            <a:spLocks noGrp="1"/>
          </p:cNvSpPr>
          <p:nvPr>
            <p:ph type="sldNum" sz="quarter" idx="12"/>
          </p:nvPr>
        </p:nvSpPr>
        <p:spPr/>
        <p:txBody>
          <a:bodyPr/>
          <a:lstStyle/>
          <a:p>
            <a:fld id="{1A6FC8AF-664B-42D1-8CAC-423102524EC0}" type="slidenum">
              <a:rPr lang="it-IT" smtClean="0"/>
              <a:pPr/>
              <a:t>52</a:t>
            </a:fld>
            <a:endParaRPr lang="it-IT"/>
          </a:p>
        </p:txBody>
      </p:sp>
      <p:sp>
        <p:nvSpPr>
          <p:cNvPr id="4" name="Sottotitolo 2">
            <a:extLst>
              <a:ext uri="{FF2B5EF4-FFF2-40B4-BE49-F238E27FC236}">
                <a16:creationId xmlns:a16="http://schemas.microsoft.com/office/drawing/2014/main" id="{334E0955-D49E-DE5D-F836-42DA47F33F4A}"/>
              </a:ext>
            </a:extLst>
          </p:cNvPr>
          <p:cNvSpPr txBox="1">
            <a:spLocks noChangeAspect="1"/>
          </p:cNvSpPr>
          <p:nvPr/>
        </p:nvSpPr>
        <p:spPr>
          <a:xfrm>
            <a:off x="457200" y="3861048"/>
            <a:ext cx="8435280" cy="358016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57188" indent="-342900" algn="just">
              <a:buClr>
                <a:srgbClr val="002060"/>
              </a:buClr>
              <a:buFont typeface="Wingdings" pitchFamily="2" charset="2"/>
              <a:buChar char="v"/>
            </a:pPr>
            <a:endParaRPr lang="en-US" sz="2000" cap="small" dirty="0">
              <a:solidFill>
                <a:srgbClr val="002060"/>
              </a:solidFill>
              <a:sym typeface="Wingdings" pitchFamily="2" charset="2"/>
            </a:endParaRPr>
          </a:p>
          <a:p>
            <a:pPr marL="357188" indent="-342900" algn="just">
              <a:buClr>
                <a:srgbClr val="002060"/>
              </a:buClr>
              <a:buFont typeface="Wingdings" pitchFamily="2" charset="2"/>
              <a:buChar char="v"/>
            </a:pPr>
            <a:r>
              <a:rPr lang="en-US" sz="2000" cap="small" dirty="0">
                <a:solidFill>
                  <a:srgbClr val="002060"/>
                </a:solidFill>
                <a:sym typeface="Wingdings" pitchFamily="2" charset="2"/>
              </a:rPr>
              <a:t>Motion events : </a:t>
            </a:r>
            <a:r>
              <a:rPr lang="en-US" sz="2000" b="1" cap="small" dirty="0" err="1">
                <a:solidFill>
                  <a:srgbClr val="002060"/>
                </a:solidFill>
                <a:sym typeface="Wingdings" pitchFamily="2" charset="2"/>
              </a:rPr>
              <a:t>prospettiva</a:t>
            </a:r>
            <a:r>
              <a:rPr lang="en-US" sz="2000" b="1" cap="small" dirty="0">
                <a:solidFill>
                  <a:srgbClr val="002060"/>
                </a:solidFill>
                <a:sym typeface="Wingdings" pitchFamily="2" charset="2"/>
              </a:rPr>
              <a:t> </a:t>
            </a:r>
            <a:r>
              <a:rPr lang="en-US" sz="2000" b="1" cap="small" dirty="0" err="1">
                <a:solidFill>
                  <a:srgbClr val="002060"/>
                </a:solidFill>
                <a:sym typeface="Wingdings" pitchFamily="2" charset="2"/>
              </a:rPr>
              <a:t>spaziale</a:t>
            </a:r>
            <a:r>
              <a:rPr lang="en-US" sz="2000" b="1" cap="small" dirty="0">
                <a:solidFill>
                  <a:srgbClr val="002060"/>
                </a:solidFill>
                <a:sym typeface="Wingdings" pitchFamily="2" charset="2"/>
              </a:rPr>
              <a:t> </a:t>
            </a:r>
            <a:r>
              <a:rPr lang="en-US" sz="2000" b="1" cap="small" dirty="0" err="1">
                <a:solidFill>
                  <a:srgbClr val="002060"/>
                </a:solidFill>
                <a:sym typeface="Wingdings" pitchFamily="2" charset="2"/>
              </a:rPr>
              <a:t>complessa</a:t>
            </a:r>
            <a:endParaRPr lang="en-US" sz="2000" cap="small" dirty="0">
              <a:solidFill>
                <a:srgbClr val="002060"/>
              </a:solidFill>
              <a:sym typeface="Wingdings" pitchFamily="2" charset="2"/>
            </a:endParaRPr>
          </a:p>
          <a:p>
            <a:pPr marL="26988" algn="just">
              <a:buClr>
                <a:srgbClr val="002060"/>
              </a:buClr>
            </a:pPr>
            <a:r>
              <a:rPr lang="en-US" sz="2000" cap="small" dirty="0">
                <a:solidFill>
                  <a:srgbClr val="002060"/>
                </a:solidFill>
                <a:sym typeface="Wingdings" pitchFamily="2" charset="2"/>
              </a:rPr>
              <a:t>	=&gt; </a:t>
            </a:r>
            <a:r>
              <a:rPr lang="en-US" sz="2000" i="1" dirty="0">
                <a:solidFill>
                  <a:srgbClr val="002060"/>
                </a:solidFill>
                <a:sym typeface="Wingdings" pitchFamily="2" charset="2"/>
              </a:rPr>
              <a:t> </a:t>
            </a:r>
            <a:r>
              <a:rPr lang="en-US" sz="2000" dirty="0">
                <a:solidFill>
                  <a:srgbClr val="002060"/>
                </a:solidFill>
                <a:sym typeface="Wingdings" pitchFamily="2" charset="2"/>
              </a:rPr>
              <a:t> </a:t>
            </a:r>
            <a:r>
              <a:rPr lang="en-US" sz="2000" dirty="0" err="1">
                <a:solidFill>
                  <a:srgbClr val="002060"/>
                </a:solidFill>
                <a:sym typeface="Wingdings" pitchFamily="2" charset="2"/>
              </a:rPr>
              <a:t>Verbi</a:t>
            </a:r>
            <a:r>
              <a:rPr lang="en-US" sz="2000" dirty="0">
                <a:solidFill>
                  <a:srgbClr val="002060"/>
                </a:solidFill>
                <a:sym typeface="Wingdings" pitchFamily="2" charset="2"/>
              </a:rPr>
              <a:t> di </a:t>
            </a:r>
            <a:r>
              <a:rPr lang="en-US" sz="2000" dirty="0" err="1">
                <a:solidFill>
                  <a:srgbClr val="002060"/>
                </a:solidFill>
                <a:sym typeface="Wingdings" pitchFamily="2" charset="2"/>
              </a:rPr>
              <a:t>movimento</a:t>
            </a:r>
            <a:r>
              <a:rPr lang="en-US" sz="2000" dirty="0">
                <a:solidFill>
                  <a:srgbClr val="002060"/>
                </a:solidFill>
                <a:sym typeface="Wingdings" pitchFamily="2" charset="2"/>
              </a:rPr>
              <a:t> a </a:t>
            </a:r>
            <a:r>
              <a:rPr lang="en-US" sz="2000" dirty="0" err="1">
                <a:solidFill>
                  <a:srgbClr val="002060"/>
                </a:solidFill>
                <a:sym typeface="Wingdings" pitchFamily="2" charset="2"/>
              </a:rPr>
              <a:t>più</a:t>
            </a:r>
            <a:r>
              <a:rPr lang="en-US" sz="2000" dirty="0">
                <a:solidFill>
                  <a:srgbClr val="002060"/>
                </a:solidFill>
                <a:sym typeface="Wingdings" pitchFamily="2" charset="2"/>
              </a:rPr>
              <a:t> </a:t>
            </a:r>
            <a:r>
              <a:rPr lang="en-US" sz="2000" dirty="0" err="1">
                <a:solidFill>
                  <a:srgbClr val="002060"/>
                </a:solidFill>
                <a:sym typeface="Wingdings" pitchFamily="2" charset="2"/>
              </a:rPr>
              <a:t>componenti</a:t>
            </a:r>
            <a:r>
              <a:rPr lang="en-US" sz="2200" dirty="0">
                <a:solidFill>
                  <a:srgbClr val="002060"/>
                </a:solidFill>
                <a:sym typeface="Wingdings" pitchFamily="2" charset="2"/>
              </a:rPr>
              <a:t>		</a:t>
            </a:r>
            <a:r>
              <a:rPr lang="en-US" sz="2000" dirty="0">
                <a:solidFill>
                  <a:srgbClr val="002060"/>
                </a:solidFill>
                <a:sym typeface="Wingdings" pitchFamily="2" charset="2"/>
              </a:rPr>
              <a:t> 		</a:t>
            </a:r>
            <a:r>
              <a:rPr lang="en-US" sz="1400" b="1" i="1" dirty="0" err="1">
                <a:solidFill>
                  <a:srgbClr val="002060"/>
                </a:solidFill>
                <a:sym typeface="Wingdings" pitchFamily="2" charset="2"/>
              </a:rPr>
              <a:t>arrampicarsi</a:t>
            </a:r>
            <a:r>
              <a:rPr lang="en-US" sz="1400" b="1" dirty="0">
                <a:solidFill>
                  <a:srgbClr val="002060"/>
                </a:solidFill>
                <a:sym typeface="Wingdings" pitchFamily="2" charset="2"/>
              </a:rPr>
              <a:t> (M+P), </a:t>
            </a:r>
            <a:r>
              <a:rPr lang="en-US" sz="1400" b="1" i="1" dirty="0">
                <a:solidFill>
                  <a:srgbClr val="002060"/>
                </a:solidFill>
                <a:sym typeface="Wingdings" pitchFamily="2" charset="2"/>
              </a:rPr>
              <a:t>far </a:t>
            </a:r>
            <a:r>
              <a:rPr lang="en-US" sz="1400" b="1" i="1" dirty="0" err="1">
                <a:solidFill>
                  <a:srgbClr val="002060"/>
                </a:solidFill>
                <a:sym typeface="Wingdings" pitchFamily="2" charset="2"/>
              </a:rPr>
              <a:t>cadere</a:t>
            </a:r>
            <a:r>
              <a:rPr lang="en-US" sz="1400" b="1" i="1" dirty="0">
                <a:solidFill>
                  <a:srgbClr val="002060"/>
                </a:solidFill>
                <a:sym typeface="Wingdings" pitchFamily="2" charset="2"/>
              </a:rPr>
              <a:t> </a:t>
            </a:r>
            <a:r>
              <a:rPr lang="en-US" sz="1400" b="1" dirty="0">
                <a:solidFill>
                  <a:srgbClr val="002060"/>
                </a:solidFill>
                <a:sym typeface="Wingdings" pitchFamily="2" charset="2"/>
              </a:rPr>
              <a:t>(C+P)</a:t>
            </a:r>
            <a:endParaRPr lang="en-US" sz="1600" b="1" dirty="0">
              <a:solidFill>
                <a:srgbClr val="002060"/>
              </a:solidFill>
              <a:sym typeface="Wingdings" pitchFamily="2" charset="2"/>
            </a:endParaRPr>
          </a:p>
          <a:p>
            <a:pPr algn="just">
              <a:buClr>
                <a:srgbClr val="002060"/>
              </a:buClr>
            </a:pPr>
            <a:endParaRPr lang="en-US" sz="1000" b="1" dirty="0">
              <a:solidFill>
                <a:srgbClr val="002060"/>
              </a:solidFill>
              <a:cs typeface="Times New Roman"/>
              <a:sym typeface="Wingdings" pitchFamily="2" charset="2"/>
            </a:endParaRPr>
          </a:p>
          <a:p>
            <a:pPr algn="just">
              <a:buClr>
                <a:srgbClr val="002060"/>
              </a:buClr>
            </a:pPr>
            <a:r>
              <a:rPr lang="en-US" sz="2000" b="1" dirty="0">
                <a:solidFill>
                  <a:srgbClr val="002060"/>
                </a:solidFill>
                <a:cs typeface="Times New Roman"/>
                <a:sym typeface="Wingdings" pitchFamily="2" charset="2"/>
              </a:rPr>
              <a:t>	=&gt; </a:t>
            </a:r>
            <a:r>
              <a:rPr lang="en-US" sz="2000" b="1" dirty="0" err="1">
                <a:solidFill>
                  <a:srgbClr val="002060"/>
                </a:solidFill>
                <a:cs typeface="Times New Roman"/>
                <a:sym typeface="Wingdings" pitchFamily="2" charset="2"/>
              </a:rPr>
              <a:t>Densità</a:t>
            </a:r>
            <a:r>
              <a:rPr lang="en-US" sz="2000" b="1" dirty="0">
                <a:solidFill>
                  <a:srgbClr val="002060"/>
                </a:solidFill>
                <a:cs typeface="Times New Roman"/>
                <a:sym typeface="Wingdings" pitchFamily="2" charset="2"/>
              </a:rPr>
              <a:t> </a:t>
            </a:r>
            <a:r>
              <a:rPr lang="en-US" sz="2000" b="1" dirty="0" err="1">
                <a:solidFill>
                  <a:srgbClr val="002060"/>
                </a:solidFill>
                <a:cs typeface="Times New Roman"/>
                <a:sym typeface="Wingdings" pitchFamily="2" charset="2"/>
              </a:rPr>
              <a:t>semantica</a:t>
            </a:r>
            <a:r>
              <a:rPr lang="en-US" sz="2000" dirty="0">
                <a:solidFill>
                  <a:srgbClr val="002060"/>
                </a:solidFill>
                <a:cs typeface="Times New Roman"/>
                <a:sym typeface="Wingdings" pitchFamily="2" charset="2"/>
              </a:rPr>
              <a:t> : INT DS 1-2 vs. ADV DS 3-4</a:t>
            </a:r>
            <a:endParaRPr lang="en-US" sz="1600" dirty="0">
              <a:solidFill>
                <a:srgbClr val="002060"/>
              </a:solidFill>
              <a:cs typeface="Times New Roman"/>
              <a:sym typeface="Wingdings" pitchFamily="2" charset="2"/>
            </a:endParaRPr>
          </a:p>
          <a:p>
            <a:pPr marL="360363" algn="just">
              <a:buClr>
                <a:srgbClr val="002060"/>
              </a:buClr>
            </a:pPr>
            <a:r>
              <a:rPr lang="en-US" sz="1400" dirty="0">
                <a:solidFill>
                  <a:srgbClr val="002060"/>
                </a:solidFill>
                <a:latin typeface="+mj-lt"/>
                <a:cs typeface="Times New Roman"/>
                <a:sym typeface="Wingdings" pitchFamily="2" charset="2"/>
              </a:rPr>
              <a:t>	c. il </a:t>
            </a:r>
            <a:r>
              <a:rPr lang="en-US" sz="1400" dirty="0" err="1">
                <a:solidFill>
                  <a:srgbClr val="002060"/>
                </a:solidFill>
                <a:latin typeface="+mj-lt"/>
                <a:cs typeface="Times New Roman"/>
                <a:sym typeface="Wingdings" pitchFamily="2" charset="2"/>
              </a:rPr>
              <a:t>ragazzo</a:t>
            </a:r>
            <a:r>
              <a:rPr lang="en-US" sz="1400" dirty="0">
                <a:solidFill>
                  <a:srgbClr val="002060"/>
                </a:solidFill>
                <a:latin typeface="+mj-lt"/>
                <a:cs typeface="Times New Roman"/>
                <a:sym typeface="Wingdings" pitchFamily="2" charset="2"/>
              </a:rPr>
              <a:t> </a:t>
            </a:r>
            <a:r>
              <a:rPr lang="en-US" sz="1400" dirty="0" err="1">
                <a:solidFill>
                  <a:srgbClr val="002060"/>
                </a:solidFill>
                <a:latin typeface="+mj-lt"/>
                <a:cs typeface="Times New Roman"/>
                <a:sym typeface="Wingdings" pitchFamily="2" charset="2"/>
              </a:rPr>
              <a:t>va</a:t>
            </a:r>
            <a:r>
              <a:rPr lang="en-US" sz="1400" dirty="0">
                <a:solidFill>
                  <a:srgbClr val="002060"/>
                </a:solidFill>
                <a:latin typeface="+mj-lt"/>
                <a:cs typeface="Times New Roman"/>
                <a:sym typeface="Wingdings" pitchFamily="2" charset="2"/>
              </a:rPr>
              <a:t> </a:t>
            </a:r>
            <a:r>
              <a:rPr lang="en-US" sz="1400" b="1" dirty="0">
                <a:solidFill>
                  <a:srgbClr val="002060"/>
                </a:solidFill>
                <a:latin typeface="+mj-lt"/>
                <a:cs typeface="Times New Roman"/>
                <a:sym typeface="Wingdings" pitchFamily="2" charset="2"/>
              </a:rPr>
              <a:t>al </a:t>
            </a:r>
            <a:r>
              <a:rPr lang="en-US" sz="1400" b="1" dirty="0" err="1">
                <a:solidFill>
                  <a:srgbClr val="002060"/>
                </a:solidFill>
                <a:latin typeface="+mj-lt"/>
                <a:cs typeface="Times New Roman"/>
                <a:sym typeface="Wingdings" pitchFamily="2" charset="2"/>
              </a:rPr>
              <a:t>tronco</a:t>
            </a:r>
            <a:r>
              <a:rPr lang="en-US" sz="1400" b="1" dirty="0">
                <a:solidFill>
                  <a:srgbClr val="002060"/>
                </a:solidFill>
                <a:latin typeface="+mj-lt"/>
                <a:cs typeface="Times New Roman"/>
                <a:sym typeface="Wingdings" pitchFamily="2" charset="2"/>
              </a:rPr>
              <a:t> </a:t>
            </a:r>
            <a:r>
              <a:rPr lang="en-US" sz="1400" b="1" dirty="0" err="1">
                <a:solidFill>
                  <a:srgbClr val="002060"/>
                </a:solidFill>
                <a:latin typeface="+mj-lt"/>
                <a:cs typeface="Times New Roman"/>
                <a:sym typeface="Wingdings" pitchFamily="2" charset="2"/>
              </a:rPr>
              <a:t>dell’albero</a:t>
            </a:r>
            <a:r>
              <a:rPr lang="en-US" sz="1400" b="1" dirty="0">
                <a:solidFill>
                  <a:srgbClr val="002060"/>
                </a:solidFill>
                <a:latin typeface="+mj-lt"/>
                <a:cs typeface="Times New Roman"/>
                <a:sym typeface="Wingdings" pitchFamily="2" charset="2"/>
              </a:rPr>
              <a:t>  (P)				</a:t>
            </a:r>
            <a:r>
              <a:rPr lang="en-US" sz="1400" dirty="0">
                <a:solidFill>
                  <a:srgbClr val="002060"/>
                </a:solidFill>
                <a:latin typeface="+mj-lt"/>
                <a:cs typeface="Times New Roman"/>
                <a:sym typeface="Wingdings" pitchFamily="2" charset="2"/>
              </a:rPr>
              <a:t>(DS1)</a:t>
            </a:r>
          </a:p>
          <a:p>
            <a:pPr marL="360363" algn="just">
              <a:buClr>
                <a:srgbClr val="002060"/>
              </a:buClr>
            </a:pPr>
            <a:r>
              <a:rPr lang="en-US" sz="1400" dirty="0">
                <a:solidFill>
                  <a:srgbClr val="002060"/>
                </a:solidFill>
                <a:latin typeface="+mj-lt"/>
                <a:cs typeface="Times New Roman"/>
                <a:sym typeface="Wingdings" pitchFamily="2" charset="2"/>
              </a:rPr>
              <a:t>	d. il cane e il </a:t>
            </a:r>
            <a:r>
              <a:rPr lang="en-US" sz="1400" dirty="0" err="1">
                <a:solidFill>
                  <a:srgbClr val="002060"/>
                </a:solidFill>
                <a:latin typeface="+mj-lt"/>
                <a:cs typeface="Times New Roman"/>
                <a:sym typeface="Wingdings" pitchFamily="2" charset="2"/>
              </a:rPr>
              <a:t>ragazzo</a:t>
            </a:r>
            <a:r>
              <a:rPr lang="en-US" sz="1400" dirty="0">
                <a:solidFill>
                  <a:srgbClr val="002060"/>
                </a:solidFill>
                <a:latin typeface="+mj-lt"/>
                <a:cs typeface="Times New Roman"/>
                <a:sym typeface="Wingdings" pitchFamily="2" charset="2"/>
              </a:rPr>
              <a:t> </a:t>
            </a:r>
            <a:r>
              <a:rPr lang="en-US" sz="1400" b="1" dirty="0" err="1">
                <a:solidFill>
                  <a:srgbClr val="002060"/>
                </a:solidFill>
                <a:latin typeface="+mj-lt"/>
                <a:cs typeface="Times New Roman"/>
                <a:sym typeface="Wingdings" pitchFamily="2" charset="2"/>
              </a:rPr>
              <a:t>sono</a:t>
            </a:r>
            <a:r>
              <a:rPr lang="en-US" sz="1400" b="1" dirty="0">
                <a:solidFill>
                  <a:srgbClr val="002060"/>
                </a:solidFill>
                <a:latin typeface="+mj-lt"/>
                <a:cs typeface="Times New Roman"/>
                <a:sym typeface="Wingdings" pitchFamily="2" charset="2"/>
              </a:rPr>
              <a:t> </a:t>
            </a:r>
            <a:r>
              <a:rPr lang="en-US" sz="1400" b="1" dirty="0" err="1">
                <a:solidFill>
                  <a:srgbClr val="002060"/>
                </a:solidFill>
                <a:latin typeface="+mj-lt"/>
                <a:cs typeface="Times New Roman"/>
                <a:sym typeface="Wingdings" pitchFamily="2" charset="2"/>
              </a:rPr>
              <a:t>caduti</a:t>
            </a:r>
            <a:r>
              <a:rPr lang="en-US" sz="1400" b="1" dirty="0">
                <a:solidFill>
                  <a:srgbClr val="002060"/>
                </a:solidFill>
                <a:latin typeface="+mj-lt"/>
                <a:cs typeface="Times New Roman"/>
                <a:sym typeface="Wingdings" pitchFamily="2" charset="2"/>
              </a:rPr>
              <a:t> (P) </a:t>
            </a:r>
            <a:r>
              <a:rPr lang="en-US" sz="1400" b="1" dirty="0" err="1">
                <a:solidFill>
                  <a:srgbClr val="002060"/>
                </a:solidFill>
                <a:latin typeface="+mj-lt"/>
                <a:cs typeface="Times New Roman"/>
                <a:sym typeface="Wingdings" pitchFamily="2" charset="2"/>
              </a:rPr>
              <a:t>nell’acqua</a:t>
            </a:r>
            <a:r>
              <a:rPr lang="en-US" sz="1400" b="1" dirty="0">
                <a:solidFill>
                  <a:srgbClr val="002060"/>
                </a:solidFill>
                <a:latin typeface="+mj-lt"/>
                <a:cs typeface="Times New Roman"/>
                <a:sym typeface="Wingdings" pitchFamily="2" charset="2"/>
              </a:rPr>
              <a:t> (P)			</a:t>
            </a:r>
            <a:r>
              <a:rPr lang="en-US" sz="1400" dirty="0">
                <a:solidFill>
                  <a:srgbClr val="002060"/>
                </a:solidFill>
                <a:latin typeface="+mj-lt"/>
                <a:cs typeface="Times New Roman"/>
                <a:sym typeface="Wingdings" pitchFamily="2" charset="2"/>
              </a:rPr>
              <a:t>(DS2)</a:t>
            </a:r>
            <a:endParaRPr lang="fr-FR" sz="1400" dirty="0">
              <a:solidFill>
                <a:srgbClr val="002060"/>
              </a:solidFill>
              <a:latin typeface="+mj-lt"/>
              <a:cs typeface="Times New Roman"/>
              <a:sym typeface="Wingdings" pitchFamily="2" charset="2"/>
            </a:endParaRPr>
          </a:p>
          <a:p>
            <a:pPr marL="539750" algn="just">
              <a:buClr>
                <a:srgbClr val="002060"/>
              </a:buClr>
            </a:pPr>
            <a:endParaRPr lang="fr-FR" sz="1800" dirty="0">
              <a:solidFill>
                <a:srgbClr val="002060"/>
              </a:solidFill>
              <a:latin typeface="+mj-lt"/>
            </a:endParaRPr>
          </a:p>
        </p:txBody>
      </p:sp>
      <p:sp>
        <p:nvSpPr>
          <p:cNvPr id="5" name="Segnaposto piè di pagina 4">
            <a:extLst>
              <a:ext uri="{FF2B5EF4-FFF2-40B4-BE49-F238E27FC236}">
                <a16:creationId xmlns:a16="http://schemas.microsoft.com/office/drawing/2014/main" id="{7BB33D9B-218D-0B64-598B-FC4F2B324BC6}"/>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9490761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260648"/>
            <a:ext cx="8115328" cy="646331"/>
          </a:xfrm>
          <a:prstGeom prst="rect">
            <a:avLst/>
          </a:prstGeom>
          <a:noFill/>
          <a:ln>
            <a:solidFill>
              <a:schemeClr val="bg1">
                <a:lumMod val="65000"/>
              </a:schemeClr>
            </a:solidFill>
          </a:ln>
        </p:spPr>
        <p:txBody>
          <a:bodyPr wrap="square" rtlCol="0">
            <a:spAutoFit/>
          </a:bodyPr>
          <a:lstStyle/>
          <a:p>
            <a:r>
              <a:rPr lang="en-US" sz="3600" b="1" dirty="0" err="1">
                <a:solidFill>
                  <a:srgbClr val="002060"/>
                </a:solidFill>
                <a:ea typeface="+mj-ea"/>
                <a:cs typeface="+mj-cs"/>
              </a:rPr>
              <a:t>Gli</a:t>
            </a:r>
            <a:r>
              <a:rPr lang="en-US" sz="3600" b="1" dirty="0">
                <a:solidFill>
                  <a:srgbClr val="002060"/>
                </a:solidFill>
                <a:ea typeface="+mj-ea"/>
                <a:cs typeface="+mj-cs"/>
              </a:rPr>
              <a:t> </a:t>
            </a:r>
            <a:r>
              <a:rPr lang="en-US" sz="3600" b="1" dirty="0" err="1">
                <a:solidFill>
                  <a:srgbClr val="002060"/>
                </a:solidFill>
                <a:ea typeface="+mj-ea"/>
                <a:cs typeface="+mj-cs"/>
              </a:rPr>
              <a:t>avanzati</a:t>
            </a:r>
            <a:r>
              <a:rPr lang="en-US" sz="3600" b="1" dirty="0">
                <a:solidFill>
                  <a:srgbClr val="002060"/>
                </a:solidFill>
                <a:ea typeface="+mj-ea"/>
                <a:cs typeface="+mj-cs"/>
              </a:rPr>
              <a:t>: </a:t>
            </a:r>
            <a:r>
              <a:rPr lang="en-US" sz="3600" b="1" dirty="0" err="1">
                <a:solidFill>
                  <a:srgbClr val="002060"/>
                </a:solidFill>
                <a:ea typeface="+mj-ea"/>
                <a:cs typeface="+mj-cs"/>
              </a:rPr>
              <a:t>tendenze</a:t>
            </a:r>
            <a:r>
              <a:rPr lang="en-US" sz="3600" b="1" dirty="0">
                <a:solidFill>
                  <a:srgbClr val="002060"/>
                </a:solidFill>
                <a:ea typeface="+mj-ea"/>
                <a:cs typeface="+mj-cs"/>
              </a:rPr>
              <a:t> </a:t>
            </a:r>
            <a:r>
              <a:rPr lang="en-US" sz="3600" b="1" dirty="0" err="1">
                <a:solidFill>
                  <a:srgbClr val="002060"/>
                </a:solidFill>
                <a:ea typeface="+mj-ea"/>
                <a:cs typeface="+mj-cs"/>
              </a:rPr>
              <a:t>comuni</a:t>
            </a:r>
            <a:endParaRPr lang="en-US" sz="3600" b="1" dirty="0">
              <a:solidFill>
                <a:srgbClr val="002060"/>
              </a:solidFill>
              <a:ea typeface="+mj-ea"/>
              <a:cs typeface="+mj-cs"/>
            </a:endParaRPr>
          </a:p>
        </p:txBody>
      </p:sp>
      <p:cxnSp>
        <p:nvCxnSpPr>
          <p:cNvPr id="6" name="Connecteur droit 5">
            <a:extLst>
              <a:ext uri="{FF2B5EF4-FFF2-40B4-BE49-F238E27FC236}">
                <a16:creationId xmlns:a16="http://schemas.microsoft.com/office/drawing/2014/main" id="{B638EF70-BD75-CF43-A764-F450FCDAA95E}"/>
              </a:ext>
            </a:extLst>
          </p:cNvPr>
          <p:cNvCxnSpPr>
            <a:cxnSpLocks/>
          </p:cNvCxnSpPr>
          <p:nvPr/>
        </p:nvCxnSpPr>
        <p:spPr>
          <a:xfrm>
            <a:off x="1760838" y="1556792"/>
            <a:ext cx="713810" cy="354341"/>
          </a:xfrm>
          <a:prstGeom prst="line">
            <a:avLst/>
          </a:prstGeom>
          <a:ln w="9525">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 name="Connecteur droit 6">
            <a:extLst>
              <a:ext uri="{FF2B5EF4-FFF2-40B4-BE49-F238E27FC236}">
                <a16:creationId xmlns:a16="http://schemas.microsoft.com/office/drawing/2014/main" id="{FF5F1CAE-9E68-6040-885F-70EB6041DB83}"/>
              </a:ext>
            </a:extLst>
          </p:cNvPr>
          <p:cNvCxnSpPr/>
          <p:nvPr/>
        </p:nvCxnSpPr>
        <p:spPr>
          <a:xfrm flipV="1">
            <a:off x="2483768" y="1556792"/>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3">
            <a:extLst>
              <a:ext uri="{FF2B5EF4-FFF2-40B4-BE49-F238E27FC236}">
                <a16:creationId xmlns:a16="http://schemas.microsoft.com/office/drawing/2014/main" id="{3C83C847-8D55-9B44-9459-B4A9ED99F658}"/>
              </a:ext>
            </a:extLst>
          </p:cNvPr>
          <p:cNvSpPr/>
          <p:nvPr/>
        </p:nvSpPr>
        <p:spPr>
          <a:xfrm>
            <a:off x="1187624" y="1196752"/>
            <a:ext cx="1008112" cy="360040"/>
          </a:xfrm>
          <a:prstGeom prst="rect">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13" name="Rectangle 3">
            <a:extLst>
              <a:ext uri="{FF2B5EF4-FFF2-40B4-BE49-F238E27FC236}">
                <a16:creationId xmlns:a16="http://schemas.microsoft.com/office/drawing/2014/main" id="{314AFF44-EBA9-5848-8945-3C95E294F029}"/>
              </a:ext>
            </a:extLst>
          </p:cNvPr>
          <p:cNvSpPr/>
          <p:nvPr/>
        </p:nvSpPr>
        <p:spPr>
          <a:xfrm>
            <a:off x="2627784" y="1196752"/>
            <a:ext cx="1224136" cy="354341"/>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14" name="Rectangle 6">
            <a:extLst>
              <a:ext uri="{FF2B5EF4-FFF2-40B4-BE49-F238E27FC236}">
                <a16:creationId xmlns:a16="http://schemas.microsoft.com/office/drawing/2014/main" id="{57CA9A23-60FA-9544-9D92-061A2A085B5C}"/>
              </a:ext>
            </a:extLst>
          </p:cNvPr>
          <p:cNvSpPr/>
          <p:nvPr/>
        </p:nvSpPr>
        <p:spPr>
          <a:xfrm>
            <a:off x="1907704" y="1916832"/>
            <a:ext cx="1368152" cy="36004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15" name="ZoneTexte 14">
            <a:extLst>
              <a:ext uri="{FF2B5EF4-FFF2-40B4-BE49-F238E27FC236}">
                <a16:creationId xmlns:a16="http://schemas.microsoft.com/office/drawing/2014/main" id="{466F3D39-EA19-484D-9204-5AEEE7343A7A}"/>
              </a:ext>
            </a:extLst>
          </p:cNvPr>
          <p:cNvSpPr txBox="1"/>
          <p:nvPr/>
        </p:nvSpPr>
        <p:spPr>
          <a:xfrm>
            <a:off x="5220072" y="1412776"/>
            <a:ext cx="3240360" cy="1015663"/>
          </a:xfrm>
          <a:prstGeom prst="rect">
            <a:avLst/>
          </a:prstGeom>
          <a:noFill/>
          <a:ln>
            <a:solidFill>
              <a:schemeClr val="bg1">
                <a:lumMod val="50000"/>
              </a:schemeClr>
            </a:solidFill>
          </a:ln>
        </p:spPr>
        <p:txBody>
          <a:bodyPr wrap="square" rtlCol="0">
            <a:spAutoFit/>
          </a:bodyPr>
          <a:lstStyle/>
          <a:p>
            <a:r>
              <a:rPr lang="fr-FR" sz="2000" b="1" dirty="0" err="1">
                <a:solidFill>
                  <a:schemeClr val="accent6">
                    <a:lumMod val="75000"/>
                  </a:schemeClr>
                </a:solidFill>
                <a:latin typeface="+mj-lt"/>
              </a:rPr>
              <a:t>Effetto</a:t>
            </a:r>
            <a:r>
              <a:rPr lang="fr-FR" sz="2000" b="1" dirty="0">
                <a:solidFill>
                  <a:schemeClr val="accent6">
                    <a:lumMod val="75000"/>
                  </a:schemeClr>
                </a:solidFill>
                <a:latin typeface="+mj-lt"/>
              </a:rPr>
              <a:t> di </a:t>
            </a:r>
            <a:r>
              <a:rPr lang="fr-FR" sz="2000" b="1" dirty="0" err="1">
                <a:solidFill>
                  <a:schemeClr val="accent6">
                    <a:lumMod val="75000"/>
                  </a:schemeClr>
                </a:solidFill>
                <a:latin typeface="+mj-lt"/>
              </a:rPr>
              <a:t>livello</a:t>
            </a:r>
            <a:r>
              <a:rPr lang="fr-FR" sz="2000" dirty="0">
                <a:solidFill>
                  <a:schemeClr val="accent6">
                    <a:lumMod val="75000"/>
                  </a:schemeClr>
                </a:solidFill>
                <a:latin typeface="+mj-lt"/>
              </a:rPr>
              <a:t>:</a:t>
            </a:r>
          </a:p>
          <a:p>
            <a:r>
              <a:rPr lang="fr-FR" sz="2000" dirty="0" err="1">
                <a:solidFill>
                  <a:schemeClr val="accent6">
                    <a:lumMod val="75000"/>
                  </a:schemeClr>
                </a:solidFill>
                <a:latin typeface="+mj-lt"/>
              </a:rPr>
              <a:t>Percorso</a:t>
            </a:r>
            <a:r>
              <a:rPr lang="fr-FR" sz="2000" dirty="0">
                <a:solidFill>
                  <a:schemeClr val="accent6">
                    <a:lumMod val="75000"/>
                  </a:schemeClr>
                </a:solidFill>
                <a:latin typeface="+mj-lt"/>
              </a:rPr>
              <a:t> </a:t>
            </a:r>
            <a:r>
              <a:rPr lang="fr-FR" sz="2000" dirty="0" err="1">
                <a:solidFill>
                  <a:schemeClr val="accent6">
                    <a:lumMod val="75000"/>
                  </a:schemeClr>
                </a:solidFill>
                <a:latin typeface="+mj-lt"/>
              </a:rPr>
              <a:t>sviluppo</a:t>
            </a:r>
            <a:r>
              <a:rPr lang="fr-FR" sz="2000" dirty="0">
                <a:solidFill>
                  <a:schemeClr val="accent6">
                    <a:lumMod val="75000"/>
                  </a:schemeClr>
                </a:solidFill>
                <a:latin typeface="+mj-lt"/>
              </a:rPr>
              <a:t> interlingua INTER &gt; ADV </a:t>
            </a:r>
          </a:p>
        </p:txBody>
      </p:sp>
      <p:sp>
        <p:nvSpPr>
          <p:cNvPr id="16" name="Segnaposto numero diapositiva 15"/>
          <p:cNvSpPr>
            <a:spLocks noGrp="1"/>
          </p:cNvSpPr>
          <p:nvPr>
            <p:ph type="sldNum" sz="quarter" idx="12"/>
          </p:nvPr>
        </p:nvSpPr>
        <p:spPr/>
        <p:txBody>
          <a:bodyPr/>
          <a:lstStyle/>
          <a:p>
            <a:fld id="{1A6FC8AF-664B-42D1-8CAC-423102524EC0}" type="slidenum">
              <a:rPr lang="it-IT" smtClean="0"/>
              <a:pPr/>
              <a:t>53</a:t>
            </a:fld>
            <a:endParaRPr lang="it-IT" dirty="0"/>
          </a:p>
        </p:txBody>
      </p:sp>
      <p:graphicFrame>
        <p:nvGraphicFramePr>
          <p:cNvPr id="9" name="Tabella 8">
            <a:extLst>
              <a:ext uri="{FF2B5EF4-FFF2-40B4-BE49-F238E27FC236}">
                <a16:creationId xmlns:a16="http://schemas.microsoft.com/office/drawing/2014/main" id="{5CA39EF1-523D-1847-676D-C98751F6F43E}"/>
              </a:ext>
            </a:extLst>
          </p:cNvPr>
          <p:cNvGraphicFramePr>
            <a:graphicFrameLocks noGrp="1"/>
          </p:cNvGraphicFramePr>
          <p:nvPr>
            <p:extLst>
              <p:ext uri="{D42A27DB-BD31-4B8C-83A1-F6EECF244321}">
                <p14:modId xmlns:p14="http://schemas.microsoft.com/office/powerpoint/2010/main" val="3086838011"/>
              </p:ext>
            </p:extLst>
          </p:nvPr>
        </p:nvGraphicFramePr>
        <p:xfrm>
          <a:off x="571472" y="2788479"/>
          <a:ext cx="7744942" cy="3887998"/>
        </p:xfrm>
        <a:graphic>
          <a:graphicData uri="http://schemas.openxmlformats.org/drawingml/2006/table">
            <a:tbl>
              <a:tblPr firstRow="1" firstCol="1" bandRow="1">
                <a:tableStyleId>{5FD0F851-EC5A-4D38-B0AD-8093EC10F338}</a:tableStyleId>
              </a:tblPr>
              <a:tblGrid>
                <a:gridCol w="1485222">
                  <a:extLst>
                    <a:ext uri="{9D8B030D-6E8A-4147-A177-3AD203B41FA5}">
                      <a16:colId xmlns:a16="http://schemas.microsoft.com/office/drawing/2014/main" val="2036402624"/>
                    </a:ext>
                  </a:extLst>
                </a:gridCol>
                <a:gridCol w="1485222">
                  <a:extLst>
                    <a:ext uri="{9D8B030D-6E8A-4147-A177-3AD203B41FA5}">
                      <a16:colId xmlns:a16="http://schemas.microsoft.com/office/drawing/2014/main" val="645992377"/>
                    </a:ext>
                  </a:extLst>
                </a:gridCol>
                <a:gridCol w="1643309">
                  <a:extLst>
                    <a:ext uri="{9D8B030D-6E8A-4147-A177-3AD203B41FA5}">
                      <a16:colId xmlns:a16="http://schemas.microsoft.com/office/drawing/2014/main" val="3045248562"/>
                    </a:ext>
                  </a:extLst>
                </a:gridCol>
                <a:gridCol w="1643309">
                  <a:extLst>
                    <a:ext uri="{9D8B030D-6E8A-4147-A177-3AD203B41FA5}">
                      <a16:colId xmlns:a16="http://schemas.microsoft.com/office/drawing/2014/main" val="974908091"/>
                    </a:ext>
                  </a:extLst>
                </a:gridCol>
                <a:gridCol w="1487880">
                  <a:extLst>
                    <a:ext uri="{9D8B030D-6E8A-4147-A177-3AD203B41FA5}">
                      <a16:colId xmlns:a16="http://schemas.microsoft.com/office/drawing/2014/main" val="250549769"/>
                    </a:ext>
                  </a:extLst>
                </a:gridCol>
              </a:tblGrid>
              <a:tr h="582558">
                <a:tc rowSpan="2">
                  <a:txBody>
                    <a:bodyPr/>
                    <a:lstStyle/>
                    <a:p>
                      <a:pPr algn="ctr">
                        <a:lnSpc>
                          <a:spcPct val="115000"/>
                        </a:lnSpc>
                        <a:spcAft>
                          <a:spcPts val="1000"/>
                        </a:spcAft>
                      </a:pPr>
                      <a:br>
                        <a:rPr lang="fr-FR" sz="1400">
                          <a:solidFill>
                            <a:srgbClr val="002060"/>
                          </a:solidFill>
                          <a:effectLst/>
                        </a:rPr>
                      </a:br>
                      <a:r>
                        <a:rPr lang="fr-FR" sz="1400">
                          <a:solidFill>
                            <a:srgbClr val="002060"/>
                          </a:solidFill>
                          <a:effectLst/>
                        </a:rPr>
                        <a:t> </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gridSpan="2">
                  <a:txBody>
                    <a:bodyPr/>
                    <a:lstStyle/>
                    <a:p>
                      <a:pPr algn="ctr">
                        <a:lnSpc>
                          <a:spcPct val="115000"/>
                        </a:lnSpc>
                        <a:spcAft>
                          <a:spcPts val="1000"/>
                        </a:spcAft>
                      </a:pPr>
                      <a:r>
                        <a:rPr lang="it-IT" sz="1400" dirty="0">
                          <a:solidFill>
                            <a:srgbClr val="002060"/>
                          </a:solidFill>
                          <a:effectLst/>
                          <a:latin typeface="+mj-lt"/>
                          <a:ea typeface="SimSun" panose="02010600030101010101" pitchFamily="2" charset="-122"/>
                          <a:cs typeface="Arial" panose="020B0604020202020204" pitchFamily="34" charset="0"/>
                        </a:rPr>
                        <a:t>Inglese L1</a:t>
                      </a:r>
                      <a:endParaRPr lang="en-GB" sz="2000" dirty="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hMerge="1">
                  <a:txBody>
                    <a:bodyPr/>
                    <a:lstStyle/>
                    <a:p>
                      <a:endParaRPr lang="en-GB"/>
                    </a:p>
                  </a:txBody>
                  <a:tcPr/>
                </a:tc>
                <a:tc gridSpan="2">
                  <a:txBody>
                    <a:bodyPr/>
                    <a:lstStyle/>
                    <a:p>
                      <a:pPr algn="ctr">
                        <a:lnSpc>
                          <a:spcPct val="115000"/>
                        </a:lnSpc>
                        <a:spcAft>
                          <a:spcPts val="1000"/>
                        </a:spcAft>
                      </a:pPr>
                      <a:r>
                        <a:rPr lang="it-IT" sz="1400" dirty="0">
                          <a:solidFill>
                            <a:srgbClr val="002060"/>
                          </a:solidFill>
                          <a:effectLst/>
                          <a:latin typeface="+mj-lt"/>
                          <a:ea typeface="SimSun" panose="02010600030101010101" pitchFamily="2" charset="-122"/>
                          <a:cs typeface="Arial" panose="020B0604020202020204" pitchFamily="34" charset="0"/>
                        </a:rPr>
                        <a:t>Francese L1</a:t>
                      </a:r>
                      <a:endParaRPr lang="en-GB" sz="2000" dirty="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hMerge="1">
                  <a:txBody>
                    <a:bodyPr/>
                    <a:lstStyle/>
                    <a:p>
                      <a:endParaRPr lang="en-GB"/>
                    </a:p>
                  </a:txBody>
                  <a:tcPr/>
                </a:tc>
                <a:extLst>
                  <a:ext uri="{0D108BD9-81ED-4DB2-BD59-A6C34878D82A}">
                    <a16:rowId xmlns:a16="http://schemas.microsoft.com/office/drawing/2014/main" val="1271890608"/>
                  </a:ext>
                </a:extLst>
              </a:tr>
              <a:tr h="413180">
                <a:tc vMerge="1">
                  <a:txBody>
                    <a:bodyPr/>
                    <a:lstStyle/>
                    <a:p>
                      <a:endParaRPr lang="en-GB"/>
                    </a:p>
                  </a:txBody>
                  <a:tcPr/>
                </a:tc>
                <a:tc>
                  <a:txBody>
                    <a:bodyPr/>
                    <a:lstStyle/>
                    <a:p>
                      <a:pPr algn="ctr">
                        <a:lnSpc>
                          <a:spcPct val="115000"/>
                        </a:lnSpc>
                        <a:spcAft>
                          <a:spcPts val="1000"/>
                        </a:spcAft>
                      </a:pPr>
                      <a:r>
                        <a:rPr lang="it-IT" sz="1400" b="1" dirty="0">
                          <a:solidFill>
                            <a:srgbClr val="002060"/>
                          </a:solidFill>
                          <a:effectLst/>
                        </a:rPr>
                        <a:t>INT</a:t>
                      </a:r>
                      <a:endParaRPr lang="en-GB" sz="2000" b="1"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b="1" dirty="0">
                          <a:solidFill>
                            <a:srgbClr val="002060"/>
                          </a:solidFill>
                          <a:effectLst/>
                        </a:rPr>
                        <a:t>AVA</a:t>
                      </a:r>
                      <a:endParaRPr lang="en-GB" sz="2000" b="1"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b="1" dirty="0">
                          <a:solidFill>
                            <a:srgbClr val="002060"/>
                          </a:solidFill>
                          <a:effectLst/>
                        </a:rPr>
                        <a:t>INT</a:t>
                      </a:r>
                      <a:endParaRPr lang="en-GB" sz="2000" b="1"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b="1" dirty="0">
                          <a:solidFill>
                            <a:srgbClr val="002060"/>
                          </a:solidFill>
                          <a:effectLst/>
                        </a:rPr>
                        <a:t>AVA</a:t>
                      </a:r>
                      <a:endParaRPr lang="en-GB" sz="2000" b="1"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972974814"/>
                  </a:ext>
                </a:extLst>
              </a:tr>
              <a:tr h="413180">
                <a:tc>
                  <a:txBody>
                    <a:bodyPr/>
                    <a:lstStyle/>
                    <a:p>
                      <a:pPr algn="ctr">
                        <a:lnSpc>
                          <a:spcPct val="115000"/>
                        </a:lnSpc>
                        <a:spcAft>
                          <a:spcPts val="1000"/>
                        </a:spcAft>
                      </a:pPr>
                      <a:r>
                        <a:rPr lang="it-IT" sz="1400">
                          <a:solidFill>
                            <a:srgbClr val="002060"/>
                          </a:solidFill>
                          <a:effectLst/>
                          <a:latin typeface="+mj-lt"/>
                        </a:rPr>
                        <a:t>N</a:t>
                      </a:r>
                      <a:endParaRPr lang="en-GB" sz="200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15</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36</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dirty="0">
                          <a:solidFill>
                            <a:srgbClr val="002060"/>
                          </a:solidFill>
                          <a:effectLst/>
                        </a:rPr>
                        <a:t>14</a:t>
                      </a:r>
                      <a:endParaRPr lang="en-GB" sz="2000"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15</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942235906"/>
                  </a:ext>
                </a:extLst>
              </a:tr>
              <a:tr h="413180">
                <a:tc>
                  <a:txBody>
                    <a:bodyPr/>
                    <a:lstStyle/>
                    <a:p>
                      <a:pPr algn="ctr">
                        <a:lnSpc>
                          <a:spcPct val="115000"/>
                        </a:lnSpc>
                        <a:spcAft>
                          <a:spcPts val="1000"/>
                        </a:spcAft>
                      </a:pPr>
                      <a:r>
                        <a:rPr lang="it-IT" sz="1400" dirty="0">
                          <a:solidFill>
                            <a:srgbClr val="002060"/>
                          </a:solidFill>
                          <a:effectLst/>
                          <a:latin typeface="+mj-lt"/>
                          <a:ea typeface="SimSun" panose="02010600030101010101" pitchFamily="2" charset="-122"/>
                          <a:cs typeface="Arial" panose="020B0604020202020204" pitchFamily="34" charset="0"/>
                        </a:rPr>
                        <a:t>P</a:t>
                      </a:r>
                      <a:endParaRPr lang="en-GB" sz="2000" dirty="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39</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b="0" dirty="0">
                          <a:solidFill>
                            <a:srgbClr val="002060"/>
                          </a:solidFill>
                          <a:effectLst/>
                        </a:rPr>
                        <a:t>85</a:t>
                      </a:r>
                      <a:endParaRPr lang="en-GB" sz="2000" b="0"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64</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81</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844798278"/>
                  </a:ext>
                </a:extLst>
              </a:tr>
              <a:tr h="413180">
                <a:tc>
                  <a:txBody>
                    <a:bodyPr/>
                    <a:lstStyle/>
                    <a:p>
                      <a:pPr algn="ctr">
                        <a:lnSpc>
                          <a:spcPct val="115000"/>
                        </a:lnSpc>
                        <a:spcAft>
                          <a:spcPts val="1000"/>
                        </a:spcAft>
                      </a:pPr>
                      <a:r>
                        <a:rPr lang="it-IT" sz="1400">
                          <a:solidFill>
                            <a:srgbClr val="002060"/>
                          </a:solidFill>
                          <a:effectLst/>
                          <a:latin typeface="+mj-lt"/>
                        </a:rPr>
                        <a:t>M</a:t>
                      </a:r>
                      <a:endParaRPr lang="en-GB" sz="200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6</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21</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12</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15</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132991516"/>
                  </a:ext>
                </a:extLst>
              </a:tr>
              <a:tr h="413180">
                <a:tc>
                  <a:txBody>
                    <a:bodyPr/>
                    <a:lstStyle/>
                    <a:p>
                      <a:pPr algn="ctr">
                        <a:lnSpc>
                          <a:spcPct val="115000"/>
                        </a:lnSpc>
                        <a:spcAft>
                          <a:spcPts val="1000"/>
                        </a:spcAft>
                      </a:pPr>
                      <a:r>
                        <a:rPr lang="it-IT" sz="1400" dirty="0">
                          <a:solidFill>
                            <a:srgbClr val="002060"/>
                          </a:solidFill>
                          <a:effectLst/>
                          <a:latin typeface="+mj-lt"/>
                        </a:rPr>
                        <a:t>P+M</a:t>
                      </a:r>
                      <a:endParaRPr lang="en-GB" sz="2000" dirty="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b="1" dirty="0">
                          <a:solidFill>
                            <a:srgbClr val="FF0000"/>
                          </a:solidFill>
                          <a:effectLst/>
                        </a:rPr>
                        <a:t>9</a:t>
                      </a:r>
                      <a:endParaRPr lang="en-GB" sz="2000" b="1"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2</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dirty="0">
                          <a:solidFill>
                            <a:srgbClr val="FF0000"/>
                          </a:solidFill>
                          <a:effectLst/>
                        </a:rPr>
                        <a:t>7</a:t>
                      </a:r>
                      <a:endParaRPr lang="en-GB" sz="20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928732849"/>
                  </a:ext>
                </a:extLst>
              </a:tr>
              <a:tr h="413180">
                <a:tc>
                  <a:txBody>
                    <a:bodyPr/>
                    <a:lstStyle/>
                    <a:p>
                      <a:pPr algn="ctr">
                        <a:lnSpc>
                          <a:spcPct val="115000"/>
                        </a:lnSpc>
                        <a:spcAft>
                          <a:spcPts val="1000"/>
                        </a:spcAft>
                      </a:pPr>
                      <a:r>
                        <a:rPr lang="it-IT" sz="1400">
                          <a:solidFill>
                            <a:srgbClr val="002060"/>
                          </a:solidFill>
                          <a:effectLst/>
                          <a:latin typeface="+mj-lt"/>
                        </a:rPr>
                        <a:t>C</a:t>
                      </a:r>
                      <a:endParaRPr lang="en-GB" sz="200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5</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9</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11</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14</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378712067"/>
                  </a:ext>
                </a:extLst>
              </a:tr>
              <a:tr h="413180">
                <a:tc>
                  <a:txBody>
                    <a:bodyPr/>
                    <a:lstStyle/>
                    <a:p>
                      <a:pPr algn="ctr">
                        <a:lnSpc>
                          <a:spcPct val="115000"/>
                        </a:lnSpc>
                        <a:spcAft>
                          <a:spcPts val="1000"/>
                        </a:spcAft>
                      </a:pPr>
                      <a:r>
                        <a:rPr lang="it-IT" sz="1400">
                          <a:solidFill>
                            <a:srgbClr val="002060"/>
                          </a:solidFill>
                          <a:effectLst/>
                          <a:latin typeface="+mj-lt"/>
                        </a:rPr>
                        <a:t>C+M</a:t>
                      </a:r>
                      <a:endParaRPr lang="en-GB" sz="200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0</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0</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1</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2</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4154144682"/>
                  </a:ext>
                </a:extLst>
              </a:tr>
              <a:tr h="413180">
                <a:tc>
                  <a:txBody>
                    <a:bodyPr/>
                    <a:lstStyle/>
                    <a:p>
                      <a:pPr algn="ctr">
                        <a:lnSpc>
                          <a:spcPct val="115000"/>
                        </a:lnSpc>
                        <a:spcAft>
                          <a:spcPts val="1000"/>
                        </a:spcAft>
                      </a:pPr>
                      <a:r>
                        <a:rPr lang="it-IT" sz="1400" dirty="0">
                          <a:solidFill>
                            <a:srgbClr val="002060"/>
                          </a:solidFill>
                          <a:effectLst/>
                          <a:latin typeface="+mj-lt"/>
                        </a:rPr>
                        <a:t>C+P</a:t>
                      </a:r>
                      <a:endParaRPr lang="en-GB" sz="2000" dirty="0">
                        <a:solidFill>
                          <a:srgbClr val="002060"/>
                        </a:solidFill>
                        <a:effectLst/>
                        <a:latin typeface="+mj-lt"/>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dirty="0">
                          <a:solidFill>
                            <a:srgbClr val="002060"/>
                          </a:solidFill>
                          <a:effectLst/>
                        </a:rPr>
                        <a:t>1</a:t>
                      </a:r>
                      <a:endParaRPr lang="en-GB" sz="2000" dirty="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dirty="0">
                          <a:solidFill>
                            <a:srgbClr val="FF0000"/>
                          </a:solidFill>
                          <a:effectLst/>
                        </a:rPr>
                        <a:t>8</a:t>
                      </a:r>
                      <a:endParaRPr lang="en-GB" sz="20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a:solidFill>
                            <a:srgbClr val="002060"/>
                          </a:solidFill>
                          <a:effectLst/>
                        </a:rPr>
                        <a:t>9</a:t>
                      </a:r>
                      <a:endParaRPr lang="en-GB" sz="2000">
                        <a:solidFill>
                          <a:srgbClr val="00206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lnSpc>
                          <a:spcPct val="115000"/>
                        </a:lnSpc>
                        <a:spcAft>
                          <a:spcPts val="1000"/>
                        </a:spcAft>
                      </a:pPr>
                      <a:r>
                        <a:rPr lang="it-IT" sz="1400" dirty="0">
                          <a:solidFill>
                            <a:srgbClr val="FF0000"/>
                          </a:solidFill>
                          <a:effectLst/>
                        </a:rPr>
                        <a:t>22</a:t>
                      </a:r>
                      <a:endParaRPr lang="en-GB" sz="2000" dirty="0">
                        <a:solidFill>
                          <a:srgbClr val="FF0000"/>
                        </a:solidFill>
                        <a:effectLst/>
                        <a:latin typeface="Calibri" panose="020F0502020204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603682117"/>
                  </a:ext>
                </a:extLst>
              </a:tr>
            </a:tbl>
          </a:graphicData>
        </a:graphic>
      </p:graphicFrame>
    </p:spTree>
    <p:extLst>
      <p:ext uri="{BB962C8B-B14F-4D97-AF65-F5344CB8AC3E}">
        <p14:creationId xmlns:p14="http://schemas.microsoft.com/office/powerpoint/2010/main" val="38721364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71472" y="260648"/>
            <a:ext cx="8115328" cy="646331"/>
          </a:xfrm>
          <a:prstGeom prst="rect">
            <a:avLst/>
          </a:prstGeom>
          <a:noFill/>
          <a:ln>
            <a:solidFill>
              <a:schemeClr val="bg1">
                <a:lumMod val="65000"/>
              </a:schemeClr>
            </a:solidFill>
          </a:ln>
        </p:spPr>
        <p:txBody>
          <a:bodyPr wrap="square" rtlCol="0">
            <a:spAutoFit/>
          </a:bodyPr>
          <a:lstStyle/>
          <a:p>
            <a:r>
              <a:rPr lang="en-US" sz="3600" b="1" dirty="0" err="1">
                <a:solidFill>
                  <a:srgbClr val="002060"/>
                </a:solidFill>
                <a:ea typeface="+mj-ea"/>
                <a:cs typeface="+mj-cs"/>
              </a:rPr>
              <a:t>Gli</a:t>
            </a:r>
            <a:r>
              <a:rPr lang="en-US" sz="3600" b="1" dirty="0">
                <a:solidFill>
                  <a:srgbClr val="002060"/>
                </a:solidFill>
                <a:ea typeface="+mj-ea"/>
                <a:cs typeface="+mj-cs"/>
              </a:rPr>
              <a:t> </a:t>
            </a:r>
            <a:r>
              <a:rPr lang="en-US" sz="3600" b="1" dirty="0" err="1">
                <a:solidFill>
                  <a:srgbClr val="002060"/>
                </a:solidFill>
                <a:ea typeface="+mj-ea"/>
                <a:cs typeface="+mj-cs"/>
              </a:rPr>
              <a:t>avanzati</a:t>
            </a:r>
            <a:r>
              <a:rPr lang="en-US" sz="3600" b="1" dirty="0">
                <a:solidFill>
                  <a:srgbClr val="002060"/>
                </a:solidFill>
                <a:ea typeface="+mj-ea"/>
                <a:cs typeface="+mj-cs"/>
              </a:rPr>
              <a:t>: </a:t>
            </a:r>
            <a:r>
              <a:rPr lang="en-US" sz="3600" b="1" dirty="0" err="1">
                <a:solidFill>
                  <a:srgbClr val="002060"/>
                </a:solidFill>
                <a:ea typeface="+mj-ea"/>
                <a:cs typeface="+mj-cs"/>
              </a:rPr>
              <a:t>tendenze</a:t>
            </a:r>
            <a:r>
              <a:rPr lang="en-US" sz="3600" b="1" dirty="0">
                <a:solidFill>
                  <a:srgbClr val="002060"/>
                </a:solidFill>
                <a:ea typeface="+mj-ea"/>
                <a:cs typeface="+mj-cs"/>
              </a:rPr>
              <a:t> </a:t>
            </a:r>
            <a:r>
              <a:rPr lang="en-US" sz="3600" b="1" dirty="0" err="1">
                <a:solidFill>
                  <a:srgbClr val="002060"/>
                </a:solidFill>
                <a:ea typeface="+mj-ea"/>
                <a:cs typeface="+mj-cs"/>
              </a:rPr>
              <a:t>comuni</a:t>
            </a:r>
            <a:endParaRPr lang="en-US" sz="3600" b="1" dirty="0">
              <a:solidFill>
                <a:srgbClr val="002060"/>
              </a:solidFill>
              <a:ea typeface="+mj-ea"/>
              <a:cs typeface="+mj-cs"/>
            </a:endParaRPr>
          </a:p>
        </p:txBody>
      </p:sp>
      <p:cxnSp>
        <p:nvCxnSpPr>
          <p:cNvPr id="6" name="Connecteur droit 5">
            <a:extLst>
              <a:ext uri="{FF2B5EF4-FFF2-40B4-BE49-F238E27FC236}">
                <a16:creationId xmlns:a16="http://schemas.microsoft.com/office/drawing/2014/main" id="{B638EF70-BD75-CF43-A764-F450FCDAA95E}"/>
              </a:ext>
            </a:extLst>
          </p:cNvPr>
          <p:cNvCxnSpPr>
            <a:cxnSpLocks/>
          </p:cNvCxnSpPr>
          <p:nvPr/>
        </p:nvCxnSpPr>
        <p:spPr>
          <a:xfrm>
            <a:off x="1760838" y="1556792"/>
            <a:ext cx="713810" cy="354341"/>
          </a:xfrm>
          <a:prstGeom prst="line">
            <a:avLst/>
          </a:prstGeom>
          <a:ln w="9525">
            <a:solidFill>
              <a:schemeClr val="accent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7" name="Connecteur droit 6">
            <a:extLst>
              <a:ext uri="{FF2B5EF4-FFF2-40B4-BE49-F238E27FC236}">
                <a16:creationId xmlns:a16="http://schemas.microsoft.com/office/drawing/2014/main" id="{FF5F1CAE-9E68-6040-885F-70EB6041DB83}"/>
              </a:ext>
            </a:extLst>
          </p:cNvPr>
          <p:cNvCxnSpPr/>
          <p:nvPr/>
        </p:nvCxnSpPr>
        <p:spPr>
          <a:xfrm flipV="1">
            <a:off x="2483768" y="1556792"/>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12" name="Rectangle 3">
            <a:extLst>
              <a:ext uri="{FF2B5EF4-FFF2-40B4-BE49-F238E27FC236}">
                <a16:creationId xmlns:a16="http://schemas.microsoft.com/office/drawing/2014/main" id="{3C83C847-8D55-9B44-9459-B4A9ED99F658}"/>
              </a:ext>
            </a:extLst>
          </p:cNvPr>
          <p:cNvSpPr/>
          <p:nvPr/>
        </p:nvSpPr>
        <p:spPr>
          <a:xfrm>
            <a:off x="1187624" y="1196752"/>
            <a:ext cx="1008112" cy="360040"/>
          </a:xfrm>
          <a:prstGeom prst="rect">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13" name="Rectangle 3">
            <a:extLst>
              <a:ext uri="{FF2B5EF4-FFF2-40B4-BE49-F238E27FC236}">
                <a16:creationId xmlns:a16="http://schemas.microsoft.com/office/drawing/2014/main" id="{314AFF44-EBA9-5848-8945-3C95E294F029}"/>
              </a:ext>
            </a:extLst>
          </p:cNvPr>
          <p:cNvSpPr/>
          <p:nvPr/>
        </p:nvSpPr>
        <p:spPr>
          <a:xfrm>
            <a:off x="2627784" y="1196752"/>
            <a:ext cx="1224136" cy="354341"/>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14" name="Rectangle 6">
            <a:extLst>
              <a:ext uri="{FF2B5EF4-FFF2-40B4-BE49-F238E27FC236}">
                <a16:creationId xmlns:a16="http://schemas.microsoft.com/office/drawing/2014/main" id="{57CA9A23-60FA-9544-9D92-061A2A085B5C}"/>
              </a:ext>
            </a:extLst>
          </p:cNvPr>
          <p:cNvSpPr/>
          <p:nvPr/>
        </p:nvSpPr>
        <p:spPr>
          <a:xfrm>
            <a:off x="1907704" y="1916832"/>
            <a:ext cx="1368152" cy="36004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15" name="ZoneTexte 14">
            <a:extLst>
              <a:ext uri="{FF2B5EF4-FFF2-40B4-BE49-F238E27FC236}">
                <a16:creationId xmlns:a16="http://schemas.microsoft.com/office/drawing/2014/main" id="{466F3D39-EA19-484D-9204-5AEEE7343A7A}"/>
              </a:ext>
            </a:extLst>
          </p:cNvPr>
          <p:cNvSpPr txBox="1"/>
          <p:nvPr/>
        </p:nvSpPr>
        <p:spPr>
          <a:xfrm>
            <a:off x="5220072" y="1412776"/>
            <a:ext cx="3240360" cy="1015663"/>
          </a:xfrm>
          <a:prstGeom prst="rect">
            <a:avLst/>
          </a:prstGeom>
          <a:noFill/>
          <a:ln>
            <a:solidFill>
              <a:schemeClr val="bg1">
                <a:lumMod val="50000"/>
              </a:schemeClr>
            </a:solidFill>
          </a:ln>
        </p:spPr>
        <p:txBody>
          <a:bodyPr wrap="square" rtlCol="0">
            <a:spAutoFit/>
          </a:bodyPr>
          <a:lstStyle/>
          <a:p>
            <a:r>
              <a:rPr lang="fr-FR" sz="2000" b="1" dirty="0" err="1">
                <a:solidFill>
                  <a:schemeClr val="accent6">
                    <a:lumMod val="75000"/>
                  </a:schemeClr>
                </a:solidFill>
                <a:latin typeface="+mj-lt"/>
              </a:rPr>
              <a:t>Effetto</a:t>
            </a:r>
            <a:r>
              <a:rPr lang="fr-FR" sz="2000" b="1" dirty="0">
                <a:solidFill>
                  <a:schemeClr val="accent6">
                    <a:lumMod val="75000"/>
                  </a:schemeClr>
                </a:solidFill>
                <a:latin typeface="+mj-lt"/>
              </a:rPr>
              <a:t> di </a:t>
            </a:r>
            <a:r>
              <a:rPr lang="fr-FR" sz="2000" b="1" dirty="0" err="1">
                <a:solidFill>
                  <a:schemeClr val="accent6">
                    <a:lumMod val="75000"/>
                  </a:schemeClr>
                </a:solidFill>
                <a:latin typeface="+mj-lt"/>
              </a:rPr>
              <a:t>livello</a:t>
            </a:r>
            <a:r>
              <a:rPr lang="fr-FR" sz="2000" dirty="0">
                <a:solidFill>
                  <a:schemeClr val="accent6">
                    <a:lumMod val="75000"/>
                  </a:schemeClr>
                </a:solidFill>
                <a:latin typeface="+mj-lt"/>
              </a:rPr>
              <a:t>:</a:t>
            </a:r>
          </a:p>
          <a:p>
            <a:r>
              <a:rPr lang="fr-FR" sz="2000" dirty="0" err="1">
                <a:solidFill>
                  <a:schemeClr val="accent6">
                    <a:lumMod val="75000"/>
                  </a:schemeClr>
                </a:solidFill>
                <a:latin typeface="+mj-lt"/>
              </a:rPr>
              <a:t>Percorso</a:t>
            </a:r>
            <a:r>
              <a:rPr lang="fr-FR" sz="2000" dirty="0">
                <a:solidFill>
                  <a:schemeClr val="accent6">
                    <a:lumMod val="75000"/>
                  </a:schemeClr>
                </a:solidFill>
                <a:latin typeface="+mj-lt"/>
              </a:rPr>
              <a:t> </a:t>
            </a:r>
            <a:r>
              <a:rPr lang="fr-FR" sz="2000" dirty="0" err="1">
                <a:solidFill>
                  <a:schemeClr val="accent6">
                    <a:lumMod val="75000"/>
                  </a:schemeClr>
                </a:solidFill>
                <a:latin typeface="+mj-lt"/>
              </a:rPr>
              <a:t>sviluppo</a:t>
            </a:r>
            <a:r>
              <a:rPr lang="fr-FR" sz="2000" dirty="0">
                <a:solidFill>
                  <a:schemeClr val="accent6">
                    <a:lumMod val="75000"/>
                  </a:schemeClr>
                </a:solidFill>
                <a:latin typeface="+mj-lt"/>
              </a:rPr>
              <a:t> interlingua INTER &gt; ADV </a:t>
            </a:r>
          </a:p>
        </p:txBody>
      </p:sp>
      <p:sp>
        <p:nvSpPr>
          <p:cNvPr id="16" name="Segnaposto numero diapositiva 15"/>
          <p:cNvSpPr>
            <a:spLocks noGrp="1"/>
          </p:cNvSpPr>
          <p:nvPr>
            <p:ph type="sldNum" sz="quarter" idx="12"/>
          </p:nvPr>
        </p:nvSpPr>
        <p:spPr/>
        <p:txBody>
          <a:bodyPr/>
          <a:lstStyle/>
          <a:p>
            <a:fld id="{1A6FC8AF-664B-42D1-8CAC-423102524EC0}" type="slidenum">
              <a:rPr lang="it-IT" smtClean="0"/>
              <a:pPr/>
              <a:t>54</a:t>
            </a:fld>
            <a:endParaRPr lang="it-IT"/>
          </a:p>
        </p:txBody>
      </p:sp>
      <p:graphicFrame>
        <p:nvGraphicFramePr>
          <p:cNvPr id="3" name="Grafico 2">
            <a:extLst>
              <a:ext uri="{FF2B5EF4-FFF2-40B4-BE49-F238E27FC236}">
                <a16:creationId xmlns:a16="http://schemas.microsoft.com/office/drawing/2014/main" id="{3DCC52A1-AA51-1173-A85F-62D5C3BF33D8}"/>
              </a:ext>
            </a:extLst>
          </p:cNvPr>
          <p:cNvGraphicFramePr/>
          <p:nvPr>
            <p:extLst>
              <p:ext uri="{D42A27DB-BD31-4B8C-83A1-F6EECF244321}">
                <p14:modId xmlns:p14="http://schemas.microsoft.com/office/powerpoint/2010/main" val="3835696859"/>
              </p:ext>
            </p:extLst>
          </p:nvPr>
        </p:nvGraphicFramePr>
        <p:xfrm>
          <a:off x="1187624" y="2788479"/>
          <a:ext cx="6696744" cy="3670667"/>
        </p:xfrm>
        <a:graphic>
          <a:graphicData uri="http://schemas.openxmlformats.org/drawingml/2006/chart">
            <c:chart xmlns:c="http://schemas.openxmlformats.org/drawingml/2006/chart" xmlns:r="http://schemas.openxmlformats.org/officeDocument/2006/relationships" r:id="rId3"/>
          </a:graphicData>
        </a:graphic>
      </p:graphicFrame>
      <p:sp>
        <p:nvSpPr>
          <p:cNvPr id="4" name="Segnaposto piè di pagina 3">
            <a:extLst>
              <a:ext uri="{FF2B5EF4-FFF2-40B4-BE49-F238E27FC236}">
                <a16:creationId xmlns:a16="http://schemas.microsoft.com/office/drawing/2014/main" id="{02EA1425-0785-DE2A-0A71-AAE81076623F}"/>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40764075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0541"/>
            <a:ext cx="8188456" cy="676793"/>
          </a:xfrm>
          <a:ln>
            <a:solidFill>
              <a:schemeClr val="bg1">
                <a:lumMod val="65000"/>
              </a:schemeClr>
            </a:solidFill>
          </a:ln>
        </p:spPr>
        <p:txBody>
          <a:bodyPr>
            <a:normAutofit/>
          </a:bodyPr>
          <a:lstStyle/>
          <a:p>
            <a:r>
              <a:rPr lang="en-US" sz="3600" b="1" dirty="0" err="1">
                <a:solidFill>
                  <a:srgbClr val="002060"/>
                </a:solidFill>
                <a:latin typeface="+mn-lt"/>
              </a:rPr>
              <a:t>Gli</a:t>
            </a:r>
            <a:r>
              <a:rPr lang="en-US" sz="3600" b="1" dirty="0">
                <a:solidFill>
                  <a:srgbClr val="002060"/>
                </a:solidFill>
                <a:latin typeface="+mn-lt"/>
              </a:rPr>
              <a:t> </a:t>
            </a:r>
            <a:r>
              <a:rPr lang="en-US" sz="3600" b="1" dirty="0" err="1">
                <a:solidFill>
                  <a:srgbClr val="002060"/>
                </a:solidFill>
                <a:latin typeface="+mn-lt"/>
              </a:rPr>
              <a:t>avanzati</a:t>
            </a:r>
            <a:r>
              <a:rPr lang="en-US" sz="3600" b="1" dirty="0">
                <a:solidFill>
                  <a:srgbClr val="002060"/>
                </a:solidFill>
                <a:latin typeface="+mn-lt"/>
              </a:rPr>
              <a:t> </a:t>
            </a:r>
            <a:r>
              <a:rPr lang="it-IT" sz="3600" b="1" dirty="0">
                <a:solidFill>
                  <a:srgbClr val="002060"/>
                </a:solidFill>
                <a:latin typeface="+mn-lt"/>
              </a:rPr>
              <a:t>– </a:t>
            </a:r>
            <a:r>
              <a:rPr lang="en-US" sz="3600" b="1" dirty="0" err="1">
                <a:solidFill>
                  <a:srgbClr val="002060"/>
                </a:solidFill>
                <a:latin typeface="+mn-lt"/>
              </a:rPr>
              <a:t>differenze</a:t>
            </a:r>
            <a:endParaRPr lang="fr-FR" sz="3600" b="1" dirty="0">
              <a:solidFill>
                <a:srgbClr val="002060"/>
              </a:solidFill>
              <a:latin typeface="+mn-lt"/>
            </a:endParaRPr>
          </a:p>
        </p:txBody>
      </p:sp>
      <p:cxnSp>
        <p:nvCxnSpPr>
          <p:cNvPr id="10" name="Connecteur droit 9"/>
          <p:cNvCxnSpPr>
            <a:cxnSpLocks/>
            <a:stCxn id="29" idx="2"/>
          </p:cNvCxnSpPr>
          <p:nvPr/>
        </p:nvCxnSpPr>
        <p:spPr>
          <a:xfrm>
            <a:off x="1835696" y="1844824"/>
            <a:ext cx="782968" cy="360040"/>
          </a:xfrm>
          <a:prstGeom prst="line">
            <a:avLst/>
          </a:prstGeom>
          <a:ln w="9525">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V="1">
            <a:off x="2627784" y="1847674"/>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29" name="Rectangle 3"/>
          <p:cNvSpPr/>
          <p:nvPr/>
        </p:nvSpPr>
        <p:spPr>
          <a:xfrm>
            <a:off x="1331640" y="1484784"/>
            <a:ext cx="1008112" cy="360040"/>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30" name="Rectangle 3"/>
          <p:cNvSpPr/>
          <p:nvPr/>
        </p:nvSpPr>
        <p:spPr>
          <a:xfrm>
            <a:off x="2771799" y="1484784"/>
            <a:ext cx="1157259" cy="35719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32" name="Rectangle 6"/>
          <p:cNvSpPr/>
          <p:nvPr/>
        </p:nvSpPr>
        <p:spPr>
          <a:xfrm>
            <a:off x="2051720" y="2204864"/>
            <a:ext cx="1368152" cy="360040"/>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5" name="ZoneTexte 4">
            <a:extLst>
              <a:ext uri="{FF2B5EF4-FFF2-40B4-BE49-F238E27FC236}">
                <a16:creationId xmlns:a16="http://schemas.microsoft.com/office/drawing/2014/main" id="{BF907B6F-EC45-AB4D-BC62-A03C201B2541}"/>
              </a:ext>
            </a:extLst>
          </p:cNvPr>
          <p:cNvSpPr txBox="1"/>
          <p:nvPr/>
        </p:nvSpPr>
        <p:spPr>
          <a:xfrm>
            <a:off x="5214942" y="1425347"/>
            <a:ext cx="3429024" cy="923330"/>
          </a:xfrm>
          <a:prstGeom prst="rect">
            <a:avLst/>
          </a:prstGeom>
          <a:noFill/>
          <a:ln>
            <a:solidFill>
              <a:schemeClr val="bg1">
                <a:lumMod val="50000"/>
              </a:schemeClr>
            </a:solidFill>
          </a:ln>
        </p:spPr>
        <p:txBody>
          <a:bodyPr wrap="square" rtlCol="0">
            <a:spAutoFit/>
          </a:bodyPr>
          <a:lstStyle/>
          <a:p>
            <a:r>
              <a:rPr lang="fr-FR" dirty="0" err="1">
                <a:solidFill>
                  <a:srgbClr val="002060"/>
                </a:solidFill>
              </a:rPr>
              <a:t>Soltanto</a:t>
            </a:r>
            <a:r>
              <a:rPr lang="fr-FR" dirty="0">
                <a:solidFill>
                  <a:srgbClr val="002060"/>
                </a:solidFill>
              </a:rPr>
              <a:t> in L1 ING &gt; ITA L2</a:t>
            </a:r>
          </a:p>
          <a:p>
            <a:r>
              <a:rPr lang="fr-FR" dirty="0">
                <a:solidFill>
                  <a:srgbClr val="002060"/>
                </a:solidFill>
              </a:rPr>
              <a:t>=&gt;  </a:t>
            </a:r>
            <a:r>
              <a:rPr lang="fr-FR" b="1" dirty="0">
                <a:solidFill>
                  <a:srgbClr val="002060"/>
                </a:solidFill>
              </a:rPr>
              <a:t>Transfer </a:t>
            </a:r>
            <a:r>
              <a:rPr lang="fr-FR" b="1" dirty="0" err="1">
                <a:solidFill>
                  <a:srgbClr val="002060"/>
                </a:solidFill>
              </a:rPr>
              <a:t>sintattico-semantico</a:t>
            </a:r>
            <a:endParaRPr lang="fr-FR" b="1" dirty="0">
              <a:solidFill>
                <a:srgbClr val="002060"/>
              </a:solidFill>
            </a:endParaRPr>
          </a:p>
        </p:txBody>
      </p:sp>
      <p:sp>
        <p:nvSpPr>
          <p:cNvPr id="20" name="Sottotitolo 2">
            <a:extLst>
              <a:ext uri="{FF2B5EF4-FFF2-40B4-BE49-F238E27FC236}">
                <a16:creationId xmlns:a16="http://schemas.microsoft.com/office/drawing/2014/main" id="{D79831F8-FAF6-3B42-BE1B-72C21DB69D29}"/>
              </a:ext>
            </a:extLst>
          </p:cNvPr>
          <p:cNvSpPr>
            <a:spLocks noGrp="1"/>
          </p:cNvSpPr>
          <p:nvPr>
            <p:ph idx="1"/>
          </p:nvPr>
        </p:nvSpPr>
        <p:spPr>
          <a:xfrm>
            <a:off x="335741" y="3375972"/>
            <a:ext cx="8472518" cy="2208854"/>
          </a:xfrm>
        </p:spPr>
        <p:txBody>
          <a:bodyPr>
            <a:noAutofit/>
          </a:bodyPr>
          <a:lstStyle/>
          <a:p>
            <a:pPr marL="357188" indent="-330200" algn="just"/>
            <a:r>
              <a:rPr lang="fr-FR" sz="2000" dirty="0">
                <a:solidFill>
                  <a:srgbClr val="002060"/>
                </a:solidFill>
                <a:latin typeface="Constantia" pitchFamily="18" charset="0"/>
              </a:rPr>
              <a:t> </a:t>
            </a:r>
            <a:r>
              <a:rPr lang="fr-FR" sz="2000" dirty="0" err="1">
                <a:solidFill>
                  <a:srgbClr val="002060"/>
                </a:solidFill>
                <a:latin typeface="Constantia" pitchFamily="18" charset="0"/>
              </a:rPr>
              <a:t>calco</a:t>
            </a:r>
            <a:r>
              <a:rPr lang="fr-FR" sz="2000" dirty="0">
                <a:solidFill>
                  <a:srgbClr val="002060"/>
                </a:solidFill>
                <a:latin typeface="Constantia" pitchFamily="18" charset="0"/>
              </a:rPr>
              <a:t> su </a:t>
            </a:r>
            <a:r>
              <a:rPr lang="fr-FR" sz="2000" dirty="0" err="1">
                <a:solidFill>
                  <a:srgbClr val="002060"/>
                </a:solidFill>
                <a:latin typeface="Constantia" pitchFamily="18" charset="0"/>
              </a:rPr>
              <a:t>una</a:t>
            </a:r>
            <a:r>
              <a:rPr lang="fr-FR" sz="2000" dirty="0">
                <a:solidFill>
                  <a:srgbClr val="002060"/>
                </a:solidFill>
                <a:latin typeface="Constantia" pitchFamily="18" charset="0"/>
              </a:rPr>
              <a:t> </a:t>
            </a:r>
            <a:r>
              <a:rPr lang="fr-FR" sz="2000" dirty="0" err="1">
                <a:solidFill>
                  <a:srgbClr val="002060"/>
                </a:solidFill>
                <a:latin typeface="Constantia" pitchFamily="18" charset="0"/>
              </a:rPr>
              <a:t>parola</a:t>
            </a:r>
            <a:r>
              <a:rPr lang="fr-FR" sz="2000" dirty="0">
                <a:solidFill>
                  <a:srgbClr val="002060"/>
                </a:solidFill>
                <a:latin typeface="Constantia" pitchFamily="18" charset="0"/>
              </a:rPr>
              <a:t> di </a:t>
            </a:r>
            <a:r>
              <a:rPr lang="fr-FR" sz="2000" dirty="0" err="1">
                <a:solidFill>
                  <a:srgbClr val="002060"/>
                </a:solidFill>
                <a:latin typeface="Constantia" pitchFamily="18" charset="0"/>
              </a:rPr>
              <a:t>una</a:t>
            </a:r>
            <a:r>
              <a:rPr lang="fr-FR" sz="2000" dirty="0">
                <a:solidFill>
                  <a:srgbClr val="002060"/>
                </a:solidFill>
                <a:latin typeface="Constantia" pitchFamily="18" charset="0"/>
              </a:rPr>
              <a:t> delle LS a </a:t>
            </a:r>
            <a:r>
              <a:rPr lang="fr-FR" sz="2000" dirty="0" err="1">
                <a:solidFill>
                  <a:srgbClr val="002060"/>
                </a:solidFill>
                <a:latin typeface="Constantia" pitchFamily="18" charset="0"/>
              </a:rPr>
              <a:t>disposizione</a:t>
            </a:r>
            <a:r>
              <a:rPr lang="fr-FR" sz="2000" dirty="0">
                <a:solidFill>
                  <a:srgbClr val="002060"/>
                </a:solidFill>
                <a:latin typeface="Constantia" pitchFamily="18" charset="0"/>
              </a:rPr>
              <a:t> (</a:t>
            </a:r>
            <a:r>
              <a:rPr lang="fr-FR" sz="2000" dirty="0" err="1">
                <a:solidFill>
                  <a:srgbClr val="002060"/>
                </a:solidFill>
                <a:latin typeface="Constantia" pitchFamily="18" charset="0"/>
              </a:rPr>
              <a:t>francese</a:t>
            </a:r>
            <a:r>
              <a:rPr lang="fr-FR" sz="2000" dirty="0">
                <a:solidFill>
                  <a:srgbClr val="002060"/>
                </a:solidFill>
                <a:latin typeface="Constantia" pitchFamily="18" charset="0"/>
              </a:rPr>
              <a:t> </a:t>
            </a:r>
            <a:r>
              <a:rPr lang="fr-FR" sz="2000" dirty="0" err="1">
                <a:solidFill>
                  <a:srgbClr val="002060"/>
                </a:solidFill>
                <a:latin typeface="Constantia" pitchFamily="18" charset="0"/>
              </a:rPr>
              <a:t>nella</a:t>
            </a:r>
            <a:r>
              <a:rPr lang="fr-FR" sz="2000" dirty="0">
                <a:solidFill>
                  <a:srgbClr val="002060"/>
                </a:solidFill>
                <a:latin typeface="Constantia" pitchFamily="18" charset="0"/>
              </a:rPr>
              <a:t> </a:t>
            </a:r>
            <a:r>
              <a:rPr lang="fr-FR" sz="2000" dirty="0" err="1">
                <a:solidFill>
                  <a:srgbClr val="002060"/>
                </a:solidFill>
                <a:latin typeface="Constantia" pitchFamily="18" charset="0"/>
              </a:rPr>
              <a:t>fattispecie</a:t>
            </a:r>
            <a:r>
              <a:rPr lang="fr-FR" sz="2000" dirty="0">
                <a:solidFill>
                  <a:srgbClr val="002060"/>
                </a:solidFill>
                <a:latin typeface="Constantia" pitchFamily="18" charset="0"/>
              </a:rPr>
              <a:t>) a </a:t>
            </a:r>
            <a:r>
              <a:rPr lang="fr-FR" sz="2000" dirty="0" err="1">
                <a:solidFill>
                  <a:srgbClr val="002060"/>
                </a:solidFill>
                <a:latin typeface="Constantia" pitchFamily="18" charset="0"/>
              </a:rPr>
              <a:t>cui</a:t>
            </a:r>
            <a:r>
              <a:rPr lang="fr-FR" sz="2000" dirty="0">
                <a:solidFill>
                  <a:srgbClr val="002060"/>
                </a:solidFill>
                <a:latin typeface="Constantia" pitchFamily="18" charset="0"/>
              </a:rPr>
              <a:t> si </a:t>
            </a:r>
            <a:r>
              <a:rPr lang="fr-FR" sz="2000" dirty="0" err="1">
                <a:solidFill>
                  <a:srgbClr val="002060"/>
                </a:solidFill>
                <a:latin typeface="Constantia" pitchFamily="18" charset="0"/>
              </a:rPr>
              <a:t>danno</a:t>
            </a:r>
            <a:r>
              <a:rPr lang="fr-FR" sz="2000" dirty="0">
                <a:solidFill>
                  <a:srgbClr val="002060"/>
                </a:solidFill>
                <a:latin typeface="Constantia" pitchFamily="18" charset="0"/>
              </a:rPr>
              <a:t> i </a:t>
            </a:r>
            <a:r>
              <a:rPr lang="fr-FR" sz="2000" dirty="0" err="1">
                <a:solidFill>
                  <a:srgbClr val="002060"/>
                </a:solidFill>
                <a:latin typeface="Constantia" pitchFamily="18" charset="0"/>
              </a:rPr>
              <a:t>tratti</a:t>
            </a:r>
            <a:r>
              <a:rPr lang="fr-FR" sz="2000" dirty="0">
                <a:solidFill>
                  <a:srgbClr val="002060"/>
                </a:solidFill>
                <a:latin typeface="Constantia" pitchFamily="18" charset="0"/>
              </a:rPr>
              <a:t> </a:t>
            </a:r>
            <a:r>
              <a:rPr lang="fr-FR" sz="2000" dirty="0" err="1">
                <a:solidFill>
                  <a:srgbClr val="002060"/>
                </a:solidFill>
                <a:latin typeface="Constantia" pitchFamily="18" charset="0"/>
              </a:rPr>
              <a:t>sintattici</a:t>
            </a:r>
            <a:r>
              <a:rPr lang="fr-FR" sz="2000" dirty="0">
                <a:solidFill>
                  <a:srgbClr val="002060"/>
                </a:solidFill>
                <a:latin typeface="Constantia" pitchFamily="18" charset="0"/>
              </a:rPr>
              <a:t>/</a:t>
            </a:r>
            <a:r>
              <a:rPr lang="fr-FR" sz="2000" dirty="0" err="1">
                <a:solidFill>
                  <a:srgbClr val="002060"/>
                </a:solidFill>
                <a:latin typeface="Constantia" pitchFamily="18" charset="0"/>
              </a:rPr>
              <a:t>semantici</a:t>
            </a:r>
            <a:r>
              <a:rPr lang="fr-FR" sz="2000" dirty="0">
                <a:solidFill>
                  <a:srgbClr val="002060"/>
                </a:solidFill>
                <a:latin typeface="Constantia" pitchFamily="18" charset="0"/>
              </a:rPr>
              <a:t> </a:t>
            </a:r>
            <a:r>
              <a:rPr lang="fr-FR" sz="2000" dirty="0" err="1">
                <a:solidFill>
                  <a:srgbClr val="002060"/>
                </a:solidFill>
                <a:latin typeface="Constantia" pitchFamily="18" charset="0"/>
              </a:rPr>
              <a:t>della</a:t>
            </a:r>
            <a:r>
              <a:rPr lang="fr-FR" sz="2000" dirty="0">
                <a:solidFill>
                  <a:srgbClr val="002060"/>
                </a:solidFill>
                <a:latin typeface="Constantia" pitchFamily="18" charset="0"/>
              </a:rPr>
              <a:t> L1</a:t>
            </a:r>
          </a:p>
          <a:p>
            <a:pPr marL="357188" indent="-330200" algn="just"/>
            <a:endParaRPr lang="fr-FR" sz="2000" dirty="0">
              <a:solidFill>
                <a:srgbClr val="002060"/>
              </a:solidFill>
              <a:latin typeface="Constantia" pitchFamily="18" charset="0"/>
            </a:endParaRPr>
          </a:p>
          <a:p>
            <a:pPr marL="26988" indent="0" algn="just">
              <a:buNone/>
            </a:pPr>
            <a:r>
              <a:rPr lang="fr-FR" sz="2000" dirty="0">
                <a:solidFill>
                  <a:srgbClr val="002060"/>
                </a:solidFill>
                <a:latin typeface="Constantia" pitchFamily="18" charset="0"/>
              </a:rPr>
              <a:t>	Ex: il cane </a:t>
            </a:r>
            <a:r>
              <a:rPr lang="fr-FR" sz="2000" dirty="0" err="1">
                <a:solidFill>
                  <a:srgbClr val="002060"/>
                </a:solidFill>
                <a:latin typeface="Constantia" pitchFamily="18" charset="0"/>
              </a:rPr>
              <a:t>prova</a:t>
            </a:r>
            <a:r>
              <a:rPr lang="fr-FR" sz="2000" dirty="0">
                <a:solidFill>
                  <a:srgbClr val="002060"/>
                </a:solidFill>
                <a:latin typeface="Constantia" pitchFamily="18" charset="0"/>
              </a:rPr>
              <a:t> a *</a:t>
            </a:r>
            <a:r>
              <a:rPr lang="fr-FR" sz="2000" b="1" i="1" dirty="0" err="1">
                <a:solidFill>
                  <a:srgbClr val="002060"/>
                </a:solidFill>
                <a:latin typeface="Constantia" pitchFamily="18" charset="0"/>
              </a:rPr>
              <a:t>montare</a:t>
            </a:r>
            <a:r>
              <a:rPr lang="fr-FR" sz="2000" dirty="0">
                <a:solidFill>
                  <a:srgbClr val="002060"/>
                </a:solidFill>
                <a:latin typeface="Constantia" pitchFamily="18" charset="0"/>
              </a:rPr>
              <a:t> l’</a:t>
            </a:r>
            <a:r>
              <a:rPr lang="fr-FR" sz="2000" dirty="0" err="1">
                <a:solidFill>
                  <a:srgbClr val="002060"/>
                </a:solidFill>
                <a:latin typeface="Constantia" pitchFamily="18" charset="0"/>
              </a:rPr>
              <a:t>albero</a:t>
            </a:r>
            <a:endParaRPr lang="fr-FR" sz="2000" dirty="0">
              <a:solidFill>
                <a:srgbClr val="002060"/>
              </a:solidFill>
              <a:latin typeface="Constantia" pitchFamily="18" charset="0"/>
            </a:endParaRPr>
          </a:p>
          <a:p>
            <a:pPr marL="26988" indent="0" algn="just">
              <a:buNone/>
            </a:pPr>
            <a:r>
              <a:rPr lang="fr-FR" sz="2000" dirty="0">
                <a:solidFill>
                  <a:srgbClr val="002060"/>
                </a:solidFill>
                <a:latin typeface="Constantia" pitchFamily="18" charset="0"/>
              </a:rPr>
              <a:t>	The dog tries to </a:t>
            </a:r>
            <a:r>
              <a:rPr lang="fr-FR" sz="2000" dirty="0" err="1">
                <a:solidFill>
                  <a:srgbClr val="002060"/>
                </a:solidFill>
                <a:latin typeface="Constantia" pitchFamily="18" charset="0"/>
              </a:rPr>
              <a:t>climb</a:t>
            </a:r>
            <a:r>
              <a:rPr lang="fr-FR" sz="2000" dirty="0">
                <a:solidFill>
                  <a:srgbClr val="002060"/>
                </a:solidFill>
                <a:latin typeface="Constantia" pitchFamily="18" charset="0"/>
              </a:rPr>
              <a:t> the </a:t>
            </a:r>
            <a:r>
              <a:rPr lang="fr-FR" sz="2000" dirty="0" err="1">
                <a:solidFill>
                  <a:srgbClr val="002060"/>
                </a:solidFill>
                <a:latin typeface="Constantia" pitchFamily="18" charset="0"/>
              </a:rPr>
              <a:t>tree</a:t>
            </a:r>
            <a:endParaRPr lang="fr-FR" sz="2000"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it-IT" sz="1600" i="1" dirty="0">
              <a:solidFill>
                <a:srgbClr val="002060"/>
              </a:solidFill>
              <a:latin typeface="Constantia" pitchFamily="18" charset="0"/>
            </a:endParaRPr>
          </a:p>
          <a:p>
            <a:pPr marL="357188" indent="-330200" algn="just">
              <a:buNone/>
            </a:pPr>
            <a:r>
              <a:rPr lang="fr-FR" sz="2000" dirty="0">
                <a:solidFill>
                  <a:srgbClr val="002060"/>
                </a:solidFill>
                <a:latin typeface="Constantia" pitchFamily="18" charset="0"/>
              </a:rPr>
              <a:t>	</a:t>
            </a:r>
            <a:endParaRPr lang="fr-FR" sz="1600" dirty="0">
              <a:solidFill>
                <a:srgbClr val="002060"/>
              </a:solidFill>
              <a:latin typeface="Constantia" pitchFamily="18" charset="0"/>
            </a:endParaRPr>
          </a:p>
          <a:p>
            <a:pPr marL="357188" indent="-330200" algn="just"/>
            <a:endParaRPr lang="fr-FR" sz="2000" dirty="0">
              <a:solidFill>
                <a:srgbClr val="002060"/>
              </a:solidFill>
              <a:latin typeface="Constantia" pitchFamily="18" charset="0"/>
            </a:endParaRPr>
          </a:p>
          <a:p>
            <a:pPr marL="357188" indent="-330200" algn="just"/>
            <a:endParaRPr lang="it-IT" sz="2000" dirty="0">
              <a:solidFill>
                <a:srgbClr val="002060"/>
              </a:solidFill>
              <a:latin typeface="Constantia" pitchFamily="18" charset="0"/>
            </a:endParaRPr>
          </a:p>
        </p:txBody>
      </p:sp>
      <p:sp>
        <p:nvSpPr>
          <p:cNvPr id="17" name="Segnaposto numero diapositiva 16"/>
          <p:cNvSpPr>
            <a:spLocks noGrp="1"/>
          </p:cNvSpPr>
          <p:nvPr>
            <p:ph type="sldNum" sz="quarter" idx="12"/>
          </p:nvPr>
        </p:nvSpPr>
        <p:spPr/>
        <p:txBody>
          <a:bodyPr/>
          <a:lstStyle/>
          <a:p>
            <a:fld id="{1A6FC8AF-664B-42D1-8CAC-423102524EC0}" type="slidenum">
              <a:rPr lang="it-IT" smtClean="0"/>
              <a:pPr/>
              <a:t>55</a:t>
            </a:fld>
            <a:endParaRPr lang="it-IT"/>
          </a:p>
        </p:txBody>
      </p:sp>
      <p:sp>
        <p:nvSpPr>
          <p:cNvPr id="3" name="Segnaposto piè di pagina 2">
            <a:extLst>
              <a:ext uri="{FF2B5EF4-FFF2-40B4-BE49-F238E27FC236}">
                <a16:creationId xmlns:a16="http://schemas.microsoft.com/office/drawing/2014/main" id="{2F48E841-1DFB-891A-FCCB-A9B4C8718A6A}"/>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35002262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0541"/>
            <a:ext cx="8188456" cy="676793"/>
          </a:xfrm>
          <a:ln>
            <a:solidFill>
              <a:schemeClr val="bg1">
                <a:lumMod val="65000"/>
              </a:schemeClr>
            </a:solidFill>
          </a:ln>
        </p:spPr>
        <p:txBody>
          <a:bodyPr>
            <a:normAutofit/>
          </a:bodyPr>
          <a:lstStyle/>
          <a:p>
            <a:r>
              <a:rPr lang="en-US" sz="3600" b="1" dirty="0" err="1">
                <a:solidFill>
                  <a:srgbClr val="002060"/>
                </a:solidFill>
                <a:latin typeface="+mn-lt"/>
              </a:rPr>
              <a:t>Gli</a:t>
            </a:r>
            <a:r>
              <a:rPr lang="en-US" sz="3600" b="1" dirty="0">
                <a:solidFill>
                  <a:srgbClr val="002060"/>
                </a:solidFill>
                <a:latin typeface="+mn-lt"/>
              </a:rPr>
              <a:t> </a:t>
            </a:r>
            <a:r>
              <a:rPr lang="en-US" sz="3600" b="1" dirty="0" err="1">
                <a:solidFill>
                  <a:srgbClr val="002060"/>
                </a:solidFill>
                <a:latin typeface="+mn-lt"/>
              </a:rPr>
              <a:t>avanzati</a:t>
            </a:r>
            <a:r>
              <a:rPr lang="en-US" sz="3600" b="1" dirty="0">
                <a:solidFill>
                  <a:srgbClr val="002060"/>
                </a:solidFill>
                <a:latin typeface="+mn-lt"/>
              </a:rPr>
              <a:t> </a:t>
            </a:r>
            <a:r>
              <a:rPr lang="it-IT" sz="3600" b="1" dirty="0">
                <a:solidFill>
                  <a:srgbClr val="002060"/>
                </a:solidFill>
                <a:latin typeface="+mn-lt"/>
              </a:rPr>
              <a:t>– </a:t>
            </a:r>
            <a:r>
              <a:rPr lang="en-US" sz="3600" b="1" dirty="0" err="1">
                <a:solidFill>
                  <a:srgbClr val="002060"/>
                </a:solidFill>
                <a:latin typeface="+mn-lt"/>
              </a:rPr>
              <a:t>differenze</a:t>
            </a:r>
            <a:endParaRPr lang="fr-FR" sz="3600" b="1" dirty="0">
              <a:solidFill>
                <a:srgbClr val="002060"/>
              </a:solidFill>
              <a:latin typeface="+mn-lt"/>
            </a:endParaRPr>
          </a:p>
        </p:txBody>
      </p:sp>
      <p:cxnSp>
        <p:nvCxnSpPr>
          <p:cNvPr id="10" name="Connecteur droit 9"/>
          <p:cNvCxnSpPr>
            <a:cxnSpLocks/>
            <a:stCxn id="29" idx="2"/>
          </p:cNvCxnSpPr>
          <p:nvPr/>
        </p:nvCxnSpPr>
        <p:spPr>
          <a:xfrm>
            <a:off x="1835696" y="1844824"/>
            <a:ext cx="782968" cy="360040"/>
          </a:xfrm>
          <a:prstGeom prst="line">
            <a:avLst/>
          </a:prstGeom>
          <a:ln w="9525">
            <a:solidFill>
              <a:srgbClr val="0070C0"/>
            </a:solidFill>
          </a:ln>
          <a:effectLst/>
        </p:spPr>
        <p:style>
          <a:lnRef idx="2">
            <a:schemeClr val="accent1"/>
          </a:lnRef>
          <a:fillRef idx="0">
            <a:schemeClr val="accent1"/>
          </a:fillRef>
          <a:effectRef idx="1">
            <a:schemeClr val="accent1"/>
          </a:effectRef>
          <a:fontRef idx="minor">
            <a:schemeClr val="tx1"/>
          </a:fontRef>
        </p:style>
      </p:cxnSp>
      <p:cxnSp>
        <p:nvCxnSpPr>
          <p:cNvPr id="15" name="Connecteur droit 14"/>
          <p:cNvCxnSpPr/>
          <p:nvPr/>
        </p:nvCxnSpPr>
        <p:spPr>
          <a:xfrm flipV="1">
            <a:off x="2627784" y="1847674"/>
            <a:ext cx="714380" cy="357190"/>
          </a:xfrm>
          <a:prstGeom prst="line">
            <a:avLst/>
          </a:prstGeom>
          <a:ln w="9525">
            <a:solidFill>
              <a:schemeClr val="accent2">
                <a:lumMod val="60000"/>
                <a:lumOff val="40000"/>
              </a:schemeClr>
            </a:solidFill>
          </a:ln>
          <a:effectLst/>
        </p:spPr>
        <p:style>
          <a:lnRef idx="2">
            <a:schemeClr val="accent1"/>
          </a:lnRef>
          <a:fillRef idx="0">
            <a:schemeClr val="accent1"/>
          </a:fillRef>
          <a:effectRef idx="1">
            <a:schemeClr val="accent1"/>
          </a:effectRef>
          <a:fontRef idx="minor">
            <a:schemeClr val="tx1"/>
          </a:fontRef>
        </p:style>
      </p:cxnSp>
      <p:sp>
        <p:nvSpPr>
          <p:cNvPr id="29" name="Rectangle 3"/>
          <p:cNvSpPr/>
          <p:nvPr/>
        </p:nvSpPr>
        <p:spPr>
          <a:xfrm>
            <a:off x="1331640" y="1484784"/>
            <a:ext cx="1008112" cy="360040"/>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Inglese</a:t>
            </a:r>
            <a:endParaRPr lang="fr-FR" dirty="0">
              <a:solidFill>
                <a:schemeClr val="accent6">
                  <a:lumMod val="75000"/>
                </a:schemeClr>
              </a:solidFill>
            </a:endParaRPr>
          </a:p>
        </p:txBody>
      </p:sp>
      <p:sp>
        <p:nvSpPr>
          <p:cNvPr id="30" name="Rectangle 3"/>
          <p:cNvSpPr/>
          <p:nvPr/>
        </p:nvSpPr>
        <p:spPr>
          <a:xfrm>
            <a:off x="2771799" y="1484784"/>
            <a:ext cx="1157259" cy="357190"/>
          </a:xfrm>
          <a:prstGeom prst="rect">
            <a:avLst/>
          </a:prstGeom>
          <a:no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err="1">
                <a:solidFill>
                  <a:schemeClr val="accent6">
                    <a:lumMod val="75000"/>
                  </a:schemeClr>
                </a:solidFill>
              </a:rPr>
              <a:t>Francese</a:t>
            </a:r>
            <a:endParaRPr lang="fr-FR" dirty="0">
              <a:solidFill>
                <a:schemeClr val="accent6">
                  <a:lumMod val="75000"/>
                </a:schemeClr>
              </a:solidFill>
            </a:endParaRPr>
          </a:p>
        </p:txBody>
      </p:sp>
      <p:sp>
        <p:nvSpPr>
          <p:cNvPr id="32" name="Rectangle 6"/>
          <p:cNvSpPr/>
          <p:nvPr/>
        </p:nvSpPr>
        <p:spPr>
          <a:xfrm>
            <a:off x="2051720" y="2204864"/>
            <a:ext cx="1368152" cy="360040"/>
          </a:xfrm>
          <a:prstGeom prst="rect">
            <a:avLst/>
          </a:prstGeom>
          <a:solidFill>
            <a:schemeClr val="accent5">
              <a:lumMod val="20000"/>
              <a:lumOff val="80000"/>
            </a:schemeClr>
          </a:solidFill>
          <a:ln>
            <a:solidFill>
              <a:schemeClr val="accent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accent6">
                    <a:lumMod val="75000"/>
                  </a:schemeClr>
                </a:solidFill>
              </a:rPr>
              <a:t>Italiano L2</a:t>
            </a:r>
          </a:p>
        </p:txBody>
      </p:sp>
      <p:sp>
        <p:nvSpPr>
          <p:cNvPr id="5" name="ZoneTexte 4">
            <a:extLst>
              <a:ext uri="{FF2B5EF4-FFF2-40B4-BE49-F238E27FC236}">
                <a16:creationId xmlns:a16="http://schemas.microsoft.com/office/drawing/2014/main" id="{BF907B6F-EC45-AB4D-BC62-A03C201B2541}"/>
              </a:ext>
            </a:extLst>
          </p:cNvPr>
          <p:cNvSpPr txBox="1"/>
          <p:nvPr/>
        </p:nvSpPr>
        <p:spPr>
          <a:xfrm>
            <a:off x="5214942" y="1425347"/>
            <a:ext cx="3429024" cy="646331"/>
          </a:xfrm>
          <a:prstGeom prst="rect">
            <a:avLst/>
          </a:prstGeom>
          <a:noFill/>
          <a:ln>
            <a:solidFill>
              <a:schemeClr val="bg1">
                <a:lumMod val="50000"/>
              </a:schemeClr>
            </a:solidFill>
          </a:ln>
        </p:spPr>
        <p:txBody>
          <a:bodyPr wrap="square" rtlCol="0">
            <a:spAutoFit/>
          </a:bodyPr>
          <a:lstStyle/>
          <a:p>
            <a:r>
              <a:rPr lang="fr-FR" dirty="0" err="1">
                <a:solidFill>
                  <a:srgbClr val="002060"/>
                </a:solidFill>
              </a:rPr>
              <a:t>Soltanto</a:t>
            </a:r>
            <a:r>
              <a:rPr lang="fr-FR" dirty="0">
                <a:solidFill>
                  <a:srgbClr val="002060"/>
                </a:solidFill>
              </a:rPr>
              <a:t> in L1 ING &gt; ITA L2</a:t>
            </a:r>
          </a:p>
          <a:p>
            <a:r>
              <a:rPr lang="fr-FR" dirty="0">
                <a:solidFill>
                  <a:srgbClr val="002060"/>
                </a:solidFill>
              </a:rPr>
              <a:t>=&gt;  </a:t>
            </a:r>
            <a:r>
              <a:rPr lang="fr-FR" b="1" dirty="0">
                <a:solidFill>
                  <a:srgbClr val="002060"/>
                </a:solidFill>
              </a:rPr>
              <a:t>Transfer </a:t>
            </a:r>
            <a:r>
              <a:rPr lang="fr-FR" b="1" dirty="0" err="1">
                <a:solidFill>
                  <a:srgbClr val="002060"/>
                </a:solidFill>
              </a:rPr>
              <a:t>positivo</a:t>
            </a:r>
            <a:endParaRPr lang="fr-FR" b="1" dirty="0">
              <a:solidFill>
                <a:srgbClr val="002060"/>
              </a:solidFill>
            </a:endParaRPr>
          </a:p>
        </p:txBody>
      </p:sp>
      <p:sp>
        <p:nvSpPr>
          <p:cNvPr id="20" name="Sottotitolo 2">
            <a:extLst>
              <a:ext uri="{FF2B5EF4-FFF2-40B4-BE49-F238E27FC236}">
                <a16:creationId xmlns:a16="http://schemas.microsoft.com/office/drawing/2014/main" id="{D79831F8-FAF6-3B42-BE1B-72C21DB69D29}"/>
              </a:ext>
            </a:extLst>
          </p:cNvPr>
          <p:cNvSpPr>
            <a:spLocks noGrp="1"/>
          </p:cNvSpPr>
          <p:nvPr>
            <p:ph idx="1"/>
          </p:nvPr>
        </p:nvSpPr>
        <p:spPr>
          <a:xfrm>
            <a:off x="457200" y="2948338"/>
            <a:ext cx="8472518" cy="980728"/>
          </a:xfrm>
        </p:spPr>
        <p:txBody>
          <a:bodyPr>
            <a:noAutofit/>
          </a:bodyPr>
          <a:lstStyle/>
          <a:p>
            <a:pPr algn="just">
              <a:buFont typeface="Wingdings" pitchFamily="2" charset="2"/>
              <a:buChar char="v"/>
            </a:pPr>
            <a:r>
              <a:rPr lang="en-US" sz="2000" b="1" dirty="0" err="1">
                <a:solidFill>
                  <a:srgbClr val="002060"/>
                </a:solidFill>
                <a:latin typeface="Constantia" pitchFamily="18" charset="0"/>
              </a:rPr>
              <a:t>Verbi</a:t>
            </a:r>
            <a:r>
              <a:rPr lang="en-US" sz="2000" b="1" dirty="0">
                <a:solidFill>
                  <a:srgbClr val="002060"/>
                </a:solidFill>
                <a:latin typeface="Constantia" pitchFamily="18" charset="0"/>
              </a:rPr>
              <a:t> </a:t>
            </a:r>
            <a:r>
              <a:rPr lang="en-US" sz="2000" b="1" dirty="0" err="1">
                <a:solidFill>
                  <a:srgbClr val="002060"/>
                </a:solidFill>
                <a:latin typeface="Constantia" pitchFamily="18" charset="0"/>
              </a:rPr>
              <a:t>sintagmatici</a:t>
            </a:r>
            <a:r>
              <a:rPr lang="en-US" sz="2000" b="1" dirty="0">
                <a:solidFill>
                  <a:srgbClr val="002060"/>
                </a:solidFill>
                <a:latin typeface="Constantia" pitchFamily="18" charset="0"/>
              </a:rPr>
              <a:t> in ITA L2 </a:t>
            </a:r>
            <a:r>
              <a:rPr lang="en-US" sz="1600" dirty="0">
                <a:solidFill>
                  <a:srgbClr val="002060"/>
                </a:solidFill>
                <a:latin typeface="Constantia" pitchFamily="18" charset="0"/>
              </a:rPr>
              <a:t>(p &lt; 0.05: </a:t>
            </a:r>
            <a:r>
              <a:rPr lang="en-US" sz="1600" i="1" dirty="0" err="1">
                <a:solidFill>
                  <a:srgbClr val="002060"/>
                </a:solidFill>
                <a:latin typeface="Constantia" pitchFamily="18" charset="0"/>
              </a:rPr>
              <a:t>andare</a:t>
            </a:r>
            <a:r>
              <a:rPr lang="en-US" sz="1600" i="1" dirty="0">
                <a:solidFill>
                  <a:srgbClr val="002060"/>
                </a:solidFill>
                <a:latin typeface="Constantia" pitchFamily="18" charset="0"/>
              </a:rPr>
              <a:t> via, </a:t>
            </a:r>
            <a:r>
              <a:rPr lang="en-US" sz="1600" i="1" dirty="0" err="1">
                <a:solidFill>
                  <a:srgbClr val="002060"/>
                </a:solidFill>
                <a:latin typeface="Constantia" pitchFamily="18" charset="0"/>
              </a:rPr>
              <a:t>andare</a:t>
            </a:r>
            <a:r>
              <a:rPr lang="en-US" sz="1600" i="1" dirty="0">
                <a:solidFill>
                  <a:srgbClr val="002060"/>
                </a:solidFill>
                <a:latin typeface="Constantia" pitchFamily="18" charset="0"/>
              </a:rPr>
              <a:t> </a:t>
            </a:r>
            <a:r>
              <a:rPr lang="en-US" sz="1600" i="1" dirty="0" err="1">
                <a:solidFill>
                  <a:srgbClr val="002060"/>
                </a:solidFill>
                <a:latin typeface="Constantia" pitchFamily="18" charset="0"/>
              </a:rPr>
              <a:t>fuori</a:t>
            </a:r>
            <a:r>
              <a:rPr lang="en-US" sz="1600" i="1" dirty="0">
                <a:solidFill>
                  <a:srgbClr val="002060"/>
                </a:solidFill>
                <a:latin typeface="Constantia" pitchFamily="18" charset="0"/>
              </a:rPr>
              <a:t>, </a:t>
            </a:r>
            <a:r>
              <a:rPr lang="en-US" sz="1600" i="1" dirty="0" err="1">
                <a:solidFill>
                  <a:srgbClr val="002060"/>
                </a:solidFill>
                <a:latin typeface="Constantia" pitchFamily="18" charset="0"/>
              </a:rPr>
              <a:t>correre</a:t>
            </a:r>
            <a:r>
              <a:rPr lang="en-US" sz="1600" i="1" dirty="0">
                <a:solidFill>
                  <a:srgbClr val="002060"/>
                </a:solidFill>
                <a:latin typeface="Constantia" pitchFamily="18" charset="0"/>
              </a:rPr>
              <a:t> via)</a:t>
            </a:r>
          </a:p>
          <a:p>
            <a:pPr marL="0" indent="0" algn="just">
              <a:buNone/>
            </a:pPr>
            <a:r>
              <a:rPr lang="en-US" sz="1600" dirty="0">
                <a:solidFill>
                  <a:srgbClr val="002060"/>
                </a:solidFill>
                <a:latin typeface="Constantia" pitchFamily="18" charset="0"/>
              </a:rPr>
              <a:t>       </a:t>
            </a:r>
            <a:r>
              <a:rPr lang="en-US" sz="1600" dirty="0" err="1">
                <a:solidFill>
                  <a:srgbClr val="002060"/>
                </a:solidFill>
                <a:latin typeface="Constantia" pitchFamily="18" charset="0"/>
              </a:rPr>
              <a:t>Prossimità</a:t>
            </a:r>
            <a:r>
              <a:rPr lang="en-US" sz="1600" dirty="0">
                <a:solidFill>
                  <a:srgbClr val="002060"/>
                </a:solidFill>
                <a:latin typeface="Constantia" pitchFamily="18" charset="0"/>
              </a:rPr>
              <a:t> </a:t>
            </a:r>
            <a:r>
              <a:rPr lang="en-US" sz="1600" dirty="0" err="1">
                <a:solidFill>
                  <a:srgbClr val="002060"/>
                </a:solidFill>
                <a:latin typeface="Constantia" pitchFamily="18" charset="0"/>
              </a:rPr>
              <a:t>formale</a:t>
            </a:r>
            <a:r>
              <a:rPr lang="en-US" sz="1600" dirty="0">
                <a:solidFill>
                  <a:srgbClr val="002060"/>
                </a:solidFill>
                <a:latin typeface="Constantia" pitchFamily="18" charset="0"/>
              </a:rPr>
              <a:t> per </a:t>
            </a:r>
            <a:r>
              <a:rPr lang="en-US" sz="1600" dirty="0" err="1">
                <a:solidFill>
                  <a:srgbClr val="002060"/>
                </a:solidFill>
                <a:latin typeface="Constantia" pitchFamily="18" charset="0"/>
              </a:rPr>
              <a:t>costruzioni</a:t>
            </a:r>
            <a:r>
              <a:rPr lang="en-US" sz="1600" dirty="0">
                <a:solidFill>
                  <a:srgbClr val="002060"/>
                </a:solidFill>
                <a:latin typeface="Constantia" pitchFamily="18" charset="0"/>
              </a:rPr>
              <a:t> </a:t>
            </a:r>
            <a:r>
              <a:rPr lang="en-US" sz="1600" dirty="0" err="1">
                <a:solidFill>
                  <a:srgbClr val="002060"/>
                </a:solidFill>
                <a:latin typeface="Constantia" pitchFamily="18" charset="0"/>
              </a:rPr>
              <a:t>satellitari</a:t>
            </a:r>
            <a:r>
              <a:rPr lang="en-US" sz="1600" dirty="0">
                <a:solidFill>
                  <a:srgbClr val="002060"/>
                </a:solidFill>
                <a:latin typeface="Constantia" pitchFamily="18" charset="0"/>
              </a:rPr>
              <a:t> </a:t>
            </a:r>
            <a:r>
              <a:rPr lang="en-US" sz="1800" cap="small" dirty="0">
                <a:solidFill>
                  <a:srgbClr val="002060"/>
                </a:solidFill>
                <a:latin typeface="Constantia" pitchFamily="18" charset="0"/>
              </a:rPr>
              <a:t>ING-ITA</a:t>
            </a:r>
          </a:p>
          <a:p>
            <a:pPr marL="357188" indent="-330200" algn="just"/>
            <a:endParaRPr lang="fr-FR" sz="1600"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fr-FR" sz="1600" i="1" dirty="0">
              <a:solidFill>
                <a:srgbClr val="002060"/>
              </a:solidFill>
              <a:latin typeface="Constantia" pitchFamily="18" charset="0"/>
            </a:endParaRPr>
          </a:p>
          <a:p>
            <a:pPr marL="357188" indent="-330200" algn="just"/>
            <a:endParaRPr lang="it-IT" sz="1600" i="1" dirty="0">
              <a:solidFill>
                <a:srgbClr val="002060"/>
              </a:solidFill>
              <a:latin typeface="Constantia" pitchFamily="18" charset="0"/>
            </a:endParaRPr>
          </a:p>
          <a:p>
            <a:pPr marL="357188" indent="-330200" algn="just">
              <a:buNone/>
            </a:pPr>
            <a:r>
              <a:rPr lang="fr-FR" sz="2000" dirty="0">
                <a:solidFill>
                  <a:srgbClr val="002060"/>
                </a:solidFill>
                <a:latin typeface="Constantia" pitchFamily="18" charset="0"/>
              </a:rPr>
              <a:t>	</a:t>
            </a:r>
            <a:endParaRPr lang="fr-FR" sz="1600" dirty="0">
              <a:solidFill>
                <a:srgbClr val="002060"/>
              </a:solidFill>
              <a:latin typeface="Constantia" pitchFamily="18" charset="0"/>
            </a:endParaRPr>
          </a:p>
          <a:p>
            <a:pPr marL="357188" indent="-330200" algn="just"/>
            <a:endParaRPr lang="fr-FR" sz="2000" dirty="0">
              <a:solidFill>
                <a:srgbClr val="002060"/>
              </a:solidFill>
              <a:latin typeface="Constantia" pitchFamily="18" charset="0"/>
            </a:endParaRPr>
          </a:p>
          <a:p>
            <a:pPr marL="357188" indent="-330200" algn="just"/>
            <a:endParaRPr lang="it-IT" sz="2000" dirty="0">
              <a:solidFill>
                <a:srgbClr val="002060"/>
              </a:solidFill>
              <a:latin typeface="Constantia" pitchFamily="18" charset="0"/>
            </a:endParaRPr>
          </a:p>
        </p:txBody>
      </p:sp>
      <p:graphicFrame>
        <p:nvGraphicFramePr>
          <p:cNvPr id="21" name="Grafico 7">
            <a:extLst>
              <a:ext uri="{FF2B5EF4-FFF2-40B4-BE49-F238E27FC236}">
                <a16:creationId xmlns:a16="http://schemas.microsoft.com/office/drawing/2014/main" id="{50D83D62-2BB3-4D42-9144-DF687A26501E}"/>
              </a:ext>
            </a:extLst>
          </p:cNvPr>
          <p:cNvGraphicFramePr/>
          <p:nvPr/>
        </p:nvGraphicFramePr>
        <p:xfrm>
          <a:off x="539552" y="4149080"/>
          <a:ext cx="4104456" cy="2448272"/>
        </p:xfrm>
        <a:graphic>
          <a:graphicData uri="http://schemas.openxmlformats.org/drawingml/2006/chart">
            <c:chart xmlns:c="http://schemas.openxmlformats.org/drawingml/2006/chart" xmlns:r="http://schemas.openxmlformats.org/officeDocument/2006/relationships" r:id="rId3"/>
          </a:graphicData>
        </a:graphic>
      </p:graphicFrame>
      <p:sp>
        <p:nvSpPr>
          <p:cNvPr id="22" name="CasellaDiTesto 8">
            <a:extLst>
              <a:ext uri="{FF2B5EF4-FFF2-40B4-BE49-F238E27FC236}">
                <a16:creationId xmlns:a16="http://schemas.microsoft.com/office/drawing/2014/main" id="{C30F5729-CFC1-F34A-8BCA-271261BF0B77}"/>
              </a:ext>
            </a:extLst>
          </p:cNvPr>
          <p:cNvSpPr txBox="1"/>
          <p:nvPr/>
        </p:nvSpPr>
        <p:spPr>
          <a:xfrm>
            <a:off x="5076056" y="4134559"/>
            <a:ext cx="3853662" cy="2000548"/>
          </a:xfrm>
          <a:prstGeom prst="rect">
            <a:avLst/>
          </a:prstGeom>
          <a:noFill/>
          <a:ln w="28575">
            <a:solidFill>
              <a:srgbClr val="002060"/>
            </a:solidFill>
          </a:ln>
        </p:spPr>
        <p:txBody>
          <a:bodyPr wrap="square" rtlCol="0">
            <a:spAutoFit/>
          </a:bodyPr>
          <a:lstStyle/>
          <a:p>
            <a:r>
              <a:rPr lang="fr-FR" sz="2000" b="1" dirty="0">
                <a:solidFill>
                  <a:srgbClr val="002060"/>
                </a:solidFill>
                <a:latin typeface="Constantia" pitchFamily="18" charset="0"/>
              </a:rPr>
              <a:t>ADV L1 ING &gt; ITA L2</a:t>
            </a:r>
          </a:p>
          <a:p>
            <a:r>
              <a:rPr lang="fr-FR" sz="2000" dirty="0">
                <a:solidFill>
                  <a:srgbClr val="002060"/>
                </a:solidFill>
                <a:latin typeface="Constantia" pitchFamily="18" charset="0"/>
              </a:rPr>
              <a:t>= </a:t>
            </a:r>
            <a:r>
              <a:rPr lang="fr-FR" sz="2000" dirty="0" err="1">
                <a:solidFill>
                  <a:srgbClr val="002060"/>
                </a:solidFill>
                <a:latin typeface="Constantia" pitchFamily="18" charset="0"/>
              </a:rPr>
              <a:t>particelle</a:t>
            </a:r>
            <a:r>
              <a:rPr lang="fr-FR" sz="2000" dirty="0">
                <a:solidFill>
                  <a:srgbClr val="002060"/>
                </a:solidFill>
                <a:latin typeface="Constantia" pitchFamily="18" charset="0"/>
              </a:rPr>
              <a:t> /VS</a:t>
            </a:r>
          </a:p>
          <a:p>
            <a:r>
              <a:rPr lang="fr-FR" sz="2000" dirty="0">
                <a:solidFill>
                  <a:srgbClr val="C00000"/>
                </a:solidFill>
                <a:latin typeface="Constantia" pitchFamily="18" charset="0"/>
              </a:rPr>
              <a:t>(p&lt; 0.05</a:t>
            </a:r>
            <a:r>
              <a:rPr lang="fr-FR" dirty="0">
                <a:solidFill>
                  <a:srgbClr val="C00000"/>
                </a:solidFill>
                <a:latin typeface="Constantia" pitchFamily="18" charset="0"/>
              </a:rPr>
              <a:t>)</a:t>
            </a:r>
          </a:p>
          <a:p>
            <a:endParaRPr lang="it-IT" sz="1600" dirty="0">
              <a:solidFill>
                <a:srgbClr val="002060"/>
              </a:solidFill>
              <a:latin typeface="Constantia" pitchFamily="18" charset="0"/>
            </a:endParaRPr>
          </a:p>
          <a:p>
            <a:r>
              <a:rPr lang="it-IT" sz="1600" dirty="0">
                <a:solidFill>
                  <a:srgbClr val="002060"/>
                </a:solidFill>
                <a:latin typeface="Constantia" pitchFamily="18" charset="0"/>
              </a:rPr>
              <a:t>a. la rana sta andando</a:t>
            </a:r>
            <a:r>
              <a:rPr lang="it-IT" sz="1600" i="1" dirty="0">
                <a:solidFill>
                  <a:srgbClr val="002060"/>
                </a:solidFill>
                <a:latin typeface="Constantia" pitchFamily="18" charset="0"/>
              </a:rPr>
              <a:t> </a:t>
            </a:r>
            <a:r>
              <a:rPr lang="it-IT" sz="1600" b="1" i="1" dirty="0">
                <a:solidFill>
                  <a:srgbClr val="002060"/>
                </a:solidFill>
                <a:latin typeface="Constantia" pitchFamily="18" charset="0"/>
              </a:rPr>
              <a:t>fuori</a:t>
            </a:r>
            <a:r>
              <a:rPr lang="it-IT" sz="1600" i="1" dirty="0">
                <a:solidFill>
                  <a:srgbClr val="3366FF"/>
                </a:solidFill>
                <a:latin typeface="Constantia" pitchFamily="18" charset="0"/>
              </a:rPr>
              <a:t> </a:t>
            </a:r>
            <a:r>
              <a:rPr lang="it-IT" sz="1600" dirty="0">
                <a:solidFill>
                  <a:srgbClr val="002060"/>
                </a:solidFill>
                <a:latin typeface="Constantia" pitchFamily="18" charset="0"/>
              </a:rPr>
              <a:t>dal vaso </a:t>
            </a:r>
            <a:endParaRPr lang="fr-FR" sz="1600" dirty="0">
              <a:solidFill>
                <a:srgbClr val="002060"/>
              </a:solidFill>
              <a:latin typeface="Constantia" pitchFamily="18" charset="0"/>
            </a:endParaRPr>
          </a:p>
          <a:p>
            <a:r>
              <a:rPr lang="it-IT" sz="1600" dirty="0">
                <a:solidFill>
                  <a:srgbClr val="002060"/>
                </a:solidFill>
                <a:latin typeface="Constantia" pitchFamily="18" charset="0"/>
              </a:rPr>
              <a:t>b. Bambi correva </a:t>
            </a:r>
            <a:r>
              <a:rPr lang="it-IT" sz="1600" b="1" i="1" dirty="0">
                <a:solidFill>
                  <a:srgbClr val="002060"/>
                </a:solidFill>
                <a:latin typeface="Constantia" pitchFamily="18" charset="0"/>
              </a:rPr>
              <a:t>via</a:t>
            </a:r>
            <a:r>
              <a:rPr lang="it-IT" sz="1600" dirty="0">
                <a:solidFill>
                  <a:schemeClr val="accent6">
                    <a:lumMod val="60000"/>
                    <a:lumOff val="40000"/>
                  </a:schemeClr>
                </a:solidFill>
                <a:latin typeface="Constantia" pitchFamily="18" charset="0"/>
              </a:rPr>
              <a:t> </a:t>
            </a:r>
            <a:endParaRPr lang="fr-FR" sz="1600" dirty="0">
              <a:solidFill>
                <a:schemeClr val="accent6">
                  <a:lumMod val="60000"/>
                  <a:lumOff val="40000"/>
                </a:schemeClr>
              </a:solidFill>
              <a:latin typeface="Constantia" pitchFamily="18" charset="0"/>
            </a:endParaRPr>
          </a:p>
          <a:p>
            <a:r>
              <a:rPr lang="it-IT" sz="1600" dirty="0">
                <a:solidFill>
                  <a:srgbClr val="002060"/>
                </a:solidFill>
                <a:latin typeface="Constantia" pitchFamily="18" charset="0"/>
              </a:rPr>
              <a:t>c. il ragazzo sta</a:t>
            </a:r>
            <a:r>
              <a:rPr lang="it-IT" sz="1600" i="1" dirty="0">
                <a:solidFill>
                  <a:srgbClr val="002060"/>
                </a:solidFill>
                <a:latin typeface="Constantia" pitchFamily="18" charset="0"/>
              </a:rPr>
              <a:t> </a:t>
            </a:r>
            <a:r>
              <a:rPr lang="it-IT" sz="1600" dirty="0">
                <a:solidFill>
                  <a:srgbClr val="002060"/>
                </a:solidFill>
                <a:latin typeface="Constantia" pitchFamily="18" charset="0"/>
              </a:rPr>
              <a:t>cadendo</a:t>
            </a:r>
            <a:r>
              <a:rPr lang="it-IT" sz="1600" i="1" dirty="0">
                <a:solidFill>
                  <a:srgbClr val="002060"/>
                </a:solidFill>
                <a:latin typeface="Constantia" pitchFamily="18" charset="0"/>
              </a:rPr>
              <a:t> </a:t>
            </a:r>
            <a:r>
              <a:rPr lang="it-IT" sz="1600" b="1" i="1" dirty="0">
                <a:solidFill>
                  <a:srgbClr val="002060"/>
                </a:solidFill>
                <a:latin typeface="Constantia" pitchFamily="18" charset="0"/>
              </a:rPr>
              <a:t>giù</a:t>
            </a:r>
            <a:r>
              <a:rPr lang="it-IT" sz="1600" dirty="0">
                <a:solidFill>
                  <a:srgbClr val="3366FF"/>
                </a:solidFill>
                <a:latin typeface="Constantia" pitchFamily="18" charset="0"/>
              </a:rPr>
              <a:t> </a:t>
            </a:r>
            <a:r>
              <a:rPr lang="it-IT" sz="1600" dirty="0">
                <a:solidFill>
                  <a:srgbClr val="002060"/>
                </a:solidFill>
                <a:latin typeface="Constantia" pitchFamily="18" charset="0"/>
              </a:rPr>
              <a:t>dall’animale</a:t>
            </a:r>
            <a:endParaRPr lang="fr-FR" sz="2000" dirty="0">
              <a:solidFill>
                <a:srgbClr val="002060"/>
              </a:solidFill>
              <a:latin typeface="Constantia" pitchFamily="18" charset="0"/>
            </a:endParaRPr>
          </a:p>
        </p:txBody>
      </p:sp>
      <p:sp>
        <p:nvSpPr>
          <p:cNvPr id="17" name="Segnaposto numero diapositiva 16"/>
          <p:cNvSpPr>
            <a:spLocks noGrp="1"/>
          </p:cNvSpPr>
          <p:nvPr>
            <p:ph type="sldNum" sz="quarter" idx="12"/>
          </p:nvPr>
        </p:nvSpPr>
        <p:spPr/>
        <p:txBody>
          <a:bodyPr/>
          <a:lstStyle/>
          <a:p>
            <a:fld id="{1A6FC8AF-664B-42D1-8CAC-423102524EC0}" type="slidenum">
              <a:rPr lang="it-IT" smtClean="0"/>
              <a:pPr/>
              <a:t>56</a:t>
            </a:fld>
            <a:endParaRPr lang="it-IT"/>
          </a:p>
        </p:txBody>
      </p:sp>
      <p:sp>
        <p:nvSpPr>
          <p:cNvPr id="3" name="Segnaposto piè di pagina 2">
            <a:extLst>
              <a:ext uri="{FF2B5EF4-FFF2-40B4-BE49-F238E27FC236}">
                <a16:creationId xmlns:a16="http://schemas.microsoft.com/office/drawing/2014/main" id="{D1809A15-B2AC-0B63-1D84-88C6F22A308D}"/>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9520928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467544" y="1535132"/>
            <a:ext cx="8208912" cy="4608512"/>
          </a:xfrm>
        </p:spPr>
        <p:txBody>
          <a:bodyPr>
            <a:normAutofit fontScale="92500" lnSpcReduction="20000"/>
          </a:bodyPr>
          <a:lstStyle/>
          <a:p>
            <a:pPr marL="342900" indent="-342900" algn="just">
              <a:buFont typeface="Wingdings" pitchFamily="2" charset="2"/>
              <a:buChar char="v"/>
            </a:pPr>
            <a:r>
              <a:rPr lang="en-US" sz="2400" b="1" dirty="0">
                <a:solidFill>
                  <a:schemeClr val="accent6">
                    <a:lumMod val="75000"/>
                  </a:schemeClr>
                </a:solidFill>
                <a:latin typeface="+mj-lt"/>
              </a:rPr>
              <a:t>INTERM. :	</a:t>
            </a:r>
            <a:r>
              <a:rPr lang="en-US" sz="2400" b="1" dirty="0" err="1">
                <a:solidFill>
                  <a:schemeClr val="accent6">
                    <a:lumMod val="75000"/>
                  </a:schemeClr>
                </a:solidFill>
                <a:latin typeface="+mj-lt"/>
              </a:rPr>
              <a:t>tendenze</a:t>
            </a:r>
            <a:r>
              <a:rPr lang="en-US" sz="2400" b="1" dirty="0">
                <a:solidFill>
                  <a:schemeClr val="accent6">
                    <a:lumMod val="75000"/>
                  </a:schemeClr>
                </a:solidFill>
                <a:latin typeface="+mj-lt"/>
              </a:rPr>
              <a:t> </a:t>
            </a:r>
            <a:r>
              <a:rPr lang="en-US" sz="2400" b="1" dirty="0" err="1">
                <a:solidFill>
                  <a:schemeClr val="accent6">
                    <a:lumMod val="75000"/>
                  </a:schemeClr>
                </a:solidFill>
                <a:latin typeface="+mj-lt"/>
              </a:rPr>
              <a:t>simili</a:t>
            </a:r>
            <a:r>
              <a:rPr lang="en-US" sz="2400" b="1" dirty="0">
                <a:solidFill>
                  <a:schemeClr val="accent6">
                    <a:lumMod val="75000"/>
                  </a:schemeClr>
                </a:solidFill>
                <a:latin typeface="+mj-lt"/>
              </a:rPr>
              <a:t> legate al </a:t>
            </a:r>
            <a:r>
              <a:rPr lang="en-US" sz="2400" b="1" dirty="0" err="1">
                <a:solidFill>
                  <a:schemeClr val="accent6">
                    <a:lumMod val="75000"/>
                  </a:schemeClr>
                </a:solidFill>
                <a:latin typeface="+mj-lt"/>
              </a:rPr>
              <a:t>percorso</a:t>
            </a:r>
            <a:r>
              <a:rPr lang="en-US" sz="2400" b="1" dirty="0">
                <a:solidFill>
                  <a:schemeClr val="accent6">
                    <a:lumMod val="75000"/>
                  </a:schemeClr>
                </a:solidFill>
                <a:latin typeface="+mj-lt"/>
              </a:rPr>
              <a:t> di </a:t>
            </a:r>
            <a:r>
              <a:rPr lang="en-US" sz="2400" b="1" dirty="0" err="1">
                <a:solidFill>
                  <a:schemeClr val="accent6">
                    <a:lumMod val="75000"/>
                  </a:schemeClr>
                </a:solidFill>
                <a:latin typeface="+mj-lt"/>
              </a:rPr>
              <a:t>apprendimento</a:t>
            </a:r>
            <a:r>
              <a:rPr lang="en-US" sz="2400" b="1" dirty="0">
                <a:solidFill>
                  <a:schemeClr val="accent6">
                    <a:lumMod val="75000"/>
                  </a:schemeClr>
                </a:solidFill>
                <a:latin typeface="+mj-lt"/>
              </a:rPr>
              <a:t> </a:t>
            </a:r>
          </a:p>
          <a:p>
            <a:pPr marL="355600" algn="just">
              <a:buFont typeface="Wingdings" pitchFamily="2" charset="2"/>
              <a:buChar char="§"/>
            </a:pPr>
            <a:r>
              <a:rPr lang="en-US" sz="2200" dirty="0">
                <a:solidFill>
                  <a:schemeClr val="accent6">
                    <a:lumMod val="75000"/>
                  </a:schemeClr>
                </a:solidFill>
                <a:latin typeface="+mj-lt"/>
              </a:rPr>
              <a:t> Non ci </a:t>
            </a:r>
            <a:r>
              <a:rPr lang="en-US" sz="2200" dirty="0" err="1">
                <a:solidFill>
                  <a:schemeClr val="accent6">
                    <a:lumMod val="75000"/>
                  </a:schemeClr>
                </a:solidFill>
                <a:latin typeface="+mj-lt"/>
              </a:rPr>
              <a:t>sono</a:t>
            </a:r>
            <a:r>
              <a:rPr lang="en-US" sz="2200" dirty="0">
                <a:solidFill>
                  <a:schemeClr val="accent6">
                    <a:lumMod val="75000"/>
                  </a:schemeClr>
                </a:solidFill>
                <a:latin typeface="+mj-lt"/>
              </a:rPr>
              <a:t> </a:t>
            </a:r>
            <a:r>
              <a:rPr lang="en-US" sz="2200" dirty="0" err="1">
                <a:solidFill>
                  <a:schemeClr val="accent6">
                    <a:lumMod val="75000"/>
                  </a:schemeClr>
                </a:solidFill>
                <a:latin typeface="+mj-lt"/>
              </a:rPr>
              <a:t>effetti</a:t>
            </a:r>
            <a:r>
              <a:rPr lang="en-US" sz="2200" dirty="0">
                <a:solidFill>
                  <a:schemeClr val="accent6">
                    <a:lumMod val="75000"/>
                  </a:schemeClr>
                </a:solidFill>
                <a:latin typeface="+mj-lt"/>
              </a:rPr>
              <a:t> </a:t>
            </a:r>
            <a:r>
              <a:rPr lang="en-US" sz="2200" dirty="0" err="1">
                <a:solidFill>
                  <a:schemeClr val="accent6">
                    <a:lumMod val="75000"/>
                  </a:schemeClr>
                </a:solidFill>
                <a:latin typeface="+mj-lt"/>
              </a:rPr>
              <a:t>importanti</a:t>
            </a:r>
            <a:r>
              <a:rPr lang="en-US" sz="2200" dirty="0">
                <a:solidFill>
                  <a:schemeClr val="accent6">
                    <a:lumMod val="75000"/>
                  </a:schemeClr>
                </a:solidFill>
                <a:latin typeface="+mj-lt"/>
              </a:rPr>
              <a:t> </a:t>
            </a:r>
            <a:r>
              <a:rPr lang="en-US" sz="2200" dirty="0" err="1">
                <a:solidFill>
                  <a:schemeClr val="accent6">
                    <a:lumMod val="75000"/>
                  </a:schemeClr>
                </a:solidFill>
                <a:latin typeface="+mj-lt"/>
              </a:rPr>
              <a:t>della</a:t>
            </a:r>
            <a:r>
              <a:rPr lang="en-US" sz="2200" dirty="0">
                <a:solidFill>
                  <a:schemeClr val="accent6">
                    <a:lumMod val="75000"/>
                  </a:schemeClr>
                </a:solidFill>
                <a:latin typeface="+mj-lt"/>
              </a:rPr>
              <a:t> LS </a:t>
            </a:r>
            <a:r>
              <a:rPr lang="en-US" sz="2200" dirty="0" err="1">
                <a:solidFill>
                  <a:schemeClr val="accent6">
                    <a:lumMod val="75000"/>
                  </a:schemeClr>
                </a:solidFill>
                <a:latin typeface="+mj-lt"/>
              </a:rPr>
              <a:t>sulla</a:t>
            </a:r>
            <a:r>
              <a:rPr lang="en-US" sz="2200" dirty="0">
                <a:solidFill>
                  <a:schemeClr val="accent6">
                    <a:lumMod val="75000"/>
                  </a:schemeClr>
                </a:solidFill>
                <a:latin typeface="+mj-lt"/>
              </a:rPr>
              <a:t> LT</a:t>
            </a:r>
            <a:endParaRPr lang="en-US" sz="2200" i="1" dirty="0">
              <a:solidFill>
                <a:schemeClr val="accent6">
                  <a:lumMod val="75000"/>
                </a:schemeClr>
              </a:solidFill>
              <a:latin typeface="+mj-lt"/>
            </a:endParaRPr>
          </a:p>
          <a:p>
            <a:pPr algn="just"/>
            <a:r>
              <a:rPr lang="en-US" sz="2200" dirty="0">
                <a:solidFill>
                  <a:schemeClr val="accent6">
                    <a:lumMod val="75000"/>
                  </a:schemeClr>
                </a:solidFill>
                <a:latin typeface="+mj-lt"/>
              </a:rPr>
              <a:t>	</a:t>
            </a:r>
            <a:r>
              <a:rPr lang="en-US" sz="1900" dirty="0">
                <a:solidFill>
                  <a:schemeClr val="accent6">
                    <a:lumMod val="75000"/>
                  </a:schemeClr>
                </a:solidFill>
                <a:latin typeface="+mj-lt"/>
              </a:rPr>
              <a:t>(</a:t>
            </a:r>
            <a:r>
              <a:rPr lang="en-US" sz="1900" dirty="0" err="1">
                <a:solidFill>
                  <a:schemeClr val="accent6">
                    <a:lumMod val="75000"/>
                  </a:schemeClr>
                </a:solidFill>
                <a:latin typeface="+mj-lt"/>
              </a:rPr>
              <a:t>p.ex</a:t>
            </a:r>
            <a:r>
              <a:rPr lang="en-US" sz="1900" dirty="0">
                <a:solidFill>
                  <a:schemeClr val="accent6">
                    <a:lumMod val="75000"/>
                  </a:schemeClr>
                </a:solidFill>
                <a:latin typeface="+mj-lt"/>
              </a:rPr>
              <a:t>. </a:t>
            </a:r>
            <a:r>
              <a:rPr lang="en-US" sz="1900" dirty="0" err="1">
                <a:solidFill>
                  <a:schemeClr val="accent6">
                    <a:lumMod val="75000"/>
                  </a:schemeClr>
                </a:solidFill>
                <a:latin typeface="+mj-lt"/>
              </a:rPr>
              <a:t>assenza</a:t>
            </a:r>
            <a:r>
              <a:rPr lang="en-US" sz="1900" dirty="0">
                <a:solidFill>
                  <a:schemeClr val="accent6">
                    <a:lumMod val="75000"/>
                  </a:schemeClr>
                </a:solidFill>
                <a:latin typeface="+mj-lt"/>
              </a:rPr>
              <a:t> significative </a:t>
            </a:r>
            <a:r>
              <a:rPr lang="en-US" sz="1900" dirty="0" err="1">
                <a:solidFill>
                  <a:schemeClr val="accent6">
                    <a:lumMod val="75000"/>
                  </a:schemeClr>
                </a:solidFill>
                <a:latin typeface="+mj-lt"/>
              </a:rPr>
              <a:t>della</a:t>
            </a:r>
            <a:r>
              <a:rPr lang="en-US" sz="1900" dirty="0">
                <a:solidFill>
                  <a:schemeClr val="accent6">
                    <a:lumMod val="75000"/>
                  </a:schemeClr>
                </a:solidFill>
                <a:latin typeface="+mj-lt"/>
              </a:rPr>
              <a:t> </a:t>
            </a:r>
            <a:r>
              <a:rPr lang="en-US" sz="1900" dirty="0" err="1">
                <a:solidFill>
                  <a:schemeClr val="accent6">
                    <a:lumMod val="75000"/>
                  </a:schemeClr>
                </a:solidFill>
                <a:latin typeface="+mj-lt"/>
              </a:rPr>
              <a:t>Maniera</a:t>
            </a:r>
            <a:r>
              <a:rPr lang="en-US" sz="1900" dirty="0">
                <a:solidFill>
                  <a:schemeClr val="accent6">
                    <a:lumMod val="75000"/>
                  </a:schemeClr>
                </a:solidFill>
                <a:latin typeface="+mj-lt"/>
              </a:rPr>
              <a:t> in </a:t>
            </a:r>
            <a:r>
              <a:rPr lang="en-US" sz="1900" dirty="0" err="1">
                <a:solidFill>
                  <a:schemeClr val="accent6">
                    <a:lumMod val="75000"/>
                  </a:schemeClr>
                </a:solidFill>
                <a:latin typeface="+mj-lt"/>
              </a:rPr>
              <a:t>apprendenti</a:t>
            </a:r>
            <a:r>
              <a:rPr lang="en-US" sz="1900" dirty="0">
                <a:solidFill>
                  <a:schemeClr val="accent6">
                    <a:lumMod val="75000"/>
                  </a:schemeClr>
                </a:solidFill>
                <a:latin typeface="+mj-lt"/>
              </a:rPr>
              <a:t> </a:t>
            </a:r>
            <a:r>
              <a:rPr lang="en-US" sz="1900" dirty="0" err="1">
                <a:solidFill>
                  <a:schemeClr val="accent6">
                    <a:lumMod val="75000"/>
                  </a:schemeClr>
                </a:solidFill>
                <a:latin typeface="+mj-lt"/>
              </a:rPr>
              <a:t>anglofoni</a:t>
            </a:r>
            <a:r>
              <a:rPr lang="en-US" sz="1900" dirty="0">
                <a:solidFill>
                  <a:schemeClr val="accent6">
                    <a:lumMod val="75000"/>
                  </a:schemeClr>
                </a:solidFill>
                <a:latin typeface="+mj-lt"/>
              </a:rPr>
              <a:t>)</a:t>
            </a:r>
          </a:p>
          <a:p>
            <a:pPr marL="531813" indent="-176213" algn="just">
              <a:buFont typeface="Wingdings" pitchFamily="2" charset="2"/>
              <a:buChar char="§"/>
            </a:pPr>
            <a:r>
              <a:rPr lang="en-US" sz="2200" dirty="0">
                <a:solidFill>
                  <a:schemeClr val="accent6">
                    <a:lumMod val="75000"/>
                  </a:schemeClr>
                </a:solidFill>
                <a:latin typeface="+mj-lt"/>
              </a:rPr>
              <a:t>Leggero </a:t>
            </a:r>
            <a:r>
              <a:rPr lang="en-US" sz="2200" dirty="0" err="1">
                <a:solidFill>
                  <a:schemeClr val="accent6">
                    <a:lumMod val="75000"/>
                  </a:schemeClr>
                </a:solidFill>
                <a:latin typeface="+mj-lt"/>
              </a:rPr>
              <a:t>vantaggio</a:t>
            </a:r>
            <a:r>
              <a:rPr lang="en-US" sz="2200" dirty="0">
                <a:solidFill>
                  <a:schemeClr val="accent6">
                    <a:lumMod val="75000"/>
                  </a:schemeClr>
                </a:solidFill>
                <a:latin typeface="+mj-lt"/>
              </a:rPr>
              <a:t> </a:t>
            </a:r>
            <a:r>
              <a:rPr lang="en-US" sz="2200" dirty="0" err="1">
                <a:solidFill>
                  <a:schemeClr val="accent6">
                    <a:lumMod val="75000"/>
                  </a:schemeClr>
                </a:solidFill>
                <a:latin typeface="+mj-lt"/>
              </a:rPr>
              <a:t>lessicale</a:t>
            </a:r>
            <a:r>
              <a:rPr lang="en-US" sz="2200" dirty="0">
                <a:solidFill>
                  <a:schemeClr val="accent6">
                    <a:lumMod val="75000"/>
                  </a:schemeClr>
                </a:solidFill>
                <a:latin typeface="+mj-lt"/>
              </a:rPr>
              <a:t> in </a:t>
            </a:r>
            <a:r>
              <a:rPr lang="en-US" sz="2200" dirty="0" err="1">
                <a:solidFill>
                  <a:schemeClr val="accent6">
                    <a:lumMod val="75000"/>
                  </a:schemeClr>
                </a:solidFill>
                <a:latin typeface="+mj-lt"/>
              </a:rPr>
              <a:t>apprendenti</a:t>
            </a:r>
            <a:r>
              <a:rPr lang="en-US" sz="2200" dirty="0">
                <a:solidFill>
                  <a:schemeClr val="accent6">
                    <a:lumMod val="75000"/>
                  </a:schemeClr>
                </a:solidFill>
                <a:latin typeface="+mj-lt"/>
              </a:rPr>
              <a:t> L1-L2 </a:t>
            </a:r>
            <a:r>
              <a:rPr lang="en-US" sz="2200" dirty="0" err="1">
                <a:solidFill>
                  <a:schemeClr val="accent6">
                    <a:lumMod val="75000"/>
                  </a:schemeClr>
                </a:solidFill>
                <a:latin typeface="+mj-lt"/>
              </a:rPr>
              <a:t>romanze</a:t>
            </a:r>
            <a:endParaRPr lang="en-US" sz="2200" dirty="0">
              <a:solidFill>
                <a:schemeClr val="accent6">
                  <a:lumMod val="75000"/>
                </a:schemeClr>
              </a:solidFill>
              <a:latin typeface="+mj-lt"/>
            </a:endParaRPr>
          </a:p>
          <a:p>
            <a:pPr algn="just"/>
            <a:endParaRPr lang="en-US" sz="2200" dirty="0">
              <a:solidFill>
                <a:schemeClr val="accent6">
                  <a:lumMod val="75000"/>
                </a:schemeClr>
              </a:solidFill>
              <a:latin typeface="+mj-lt"/>
            </a:endParaRPr>
          </a:p>
          <a:p>
            <a:pPr algn="just"/>
            <a:endParaRPr lang="en-US" sz="2200" dirty="0">
              <a:solidFill>
                <a:schemeClr val="accent6">
                  <a:lumMod val="75000"/>
                </a:schemeClr>
              </a:solidFill>
              <a:latin typeface="+mj-lt"/>
            </a:endParaRPr>
          </a:p>
          <a:p>
            <a:pPr marL="342900" indent="-342900" algn="just">
              <a:buFont typeface="Wingdings" pitchFamily="2" charset="2"/>
              <a:buChar char="v"/>
            </a:pPr>
            <a:r>
              <a:rPr lang="en-US" sz="2400" b="1" dirty="0">
                <a:solidFill>
                  <a:schemeClr val="accent6">
                    <a:lumMod val="75000"/>
                  </a:schemeClr>
                </a:solidFill>
                <a:latin typeface="+mj-lt"/>
              </a:rPr>
              <a:t>AVANZATI : </a:t>
            </a:r>
            <a:r>
              <a:rPr lang="en-US" sz="2400" b="1" dirty="0" err="1">
                <a:solidFill>
                  <a:schemeClr val="accent6">
                    <a:lumMod val="75000"/>
                  </a:schemeClr>
                </a:solidFill>
                <a:latin typeface="+mj-lt"/>
              </a:rPr>
              <a:t>apparizione</a:t>
            </a:r>
            <a:r>
              <a:rPr lang="en-US" sz="2400" b="1" dirty="0">
                <a:solidFill>
                  <a:schemeClr val="accent6">
                    <a:lumMod val="75000"/>
                  </a:schemeClr>
                </a:solidFill>
                <a:latin typeface="+mj-lt"/>
              </a:rPr>
              <a:t> </a:t>
            </a:r>
            <a:r>
              <a:rPr lang="en-US" sz="2400" b="1" dirty="0" err="1">
                <a:solidFill>
                  <a:schemeClr val="accent6">
                    <a:lumMod val="75000"/>
                  </a:schemeClr>
                </a:solidFill>
                <a:latin typeface="+mj-lt"/>
              </a:rPr>
              <a:t>tardiva</a:t>
            </a:r>
            <a:r>
              <a:rPr lang="en-US" sz="2400" b="1" dirty="0">
                <a:solidFill>
                  <a:schemeClr val="accent6">
                    <a:lumMod val="75000"/>
                  </a:schemeClr>
                </a:solidFill>
                <a:latin typeface="+mj-lt"/>
              </a:rPr>
              <a:t> di </a:t>
            </a:r>
            <a:r>
              <a:rPr lang="en-US" sz="2400" b="1" dirty="0" err="1">
                <a:solidFill>
                  <a:schemeClr val="accent6">
                    <a:lumMod val="75000"/>
                  </a:schemeClr>
                </a:solidFill>
                <a:latin typeface="+mj-lt"/>
              </a:rPr>
              <a:t>tranfer</a:t>
            </a:r>
            <a:r>
              <a:rPr lang="en-US" sz="2400" b="1" dirty="0">
                <a:solidFill>
                  <a:schemeClr val="accent6">
                    <a:lumMod val="75000"/>
                  </a:schemeClr>
                </a:solidFill>
                <a:latin typeface="+mj-lt"/>
              </a:rPr>
              <a:t> (L1Ing &gt; L2IT)</a:t>
            </a:r>
          </a:p>
          <a:p>
            <a:pPr algn="just"/>
            <a:endParaRPr lang="en-US" sz="1100" dirty="0">
              <a:solidFill>
                <a:schemeClr val="accent6">
                  <a:lumMod val="75000"/>
                </a:schemeClr>
              </a:solidFill>
              <a:latin typeface="+mj-lt"/>
            </a:endParaRPr>
          </a:p>
          <a:p>
            <a:pPr marL="531813" indent="-176213" algn="just">
              <a:buFont typeface="Wingdings" pitchFamily="2" charset="2"/>
              <a:buChar char="§"/>
              <a:tabLst>
                <a:tab pos="534988" algn="l"/>
              </a:tabLst>
            </a:pPr>
            <a:r>
              <a:rPr lang="en-US" sz="2200" dirty="0" err="1">
                <a:solidFill>
                  <a:schemeClr val="accent6">
                    <a:lumMod val="75000"/>
                  </a:schemeClr>
                </a:solidFill>
                <a:latin typeface="+mj-lt"/>
              </a:rPr>
              <a:t>Quantità</a:t>
            </a:r>
            <a:r>
              <a:rPr lang="en-US" sz="2200" dirty="0">
                <a:solidFill>
                  <a:schemeClr val="accent6">
                    <a:lumMod val="75000"/>
                  </a:schemeClr>
                </a:solidFill>
                <a:latin typeface="+mj-lt"/>
              </a:rPr>
              <a:t> </a:t>
            </a:r>
            <a:r>
              <a:rPr lang="en-US" sz="2200" dirty="0" err="1">
                <a:solidFill>
                  <a:schemeClr val="accent6">
                    <a:lumMod val="75000"/>
                  </a:schemeClr>
                </a:solidFill>
                <a:latin typeface="+mj-lt"/>
              </a:rPr>
              <a:t>importante</a:t>
            </a:r>
            <a:r>
              <a:rPr lang="en-US" sz="2200" dirty="0">
                <a:solidFill>
                  <a:schemeClr val="accent6">
                    <a:lumMod val="75000"/>
                  </a:schemeClr>
                </a:solidFill>
                <a:latin typeface="+mj-lt"/>
              </a:rPr>
              <a:t> di </a:t>
            </a:r>
            <a:r>
              <a:rPr lang="en-US" sz="2200" dirty="0" err="1">
                <a:solidFill>
                  <a:schemeClr val="accent6">
                    <a:lumMod val="75000"/>
                  </a:schemeClr>
                </a:solidFill>
                <a:latin typeface="+mj-lt"/>
              </a:rPr>
              <a:t>mezzi</a:t>
            </a:r>
            <a:r>
              <a:rPr lang="en-US" sz="2200" dirty="0">
                <a:solidFill>
                  <a:schemeClr val="accent6">
                    <a:lumMod val="75000"/>
                  </a:schemeClr>
                </a:solidFill>
                <a:latin typeface="+mj-lt"/>
              </a:rPr>
              <a:t> </a:t>
            </a:r>
            <a:r>
              <a:rPr lang="en-US" sz="2200" dirty="0" err="1">
                <a:solidFill>
                  <a:schemeClr val="accent6">
                    <a:lumMod val="75000"/>
                  </a:schemeClr>
                </a:solidFill>
                <a:latin typeface="+mj-lt"/>
              </a:rPr>
              <a:t>linguistici</a:t>
            </a:r>
            <a:r>
              <a:rPr lang="en-US" sz="2200" dirty="0">
                <a:solidFill>
                  <a:schemeClr val="accent6">
                    <a:lumMod val="75000"/>
                  </a:schemeClr>
                </a:solidFill>
                <a:latin typeface="+mj-lt"/>
              </a:rPr>
              <a:t> per </a:t>
            </a:r>
            <a:r>
              <a:rPr lang="en-US" sz="2200" dirty="0" err="1">
                <a:solidFill>
                  <a:schemeClr val="accent6">
                    <a:lumMod val="75000"/>
                  </a:schemeClr>
                </a:solidFill>
                <a:latin typeface="+mj-lt"/>
              </a:rPr>
              <a:t>trasferire</a:t>
            </a:r>
            <a:r>
              <a:rPr lang="en-US" sz="2200" dirty="0">
                <a:solidFill>
                  <a:schemeClr val="accent6">
                    <a:lumMod val="75000"/>
                  </a:schemeClr>
                </a:solidFill>
                <a:latin typeface="+mj-lt"/>
              </a:rPr>
              <a:t> </a:t>
            </a:r>
            <a:r>
              <a:rPr lang="en-US" sz="2200" dirty="0" err="1">
                <a:solidFill>
                  <a:schemeClr val="accent6">
                    <a:lumMod val="75000"/>
                  </a:schemeClr>
                </a:solidFill>
                <a:latin typeface="+mj-lt"/>
              </a:rPr>
              <a:t>strategie</a:t>
            </a:r>
            <a:r>
              <a:rPr lang="en-US" sz="2200" dirty="0">
                <a:solidFill>
                  <a:schemeClr val="accent6">
                    <a:lumMod val="75000"/>
                  </a:schemeClr>
                </a:solidFill>
                <a:latin typeface="+mj-lt"/>
              </a:rPr>
              <a:t> </a:t>
            </a:r>
            <a:r>
              <a:rPr lang="en-US" sz="2200" dirty="0" err="1">
                <a:solidFill>
                  <a:schemeClr val="accent6">
                    <a:lumMod val="75000"/>
                  </a:schemeClr>
                </a:solidFill>
                <a:latin typeface="+mj-lt"/>
              </a:rPr>
              <a:t>lessicali</a:t>
            </a:r>
            <a:r>
              <a:rPr lang="en-US" sz="2200" dirty="0">
                <a:solidFill>
                  <a:schemeClr val="accent6">
                    <a:lumMod val="75000"/>
                  </a:schemeClr>
                </a:solidFill>
                <a:latin typeface="+mj-lt"/>
              </a:rPr>
              <a:t> </a:t>
            </a:r>
            <a:r>
              <a:rPr lang="en-US" sz="2200" dirty="0" err="1">
                <a:solidFill>
                  <a:schemeClr val="accent6">
                    <a:lumMod val="75000"/>
                  </a:schemeClr>
                </a:solidFill>
                <a:latin typeface="+mj-lt"/>
              </a:rPr>
              <a:t>dalla</a:t>
            </a:r>
            <a:r>
              <a:rPr lang="en-US" sz="2200" dirty="0">
                <a:solidFill>
                  <a:schemeClr val="accent6">
                    <a:lumMod val="75000"/>
                  </a:schemeClr>
                </a:solidFill>
                <a:latin typeface="+mj-lt"/>
              </a:rPr>
              <a:t> LS </a:t>
            </a:r>
            <a:r>
              <a:rPr lang="en-US" sz="2200" dirty="0" err="1">
                <a:solidFill>
                  <a:schemeClr val="accent6">
                    <a:lumMod val="75000"/>
                  </a:schemeClr>
                </a:solidFill>
                <a:latin typeface="+mj-lt"/>
              </a:rPr>
              <a:t>alla</a:t>
            </a:r>
            <a:r>
              <a:rPr lang="en-US" sz="2200" dirty="0">
                <a:solidFill>
                  <a:schemeClr val="accent6">
                    <a:lumMod val="75000"/>
                  </a:schemeClr>
                </a:solidFill>
                <a:latin typeface="+mj-lt"/>
              </a:rPr>
              <a:t> LT	</a:t>
            </a:r>
          </a:p>
          <a:p>
            <a:pPr marL="355600" algn="just">
              <a:tabLst>
                <a:tab pos="534988" algn="l"/>
              </a:tabLst>
            </a:pPr>
            <a:r>
              <a:rPr lang="en-US" sz="1700" dirty="0">
                <a:solidFill>
                  <a:schemeClr val="accent6">
                    <a:lumMod val="75000"/>
                  </a:schemeClr>
                </a:solidFill>
                <a:latin typeface="+mj-lt"/>
              </a:rPr>
              <a:t>(</a:t>
            </a:r>
            <a:r>
              <a:rPr lang="en-US" sz="1700" dirty="0">
                <a:solidFill>
                  <a:schemeClr val="bg1">
                    <a:lumMod val="50000"/>
                  </a:schemeClr>
                </a:solidFill>
                <a:latin typeface="+mj-lt"/>
              </a:rPr>
              <a:t>cf. </a:t>
            </a:r>
            <a:r>
              <a:rPr lang="en-US" sz="1700" dirty="0" err="1">
                <a:solidFill>
                  <a:schemeClr val="bg1">
                    <a:lumMod val="50000"/>
                  </a:schemeClr>
                </a:solidFill>
                <a:latin typeface="+mj-lt"/>
              </a:rPr>
              <a:t>équipe</a:t>
            </a:r>
            <a:r>
              <a:rPr lang="en-US" sz="1700" dirty="0">
                <a:solidFill>
                  <a:schemeClr val="bg1">
                    <a:lumMod val="50000"/>
                  </a:schemeClr>
                </a:solidFill>
                <a:latin typeface="+mj-lt"/>
              </a:rPr>
              <a:t> </a:t>
            </a:r>
            <a:r>
              <a:rPr lang="en-US" sz="1700" dirty="0" err="1">
                <a:solidFill>
                  <a:schemeClr val="bg1">
                    <a:lumMod val="50000"/>
                  </a:schemeClr>
                </a:solidFill>
                <a:latin typeface="+mj-lt"/>
              </a:rPr>
              <a:t>d’Heidelberg</a:t>
            </a:r>
            <a:r>
              <a:rPr lang="en-US" sz="1700" dirty="0">
                <a:solidFill>
                  <a:schemeClr val="bg1">
                    <a:lumMod val="50000"/>
                  </a:schemeClr>
                </a:solidFill>
                <a:latin typeface="+mj-lt"/>
              </a:rPr>
              <a:t>: von </a:t>
            </a:r>
            <a:r>
              <a:rPr lang="en-US" sz="1700" dirty="0" err="1">
                <a:solidFill>
                  <a:schemeClr val="bg1">
                    <a:lumMod val="50000"/>
                  </a:schemeClr>
                </a:solidFill>
                <a:latin typeface="+mj-lt"/>
              </a:rPr>
              <a:t>Stutterheim</a:t>
            </a:r>
            <a:r>
              <a:rPr lang="en-US" sz="1700" dirty="0">
                <a:solidFill>
                  <a:schemeClr val="bg1">
                    <a:lumMod val="50000"/>
                  </a:schemeClr>
                </a:solidFill>
                <a:latin typeface="+mj-lt"/>
              </a:rPr>
              <a:t> 2003; Jarvis &amp; </a:t>
            </a:r>
            <a:r>
              <a:rPr lang="en-US" sz="1700" dirty="0" err="1">
                <a:solidFill>
                  <a:schemeClr val="bg1">
                    <a:lumMod val="50000"/>
                  </a:schemeClr>
                </a:solidFill>
                <a:latin typeface="+mj-lt"/>
              </a:rPr>
              <a:t>Pavlenko</a:t>
            </a:r>
            <a:r>
              <a:rPr lang="en-US" sz="1700" dirty="0">
                <a:solidFill>
                  <a:schemeClr val="bg1">
                    <a:lumMod val="50000"/>
                  </a:schemeClr>
                </a:solidFill>
                <a:latin typeface="+mj-lt"/>
              </a:rPr>
              <a:t> 2010)</a:t>
            </a:r>
          </a:p>
          <a:p>
            <a:pPr algn="just">
              <a:tabLst>
                <a:tab pos="534988" algn="l"/>
              </a:tabLst>
            </a:pPr>
            <a:endParaRPr lang="en-US" sz="1700" dirty="0">
              <a:solidFill>
                <a:schemeClr val="bg1">
                  <a:lumMod val="50000"/>
                </a:schemeClr>
              </a:solidFill>
              <a:latin typeface="+mj-lt"/>
            </a:endParaRPr>
          </a:p>
          <a:p>
            <a:pPr marL="531813" indent="-176213" algn="just">
              <a:buFont typeface="Wingdings" pitchFamily="2" charset="2"/>
              <a:buChar char="§"/>
              <a:tabLst>
                <a:tab pos="534988" algn="l"/>
              </a:tabLst>
            </a:pPr>
            <a:r>
              <a:rPr lang="en-US" sz="2200" dirty="0" err="1">
                <a:solidFill>
                  <a:schemeClr val="accent6">
                    <a:lumMod val="75000"/>
                  </a:schemeClr>
                </a:solidFill>
                <a:latin typeface="+mj-lt"/>
              </a:rPr>
              <a:t>Ricorso</a:t>
            </a:r>
            <a:r>
              <a:rPr lang="en-US" sz="2200" dirty="0">
                <a:solidFill>
                  <a:schemeClr val="accent6">
                    <a:lumMod val="75000"/>
                  </a:schemeClr>
                </a:solidFill>
                <a:latin typeface="+mj-lt"/>
              </a:rPr>
              <a:t> al transfer se </a:t>
            </a:r>
            <a:r>
              <a:rPr lang="en-US" sz="2200" dirty="0" err="1">
                <a:solidFill>
                  <a:schemeClr val="accent6">
                    <a:lumMod val="75000"/>
                  </a:schemeClr>
                </a:solidFill>
                <a:latin typeface="+mj-lt"/>
              </a:rPr>
              <a:t>analogie</a:t>
            </a:r>
            <a:r>
              <a:rPr lang="en-US" sz="2200" dirty="0">
                <a:solidFill>
                  <a:schemeClr val="accent6">
                    <a:lumMod val="75000"/>
                  </a:schemeClr>
                </a:solidFill>
                <a:latin typeface="+mj-lt"/>
              </a:rPr>
              <a:t> </a:t>
            </a:r>
            <a:r>
              <a:rPr lang="en-US" sz="2200" dirty="0" err="1">
                <a:solidFill>
                  <a:schemeClr val="accent6">
                    <a:lumMod val="75000"/>
                  </a:schemeClr>
                </a:solidFill>
                <a:latin typeface="+mj-lt"/>
              </a:rPr>
              <a:t>strutturali</a:t>
            </a:r>
            <a:r>
              <a:rPr lang="en-US" sz="2200" dirty="0">
                <a:solidFill>
                  <a:schemeClr val="accent6">
                    <a:lumMod val="75000"/>
                  </a:schemeClr>
                </a:solidFill>
                <a:latin typeface="+mj-lt"/>
              </a:rPr>
              <a:t> LS-LT</a:t>
            </a:r>
          </a:p>
          <a:p>
            <a:pPr algn="just"/>
            <a:r>
              <a:rPr lang="en-US" sz="2200" dirty="0">
                <a:solidFill>
                  <a:schemeClr val="accent6">
                    <a:lumMod val="75000"/>
                  </a:schemeClr>
                </a:solidFill>
                <a:latin typeface="+mj-lt"/>
              </a:rPr>
              <a:t>	</a:t>
            </a:r>
            <a:r>
              <a:rPr lang="en-US" sz="2000" dirty="0">
                <a:solidFill>
                  <a:srgbClr val="002060"/>
                </a:solidFill>
                <a:latin typeface="Constantia" pitchFamily="18" charset="0"/>
              </a:rPr>
              <a:t>(</a:t>
            </a:r>
            <a:r>
              <a:rPr lang="en-US" sz="2000" i="1" dirty="0">
                <a:solidFill>
                  <a:srgbClr val="002060"/>
                </a:solidFill>
                <a:latin typeface="Constantia" pitchFamily="18" charset="0"/>
              </a:rPr>
              <a:t>transfer to somewhere principle</a:t>
            </a:r>
            <a:r>
              <a:rPr lang="en-US" sz="1700" i="1" dirty="0">
                <a:solidFill>
                  <a:srgbClr val="002060"/>
                </a:solidFill>
                <a:latin typeface="Constantia" pitchFamily="18" charset="0"/>
              </a:rPr>
              <a:t>, </a:t>
            </a:r>
            <a:r>
              <a:rPr lang="en-US" sz="1700" dirty="0">
                <a:solidFill>
                  <a:srgbClr val="002060"/>
                </a:solidFill>
                <a:latin typeface="Constantia" pitchFamily="18" charset="0"/>
              </a:rPr>
              <a:t>Andersen 1983)</a:t>
            </a:r>
          </a:p>
          <a:p>
            <a:pPr algn="just"/>
            <a:endParaRPr lang="en-US" sz="2200" i="1" dirty="0">
              <a:solidFill>
                <a:schemeClr val="accent6">
                  <a:lumMod val="75000"/>
                </a:schemeClr>
              </a:solidFill>
              <a:latin typeface="+mj-lt"/>
            </a:endParaRPr>
          </a:p>
        </p:txBody>
      </p:sp>
      <p:sp>
        <p:nvSpPr>
          <p:cNvPr id="2" name="ZoneTexte 1">
            <a:extLst>
              <a:ext uri="{FF2B5EF4-FFF2-40B4-BE49-F238E27FC236}">
                <a16:creationId xmlns:a16="http://schemas.microsoft.com/office/drawing/2014/main" id="{B648CEA6-F4BE-6B4F-AB58-13D63FB8379C}"/>
              </a:ext>
            </a:extLst>
          </p:cNvPr>
          <p:cNvSpPr txBox="1"/>
          <p:nvPr/>
        </p:nvSpPr>
        <p:spPr>
          <a:xfrm>
            <a:off x="457200" y="476672"/>
            <a:ext cx="8147248" cy="646331"/>
          </a:xfrm>
          <a:prstGeom prst="rect">
            <a:avLst/>
          </a:prstGeom>
          <a:noFill/>
          <a:ln>
            <a:solidFill>
              <a:schemeClr val="bg1">
                <a:lumMod val="65000"/>
              </a:schemeClr>
            </a:solidFill>
          </a:ln>
        </p:spPr>
        <p:txBody>
          <a:bodyPr wrap="square" rtlCol="0">
            <a:spAutoFit/>
          </a:bodyPr>
          <a:lstStyle/>
          <a:p>
            <a:pPr algn="ctr"/>
            <a:r>
              <a:rPr lang="en-US" sz="3600" b="1" dirty="0" err="1">
                <a:solidFill>
                  <a:srgbClr val="C00000"/>
                </a:solidFill>
                <a:ea typeface="+mj-ea"/>
                <a:cs typeface="+mj-cs"/>
              </a:rPr>
              <a:t>Conclusioni</a:t>
            </a:r>
            <a:r>
              <a:rPr lang="en-US" sz="3600" b="1" dirty="0">
                <a:solidFill>
                  <a:srgbClr val="C00000"/>
                </a:solidFill>
                <a:ea typeface="+mj-ea"/>
                <a:cs typeface="+mj-cs"/>
              </a:rPr>
              <a:t> e </a:t>
            </a:r>
            <a:r>
              <a:rPr lang="en-US" sz="3600" b="1" dirty="0" err="1">
                <a:solidFill>
                  <a:srgbClr val="C00000"/>
                </a:solidFill>
                <a:ea typeface="+mj-ea"/>
                <a:cs typeface="+mj-cs"/>
              </a:rPr>
              <a:t>riflessioni</a:t>
            </a:r>
            <a:r>
              <a:rPr lang="en-US" sz="3600" b="1" dirty="0">
                <a:solidFill>
                  <a:srgbClr val="C00000"/>
                </a:solidFill>
                <a:ea typeface="+mj-ea"/>
                <a:cs typeface="+mj-cs"/>
              </a:rPr>
              <a:t> </a:t>
            </a: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57</a:t>
            </a:fld>
            <a:endParaRPr lang="it-IT"/>
          </a:p>
        </p:txBody>
      </p:sp>
      <p:sp>
        <p:nvSpPr>
          <p:cNvPr id="5" name="Segnaposto piè di pagina 4">
            <a:extLst>
              <a:ext uri="{FF2B5EF4-FFF2-40B4-BE49-F238E27FC236}">
                <a16:creationId xmlns:a16="http://schemas.microsoft.com/office/drawing/2014/main" id="{AD464D4F-1ADE-835B-D85F-47DA7A62B92F}"/>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E31A17-F3F1-9F41-8B00-90F0E71492BB}"/>
              </a:ext>
            </a:extLst>
          </p:cNvPr>
          <p:cNvSpPr>
            <a:spLocks noGrp="1"/>
          </p:cNvSpPr>
          <p:nvPr>
            <p:ph type="title"/>
          </p:nvPr>
        </p:nvSpPr>
        <p:spPr>
          <a:xfrm>
            <a:off x="457200" y="274638"/>
            <a:ext cx="8229600" cy="892695"/>
          </a:xfrm>
        </p:spPr>
        <p:txBody>
          <a:bodyPr>
            <a:normAutofit fontScale="90000"/>
          </a:bodyPr>
          <a:lstStyle/>
          <a:p>
            <a:r>
              <a:rPr lang="it-IT" sz="3600" b="1" dirty="0">
                <a:solidFill>
                  <a:srgbClr val="C00000"/>
                </a:solidFill>
                <a:latin typeface="+mn-lt"/>
              </a:rPr>
              <a:t>E</a:t>
            </a:r>
            <a:r>
              <a:rPr lang="en-GB" sz="3600" b="1" dirty="0" err="1">
                <a:solidFill>
                  <a:srgbClr val="C00000"/>
                </a:solidFill>
                <a:latin typeface="+mn-lt"/>
              </a:rPr>
              <a:t>ffetti</a:t>
            </a:r>
            <a:r>
              <a:rPr lang="en-GB" sz="3600" b="1" dirty="0">
                <a:solidFill>
                  <a:srgbClr val="C00000"/>
                </a:solidFill>
                <a:latin typeface="+mn-lt"/>
              </a:rPr>
              <a:t> di lingue in </a:t>
            </a:r>
            <a:r>
              <a:rPr lang="en-GB" sz="3600" b="1" dirty="0" err="1">
                <a:solidFill>
                  <a:srgbClr val="C00000"/>
                </a:solidFill>
                <a:latin typeface="+mn-lt"/>
              </a:rPr>
              <a:t>contatto</a:t>
            </a:r>
            <a:r>
              <a:rPr lang="en-GB" sz="3600" b="1" dirty="0">
                <a:solidFill>
                  <a:srgbClr val="C00000"/>
                </a:solidFill>
                <a:latin typeface="+mn-lt"/>
              </a:rPr>
              <a:t> e/0 </a:t>
            </a:r>
            <a:r>
              <a:rPr lang="en-GB" sz="3600" b="1" dirty="0" err="1">
                <a:solidFill>
                  <a:srgbClr val="C00000"/>
                </a:solidFill>
                <a:latin typeface="+mn-lt"/>
              </a:rPr>
              <a:t>livello</a:t>
            </a:r>
            <a:r>
              <a:rPr lang="en-GB" sz="3600" b="1" dirty="0">
                <a:solidFill>
                  <a:srgbClr val="C00000"/>
                </a:solidFill>
                <a:latin typeface="+mn-lt"/>
              </a:rPr>
              <a:t>?</a:t>
            </a:r>
          </a:p>
        </p:txBody>
      </p:sp>
      <p:sp>
        <p:nvSpPr>
          <p:cNvPr id="4" name="ZoneTexte 3">
            <a:extLst>
              <a:ext uri="{FF2B5EF4-FFF2-40B4-BE49-F238E27FC236}">
                <a16:creationId xmlns:a16="http://schemas.microsoft.com/office/drawing/2014/main" id="{47D5A080-C627-FC4C-A3F9-24A1AF8B7210}"/>
              </a:ext>
            </a:extLst>
          </p:cNvPr>
          <p:cNvSpPr txBox="1"/>
          <p:nvPr/>
        </p:nvSpPr>
        <p:spPr>
          <a:xfrm flipH="1">
            <a:off x="577426" y="1926522"/>
            <a:ext cx="3058469" cy="1200329"/>
          </a:xfrm>
          <a:prstGeom prst="rect">
            <a:avLst/>
          </a:prstGeom>
          <a:noFill/>
          <a:ln>
            <a:solidFill>
              <a:schemeClr val="bg1">
                <a:lumMod val="50000"/>
              </a:schemeClr>
            </a:solidFill>
          </a:ln>
        </p:spPr>
        <p:txBody>
          <a:bodyPr wrap="square" rtlCol="0">
            <a:spAutoFit/>
          </a:bodyPr>
          <a:lstStyle/>
          <a:p>
            <a:r>
              <a:rPr lang="fr-FR" b="1" dirty="0" err="1">
                <a:solidFill>
                  <a:schemeClr val="accent6">
                    <a:lumMod val="75000"/>
                  </a:schemeClr>
                </a:solidFill>
              </a:rPr>
              <a:t>Distanza</a:t>
            </a:r>
            <a:r>
              <a:rPr lang="fr-FR" b="1" dirty="0">
                <a:solidFill>
                  <a:schemeClr val="accent6">
                    <a:lumMod val="75000"/>
                  </a:schemeClr>
                </a:solidFill>
              </a:rPr>
              <a:t> </a:t>
            </a:r>
            <a:r>
              <a:rPr lang="fr-FR" b="1" dirty="0" err="1">
                <a:solidFill>
                  <a:schemeClr val="accent6">
                    <a:lumMod val="75000"/>
                  </a:schemeClr>
                </a:solidFill>
              </a:rPr>
              <a:t>tipologica</a:t>
            </a:r>
            <a:r>
              <a:rPr lang="fr-FR" b="1" dirty="0">
                <a:solidFill>
                  <a:schemeClr val="accent6">
                    <a:lumMod val="75000"/>
                  </a:schemeClr>
                </a:solidFill>
              </a:rPr>
              <a:t> </a:t>
            </a:r>
            <a:r>
              <a:rPr lang="fr-FR" dirty="0">
                <a:solidFill>
                  <a:schemeClr val="accent6">
                    <a:lumMod val="75000"/>
                  </a:schemeClr>
                </a:solidFill>
              </a:rPr>
              <a:t>(S-L vs. V-L)</a:t>
            </a:r>
          </a:p>
          <a:p>
            <a:r>
              <a:rPr lang="fr-FR" b="1" dirty="0">
                <a:solidFill>
                  <a:schemeClr val="accent6">
                    <a:lumMod val="75000"/>
                  </a:schemeClr>
                </a:solidFill>
              </a:rPr>
              <a:t>Ma </a:t>
            </a:r>
            <a:r>
              <a:rPr lang="fr-FR" dirty="0" err="1">
                <a:solidFill>
                  <a:schemeClr val="accent6">
                    <a:lumMod val="75000"/>
                  </a:schemeClr>
                </a:solidFill>
              </a:rPr>
              <a:t>similarità</a:t>
            </a:r>
            <a:r>
              <a:rPr lang="fr-FR" dirty="0">
                <a:solidFill>
                  <a:schemeClr val="accent6">
                    <a:lumMod val="75000"/>
                  </a:schemeClr>
                </a:solidFill>
              </a:rPr>
              <a:t> </a:t>
            </a:r>
            <a:r>
              <a:rPr lang="fr-FR" dirty="0" err="1">
                <a:solidFill>
                  <a:schemeClr val="accent6">
                    <a:lumMod val="75000"/>
                  </a:schemeClr>
                </a:solidFill>
              </a:rPr>
              <a:t>formale</a:t>
            </a:r>
            <a:r>
              <a:rPr lang="fr-FR" dirty="0">
                <a:solidFill>
                  <a:schemeClr val="accent6">
                    <a:lumMod val="75000"/>
                  </a:schemeClr>
                </a:solidFill>
              </a:rPr>
              <a:t> </a:t>
            </a:r>
            <a:r>
              <a:rPr lang="fr-FR" dirty="0" err="1">
                <a:solidFill>
                  <a:schemeClr val="accent6">
                    <a:lumMod val="75000"/>
                  </a:schemeClr>
                </a:solidFill>
              </a:rPr>
              <a:t>nelle</a:t>
            </a:r>
            <a:r>
              <a:rPr lang="fr-FR" dirty="0">
                <a:solidFill>
                  <a:schemeClr val="accent6">
                    <a:lumMod val="75000"/>
                  </a:schemeClr>
                </a:solidFill>
              </a:rPr>
              <a:t> </a:t>
            </a:r>
            <a:r>
              <a:rPr lang="fr-FR" dirty="0" err="1">
                <a:solidFill>
                  <a:schemeClr val="accent6">
                    <a:lumMod val="75000"/>
                  </a:schemeClr>
                </a:solidFill>
              </a:rPr>
              <a:t>costruzioni</a:t>
            </a:r>
            <a:r>
              <a:rPr lang="fr-FR" dirty="0">
                <a:solidFill>
                  <a:schemeClr val="accent6">
                    <a:lumMod val="75000"/>
                  </a:schemeClr>
                </a:solidFill>
              </a:rPr>
              <a:t> a satellite</a:t>
            </a:r>
          </a:p>
        </p:txBody>
      </p:sp>
      <p:sp>
        <p:nvSpPr>
          <p:cNvPr id="5" name="ZoneTexte 4">
            <a:extLst>
              <a:ext uri="{FF2B5EF4-FFF2-40B4-BE49-F238E27FC236}">
                <a16:creationId xmlns:a16="http://schemas.microsoft.com/office/drawing/2014/main" id="{CCAC7204-81B4-7A42-920C-6F1EEA70A78F}"/>
              </a:ext>
            </a:extLst>
          </p:cNvPr>
          <p:cNvSpPr txBox="1"/>
          <p:nvPr/>
        </p:nvSpPr>
        <p:spPr>
          <a:xfrm>
            <a:off x="539552" y="3429000"/>
            <a:ext cx="3096343" cy="954107"/>
          </a:xfrm>
          <a:prstGeom prst="rect">
            <a:avLst/>
          </a:prstGeom>
          <a:noFill/>
          <a:ln>
            <a:solidFill>
              <a:srgbClr val="0070C0"/>
            </a:solidFill>
          </a:ln>
        </p:spPr>
        <p:txBody>
          <a:bodyPr wrap="square" rtlCol="0">
            <a:spAutoFit/>
          </a:bodyPr>
          <a:lstStyle/>
          <a:p>
            <a:r>
              <a:rPr lang="fr-FR" sz="2000" dirty="0">
                <a:solidFill>
                  <a:schemeClr val="accent6">
                    <a:lumMod val="75000"/>
                  </a:schemeClr>
                </a:solidFill>
              </a:rPr>
              <a:t> </a:t>
            </a:r>
            <a:r>
              <a:rPr lang="fr-FR" sz="2000" b="1" dirty="0">
                <a:solidFill>
                  <a:schemeClr val="accent6">
                    <a:lumMod val="75000"/>
                  </a:schemeClr>
                </a:solidFill>
              </a:rPr>
              <a:t>- </a:t>
            </a:r>
            <a:r>
              <a:rPr lang="fr-FR" sz="2000" b="1" dirty="0" err="1">
                <a:solidFill>
                  <a:schemeClr val="accent6">
                    <a:lumMod val="75000"/>
                  </a:schemeClr>
                </a:solidFill>
              </a:rPr>
              <a:t>effetto</a:t>
            </a:r>
            <a:r>
              <a:rPr lang="fr-FR" sz="2000" b="1" dirty="0">
                <a:solidFill>
                  <a:schemeClr val="accent6">
                    <a:lumMod val="75000"/>
                  </a:schemeClr>
                </a:solidFill>
              </a:rPr>
              <a:t> di </a:t>
            </a:r>
            <a:r>
              <a:rPr lang="fr-FR" sz="2000" b="1" dirty="0" err="1">
                <a:solidFill>
                  <a:schemeClr val="accent6">
                    <a:lumMod val="75000"/>
                  </a:schemeClr>
                </a:solidFill>
              </a:rPr>
              <a:t>similarità</a:t>
            </a:r>
            <a:r>
              <a:rPr lang="fr-FR" sz="2000" b="1" dirty="0">
                <a:solidFill>
                  <a:schemeClr val="accent6">
                    <a:lumMod val="75000"/>
                  </a:schemeClr>
                </a:solidFill>
              </a:rPr>
              <a:t> </a:t>
            </a:r>
          </a:p>
          <a:p>
            <a:r>
              <a:rPr lang="fr-FR" i="1" dirty="0" err="1">
                <a:solidFill>
                  <a:schemeClr val="accent6">
                    <a:lumMod val="75000"/>
                  </a:schemeClr>
                </a:solidFill>
              </a:rPr>
              <a:t>Psycotipologia</a:t>
            </a:r>
            <a:r>
              <a:rPr lang="fr-FR" i="1" dirty="0">
                <a:solidFill>
                  <a:schemeClr val="accent6">
                    <a:lumMod val="75000"/>
                  </a:schemeClr>
                </a:solidFill>
              </a:rPr>
              <a:t>?</a:t>
            </a:r>
          </a:p>
          <a:p>
            <a:r>
              <a:rPr lang="fr-FR" i="1" dirty="0" err="1">
                <a:solidFill>
                  <a:schemeClr val="accent6">
                    <a:lumMod val="75000"/>
                  </a:schemeClr>
                </a:solidFill>
              </a:rPr>
              <a:t>Frequenza</a:t>
            </a:r>
            <a:r>
              <a:rPr lang="fr-FR" i="1" dirty="0">
                <a:solidFill>
                  <a:schemeClr val="accent6">
                    <a:lumMod val="75000"/>
                  </a:schemeClr>
                </a:solidFill>
              </a:rPr>
              <a:t> </a:t>
            </a:r>
            <a:r>
              <a:rPr lang="fr-FR" i="1" dirty="0" err="1">
                <a:solidFill>
                  <a:schemeClr val="accent6">
                    <a:lumMod val="75000"/>
                  </a:schemeClr>
                </a:solidFill>
              </a:rPr>
              <a:t>debole</a:t>
            </a:r>
            <a:r>
              <a:rPr lang="fr-FR" i="1" dirty="0">
                <a:solidFill>
                  <a:schemeClr val="accent6">
                    <a:lumMod val="75000"/>
                  </a:schemeClr>
                </a:solidFill>
              </a:rPr>
              <a:t> in input</a:t>
            </a:r>
            <a:endParaRPr lang="fr-FR" i="1" dirty="0">
              <a:solidFill>
                <a:srgbClr val="002060"/>
              </a:solidFill>
            </a:endParaRPr>
          </a:p>
        </p:txBody>
      </p:sp>
      <p:sp>
        <p:nvSpPr>
          <p:cNvPr id="6" name="ZoneTexte 5">
            <a:extLst>
              <a:ext uri="{FF2B5EF4-FFF2-40B4-BE49-F238E27FC236}">
                <a16:creationId xmlns:a16="http://schemas.microsoft.com/office/drawing/2014/main" id="{B235846F-491E-A940-B4B0-D1155A3A482D}"/>
              </a:ext>
            </a:extLst>
          </p:cNvPr>
          <p:cNvSpPr txBox="1"/>
          <p:nvPr/>
        </p:nvSpPr>
        <p:spPr>
          <a:xfrm>
            <a:off x="539552" y="4581128"/>
            <a:ext cx="3096341" cy="677108"/>
          </a:xfrm>
          <a:prstGeom prst="rect">
            <a:avLst/>
          </a:prstGeom>
          <a:noFill/>
          <a:ln>
            <a:solidFill>
              <a:srgbClr val="FF0000"/>
            </a:solidFill>
          </a:ln>
        </p:spPr>
        <p:txBody>
          <a:bodyPr wrap="square" rtlCol="0">
            <a:spAutoFit/>
          </a:bodyPr>
          <a:lstStyle/>
          <a:p>
            <a:r>
              <a:rPr lang="fr-FR" sz="2000" b="1" dirty="0">
                <a:solidFill>
                  <a:srgbClr val="C00000"/>
                </a:solidFill>
              </a:rPr>
              <a:t>+ </a:t>
            </a:r>
            <a:r>
              <a:rPr lang="fr-FR" sz="2000" b="1" dirty="0" err="1">
                <a:solidFill>
                  <a:srgbClr val="C00000"/>
                </a:solidFill>
              </a:rPr>
              <a:t>effetto</a:t>
            </a:r>
            <a:r>
              <a:rPr lang="fr-FR" sz="2000" b="1" dirty="0">
                <a:solidFill>
                  <a:srgbClr val="C00000"/>
                </a:solidFill>
              </a:rPr>
              <a:t> di </a:t>
            </a:r>
            <a:r>
              <a:rPr lang="fr-FR" sz="2000" b="1" dirty="0" err="1">
                <a:solidFill>
                  <a:srgbClr val="C00000"/>
                </a:solidFill>
              </a:rPr>
              <a:t>similarità</a:t>
            </a:r>
            <a:endParaRPr lang="fr-FR" sz="2000" b="1" dirty="0">
              <a:solidFill>
                <a:srgbClr val="C00000"/>
              </a:solidFill>
            </a:endParaRPr>
          </a:p>
          <a:p>
            <a:r>
              <a:rPr lang="fr-FR" i="1" dirty="0">
                <a:solidFill>
                  <a:srgbClr val="C00000"/>
                </a:solidFill>
              </a:rPr>
              <a:t> </a:t>
            </a:r>
            <a:r>
              <a:rPr lang="fr-FR" i="1" dirty="0" err="1">
                <a:solidFill>
                  <a:srgbClr val="C00000"/>
                </a:solidFill>
              </a:rPr>
              <a:t>Apparizione</a:t>
            </a:r>
            <a:r>
              <a:rPr lang="fr-FR" i="1" dirty="0">
                <a:solidFill>
                  <a:srgbClr val="C00000"/>
                </a:solidFill>
              </a:rPr>
              <a:t> dei VS</a:t>
            </a:r>
            <a:endParaRPr lang="fr-FR" dirty="0">
              <a:solidFill>
                <a:srgbClr val="C00000"/>
              </a:solidFill>
            </a:endParaRPr>
          </a:p>
        </p:txBody>
      </p:sp>
      <p:sp>
        <p:nvSpPr>
          <p:cNvPr id="7" name="ZoneTexte 6">
            <a:extLst>
              <a:ext uri="{FF2B5EF4-FFF2-40B4-BE49-F238E27FC236}">
                <a16:creationId xmlns:a16="http://schemas.microsoft.com/office/drawing/2014/main" id="{DCA8D8EB-C17E-ED40-8B1F-E8D2FDE84538}"/>
              </a:ext>
            </a:extLst>
          </p:cNvPr>
          <p:cNvSpPr txBox="1"/>
          <p:nvPr/>
        </p:nvSpPr>
        <p:spPr>
          <a:xfrm>
            <a:off x="5076056" y="1988840"/>
            <a:ext cx="3496472" cy="1200329"/>
          </a:xfrm>
          <a:prstGeom prst="rect">
            <a:avLst/>
          </a:prstGeom>
          <a:noFill/>
          <a:ln>
            <a:solidFill>
              <a:schemeClr val="bg1">
                <a:lumMod val="50000"/>
              </a:schemeClr>
            </a:solidFill>
          </a:ln>
        </p:spPr>
        <p:txBody>
          <a:bodyPr wrap="square" rtlCol="0">
            <a:spAutoFit/>
          </a:bodyPr>
          <a:lstStyle/>
          <a:p>
            <a:r>
              <a:rPr lang="fr-FR" b="1" dirty="0" err="1">
                <a:solidFill>
                  <a:schemeClr val="accent6">
                    <a:lumMod val="75000"/>
                  </a:schemeClr>
                </a:solidFill>
              </a:rPr>
              <a:t>Prossimità</a:t>
            </a:r>
            <a:r>
              <a:rPr lang="fr-FR" b="1" dirty="0">
                <a:solidFill>
                  <a:schemeClr val="accent6">
                    <a:lumMod val="75000"/>
                  </a:schemeClr>
                </a:solidFill>
              </a:rPr>
              <a:t> </a:t>
            </a:r>
            <a:r>
              <a:rPr lang="fr-FR" b="1" dirty="0" err="1">
                <a:solidFill>
                  <a:schemeClr val="accent6">
                    <a:lumMod val="75000"/>
                  </a:schemeClr>
                </a:solidFill>
              </a:rPr>
              <a:t>tipologica</a:t>
            </a:r>
            <a:r>
              <a:rPr lang="fr-FR" b="1" dirty="0">
                <a:solidFill>
                  <a:schemeClr val="accent6">
                    <a:lumMod val="75000"/>
                  </a:schemeClr>
                </a:solidFill>
              </a:rPr>
              <a:t> e </a:t>
            </a:r>
            <a:r>
              <a:rPr lang="fr-FR" b="1" dirty="0" err="1">
                <a:solidFill>
                  <a:schemeClr val="accent6">
                    <a:lumMod val="75000"/>
                  </a:schemeClr>
                </a:solidFill>
              </a:rPr>
              <a:t>genetica</a:t>
            </a:r>
            <a:r>
              <a:rPr lang="fr-FR" b="1" dirty="0">
                <a:solidFill>
                  <a:schemeClr val="accent6">
                    <a:lumMod val="75000"/>
                  </a:schemeClr>
                </a:solidFill>
              </a:rPr>
              <a:t> (V-L)</a:t>
            </a:r>
            <a:endParaRPr lang="fr-FR" dirty="0">
              <a:solidFill>
                <a:schemeClr val="accent6">
                  <a:lumMod val="75000"/>
                </a:schemeClr>
              </a:solidFill>
            </a:endParaRPr>
          </a:p>
          <a:p>
            <a:r>
              <a:rPr lang="fr-FR" b="1" dirty="0">
                <a:solidFill>
                  <a:schemeClr val="accent6">
                    <a:lumMod val="75000"/>
                  </a:schemeClr>
                </a:solidFill>
              </a:rPr>
              <a:t>Ma </a:t>
            </a:r>
            <a:r>
              <a:rPr lang="fr-FR" b="1" dirty="0" err="1">
                <a:solidFill>
                  <a:schemeClr val="accent6">
                    <a:lumMod val="75000"/>
                  </a:schemeClr>
                </a:solidFill>
              </a:rPr>
              <a:t>differenza</a:t>
            </a:r>
            <a:r>
              <a:rPr lang="fr-FR" b="1" dirty="0">
                <a:solidFill>
                  <a:schemeClr val="accent6">
                    <a:lumMod val="75000"/>
                  </a:schemeClr>
                </a:solidFill>
              </a:rPr>
              <a:t>: </a:t>
            </a:r>
            <a:r>
              <a:rPr lang="fr-FR" dirty="0" err="1">
                <a:solidFill>
                  <a:schemeClr val="accent6">
                    <a:lumMod val="75000"/>
                  </a:schemeClr>
                </a:solidFill>
              </a:rPr>
              <a:t>costruzioni</a:t>
            </a:r>
            <a:r>
              <a:rPr lang="fr-FR" dirty="0">
                <a:solidFill>
                  <a:schemeClr val="accent6">
                    <a:lumMod val="75000"/>
                  </a:schemeClr>
                </a:solidFill>
              </a:rPr>
              <a:t> a satellite  in IT</a:t>
            </a:r>
          </a:p>
        </p:txBody>
      </p:sp>
      <p:sp>
        <p:nvSpPr>
          <p:cNvPr id="10" name="ZoneTexte 9">
            <a:extLst>
              <a:ext uri="{FF2B5EF4-FFF2-40B4-BE49-F238E27FC236}">
                <a16:creationId xmlns:a16="http://schemas.microsoft.com/office/drawing/2014/main" id="{0FF4C28B-655E-F04B-ABD7-1AEF3A4FD894}"/>
              </a:ext>
            </a:extLst>
          </p:cNvPr>
          <p:cNvSpPr txBox="1"/>
          <p:nvPr/>
        </p:nvSpPr>
        <p:spPr>
          <a:xfrm>
            <a:off x="5076056" y="3422030"/>
            <a:ext cx="3384376" cy="954107"/>
          </a:xfrm>
          <a:prstGeom prst="rect">
            <a:avLst/>
          </a:prstGeom>
          <a:noFill/>
          <a:ln>
            <a:solidFill>
              <a:schemeClr val="accent1">
                <a:lumMod val="75000"/>
              </a:schemeClr>
            </a:solidFill>
          </a:ln>
        </p:spPr>
        <p:txBody>
          <a:bodyPr wrap="square" rtlCol="0">
            <a:spAutoFit/>
          </a:bodyPr>
          <a:lstStyle/>
          <a:p>
            <a:r>
              <a:rPr lang="fr-FR" sz="2000" b="1" dirty="0">
                <a:solidFill>
                  <a:srgbClr val="C00000"/>
                </a:solidFill>
              </a:rPr>
              <a:t>+ </a:t>
            </a:r>
            <a:r>
              <a:rPr lang="fr-FR" sz="2000" b="1" dirty="0" err="1">
                <a:solidFill>
                  <a:srgbClr val="C00000"/>
                </a:solidFill>
              </a:rPr>
              <a:t>effetto</a:t>
            </a:r>
            <a:r>
              <a:rPr lang="fr-FR" sz="2000" b="1" dirty="0">
                <a:solidFill>
                  <a:srgbClr val="C00000"/>
                </a:solidFill>
              </a:rPr>
              <a:t> di </a:t>
            </a:r>
            <a:r>
              <a:rPr lang="fr-FR" sz="2000" b="1" dirty="0" err="1">
                <a:solidFill>
                  <a:srgbClr val="C00000"/>
                </a:solidFill>
              </a:rPr>
              <a:t>similarità</a:t>
            </a:r>
            <a:endParaRPr lang="fr-FR" sz="2000" b="1" dirty="0">
              <a:solidFill>
                <a:srgbClr val="C00000"/>
              </a:solidFill>
            </a:endParaRPr>
          </a:p>
          <a:p>
            <a:r>
              <a:rPr lang="fr-FR" dirty="0">
                <a:solidFill>
                  <a:srgbClr val="C00000"/>
                </a:solidFill>
              </a:rPr>
              <a:t>(</a:t>
            </a:r>
            <a:r>
              <a:rPr lang="fr-FR" dirty="0" err="1">
                <a:solidFill>
                  <a:srgbClr val="C00000"/>
                </a:solidFill>
              </a:rPr>
              <a:t>trasparenza</a:t>
            </a:r>
            <a:r>
              <a:rPr lang="fr-FR" dirty="0">
                <a:solidFill>
                  <a:srgbClr val="C00000"/>
                </a:solidFill>
              </a:rPr>
              <a:t> </a:t>
            </a:r>
            <a:r>
              <a:rPr lang="fr-FR" dirty="0" err="1">
                <a:solidFill>
                  <a:srgbClr val="C00000"/>
                </a:solidFill>
              </a:rPr>
              <a:t>lessicale</a:t>
            </a:r>
            <a:endParaRPr lang="fr-FR" dirty="0">
              <a:solidFill>
                <a:srgbClr val="C00000"/>
              </a:solidFill>
            </a:endParaRPr>
          </a:p>
          <a:p>
            <a:r>
              <a:rPr lang="fr-FR" dirty="0">
                <a:solidFill>
                  <a:srgbClr val="C00000"/>
                </a:solidFill>
              </a:rPr>
              <a:t> </a:t>
            </a:r>
            <a:r>
              <a:rPr lang="fr-FR" dirty="0" err="1">
                <a:solidFill>
                  <a:srgbClr val="C00000"/>
                </a:solidFill>
              </a:rPr>
              <a:t>verbi</a:t>
            </a:r>
            <a:r>
              <a:rPr lang="fr-FR" dirty="0">
                <a:solidFill>
                  <a:srgbClr val="C00000"/>
                </a:solidFill>
              </a:rPr>
              <a:t> di moto</a:t>
            </a:r>
            <a:r>
              <a:rPr lang="fr-FR" i="1" dirty="0">
                <a:solidFill>
                  <a:srgbClr val="C00000"/>
                </a:solidFill>
              </a:rPr>
              <a:t>)</a:t>
            </a:r>
          </a:p>
        </p:txBody>
      </p:sp>
      <p:sp>
        <p:nvSpPr>
          <p:cNvPr id="11" name="ZoneTexte 10">
            <a:extLst>
              <a:ext uri="{FF2B5EF4-FFF2-40B4-BE49-F238E27FC236}">
                <a16:creationId xmlns:a16="http://schemas.microsoft.com/office/drawing/2014/main" id="{065E9892-33FD-614B-9284-27F56D3D06BE}"/>
              </a:ext>
            </a:extLst>
          </p:cNvPr>
          <p:cNvSpPr txBox="1"/>
          <p:nvPr/>
        </p:nvSpPr>
        <p:spPr>
          <a:xfrm>
            <a:off x="5076056" y="4653136"/>
            <a:ext cx="3528392" cy="677108"/>
          </a:xfrm>
          <a:prstGeom prst="rect">
            <a:avLst/>
          </a:prstGeom>
          <a:noFill/>
          <a:ln>
            <a:solidFill>
              <a:srgbClr val="0070C0"/>
            </a:solidFill>
          </a:ln>
        </p:spPr>
        <p:txBody>
          <a:bodyPr wrap="square" rtlCol="0">
            <a:spAutoFit/>
          </a:bodyPr>
          <a:lstStyle/>
          <a:p>
            <a:r>
              <a:rPr lang="fr-FR" sz="2000" b="1" dirty="0">
                <a:solidFill>
                  <a:schemeClr val="accent6">
                    <a:lumMod val="75000"/>
                  </a:schemeClr>
                </a:solidFill>
              </a:rPr>
              <a:t>- </a:t>
            </a:r>
            <a:r>
              <a:rPr lang="fr-FR" sz="2000" b="1" dirty="0" err="1">
                <a:solidFill>
                  <a:schemeClr val="accent6">
                    <a:lumMod val="75000"/>
                  </a:schemeClr>
                </a:solidFill>
              </a:rPr>
              <a:t>Ricerca</a:t>
            </a:r>
            <a:r>
              <a:rPr lang="fr-FR" sz="2000" b="1" dirty="0">
                <a:solidFill>
                  <a:schemeClr val="accent6">
                    <a:lumMod val="75000"/>
                  </a:schemeClr>
                </a:solidFill>
              </a:rPr>
              <a:t> di </a:t>
            </a:r>
            <a:r>
              <a:rPr lang="fr-FR" sz="2000" b="1" dirty="0" err="1">
                <a:solidFill>
                  <a:schemeClr val="accent6">
                    <a:lumMod val="75000"/>
                  </a:schemeClr>
                </a:solidFill>
              </a:rPr>
              <a:t>similarità</a:t>
            </a:r>
            <a:r>
              <a:rPr lang="fr-FR" sz="2000" b="1" dirty="0">
                <a:solidFill>
                  <a:schemeClr val="accent6">
                    <a:lumMod val="75000"/>
                  </a:schemeClr>
                </a:solidFill>
              </a:rPr>
              <a:t> </a:t>
            </a:r>
          </a:p>
          <a:p>
            <a:r>
              <a:rPr lang="fr-FR" i="1" dirty="0">
                <a:solidFill>
                  <a:schemeClr val="accent6">
                    <a:lumMod val="75000"/>
                  </a:schemeClr>
                </a:solidFill>
              </a:rPr>
              <a:t>   </a:t>
            </a:r>
            <a:r>
              <a:rPr lang="fr-FR" i="1" dirty="0" err="1">
                <a:solidFill>
                  <a:schemeClr val="accent6">
                    <a:lumMod val="75000"/>
                  </a:schemeClr>
                </a:solidFill>
              </a:rPr>
              <a:t>assenza</a:t>
            </a:r>
            <a:r>
              <a:rPr lang="fr-FR" i="1" dirty="0">
                <a:solidFill>
                  <a:schemeClr val="accent6">
                    <a:lumMod val="75000"/>
                  </a:schemeClr>
                </a:solidFill>
              </a:rPr>
              <a:t> di VS in </a:t>
            </a:r>
            <a:r>
              <a:rPr lang="fr-FR" i="1" dirty="0" err="1">
                <a:solidFill>
                  <a:schemeClr val="accent6">
                    <a:lumMod val="75000"/>
                  </a:schemeClr>
                </a:solidFill>
              </a:rPr>
              <a:t>ita</a:t>
            </a:r>
            <a:r>
              <a:rPr lang="fr-FR" i="1" dirty="0">
                <a:solidFill>
                  <a:schemeClr val="accent6">
                    <a:lumMod val="75000"/>
                  </a:schemeClr>
                </a:solidFill>
              </a:rPr>
              <a:t> L2</a:t>
            </a:r>
            <a:endParaRPr lang="fr-FR" dirty="0">
              <a:solidFill>
                <a:schemeClr val="accent6">
                  <a:lumMod val="75000"/>
                </a:schemeClr>
              </a:solidFill>
            </a:endParaRPr>
          </a:p>
        </p:txBody>
      </p:sp>
      <p:sp>
        <p:nvSpPr>
          <p:cNvPr id="8" name="ZoneTexte 7">
            <a:extLst>
              <a:ext uri="{FF2B5EF4-FFF2-40B4-BE49-F238E27FC236}">
                <a16:creationId xmlns:a16="http://schemas.microsoft.com/office/drawing/2014/main" id="{8216DDD9-C39D-7942-A8BD-0692D95CB49B}"/>
              </a:ext>
            </a:extLst>
          </p:cNvPr>
          <p:cNvSpPr txBox="1"/>
          <p:nvPr/>
        </p:nvSpPr>
        <p:spPr>
          <a:xfrm>
            <a:off x="3900985" y="2195572"/>
            <a:ext cx="792589" cy="369332"/>
          </a:xfrm>
          <a:prstGeom prst="rect">
            <a:avLst/>
          </a:prstGeom>
          <a:noFill/>
        </p:spPr>
        <p:txBody>
          <a:bodyPr wrap="none" rtlCol="0">
            <a:spAutoFit/>
          </a:bodyPr>
          <a:lstStyle/>
          <a:p>
            <a:r>
              <a:rPr lang="fr-FR" b="1" dirty="0">
                <a:solidFill>
                  <a:schemeClr val="accent5">
                    <a:lumMod val="75000"/>
                  </a:schemeClr>
                </a:solidFill>
              </a:rPr>
              <a:t>LS/LT</a:t>
            </a:r>
          </a:p>
        </p:txBody>
      </p:sp>
      <p:sp>
        <p:nvSpPr>
          <p:cNvPr id="9" name="ZoneTexte 8">
            <a:extLst>
              <a:ext uri="{FF2B5EF4-FFF2-40B4-BE49-F238E27FC236}">
                <a16:creationId xmlns:a16="http://schemas.microsoft.com/office/drawing/2014/main" id="{5927C52A-0DE7-2742-8336-D6304C6D444F}"/>
              </a:ext>
            </a:extLst>
          </p:cNvPr>
          <p:cNvSpPr txBox="1"/>
          <p:nvPr/>
        </p:nvSpPr>
        <p:spPr>
          <a:xfrm>
            <a:off x="3779911" y="3068960"/>
            <a:ext cx="1139930" cy="646331"/>
          </a:xfrm>
          <a:prstGeom prst="rect">
            <a:avLst/>
          </a:prstGeom>
          <a:noFill/>
        </p:spPr>
        <p:txBody>
          <a:bodyPr wrap="square" rtlCol="0">
            <a:spAutoFit/>
          </a:bodyPr>
          <a:lstStyle>
            <a:defPPr>
              <a:defRPr lang="it-IT"/>
            </a:defPPr>
            <a:lvl1pPr>
              <a:defRPr b="1"/>
            </a:lvl1pPr>
          </a:lstStyle>
          <a:p>
            <a:r>
              <a:rPr lang="fr-FR" dirty="0">
                <a:solidFill>
                  <a:schemeClr val="accent5">
                    <a:lumMod val="75000"/>
                  </a:schemeClr>
                </a:solidFill>
              </a:rPr>
              <a:t>INTER.</a:t>
            </a:r>
          </a:p>
          <a:p>
            <a:endParaRPr lang="fr-FR" dirty="0">
              <a:solidFill>
                <a:schemeClr val="accent5">
                  <a:lumMod val="75000"/>
                </a:schemeClr>
              </a:solidFill>
            </a:endParaRPr>
          </a:p>
        </p:txBody>
      </p:sp>
      <p:sp>
        <p:nvSpPr>
          <p:cNvPr id="12" name="ZoneTexte 11">
            <a:extLst>
              <a:ext uri="{FF2B5EF4-FFF2-40B4-BE49-F238E27FC236}">
                <a16:creationId xmlns:a16="http://schemas.microsoft.com/office/drawing/2014/main" id="{69ED49BE-2302-284F-97E8-1A2728B73D7E}"/>
              </a:ext>
            </a:extLst>
          </p:cNvPr>
          <p:cNvSpPr txBox="1"/>
          <p:nvPr/>
        </p:nvSpPr>
        <p:spPr>
          <a:xfrm>
            <a:off x="3851920" y="4581128"/>
            <a:ext cx="979755" cy="369332"/>
          </a:xfrm>
          <a:prstGeom prst="rect">
            <a:avLst/>
          </a:prstGeom>
          <a:noFill/>
        </p:spPr>
        <p:txBody>
          <a:bodyPr wrap="none" rtlCol="0">
            <a:spAutoFit/>
          </a:bodyPr>
          <a:lstStyle/>
          <a:p>
            <a:r>
              <a:rPr lang="fr-FR" b="1" dirty="0">
                <a:solidFill>
                  <a:schemeClr val="accent5">
                    <a:lumMod val="75000"/>
                  </a:schemeClr>
                </a:solidFill>
              </a:rPr>
              <a:t>AVANZ.</a:t>
            </a:r>
          </a:p>
        </p:txBody>
      </p:sp>
      <p:sp>
        <p:nvSpPr>
          <p:cNvPr id="14" name="ZoneTexte 13">
            <a:extLst>
              <a:ext uri="{FF2B5EF4-FFF2-40B4-BE49-F238E27FC236}">
                <a16:creationId xmlns:a16="http://schemas.microsoft.com/office/drawing/2014/main" id="{42409129-2C9C-A540-A997-FB05A30B7011}"/>
              </a:ext>
            </a:extLst>
          </p:cNvPr>
          <p:cNvSpPr txBox="1"/>
          <p:nvPr/>
        </p:nvSpPr>
        <p:spPr>
          <a:xfrm>
            <a:off x="611558" y="5733256"/>
            <a:ext cx="8532442" cy="707886"/>
          </a:xfrm>
          <a:prstGeom prst="rect">
            <a:avLst/>
          </a:prstGeom>
          <a:noFill/>
        </p:spPr>
        <p:txBody>
          <a:bodyPr wrap="square" rtlCol="0">
            <a:spAutoFit/>
          </a:bodyPr>
          <a:lstStyle/>
          <a:p>
            <a:r>
              <a:rPr lang="fr-FR" sz="2000" dirty="0">
                <a:solidFill>
                  <a:schemeClr val="accent6">
                    <a:lumMod val="75000"/>
                  </a:schemeClr>
                </a:solidFill>
              </a:rPr>
              <a:t>ITA L2 : le </a:t>
            </a:r>
            <a:r>
              <a:rPr lang="fr-FR" sz="2000" dirty="0" err="1">
                <a:solidFill>
                  <a:schemeClr val="accent6">
                    <a:lumMod val="75000"/>
                  </a:schemeClr>
                </a:solidFill>
              </a:rPr>
              <a:t>produzioni</a:t>
            </a:r>
            <a:r>
              <a:rPr lang="fr-FR" sz="2000" dirty="0">
                <a:solidFill>
                  <a:schemeClr val="accent6">
                    <a:lumMod val="75000"/>
                  </a:schemeClr>
                </a:solidFill>
              </a:rPr>
              <a:t> </a:t>
            </a:r>
            <a:r>
              <a:rPr lang="fr-FR" sz="2000" dirty="0" err="1">
                <a:solidFill>
                  <a:schemeClr val="accent6">
                    <a:lumMod val="75000"/>
                  </a:schemeClr>
                </a:solidFill>
              </a:rPr>
              <a:t>degli</a:t>
            </a:r>
            <a:r>
              <a:rPr lang="fr-FR" sz="2000" dirty="0">
                <a:solidFill>
                  <a:schemeClr val="accent6">
                    <a:lumMod val="75000"/>
                  </a:schemeClr>
                </a:solidFill>
              </a:rPr>
              <a:t> </a:t>
            </a:r>
            <a:r>
              <a:rPr lang="fr-FR" sz="2000" dirty="0" err="1">
                <a:solidFill>
                  <a:schemeClr val="accent6">
                    <a:lumMod val="75000"/>
                  </a:schemeClr>
                </a:solidFill>
              </a:rPr>
              <a:t>anglofoni</a:t>
            </a:r>
            <a:r>
              <a:rPr lang="fr-FR" sz="2000" dirty="0">
                <a:solidFill>
                  <a:schemeClr val="accent6">
                    <a:lumMod val="75000"/>
                  </a:schemeClr>
                </a:solidFill>
              </a:rPr>
              <a:t> </a:t>
            </a:r>
            <a:r>
              <a:rPr lang="fr-FR" sz="2000" dirty="0" err="1">
                <a:solidFill>
                  <a:schemeClr val="accent6">
                    <a:lumMod val="75000"/>
                  </a:schemeClr>
                </a:solidFill>
              </a:rPr>
              <a:t>appaiono</a:t>
            </a:r>
            <a:r>
              <a:rPr lang="fr-FR" sz="2000" dirty="0">
                <a:solidFill>
                  <a:schemeClr val="accent6">
                    <a:lumMod val="75000"/>
                  </a:schemeClr>
                </a:solidFill>
              </a:rPr>
              <a:t> più </a:t>
            </a:r>
            <a:r>
              <a:rPr lang="fr-FR" sz="2000" i="1" dirty="0" err="1">
                <a:solidFill>
                  <a:schemeClr val="accent6">
                    <a:lumMod val="75000"/>
                  </a:schemeClr>
                </a:solidFill>
              </a:rPr>
              <a:t>target</a:t>
            </a:r>
            <a:r>
              <a:rPr lang="fr-FR" sz="2000" i="1" dirty="0">
                <a:solidFill>
                  <a:schemeClr val="accent6">
                    <a:lumMod val="75000"/>
                  </a:schemeClr>
                </a:solidFill>
              </a:rPr>
              <a:t>-like </a:t>
            </a:r>
            <a:r>
              <a:rPr lang="fr-FR" sz="2000" dirty="0">
                <a:solidFill>
                  <a:schemeClr val="accent6">
                    <a:lumMod val="75000"/>
                  </a:schemeClr>
                </a:solidFill>
              </a:rPr>
              <a:t>di quelle dei </a:t>
            </a:r>
            <a:r>
              <a:rPr lang="fr-FR" sz="2000" dirty="0" err="1">
                <a:solidFill>
                  <a:schemeClr val="accent6">
                    <a:lumMod val="75000"/>
                  </a:schemeClr>
                </a:solidFill>
              </a:rPr>
              <a:t>francofoni</a:t>
            </a:r>
            <a:endParaRPr lang="fr-FR" sz="2000" dirty="0">
              <a:solidFill>
                <a:schemeClr val="accent6">
                  <a:lumMod val="75000"/>
                </a:schemeClr>
              </a:solidFill>
            </a:endParaRPr>
          </a:p>
        </p:txBody>
      </p:sp>
      <p:cxnSp>
        <p:nvCxnSpPr>
          <p:cNvPr id="16" name="Connecteur droit avec flèche 15">
            <a:extLst>
              <a:ext uri="{FF2B5EF4-FFF2-40B4-BE49-F238E27FC236}">
                <a16:creationId xmlns:a16="http://schemas.microsoft.com/office/drawing/2014/main" id="{DC76915D-954C-F243-AB8D-AFF7ED1587BD}"/>
              </a:ext>
            </a:extLst>
          </p:cNvPr>
          <p:cNvCxnSpPr/>
          <p:nvPr/>
        </p:nvCxnSpPr>
        <p:spPr>
          <a:xfrm>
            <a:off x="1691680" y="5373216"/>
            <a:ext cx="0" cy="28803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A118A74B-4605-E849-884A-092370304E0E}"/>
              </a:ext>
            </a:extLst>
          </p:cNvPr>
          <p:cNvSpPr txBox="1"/>
          <p:nvPr/>
        </p:nvSpPr>
        <p:spPr>
          <a:xfrm>
            <a:off x="611560" y="1556792"/>
            <a:ext cx="2592288" cy="369332"/>
          </a:xfrm>
          <a:prstGeom prst="rect">
            <a:avLst/>
          </a:prstGeom>
          <a:noFill/>
        </p:spPr>
        <p:txBody>
          <a:bodyPr wrap="square" rtlCol="0">
            <a:spAutoFit/>
          </a:bodyPr>
          <a:lstStyle/>
          <a:p>
            <a:r>
              <a:rPr lang="fr-FR" b="1" dirty="0">
                <a:solidFill>
                  <a:schemeClr val="accent6">
                    <a:lumMod val="75000"/>
                  </a:schemeClr>
                </a:solidFill>
              </a:rPr>
              <a:t>ING =&gt; L2 ITA </a:t>
            </a:r>
          </a:p>
        </p:txBody>
      </p:sp>
      <p:sp>
        <p:nvSpPr>
          <p:cNvPr id="19" name="Rectangle 18">
            <a:extLst>
              <a:ext uri="{FF2B5EF4-FFF2-40B4-BE49-F238E27FC236}">
                <a16:creationId xmlns:a16="http://schemas.microsoft.com/office/drawing/2014/main" id="{C17CAD5C-C119-4846-BEF9-B0DAA7A0D1C6}"/>
              </a:ext>
            </a:extLst>
          </p:cNvPr>
          <p:cNvSpPr/>
          <p:nvPr/>
        </p:nvSpPr>
        <p:spPr>
          <a:xfrm>
            <a:off x="5112567" y="1556792"/>
            <a:ext cx="3275857" cy="369332"/>
          </a:xfrm>
          <a:prstGeom prst="rect">
            <a:avLst/>
          </a:prstGeom>
        </p:spPr>
        <p:txBody>
          <a:bodyPr wrap="square">
            <a:spAutoFit/>
          </a:bodyPr>
          <a:lstStyle/>
          <a:p>
            <a:r>
              <a:rPr lang="fr-FR" b="1" dirty="0">
                <a:solidFill>
                  <a:schemeClr val="accent6">
                    <a:lumMod val="75000"/>
                  </a:schemeClr>
                </a:solidFill>
              </a:rPr>
              <a:t>FR =&gt; L2 ITA  </a:t>
            </a:r>
          </a:p>
        </p:txBody>
      </p:sp>
      <p:sp>
        <p:nvSpPr>
          <p:cNvPr id="15" name="Double flèche verticale 14">
            <a:extLst>
              <a:ext uri="{FF2B5EF4-FFF2-40B4-BE49-F238E27FC236}">
                <a16:creationId xmlns:a16="http://schemas.microsoft.com/office/drawing/2014/main" id="{F80B7686-4C1F-FD40-A494-DD7E067B4966}"/>
              </a:ext>
            </a:extLst>
          </p:cNvPr>
          <p:cNvSpPr/>
          <p:nvPr/>
        </p:nvSpPr>
        <p:spPr>
          <a:xfrm>
            <a:off x="4067944" y="3862789"/>
            <a:ext cx="432048" cy="646331"/>
          </a:xfrm>
          <a:prstGeom prst="upDownArrow">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Segnaposto numero diapositiva 17"/>
          <p:cNvSpPr>
            <a:spLocks noGrp="1"/>
          </p:cNvSpPr>
          <p:nvPr>
            <p:ph type="sldNum" sz="quarter" idx="12"/>
          </p:nvPr>
        </p:nvSpPr>
        <p:spPr/>
        <p:txBody>
          <a:bodyPr/>
          <a:lstStyle/>
          <a:p>
            <a:fld id="{1A6FC8AF-664B-42D1-8CAC-423102524EC0}" type="slidenum">
              <a:rPr lang="it-IT" smtClean="0"/>
              <a:pPr/>
              <a:t>58</a:t>
            </a:fld>
            <a:endParaRPr lang="it-IT"/>
          </a:p>
        </p:txBody>
      </p:sp>
      <p:sp>
        <p:nvSpPr>
          <p:cNvPr id="21" name="Segnaposto piè di pagina 20">
            <a:extLst>
              <a:ext uri="{FF2B5EF4-FFF2-40B4-BE49-F238E27FC236}">
                <a16:creationId xmlns:a16="http://schemas.microsoft.com/office/drawing/2014/main" id="{D7C67139-844B-B8A3-0F7F-17B9EC408224}"/>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2943720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829A6A1-9FB9-6C22-FC39-F3D921AF0370}"/>
              </a:ext>
            </a:extLst>
          </p:cNvPr>
          <p:cNvSpPr>
            <a:spLocks noGrp="1"/>
          </p:cNvSpPr>
          <p:nvPr>
            <p:ph idx="1"/>
          </p:nvPr>
        </p:nvSpPr>
        <p:spPr>
          <a:xfrm>
            <a:off x="457200" y="836712"/>
            <a:ext cx="8229600" cy="5519638"/>
          </a:xfrm>
        </p:spPr>
        <p:txBody>
          <a:bodyPr/>
          <a:lstStyle/>
          <a:p>
            <a:pPr marL="0" indent="0">
              <a:buNone/>
            </a:pPr>
            <a:r>
              <a:rPr lang="it-IT" dirty="0">
                <a:solidFill>
                  <a:srgbClr val="002060"/>
                </a:solidFill>
              </a:rPr>
              <a:t>Cosa resta da fare</a:t>
            </a:r>
          </a:p>
          <a:p>
            <a:pPr marL="0" indent="0">
              <a:buNone/>
            </a:pPr>
            <a:endParaRPr lang="it-IT" dirty="0">
              <a:solidFill>
                <a:srgbClr val="002060"/>
              </a:solidFill>
            </a:endParaRPr>
          </a:p>
          <a:p>
            <a:pPr marL="0" indent="0">
              <a:buNone/>
            </a:pPr>
            <a:r>
              <a:rPr lang="it-IT" dirty="0">
                <a:solidFill>
                  <a:srgbClr val="002060"/>
                </a:solidFill>
              </a:rPr>
              <a:t>Più studi con: </a:t>
            </a:r>
          </a:p>
          <a:p>
            <a:r>
              <a:rPr lang="it-IT" dirty="0">
                <a:solidFill>
                  <a:srgbClr val="002060"/>
                </a:solidFill>
              </a:rPr>
              <a:t>lingue con contrasti intra-tipologici</a:t>
            </a:r>
          </a:p>
          <a:p>
            <a:r>
              <a:rPr lang="it-IT" dirty="0">
                <a:solidFill>
                  <a:srgbClr val="002060"/>
                </a:solidFill>
              </a:rPr>
              <a:t>parlanti plurilingue</a:t>
            </a:r>
          </a:p>
          <a:p>
            <a:r>
              <a:rPr lang="it-IT" dirty="0">
                <a:solidFill>
                  <a:srgbClr val="002060"/>
                </a:solidFill>
              </a:rPr>
              <a:t>studi longitudinali</a:t>
            </a:r>
          </a:p>
          <a:p>
            <a:r>
              <a:rPr lang="it-IT" dirty="0">
                <a:solidFill>
                  <a:srgbClr val="002060"/>
                </a:solidFill>
              </a:rPr>
              <a:t>uso di diversi </a:t>
            </a:r>
            <a:r>
              <a:rPr lang="it-IT" dirty="0" err="1">
                <a:solidFill>
                  <a:srgbClr val="002060"/>
                </a:solidFill>
              </a:rPr>
              <a:t>typi</a:t>
            </a:r>
            <a:r>
              <a:rPr lang="it-IT" dirty="0">
                <a:solidFill>
                  <a:srgbClr val="002060"/>
                </a:solidFill>
              </a:rPr>
              <a:t> di tasks</a:t>
            </a:r>
          </a:p>
          <a:p>
            <a:r>
              <a:rPr lang="it-IT" dirty="0">
                <a:solidFill>
                  <a:srgbClr val="002060"/>
                </a:solidFill>
              </a:rPr>
              <a:t>comparazioni tra dati scritti vs dati orali </a:t>
            </a:r>
            <a:r>
              <a:rPr lang="it-IT" sz="1800" dirty="0">
                <a:solidFill>
                  <a:srgbClr val="002060"/>
                </a:solidFill>
              </a:rPr>
              <a:t>(</a:t>
            </a:r>
            <a:r>
              <a:rPr lang="it-IT" sz="1800" dirty="0" err="1">
                <a:solidFill>
                  <a:srgbClr val="002060"/>
                </a:solidFill>
              </a:rPr>
              <a:t>see</a:t>
            </a:r>
            <a:r>
              <a:rPr lang="it-IT" sz="1800" dirty="0">
                <a:solidFill>
                  <a:srgbClr val="002060"/>
                </a:solidFill>
              </a:rPr>
              <a:t> </a:t>
            </a:r>
            <a:r>
              <a:rPr lang="it-IT" sz="1800" dirty="0" err="1">
                <a:solidFill>
                  <a:srgbClr val="002060"/>
                </a:solidFill>
              </a:rPr>
              <a:t>Altca</a:t>
            </a:r>
            <a:r>
              <a:rPr lang="it-IT" sz="1800" dirty="0">
                <a:solidFill>
                  <a:srgbClr val="002060"/>
                </a:solidFill>
              </a:rPr>
              <a:t> Project, </a:t>
            </a:r>
            <a:r>
              <a:rPr lang="it-IT" sz="1800" dirty="0" err="1">
                <a:solidFill>
                  <a:srgbClr val="002060"/>
                </a:solidFill>
              </a:rPr>
              <a:t>Demagny</a:t>
            </a:r>
            <a:r>
              <a:rPr lang="it-IT" sz="1800" dirty="0">
                <a:solidFill>
                  <a:srgbClr val="002060"/>
                </a:solidFill>
              </a:rPr>
              <a:t> &amp; Anastasio 2022-24)</a:t>
            </a:r>
          </a:p>
          <a:p>
            <a:endParaRPr lang="it-IT" dirty="0">
              <a:solidFill>
                <a:srgbClr val="002060"/>
              </a:solidFill>
            </a:endParaRPr>
          </a:p>
        </p:txBody>
      </p:sp>
      <p:sp>
        <p:nvSpPr>
          <p:cNvPr id="4" name="Segnaposto numero diapositiva 3">
            <a:extLst>
              <a:ext uri="{FF2B5EF4-FFF2-40B4-BE49-F238E27FC236}">
                <a16:creationId xmlns:a16="http://schemas.microsoft.com/office/drawing/2014/main" id="{C484C4D9-1C8B-0A75-B481-CD921B81F2C6}"/>
              </a:ext>
            </a:extLst>
          </p:cNvPr>
          <p:cNvSpPr>
            <a:spLocks noGrp="1"/>
          </p:cNvSpPr>
          <p:nvPr>
            <p:ph type="sldNum" sz="quarter" idx="12"/>
          </p:nvPr>
        </p:nvSpPr>
        <p:spPr/>
        <p:txBody>
          <a:bodyPr/>
          <a:lstStyle/>
          <a:p>
            <a:fld id="{1A6FC8AF-664B-42D1-8CAC-423102524EC0}" type="slidenum">
              <a:rPr lang="it-IT" smtClean="0"/>
              <a:pPr/>
              <a:t>59</a:t>
            </a:fld>
            <a:endParaRPr lang="it-IT"/>
          </a:p>
        </p:txBody>
      </p:sp>
      <p:sp>
        <p:nvSpPr>
          <p:cNvPr id="2" name="Segnaposto piè di pagina 1">
            <a:extLst>
              <a:ext uri="{FF2B5EF4-FFF2-40B4-BE49-F238E27FC236}">
                <a16:creationId xmlns:a16="http://schemas.microsoft.com/office/drawing/2014/main" id="{0F1051B1-76B8-42A7-5B4F-FF4381A21300}"/>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649000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28670"/>
            <a:ext cx="8229600" cy="5143536"/>
          </a:xfrm>
        </p:spPr>
        <p:txBody>
          <a:bodyPr>
            <a:normAutofit/>
          </a:bodyPr>
          <a:lstStyle/>
          <a:p>
            <a:pPr marL="0" indent="0" algn="ctr">
              <a:buNone/>
            </a:pPr>
            <a:r>
              <a:rPr lang="it-IT" b="1" i="1" dirty="0">
                <a:solidFill>
                  <a:schemeClr val="accent6">
                    <a:lumMod val="75000"/>
                  </a:schemeClr>
                </a:solidFill>
                <a:latin typeface="+mj-lt"/>
              </a:rPr>
              <a:t>Cos’è il movimento (in linguistica) (1)</a:t>
            </a:r>
          </a:p>
          <a:p>
            <a:pPr marL="0" indent="0" algn="ctr">
              <a:buNone/>
            </a:pPr>
            <a:endParaRPr lang="it-IT" b="1" i="1" dirty="0">
              <a:solidFill>
                <a:schemeClr val="accent6">
                  <a:lumMod val="75000"/>
                </a:schemeClr>
              </a:solidFill>
              <a:latin typeface="+mj-lt"/>
            </a:endParaRPr>
          </a:p>
          <a:p>
            <a:pPr marL="0" indent="0">
              <a:buNone/>
            </a:pPr>
            <a:r>
              <a:rPr lang="it-IT" sz="2400" dirty="0">
                <a:solidFill>
                  <a:schemeClr val="accent6">
                    <a:lumMod val="75000"/>
                  </a:schemeClr>
                </a:solidFill>
                <a:latin typeface="+mj-lt"/>
              </a:rPr>
              <a:t>Cambiamento di localizzazione di un’entità nello spazio e nel tempo </a:t>
            </a:r>
            <a:r>
              <a:rPr lang="it-IT" sz="1800" dirty="0">
                <a:solidFill>
                  <a:schemeClr val="accent6">
                    <a:lumMod val="75000"/>
                  </a:schemeClr>
                </a:solidFill>
                <a:latin typeface="+mj-lt"/>
              </a:rPr>
              <a:t>(</a:t>
            </a:r>
            <a:r>
              <a:rPr lang="it-IT" sz="1800" dirty="0" err="1">
                <a:solidFill>
                  <a:schemeClr val="accent6">
                    <a:lumMod val="75000"/>
                  </a:schemeClr>
                </a:solidFill>
                <a:latin typeface="+mj-lt"/>
              </a:rPr>
              <a:t>Talmy</a:t>
            </a:r>
            <a:r>
              <a:rPr lang="it-IT" sz="1800" dirty="0">
                <a:solidFill>
                  <a:schemeClr val="accent6">
                    <a:lumMod val="75000"/>
                  </a:schemeClr>
                </a:solidFill>
                <a:latin typeface="+mj-lt"/>
              </a:rPr>
              <a:t> 1985)</a:t>
            </a:r>
          </a:p>
          <a:p>
            <a:pPr marL="0" indent="0">
              <a:buNone/>
            </a:pPr>
            <a:endParaRPr lang="it-IT" sz="2400" dirty="0">
              <a:solidFill>
                <a:schemeClr val="accent6">
                  <a:lumMod val="75000"/>
                </a:schemeClr>
              </a:solidFill>
              <a:latin typeface="+mj-lt"/>
            </a:endParaRPr>
          </a:p>
          <a:p>
            <a:pPr marL="0" indent="0">
              <a:buNone/>
            </a:pPr>
            <a:endParaRPr lang="it-IT" sz="2400" dirty="0">
              <a:solidFill>
                <a:schemeClr val="accent6">
                  <a:lumMod val="75000"/>
                </a:schemeClr>
              </a:solidFill>
              <a:latin typeface="+mj-lt"/>
            </a:endParaRPr>
          </a:p>
          <a:p>
            <a:pPr marL="0" indent="0">
              <a:buNone/>
            </a:pPr>
            <a:endParaRPr lang="it-IT" sz="2400" dirty="0">
              <a:solidFill>
                <a:schemeClr val="accent6">
                  <a:lumMod val="75000"/>
                </a:schemeClr>
              </a:solidFill>
              <a:latin typeface="+mj-lt"/>
            </a:endParaRPr>
          </a:p>
          <a:p>
            <a:pPr marL="0" indent="0">
              <a:buNone/>
            </a:pPr>
            <a:endParaRPr lang="it-IT" sz="2400" dirty="0">
              <a:solidFill>
                <a:schemeClr val="accent6">
                  <a:lumMod val="75000"/>
                </a:schemeClr>
              </a:solidFill>
              <a:latin typeface="+mj-lt"/>
            </a:endParaRPr>
          </a:p>
          <a:p>
            <a:pPr marL="0" indent="0" algn="ctr">
              <a:buNone/>
            </a:pPr>
            <a:r>
              <a:rPr lang="it-IT" sz="2400" dirty="0">
                <a:solidFill>
                  <a:schemeClr val="accent6">
                    <a:lumMod val="75000"/>
                  </a:schemeClr>
                </a:solidFill>
                <a:latin typeface="+mj-lt"/>
              </a:rPr>
              <a:t>A ……………………………………………… B</a:t>
            </a:r>
          </a:p>
          <a:p>
            <a:pPr marL="0" indent="0">
              <a:buNone/>
            </a:pPr>
            <a:r>
              <a:rPr lang="it-IT" sz="2400" dirty="0">
                <a:solidFill>
                  <a:schemeClr val="accent6">
                    <a:lumMod val="75000"/>
                  </a:schemeClr>
                </a:solidFill>
                <a:latin typeface="+mj-lt"/>
              </a:rPr>
              <a:t>		t1				        t2</a:t>
            </a: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6</a:t>
            </a:fld>
            <a:endParaRPr lang="it-IT"/>
          </a:p>
        </p:txBody>
      </p:sp>
      <p:pic>
        <p:nvPicPr>
          <p:cNvPr id="4" name="Immagine 3">
            <a:extLst>
              <a:ext uri="{FF2B5EF4-FFF2-40B4-BE49-F238E27FC236}">
                <a16:creationId xmlns:a16="http://schemas.microsoft.com/office/drawing/2014/main" id="{69F4DA86-BD95-017D-E409-FB3FDB890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50871" y="3356992"/>
            <a:ext cx="4102329" cy="1512000"/>
          </a:xfrm>
          <a:prstGeom prst="rect">
            <a:avLst/>
          </a:prstGeom>
        </p:spPr>
      </p:pic>
      <p:sp>
        <p:nvSpPr>
          <p:cNvPr id="2" name="Segnaposto piè di pagina 1">
            <a:extLst>
              <a:ext uri="{FF2B5EF4-FFF2-40B4-BE49-F238E27FC236}">
                <a16:creationId xmlns:a16="http://schemas.microsoft.com/office/drawing/2014/main" id="{F6395EDA-3672-79C2-A414-F2E07102A098}"/>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142213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99592" y="2492896"/>
            <a:ext cx="7406640" cy="1472184"/>
          </a:xfrm>
        </p:spPr>
        <p:txBody>
          <a:bodyPr>
            <a:normAutofit fontScale="90000"/>
          </a:bodyPr>
          <a:lstStyle/>
          <a:p>
            <a:pPr algn="ctr"/>
            <a:r>
              <a:rPr lang="en-US" sz="4800" b="1" dirty="0" err="1">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Grazie</a:t>
            </a:r>
            <a:r>
              <a:rPr lang="en-US" sz="4800" b="1" dirty="0">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 per la </a:t>
            </a:r>
            <a:r>
              <a:rPr lang="en-US" sz="4800" b="1" dirty="0" err="1">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vostra</a:t>
            </a:r>
            <a:r>
              <a:rPr lang="en-US" sz="4800" b="1" dirty="0">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 </a:t>
            </a:r>
            <a:r>
              <a:rPr lang="en-US" sz="4800" b="1" dirty="0" err="1">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attenzione</a:t>
            </a:r>
            <a:r>
              <a:rPr lang="en-US" sz="4800" b="1" dirty="0">
                <a:ln w="10541" cmpd="sng">
                  <a:solidFill>
                    <a:schemeClr val="accent6">
                      <a:lumMod val="60000"/>
                      <a:lumOff val="40000"/>
                    </a:schemeClr>
                  </a:solidFill>
                  <a:prstDash val="solid"/>
                </a:ln>
                <a:solidFill>
                  <a:schemeClr val="accent2">
                    <a:lumMod val="60000"/>
                    <a:lumOff val="40000"/>
                  </a:schemeClr>
                </a:solidFill>
                <a:effectLst>
                  <a:reflection blurRad="6350" stA="55000" endA="300" endPos="45500" dir="5400000" sy="-100000" algn="bl" rotWithShape="0"/>
                </a:effectLst>
                <a:latin typeface="Constantia" pitchFamily="18" charset="0"/>
              </a:rPr>
              <a:t>! </a:t>
            </a:r>
          </a:p>
        </p:txBody>
      </p:sp>
      <p:sp>
        <p:nvSpPr>
          <p:cNvPr id="5" name="CasellaDiTesto 4"/>
          <p:cNvSpPr txBox="1"/>
          <p:nvPr/>
        </p:nvSpPr>
        <p:spPr>
          <a:xfrm>
            <a:off x="4000496" y="5143512"/>
            <a:ext cx="4857784" cy="646331"/>
          </a:xfrm>
          <a:prstGeom prst="rect">
            <a:avLst/>
          </a:prstGeom>
          <a:noFill/>
        </p:spPr>
        <p:txBody>
          <a:bodyPr wrap="square" rtlCol="0">
            <a:spAutoFit/>
          </a:bodyPr>
          <a:lstStyle/>
          <a:p>
            <a:r>
              <a:rPr lang="it-IT" dirty="0">
                <a:solidFill>
                  <a:schemeClr val="accent5">
                    <a:lumMod val="50000"/>
                  </a:schemeClr>
                </a:solidFill>
                <a:cs typeface="Calibri" pitchFamily="34" charset="0"/>
              </a:rPr>
              <a:t> </a:t>
            </a:r>
            <a:r>
              <a:rPr lang="it-IT" dirty="0">
                <a:solidFill>
                  <a:schemeClr val="accent6">
                    <a:lumMod val="50000"/>
                  </a:schemeClr>
                </a:solidFill>
                <a:cs typeface="Calibri" pitchFamily="34" charset="0"/>
                <a:hlinkClick r:id="rId3"/>
              </a:rPr>
              <a:t>simona.anastasio@univ-lille.fr</a:t>
            </a:r>
            <a:endParaRPr lang="it-IT" dirty="0">
              <a:solidFill>
                <a:schemeClr val="accent6">
                  <a:lumMod val="50000"/>
                </a:schemeClr>
              </a:solidFill>
              <a:cs typeface="Calibri" pitchFamily="34" charset="0"/>
            </a:endParaRPr>
          </a:p>
          <a:p>
            <a:endParaRPr lang="it-IT" dirty="0">
              <a:solidFill>
                <a:srgbClr val="002060"/>
              </a:solidFill>
              <a:cs typeface="Calibri" pitchFamily="34" charset="0"/>
            </a:endParaRP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60</a:t>
            </a:fld>
            <a:endParaRPr lang="it-IT"/>
          </a:p>
        </p:txBody>
      </p:sp>
      <p:sp>
        <p:nvSpPr>
          <p:cNvPr id="3" name="Segnaposto piè di pagina 2">
            <a:extLst>
              <a:ext uri="{FF2B5EF4-FFF2-40B4-BE49-F238E27FC236}">
                <a16:creationId xmlns:a16="http://schemas.microsoft.com/office/drawing/2014/main" id="{2C7E1104-9102-26DA-9C3A-0AEDE388ADCE}"/>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79512" y="404664"/>
            <a:ext cx="8640960" cy="6192688"/>
          </a:xfrm>
        </p:spPr>
        <p:txBody>
          <a:bodyPr>
            <a:normAutofit fontScale="85000" lnSpcReduction="20000"/>
          </a:bodyPr>
          <a:lstStyle/>
          <a:p>
            <a:pPr algn="just"/>
            <a:r>
              <a:rPr lang="fr-FR" sz="1100" b="1" dirty="0" err="1">
                <a:solidFill>
                  <a:srgbClr val="002060"/>
                </a:solidFill>
                <a:latin typeface="Constantia" pitchFamily="18" charset="0"/>
              </a:rPr>
              <a:t>Riferimenti</a:t>
            </a:r>
            <a:endParaRPr lang="fr-FR" sz="1100" b="1" dirty="0">
              <a:solidFill>
                <a:srgbClr val="002060"/>
              </a:solidFill>
              <a:latin typeface="Constantia" pitchFamily="18" charset="0"/>
            </a:endParaRPr>
          </a:p>
          <a:p>
            <a:pPr algn="just"/>
            <a:endParaRPr lang="fr-FR" sz="1100" b="1" dirty="0">
              <a:solidFill>
                <a:srgbClr val="002060"/>
              </a:solidFill>
              <a:latin typeface="Constantia" pitchFamily="18" charset="0"/>
            </a:endParaRPr>
          </a:p>
          <a:p>
            <a:pPr algn="just"/>
            <a:r>
              <a:rPr lang="fr-FR" sz="900" dirty="0">
                <a:solidFill>
                  <a:srgbClr val="002060"/>
                </a:solidFill>
              </a:rPr>
              <a:t>Anastasio, S. </a:t>
            </a:r>
            <a:r>
              <a:rPr lang="en-US" sz="900" dirty="0">
                <a:solidFill>
                  <a:srgbClr val="002060"/>
                </a:solidFill>
              </a:rPr>
              <a:t>2022. Motion event construal in L2 French and Italian: from acquisitional perspectives to pedagogical implications. I</a:t>
            </a:r>
            <a:r>
              <a:rPr lang="en-GB" sz="900" b="0" i="1" u="none" strike="noStrike" dirty="0" err="1">
                <a:solidFill>
                  <a:srgbClr val="002060"/>
                </a:solidFill>
                <a:effectLst/>
              </a:rPr>
              <a:t>nternational</a:t>
            </a:r>
            <a:r>
              <a:rPr lang="en-GB" sz="900" b="0" i="1" u="none" strike="noStrike" dirty="0">
                <a:solidFill>
                  <a:srgbClr val="002060"/>
                </a:solidFill>
                <a:effectLst/>
              </a:rPr>
              <a:t> review of applied linguistics in language teaching (IRAL), Special Issue Motion event construal and language learning</a:t>
            </a:r>
            <a:r>
              <a:rPr lang="en-GB" sz="900" b="0" i="0" u="none" strike="noStrike" dirty="0">
                <a:solidFill>
                  <a:srgbClr val="002060"/>
                </a:solidFill>
                <a:effectLst/>
              </a:rPr>
              <a:t>. </a:t>
            </a:r>
            <a:r>
              <a:rPr lang="en-GB" sz="900" b="0" i="0" u="none" strike="noStrike" dirty="0">
                <a:solidFill>
                  <a:srgbClr val="002060"/>
                </a:solidFill>
                <a:effectLst/>
                <a:hlinkClick r:id="rId3"/>
              </a:rPr>
              <a:t>https://doi.org/10.1515/iral-2022-0046</a:t>
            </a:r>
            <a:endParaRPr lang="en-GB" sz="900" b="0" i="0" u="none" strike="noStrike" dirty="0">
              <a:solidFill>
                <a:srgbClr val="002060"/>
              </a:solidFill>
              <a:effectLst/>
            </a:endParaRPr>
          </a:p>
          <a:p>
            <a:pPr algn="just"/>
            <a:r>
              <a:rPr lang="fr-FR" sz="900" dirty="0">
                <a:solidFill>
                  <a:srgbClr val="002060"/>
                </a:solidFill>
              </a:rPr>
              <a:t>Anastasio, S. 2021. </a:t>
            </a:r>
            <a:r>
              <a:rPr lang="fr-FR" sz="900" i="1" dirty="0">
                <a:solidFill>
                  <a:srgbClr val="002060"/>
                </a:solidFill>
              </a:rPr>
              <a:t>Parler de déplacement en L2. Perspectives acquisitionnelles dans une approche translinguistique. </a:t>
            </a:r>
            <a:r>
              <a:rPr lang="it-IT" sz="900" i="1" dirty="0">
                <a:solidFill>
                  <a:srgbClr val="002060"/>
                </a:solidFill>
              </a:rPr>
              <a:t>Linguistica delle differenze 6</a:t>
            </a:r>
            <a:r>
              <a:rPr lang="it-IT" sz="900" dirty="0">
                <a:solidFill>
                  <a:srgbClr val="002060"/>
                </a:solidFill>
              </a:rPr>
              <a:t>. Roma : Aracne Editore.</a:t>
            </a:r>
          </a:p>
          <a:p>
            <a:pPr algn="just"/>
            <a:r>
              <a:rPr lang="fr-FR" sz="900" dirty="0">
                <a:solidFill>
                  <a:srgbClr val="002060"/>
                </a:solidFill>
              </a:rPr>
              <a:t>Anastasio, S. 2019. L'expression du déplacement en italien L2. Perspectives typologiques et psycholinguistiques . </a:t>
            </a:r>
            <a:r>
              <a:rPr lang="fr-FR" sz="900" i="1" dirty="0" err="1">
                <a:solidFill>
                  <a:srgbClr val="002060"/>
                </a:solidFill>
              </a:rPr>
              <a:t>Language</a:t>
            </a:r>
            <a:r>
              <a:rPr lang="fr-FR" sz="900" i="1" dirty="0">
                <a:solidFill>
                  <a:srgbClr val="002060"/>
                </a:solidFill>
              </a:rPr>
              <a:t>, Interaction &amp; Acquisition</a:t>
            </a:r>
            <a:r>
              <a:rPr lang="fr-FR" sz="900" dirty="0">
                <a:solidFill>
                  <a:srgbClr val="002060"/>
                </a:solidFill>
              </a:rPr>
              <a:t> 10:2, 204-228.</a:t>
            </a:r>
          </a:p>
          <a:p>
            <a:pPr algn="just"/>
            <a:r>
              <a:rPr lang="fr-FR" sz="900" dirty="0">
                <a:solidFill>
                  <a:srgbClr val="002060"/>
                </a:solidFill>
              </a:rPr>
              <a:t>Anastasio, S. 2018. L’expression de la référence à l’espace en italien et en Français L2. Une étude comparative. </a:t>
            </a:r>
            <a:r>
              <a:rPr lang="fr-FR" sz="900" dirty="0" err="1">
                <a:solidFill>
                  <a:srgbClr val="002060"/>
                </a:solidFill>
              </a:rPr>
              <a:t>Phd</a:t>
            </a:r>
            <a:r>
              <a:rPr lang="fr-FR" sz="900" dirty="0">
                <a:solidFill>
                  <a:srgbClr val="002060"/>
                </a:solidFill>
              </a:rPr>
              <a:t> dissertation, Université de Paris 8.</a:t>
            </a:r>
          </a:p>
          <a:p>
            <a:pPr algn="just"/>
            <a:r>
              <a:rPr lang="fr-FR" sz="900" dirty="0">
                <a:solidFill>
                  <a:srgbClr val="002060"/>
                </a:solidFill>
              </a:rPr>
              <a:t>Andersen, R. 1983. Transfer to </a:t>
            </a:r>
            <a:r>
              <a:rPr lang="fr-FR" sz="900" dirty="0" err="1">
                <a:solidFill>
                  <a:srgbClr val="002060"/>
                </a:solidFill>
              </a:rPr>
              <a:t>somewhere</a:t>
            </a:r>
            <a:r>
              <a:rPr lang="fr-FR" sz="900" dirty="0">
                <a:solidFill>
                  <a:srgbClr val="002060"/>
                </a:solidFill>
              </a:rPr>
              <a:t>. In S. </a:t>
            </a:r>
            <a:r>
              <a:rPr lang="fr-FR" sz="900" dirty="0" err="1">
                <a:solidFill>
                  <a:srgbClr val="002060"/>
                </a:solidFill>
              </a:rPr>
              <a:t>Gass</a:t>
            </a:r>
            <a:r>
              <a:rPr lang="fr-FR" sz="900" dirty="0">
                <a:solidFill>
                  <a:srgbClr val="002060"/>
                </a:solidFill>
              </a:rPr>
              <a:t> and L. </a:t>
            </a:r>
            <a:r>
              <a:rPr lang="fr-FR" sz="900" dirty="0" err="1">
                <a:solidFill>
                  <a:srgbClr val="002060"/>
                </a:solidFill>
              </a:rPr>
              <a:t>Selinker</a:t>
            </a:r>
            <a:r>
              <a:rPr lang="fr-FR" sz="900" dirty="0">
                <a:solidFill>
                  <a:srgbClr val="002060"/>
                </a:solidFill>
              </a:rPr>
              <a:t> (</a:t>
            </a:r>
            <a:r>
              <a:rPr lang="fr-FR" sz="900" dirty="0" err="1">
                <a:solidFill>
                  <a:srgbClr val="002060"/>
                </a:solidFill>
              </a:rPr>
              <a:t>ed</a:t>
            </a:r>
            <a:r>
              <a:rPr lang="fr-FR" sz="900" dirty="0">
                <a:solidFill>
                  <a:srgbClr val="002060"/>
                </a:solidFill>
              </a:rPr>
              <a:t>.). </a:t>
            </a:r>
            <a:r>
              <a:rPr lang="fr-FR" sz="900" i="1" dirty="0" err="1">
                <a:solidFill>
                  <a:srgbClr val="002060"/>
                </a:solidFill>
              </a:rPr>
              <a:t>Language</a:t>
            </a:r>
            <a:r>
              <a:rPr lang="fr-FR" sz="900" i="1" dirty="0">
                <a:solidFill>
                  <a:srgbClr val="002060"/>
                </a:solidFill>
              </a:rPr>
              <a:t> </a:t>
            </a:r>
            <a:r>
              <a:rPr lang="fr-FR" sz="900" i="1" dirty="0" err="1">
                <a:solidFill>
                  <a:srgbClr val="002060"/>
                </a:solidFill>
              </a:rPr>
              <a:t>transfer</a:t>
            </a:r>
            <a:r>
              <a:rPr lang="fr-FR" sz="900" i="1" dirty="0">
                <a:solidFill>
                  <a:srgbClr val="002060"/>
                </a:solidFill>
              </a:rPr>
              <a:t> in </a:t>
            </a:r>
            <a:r>
              <a:rPr lang="fr-FR" sz="900" i="1" dirty="0" err="1">
                <a:solidFill>
                  <a:srgbClr val="002060"/>
                </a:solidFill>
              </a:rPr>
              <a:t>language</a:t>
            </a:r>
            <a:r>
              <a:rPr lang="fr-FR" sz="900" i="1" dirty="0">
                <a:solidFill>
                  <a:srgbClr val="002060"/>
                </a:solidFill>
              </a:rPr>
              <a:t> </a:t>
            </a:r>
            <a:r>
              <a:rPr lang="fr-FR" sz="900" i="1" dirty="0" err="1">
                <a:solidFill>
                  <a:srgbClr val="002060"/>
                </a:solidFill>
              </a:rPr>
              <a:t>learning</a:t>
            </a:r>
            <a:r>
              <a:rPr lang="fr-FR" sz="900" dirty="0">
                <a:solidFill>
                  <a:srgbClr val="002060"/>
                </a:solidFill>
              </a:rPr>
              <a:t>. Rowley: </a:t>
            </a:r>
            <a:r>
              <a:rPr lang="fr-FR" sz="900" dirty="0" err="1">
                <a:solidFill>
                  <a:srgbClr val="002060"/>
                </a:solidFill>
              </a:rPr>
              <a:t>Nwebury</a:t>
            </a:r>
            <a:r>
              <a:rPr lang="fr-FR" sz="900" dirty="0">
                <a:solidFill>
                  <a:srgbClr val="002060"/>
                </a:solidFill>
              </a:rPr>
              <a:t> House, 177-201.</a:t>
            </a:r>
          </a:p>
          <a:p>
            <a:pPr algn="just"/>
            <a:r>
              <a:rPr lang="fr-FR" sz="900" dirty="0" err="1">
                <a:solidFill>
                  <a:srgbClr val="002060"/>
                </a:solidFill>
              </a:rPr>
              <a:t>Bartning</a:t>
            </a:r>
            <a:r>
              <a:rPr lang="fr-FR" sz="900" dirty="0">
                <a:solidFill>
                  <a:srgbClr val="002060"/>
                </a:solidFill>
              </a:rPr>
              <a:t>, I. &amp; </a:t>
            </a:r>
            <a:r>
              <a:rPr lang="fr-FR" sz="900" dirty="0" err="1">
                <a:solidFill>
                  <a:srgbClr val="002060"/>
                </a:solidFill>
              </a:rPr>
              <a:t>Schylter</a:t>
            </a:r>
            <a:r>
              <a:rPr lang="fr-FR" sz="900" dirty="0">
                <a:solidFill>
                  <a:srgbClr val="002060"/>
                </a:solidFill>
              </a:rPr>
              <a:t>, S. 2004. Itinéraires </a:t>
            </a:r>
            <a:r>
              <a:rPr lang="fr-FR" sz="900" dirty="0" err="1">
                <a:solidFill>
                  <a:srgbClr val="002060"/>
                </a:solidFill>
              </a:rPr>
              <a:t>acquisitionnels</a:t>
            </a:r>
            <a:r>
              <a:rPr lang="fr-FR" sz="900" dirty="0">
                <a:solidFill>
                  <a:srgbClr val="002060"/>
                </a:solidFill>
              </a:rPr>
              <a:t> et stades de développement en français L2. </a:t>
            </a:r>
            <a:r>
              <a:rPr lang="it-IT" sz="900" i="1" dirty="0" err="1">
                <a:solidFill>
                  <a:srgbClr val="002060"/>
                </a:solidFill>
              </a:rPr>
              <a:t>French</a:t>
            </a:r>
            <a:r>
              <a:rPr lang="it-IT" sz="900" i="1" dirty="0">
                <a:solidFill>
                  <a:srgbClr val="002060"/>
                </a:solidFill>
              </a:rPr>
              <a:t> </a:t>
            </a:r>
            <a:r>
              <a:rPr lang="it-IT" sz="900" i="1" dirty="0" err="1">
                <a:solidFill>
                  <a:srgbClr val="002060"/>
                </a:solidFill>
              </a:rPr>
              <a:t>Language</a:t>
            </a:r>
            <a:r>
              <a:rPr lang="it-IT" sz="900" i="1" dirty="0">
                <a:solidFill>
                  <a:srgbClr val="002060"/>
                </a:solidFill>
              </a:rPr>
              <a:t> </a:t>
            </a:r>
            <a:r>
              <a:rPr lang="it-IT" sz="900" i="1" dirty="0" err="1">
                <a:solidFill>
                  <a:srgbClr val="002060"/>
                </a:solidFill>
              </a:rPr>
              <a:t>Studies</a:t>
            </a:r>
            <a:r>
              <a:rPr lang="it-IT" sz="900" dirty="0">
                <a:solidFill>
                  <a:srgbClr val="002060"/>
                </a:solidFill>
              </a:rPr>
              <a:t>, Vol. 14, pp. 281-299.</a:t>
            </a:r>
          </a:p>
          <a:p>
            <a:pPr algn="just"/>
            <a:r>
              <a:rPr lang="en-US" sz="900" dirty="0" err="1">
                <a:solidFill>
                  <a:srgbClr val="002060"/>
                </a:solidFill>
              </a:rPr>
              <a:t>Benazzo</a:t>
            </a:r>
            <a:r>
              <a:rPr lang="en-US" sz="900" dirty="0">
                <a:solidFill>
                  <a:srgbClr val="002060"/>
                </a:solidFill>
              </a:rPr>
              <a:t>, S. &amp; </a:t>
            </a:r>
            <a:r>
              <a:rPr lang="en-US" sz="900" dirty="0" err="1">
                <a:solidFill>
                  <a:srgbClr val="002060"/>
                </a:solidFill>
              </a:rPr>
              <a:t>Andorno</a:t>
            </a:r>
            <a:r>
              <a:rPr lang="en-US" sz="900" dirty="0">
                <a:solidFill>
                  <a:srgbClr val="002060"/>
                </a:solidFill>
              </a:rPr>
              <a:t>, C.. 2017. Is It Really Easier to Acquire a Closely-Related Language ? A Study on the Expression of Iteration and Continuation in L2 French. In Martin Howard &amp; </a:t>
            </a:r>
            <a:r>
              <a:rPr lang="en-US" sz="900" dirty="0" err="1">
                <a:solidFill>
                  <a:srgbClr val="002060"/>
                </a:solidFill>
              </a:rPr>
              <a:t>Pascale</a:t>
            </a:r>
            <a:r>
              <a:rPr lang="en-US" sz="900" dirty="0">
                <a:solidFill>
                  <a:srgbClr val="002060"/>
                </a:solidFill>
              </a:rPr>
              <a:t> </a:t>
            </a:r>
            <a:r>
              <a:rPr lang="en-US" sz="900" dirty="0" err="1">
                <a:solidFill>
                  <a:srgbClr val="002060"/>
                </a:solidFill>
              </a:rPr>
              <a:t>Leclercq</a:t>
            </a:r>
            <a:r>
              <a:rPr lang="en-US" sz="900" dirty="0">
                <a:solidFill>
                  <a:srgbClr val="002060"/>
                </a:solidFill>
              </a:rPr>
              <a:t> (eds.), </a:t>
            </a:r>
            <a:r>
              <a:rPr lang="en-US" sz="900" i="1" dirty="0">
                <a:solidFill>
                  <a:srgbClr val="002060"/>
                </a:solidFill>
              </a:rPr>
              <a:t>Tense-Aspect-Modality in a Second Language :</a:t>
            </a:r>
            <a:r>
              <a:rPr lang="en-US" sz="900" dirty="0">
                <a:solidFill>
                  <a:srgbClr val="002060"/>
                </a:solidFill>
              </a:rPr>
              <a:t> </a:t>
            </a:r>
            <a:r>
              <a:rPr lang="en-US" sz="900" i="1" dirty="0">
                <a:solidFill>
                  <a:srgbClr val="002060"/>
                </a:solidFill>
              </a:rPr>
              <a:t>Contemporary Perspectives</a:t>
            </a:r>
            <a:r>
              <a:rPr lang="en-US" sz="900" dirty="0">
                <a:solidFill>
                  <a:srgbClr val="002060"/>
                </a:solidFill>
              </a:rPr>
              <a:t>, 105-143. </a:t>
            </a:r>
            <a:r>
              <a:rPr lang="it-IT" sz="900" dirty="0">
                <a:solidFill>
                  <a:srgbClr val="002060"/>
                </a:solidFill>
              </a:rPr>
              <a:t>Amsterdam – Philadelphia : </a:t>
            </a:r>
            <a:r>
              <a:rPr lang="it-IT" sz="900" dirty="0" err="1">
                <a:solidFill>
                  <a:srgbClr val="002060"/>
                </a:solidFill>
              </a:rPr>
              <a:t>Benjamins</a:t>
            </a:r>
            <a:endParaRPr lang="it-IT" sz="900" dirty="0">
              <a:solidFill>
                <a:srgbClr val="002060"/>
              </a:solidFill>
            </a:endParaRPr>
          </a:p>
          <a:p>
            <a:pPr algn="just"/>
            <a:r>
              <a:rPr lang="en-US" sz="900" dirty="0" err="1">
                <a:solidFill>
                  <a:srgbClr val="002060"/>
                </a:solidFill>
              </a:rPr>
              <a:t>Cadierno</a:t>
            </a:r>
            <a:r>
              <a:rPr lang="en-US" sz="900" dirty="0">
                <a:solidFill>
                  <a:srgbClr val="002060"/>
                </a:solidFill>
              </a:rPr>
              <a:t>, T. 2004. Expressing motion events in a second language: a cognitive typological perspective. In M. </a:t>
            </a:r>
            <a:r>
              <a:rPr lang="en-US" sz="900" dirty="0" err="1">
                <a:solidFill>
                  <a:srgbClr val="002060"/>
                </a:solidFill>
              </a:rPr>
              <a:t>Achard</a:t>
            </a:r>
            <a:r>
              <a:rPr lang="en-US" sz="900" dirty="0">
                <a:solidFill>
                  <a:srgbClr val="002060"/>
                </a:solidFill>
              </a:rPr>
              <a:t> &amp; S. </a:t>
            </a:r>
            <a:r>
              <a:rPr lang="en-US" sz="900" dirty="0" err="1">
                <a:solidFill>
                  <a:srgbClr val="002060"/>
                </a:solidFill>
              </a:rPr>
              <a:t>Neimeier</a:t>
            </a:r>
            <a:r>
              <a:rPr lang="en-US" sz="900" dirty="0">
                <a:solidFill>
                  <a:srgbClr val="002060"/>
                </a:solidFill>
              </a:rPr>
              <a:t> (</a:t>
            </a:r>
            <a:r>
              <a:rPr lang="en-US" sz="900" dirty="0" err="1">
                <a:solidFill>
                  <a:srgbClr val="002060"/>
                </a:solidFill>
              </a:rPr>
              <a:t>éds</a:t>
            </a:r>
            <a:r>
              <a:rPr lang="en-US" sz="900" dirty="0">
                <a:solidFill>
                  <a:srgbClr val="002060"/>
                </a:solidFill>
              </a:rPr>
              <a:t>.). </a:t>
            </a:r>
            <a:r>
              <a:rPr lang="en-US" sz="900" i="1" dirty="0">
                <a:solidFill>
                  <a:srgbClr val="002060"/>
                </a:solidFill>
              </a:rPr>
              <a:t>Cognitive linguistics, second language acquisition and foreign language pedagogy</a:t>
            </a:r>
            <a:r>
              <a:rPr lang="en-US" sz="900" dirty="0">
                <a:solidFill>
                  <a:srgbClr val="002060"/>
                </a:solidFill>
              </a:rPr>
              <a:t>. Berlin: Mouton de </a:t>
            </a:r>
            <a:r>
              <a:rPr lang="en-US" sz="900" dirty="0" err="1">
                <a:solidFill>
                  <a:srgbClr val="002060"/>
                </a:solidFill>
              </a:rPr>
              <a:t>Gruyter</a:t>
            </a:r>
            <a:r>
              <a:rPr lang="en-US" sz="900" dirty="0">
                <a:solidFill>
                  <a:srgbClr val="002060"/>
                </a:solidFill>
              </a:rPr>
              <a:t>, 13-49.</a:t>
            </a:r>
            <a:endParaRPr lang="it-IT" sz="900" dirty="0">
              <a:solidFill>
                <a:srgbClr val="002060"/>
              </a:solidFill>
            </a:endParaRPr>
          </a:p>
          <a:p>
            <a:pPr algn="just"/>
            <a:r>
              <a:rPr lang="en-US" sz="900" dirty="0" err="1">
                <a:solidFill>
                  <a:srgbClr val="002060"/>
                </a:solidFill>
              </a:rPr>
              <a:t>Cadierno</a:t>
            </a:r>
            <a:r>
              <a:rPr lang="en-US" sz="900" dirty="0">
                <a:solidFill>
                  <a:srgbClr val="002060"/>
                </a:solidFill>
              </a:rPr>
              <a:t>, T. 2017. Thinking for Speaking about Motion in a Second Language. In I. </a:t>
            </a:r>
            <a:r>
              <a:rPr lang="en-US" sz="900" dirty="0" err="1">
                <a:solidFill>
                  <a:srgbClr val="002060"/>
                </a:solidFill>
              </a:rPr>
              <a:t>Ibarretxe-Antuňano</a:t>
            </a:r>
            <a:r>
              <a:rPr lang="en-US" sz="900" dirty="0">
                <a:solidFill>
                  <a:srgbClr val="002060"/>
                </a:solidFill>
              </a:rPr>
              <a:t> (ed.). </a:t>
            </a:r>
            <a:r>
              <a:rPr lang="en-US" sz="900" i="1" dirty="0">
                <a:solidFill>
                  <a:srgbClr val="002060"/>
                </a:solidFill>
              </a:rPr>
              <a:t>Motion and Space across Languages : Theory and Applications. </a:t>
            </a:r>
            <a:r>
              <a:rPr lang="en-US" sz="900" dirty="0">
                <a:solidFill>
                  <a:srgbClr val="002060"/>
                </a:solidFill>
              </a:rPr>
              <a:t>Amsterdam – </a:t>
            </a:r>
            <a:r>
              <a:rPr lang="en-US" sz="900" dirty="0" err="1">
                <a:solidFill>
                  <a:srgbClr val="002060"/>
                </a:solidFill>
              </a:rPr>
              <a:t>Philadelphie</a:t>
            </a:r>
            <a:r>
              <a:rPr lang="en-US" sz="900" dirty="0">
                <a:solidFill>
                  <a:srgbClr val="002060"/>
                </a:solidFill>
              </a:rPr>
              <a:t> : J. </a:t>
            </a:r>
            <a:r>
              <a:rPr lang="en-US" sz="900" dirty="0" err="1">
                <a:solidFill>
                  <a:srgbClr val="002060"/>
                </a:solidFill>
              </a:rPr>
              <a:t>Benjamins</a:t>
            </a:r>
            <a:r>
              <a:rPr lang="en-US" sz="900" dirty="0">
                <a:solidFill>
                  <a:srgbClr val="002060"/>
                </a:solidFill>
              </a:rPr>
              <a:t> : 279-300.</a:t>
            </a:r>
            <a:endParaRPr lang="it-IT" sz="900" dirty="0">
              <a:solidFill>
                <a:srgbClr val="002060"/>
              </a:solidFill>
            </a:endParaRPr>
          </a:p>
          <a:p>
            <a:pPr algn="just"/>
            <a:r>
              <a:rPr lang="en-US" sz="900" dirty="0" err="1">
                <a:solidFill>
                  <a:srgbClr val="002060"/>
                </a:solidFill>
              </a:rPr>
              <a:t>Cadierno</a:t>
            </a:r>
            <a:r>
              <a:rPr lang="en-US" sz="900" dirty="0">
                <a:solidFill>
                  <a:srgbClr val="002060"/>
                </a:solidFill>
              </a:rPr>
              <a:t>, T. &amp; Ruiz, L. 2006. Motion events in Spanish L2 acquisition. </a:t>
            </a:r>
            <a:r>
              <a:rPr lang="it-IT" sz="900" i="1" dirty="0" err="1">
                <a:solidFill>
                  <a:srgbClr val="002060"/>
                </a:solidFill>
              </a:rPr>
              <a:t>Annual</a:t>
            </a:r>
            <a:r>
              <a:rPr lang="it-IT" sz="900" i="1" dirty="0">
                <a:solidFill>
                  <a:srgbClr val="002060"/>
                </a:solidFill>
              </a:rPr>
              <a:t> </a:t>
            </a:r>
            <a:r>
              <a:rPr lang="it-IT" sz="900" i="1" dirty="0" err="1">
                <a:solidFill>
                  <a:srgbClr val="002060"/>
                </a:solidFill>
              </a:rPr>
              <a:t>Review</a:t>
            </a:r>
            <a:r>
              <a:rPr lang="it-IT" sz="900" i="1" dirty="0">
                <a:solidFill>
                  <a:srgbClr val="002060"/>
                </a:solidFill>
              </a:rPr>
              <a:t> </a:t>
            </a:r>
            <a:r>
              <a:rPr lang="it-IT" sz="900" i="1" dirty="0" err="1">
                <a:solidFill>
                  <a:srgbClr val="002060"/>
                </a:solidFill>
              </a:rPr>
              <a:t>of</a:t>
            </a:r>
            <a:r>
              <a:rPr lang="it-IT" sz="900" i="1" dirty="0">
                <a:solidFill>
                  <a:srgbClr val="002060"/>
                </a:solidFill>
              </a:rPr>
              <a:t> Cognitive </a:t>
            </a:r>
            <a:r>
              <a:rPr lang="it-IT" sz="900" i="1" dirty="0" err="1">
                <a:solidFill>
                  <a:srgbClr val="002060"/>
                </a:solidFill>
              </a:rPr>
              <a:t>Linguistics</a:t>
            </a:r>
            <a:r>
              <a:rPr lang="it-IT" sz="900" dirty="0">
                <a:solidFill>
                  <a:srgbClr val="002060"/>
                </a:solidFill>
              </a:rPr>
              <a:t> 4 (1), 183-216.  </a:t>
            </a:r>
          </a:p>
          <a:p>
            <a:pPr algn="just"/>
            <a:r>
              <a:rPr lang="en-US" sz="900" dirty="0">
                <a:solidFill>
                  <a:srgbClr val="002060"/>
                </a:solidFill>
              </a:rPr>
              <a:t>Carroll, M. et Lambert, M. 2006. Reorganizing Principles of Information Structure in Advanced L2s : French and German Learners of English. In H. Byrnes, H. D. </a:t>
            </a:r>
            <a:r>
              <a:rPr lang="en-US" sz="900" dirty="0" err="1">
                <a:solidFill>
                  <a:srgbClr val="002060"/>
                </a:solidFill>
              </a:rPr>
              <a:t>Weger</a:t>
            </a:r>
            <a:r>
              <a:rPr lang="en-US" sz="900" dirty="0">
                <a:solidFill>
                  <a:srgbClr val="002060"/>
                </a:solidFill>
              </a:rPr>
              <a:t>- </a:t>
            </a:r>
            <a:r>
              <a:rPr lang="en-US" sz="900" dirty="0" err="1">
                <a:solidFill>
                  <a:srgbClr val="002060"/>
                </a:solidFill>
              </a:rPr>
              <a:t>Guntharp</a:t>
            </a:r>
            <a:r>
              <a:rPr lang="en-US" sz="900" dirty="0">
                <a:solidFill>
                  <a:srgbClr val="002060"/>
                </a:solidFill>
              </a:rPr>
              <a:t> et K. A. Sprang (</a:t>
            </a:r>
            <a:r>
              <a:rPr lang="en-US" sz="900" dirty="0" err="1">
                <a:solidFill>
                  <a:srgbClr val="002060"/>
                </a:solidFill>
              </a:rPr>
              <a:t>éd</a:t>
            </a:r>
            <a:r>
              <a:rPr lang="en-US" sz="900" dirty="0">
                <a:solidFill>
                  <a:srgbClr val="002060"/>
                </a:solidFill>
              </a:rPr>
              <a:t>.), </a:t>
            </a:r>
            <a:r>
              <a:rPr lang="en-US" sz="900" i="1" dirty="0">
                <a:solidFill>
                  <a:srgbClr val="002060"/>
                </a:solidFill>
              </a:rPr>
              <a:t>Educating for Advanced Foreign Language Capacities : Constructs, Curriculum, Instruction, Assessment. Washington : Georgetown University </a:t>
            </a:r>
            <a:r>
              <a:rPr lang="it-IT" sz="900" dirty="0">
                <a:solidFill>
                  <a:srgbClr val="002060"/>
                </a:solidFill>
              </a:rPr>
              <a:t>Press : 54-73.</a:t>
            </a:r>
          </a:p>
          <a:p>
            <a:pPr algn="l"/>
            <a:r>
              <a:rPr lang="it-IT" sz="900" dirty="0">
                <a:solidFill>
                  <a:srgbClr val="002060"/>
                </a:solidFill>
              </a:rPr>
              <a:t>Carroll, M., </a:t>
            </a:r>
            <a:r>
              <a:rPr lang="it-IT" sz="900" dirty="0" err="1">
                <a:solidFill>
                  <a:srgbClr val="002060"/>
                </a:solidFill>
              </a:rPr>
              <a:t>Murcia-Serra</a:t>
            </a:r>
            <a:r>
              <a:rPr lang="it-IT" sz="900" dirty="0">
                <a:solidFill>
                  <a:srgbClr val="002060"/>
                </a:solidFill>
              </a:rPr>
              <a:t>, J., </a:t>
            </a:r>
            <a:r>
              <a:rPr lang="it-IT" sz="900" dirty="0" err="1">
                <a:solidFill>
                  <a:srgbClr val="002060"/>
                </a:solidFill>
              </a:rPr>
              <a:t>Watorek</a:t>
            </a:r>
            <a:r>
              <a:rPr lang="it-IT" sz="900" dirty="0">
                <a:solidFill>
                  <a:srgbClr val="002060"/>
                </a:solidFill>
              </a:rPr>
              <a:t>, M. </a:t>
            </a:r>
            <a:r>
              <a:rPr lang="it-IT" sz="900" dirty="0" err="1">
                <a:solidFill>
                  <a:srgbClr val="002060"/>
                </a:solidFill>
              </a:rPr>
              <a:t>et</a:t>
            </a:r>
            <a:r>
              <a:rPr lang="it-IT" sz="900" dirty="0">
                <a:solidFill>
                  <a:srgbClr val="002060"/>
                </a:solidFill>
              </a:rPr>
              <a:t> </a:t>
            </a:r>
            <a:r>
              <a:rPr lang="it-IT" sz="900" dirty="0" err="1">
                <a:solidFill>
                  <a:srgbClr val="002060"/>
                </a:solidFill>
              </a:rPr>
              <a:t>Bendiscioli</a:t>
            </a:r>
            <a:r>
              <a:rPr lang="it-IT" sz="900" dirty="0">
                <a:solidFill>
                  <a:srgbClr val="002060"/>
                </a:solidFill>
              </a:rPr>
              <a:t>, A. 2000. The </a:t>
            </a:r>
            <a:r>
              <a:rPr lang="it-IT" sz="900" dirty="0" err="1">
                <a:solidFill>
                  <a:srgbClr val="002060"/>
                </a:solidFill>
              </a:rPr>
              <a:t>Relevance</a:t>
            </a:r>
            <a:r>
              <a:rPr lang="it-IT" sz="900" dirty="0">
                <a:solidFill>
                  <a:srgbClr val="002060"/>
                </a:solidFill>
              </a:rPr>
              <a:t> </a:t>
            </a:r>
            <a:r>
              <a:rPr lang="en-US" sz="900" dirty="0">
                <a:solidFill>
                  <a:srgbClr val="002060"/>
                </a:solidFill>
              </a:rPr>
              <a:t>of Information Organization to Second Language Acquisition Studies : The Descriptive Discourse of Advanced Adult Learners of German. </a:t>
            </a:r>
            <a:r>
              <a:rPr lang="en-US" sz="900" i="1" dirty="0">
                <a:solidFill>
                  <a:srgbClr val="002060"/>
                </a:solidFill>
              </a:rPr>
              <a:t>Studies in Second Language Acquisition </a:t>
            </a:r>
            <a:r>
              <a:rPr lang="it-IT" sz="900" dirty="0">
                <a:solidFill>
                  <a:srgbClr val="002060"/>
                </a:solidFill>
              </a:rPr>
              <a:t>22 (3) : 441-466.</a:t>
            </a:r>
          </a:p>
          <a:p>
            <a:pPr algn="l"/>
            <a:r>
              <a:rPr lang="fr-FR" sz="900" dirty="0">
                <a:solidFill>
                  <a:srgbClr val="002060"/>
                </a:solidFill>
              </a:rPr>
              <a:t>Carroll, M. et </a:t>
            </a:r>
            <a:r>
              <a:rPr lang="fr-FR" sz="900" dirty="0" err="1">
                <a:solidFill>
                  <a:srgbClr val="002060"/>
                </a:solidFill>
              </a:rPr>
              <a:t>Stutterheim</a:t>
            </a:r>
            <a:r>
              <a:rPr lang="fr-FR" sz="900" dirty="0">
                <a:solidFill>
                  <a:srgbClr val="002060"/>
                </a:solidFill>
              </a:rPr>
              <a:t>, C. </a:t>
            </a:r>
            <a:r>
              <a:rPr lang="fr-FR" sz="900" dirty="0" err="1">
                <a:solidFill>
                  <a:srgbClr val="002060"/>
                </a:solidFill>
              </a:rPr>
              <a:t>von</a:t>
            </a:r>
            <a:r>
              <a:rPr lang="fr-FR" sz="900" dirty="0">
                <a:solidFill>
                  <a:srgbClr val="002060"/>
                </a:solidFill>
              </a:rPr>
              <a:t> 1997. Relations entre grammaticalisation et conceptualisation et implications sur l’acquisition d’une langue étrangère. </a:t>
            </a:r>
            <a:r>
              <a:rPr lang="fr-FR" sz="900" i="1" dirty="0">
                <a:solidFill>
                  <a:srgbClr val="002060"/>
                </a:solidFill>
              </a:rPr>
              <a:t>AILE – Acquisition et interaction en langue étrangère 9 : 83-115.</a:t>
            </a:r>
            <a:r>
              <a:rPr lang="it-IT" sz="900" dirty="0">
                <a:solidFill>
                  <a:srgbClr val="002060"/>
                </a:solidFill>
              </a:rPr>
              <a:t>.</a:t>
            </a:r>
          </a:p>
          <a:p>
            <a:pPr algn="l"/>
            <a:r>
              <a:rPr lang="de-DE" sz="900" dirty="0">
                <a:solidFill>
                  <a:srgbClr val="002060"/>
                </a:solidFill>
              </a:rPr>
              <a:t>Carroll, M., Weimar, K., Flecken, M., Lambert, M. et </a:t>
            </a:r>
            <a:r>
              <a:rPr lang="de-DE" sz="900" dirty="0" err="1">
                <a:solidFill>
                  <a:srgbClr val="002060"/>
                </a:solidFill>
              </a:rPr>
              <a:t>Stutterheim</a:t>
            </a:r>
            <a:r>
              <a:rPr lang="de-DE" sz="900" dirty="0">
                <a:solidFill>
                  <a:srgbClr val="002060"/>
                </a:solidFill>
              </a:rPr>
              <a:t>, C. von 2012. </a:t>
            </a:r>
            <a:r>
              <a:rPr lang="en-US" sz="900" dirty="0">
                <a:solidFill>
                  <a:srgbClr val="002060"/>
                </a:solidFill>
              </a:rPr>
              <a:t>Tracing Trajectories. Motion Event Construal by Advanced L2 French-English and L2 French-German </a:t>
            </a:r>
            <a:r>
              <a:rPr lang="en-US" sz="900" dirty="0" err="1">
                <a:solidFill>
                  <a:srgbClr val="002060"/>
                </a:solidFill>
              </a:rPr>
              <a:t>seakers</a:t>
            </a:r>
            <a:r>
              <a:rPr lang="en-US" sz="900" dirty="0">
                <a:solidFill>
                  <a:srgbClr val="002060"/>
                </a:solidFill>
              </a:rPr>
              <a:t>. </a:t>
            </a:r>
            <a:r>
              <a:rPr lang="en-US" sz="900" i="1" dirty="0">
                <a:solidFill>
                  <a:srgbClr val="002060"/>
                </a:solidFill>
              </a:rPr>
              <a:t>LIA – Language, Interaction and Acquisition 3 (2) : 202-230.</a:t>
            </a:r>
            <a:endParaRPr lang="it-IT" sz="900" dirty="0">
              <a:solidFill>
                <a:srgbClr val="002060"/>
              </a:solidFill>
            </a:endParaRPr>
          </a:p>
          <a:p>
            <a:pPr algn="l"/>
            <a:r>
              <a:rPr lang="it-IT" sz="900" dirty="0" err="1">
                <a:solidFill>
                  <a:srgbClr val="002060"/>
                </a:solidFill>
              </a:rPr>
              <a:t>Cini</a:t>
            </a:r>
            <a:r>
              <a:rPr lang="it-IT" sz="900" dirty="0">
                <a:solidFill>
                  <a:srgbClr val="002060"/>
                </a:solidFill>
              </a:rPr>
              <a:t>, M. (ed.) 2008. </a:t>
            </a:r>
            <a:r>
              <a:rPr lang="it-IT" sz="900" i="1" dirty="0">
                <a:solidFill>
                  <a:srgbClr val="002060"/>
                </a:solidFill>
              </a:rPr>
              <a:t>I verbi sintagmatici in italiano e nelle varietà dialettali. Stato dell’arte e prospettive di ricerca. </a:t>
            </a:r>
            <a:r>
              <a:rPr lang="it-IT" sz="900" i="1" dirty="0" err="1">
                <a:solidFill>
                  <a:srgbClr val="002060"/>
                </a:solidFill>
              </a:rPr>
              <a:t>Frankfurt</a:t>
            </a:r>
            <a:r>
              <a:rPr lang="it-IT" sz="900" i="1" dirty="0">
                <a:solidFill>
                  <a:srgbClr val="002060"/>
                </a:solidFill>
              </a:rPr>
              <a:t> </a:t>
            </a:r>
            <a:r>
              <a:rPr lang="it-IT" sz="900" i="1" dirty="0" err="1">
                <a:solidFill>
                  <a:srgbClr val="002060"/>
                </a:solidFill>
              </a:rPr>
              <a:t>am</a:t>
            </a:r>
            <a:r>
              <a:rPr lang="it-IT" sz="900" i="1" dirty="0">
                <a:solidFill>
                  <a:srgbClr val="002060"/>
                </a:solidFill>
              </a:rPr>
              <a:t> </a:t>
            </a:r>
            <a:r>
              <a:rPr lang="it-IT" sz="900" i="1" dirty="0" err="1">
                <a:solidFill>
                  <a:srgbClr val="002060"/>
                </a:solidFill>
              </a:rPr>
              <a:t>Main</a:t>
            </a:r>
            <a:r>
              <a:rPr lang="it-IT" sz="900" i="1" dirty="0">
                <a:solidFill>
                  <a:srgbClr val="002060"/>
                </a:solidFill>
              </a:rPr>
              <a:t> : P. </a:t>
            </a:r>
            <a:r>
              <a:rPr lang="it-IT" sz="900" i="1" dirty="0" err="1">
                <a:solidFill>
                  <a:srgbClr val="002060"/>
                </a:solidFill>
              </a:rPr>
              <a:t>Lang</a:t>
            </a:r>
            <a:r>
              <a:rPr lang="it-IT" sz="900" i="1" dirty="0">
                <a:solidFill>
                  <a:srgbClr val="002060"/>
                </a:solidFill>
              </a:rPr>
              <a:t>.</a:t>
            </a:r>
          </a:p>
          <a:p>
            <a:pPr algn="l"/>
            <a:r>
              <a:rPr lang="en-US" sz="900" dirty="0">
                <a:solidFill>
                  <a:srgbClr val="002060"/>
                </a:solidFill>
              </a:rPr>
              <a:t>Hendriks, H., Hickmann, M. &amp; </a:t>
            </a:r>
            <a:r>
              <a:rPr lang="en-US" sz="900" dirty="0" err="1">
                <a:solidFill>
                  <a:srgbClr val="002060"/>
                </a:solidFill>
              </a:rPr>
              <a:t>Demagny</a:t>
            </a:r>
            <a:r>
              <a:rPr lang="en-US" sz="900" dirty="0">
                <a:solidFill>
                  <a:srgbClr val="002060"/>
                </a:solidFill>
              </a:rPr>
              <a:t>, A. C. 2008. How adult English learners of French express caused motion: a comparison with English and French natives. </a:t>
            </a:r>
            <a:r>
              <a:rPr lang="fr-FR" sz="900" i="1" dirty="0">
                <a:solidFill>
                  <a:srgbClr val="002060"/>
                </a:solidFill>
              </a:rPr>
              <a:t>Acquisition et Interaction en langue étrangère</a:t>
            </a:r>
            <a:r>
              <a:rPr lang="fr-FR" sz="900" dirty="0">
                <a:solidFill>
                  <a:srgbClr val="002060"/>
                </a:solidFill>
              </a:rPr>
              <a:t> (AILE) 27, 15-41.</a:t>
            </a:r>
            <a:endParaRPr lang="it-IT" sz="900" dirty="0">
              <a:solidFill>
                <a:srgbClr val="002060"/>
              </a:solidFill>
            </a:endParaRPr>
          </a:p>
          <a:p>
            <a:pPr algn="just"/>
            <a:r>
              <a:rPr lang="it-IT" sz="900" dirty="0" err="1">
                <a:solidFill>
                  <a:srgbClr val="002060"/>
                </a:solidFill>
              </a:rPr>
              <a:t>Hendriks</a:t>
            </a:r>
            <a:r>
              <a:rPr lang="it-IT" sz="900" dirty="0">
                <a:solidFill>
                  <a:srgbClr val="002060"/>
                </a:solidFill>
              </a:rPr>
              <a:t>., H. &amp; </a:t>
            </a:r>
            <a:r>
              <a:rPr lang="it-IT" sz="900" dirty="0" err="1">
                <a:solidFill>
                  <a:srgbClr val="002060"/>
                </a:solidFill>
              </a:rPr>
              <a:t>Hickmann</a:t>
            </a:r>
            <a:r>
              <a:rPr lang="it-IT" sz="900" dirty="0">
                <a:solidFill>
                  <a:srgbClr val="002060"/>
                </a:solidFill>
              </a:rPr>
              <a:t>, M. 2011. </a:t>
            </a:r>
            <a:r>
              <a:rPr lang="en-US" sz="900" dirty="0">
                <a:solidFill>
                  <a:srgbClr val="002060"/>
                </a:solidFill>
              </a:rPr>
              <a:t>Expressing voluntary motion in a second language: English learners of French. In V. Cook &amp; B. </a:t>
            </a:r>
            <a:r>
              <a:rPr lang="en-US" sz="900" dirty="0" err="1">
                <a:solidFill>
                  <a:srgbClr val="002060"/>
                </a:solidFill>
              </a:rPr>
              <a:t>Bassetti</a:t>
            </a:r>
            <a:r>
              <a:rPr lang="en-US" sz="900" dirty="0">
                <a:solidFill>
                  <a:srgbClr val="002060"/>
                </a:solidFill>
              </a:rPr>
              <a:t> (eds.). </a:t>
            </a:r>
            <a:r>
              <a:rPr lang="en-US" sz="900" i="1" dirty="0">
                <a:solidFill>
                  <a:srgbClr val="002060"/>
                </a:solidFill>
              </a:rPr>
              <a:t>Language and bilingual cognition</a:t>
            </a:r>
            <a:r>
              <a:rPr lang="en-US" sz="900" dirty="0">
                <a:solidFill>
                  <a:srgbClr val="002060"/>
                </a:solidFill>
              </a:rPr>
              <a:t>. Hove, UK: Psychology Press, 315-340</a:t>
            </a:r>
            <a:r>
              <a:rPr lang="en-US" sz="900" dirty="0"/>
              <a:t>.</a:t>
            </a:r>
          </a:p>
          <a:p>
            <a:pPr algn="just"/>
            <a:r>
              <a:rPr lang="en-US" sz="900" dirty="0" err="1">
                <a:solidFill>
                  <a:srgbClr val="002060"/>
                </a:solidFill>
              </a:rPr>
              <a:t>Hijazo-Gascón</a:t>
            </a:r>
            <a:r>
              <a:rPr lang="en-US" sz="900" dirty="0">
                <a:solidFill>
                  <a:srgbClr val="002060"/>
                </a:solidFill>
              </a:rPr>
              <a:t>, A. 2021. </a:t>
            </a:r>
            <a:r>
              <a:rPr lang="en-US" sz="900" i="1" dirty="0">
                <a:solidFill>
                  <a:srgbClr val="002060"/>
                </a:solidFill>
              </a:rPr>
              <a:t>Moving across languages: motion events in Spanish as a second language</a:t>
            </a:r>
            <a:r>
              <a:rPr lang="en-US" sz="900" dirty="0">
                <a:solidFill>
                  <a:srgbClr val="002060"/>
                </a:solidFill>
              </a:rPr>
              <a:t>. Berlin-Boston: Mouton De </a:t>
            </a:r>
            <a:r>
              <a:rPr lang="en-US" sz="900" dirty="0" err="1">
                <a:solidFill>
                  <a:srgbClr val="002060"/>
                </a:solidFill>
              </a:rPr>
              <a:t>Gruyter</a:t>
            </a:r>
            <a:r>
              <a:rPr lang="en-US" sz="900" dirty="0">
                <a:solidFill>
                  <a:srgbClr val="002060"/>
                </a:solidFill>
              </a:rPr>
              <a:t>.</a:t>
            </a:r>
            <a:endParaRPr lang="it-IT" sz="900" dirty="0">
              <a:solidFill>
                <a:srgbClr val="002060"/>
              </a:solidFill>
            </a:endParaRPr>
          </a:p>
          <a:p>
            <a:pPr algn="just"/>
            <a:r>
              <a:rPr lang="it-IT" sz="900" dirty="0" err="1">
                <a:solidFill>
                  <a:srgbClr val="002060"/>
                </a:solidFill>
              </a:rPr>
              <a:t>Iacobini</a:t>
            </a:r>
            <a:r>
              <a:rPr lang="it-IT" sz="900" dirty="0">
                <a:solidFill>
                  <a:srgbClr val="002060"/>
                </a:solidFill>
              </a:rPr>
              <a:t>, C. &amp; Masini, F. 2006. </a:t>
            </a:r>
            <a:r>
              <a:rPr lang="en-US" sz="900" dirty="0">
                <a:solidFill>
                  <a:srgbClr val="002060"/>
                </a:solidFill>
              </a:rPr>
              <a:t>The emergence of verb-particle constructions in Italian: locative and </a:t>
            </a:r>
            <a:r>
              <a:rPr lang="en-US" sz="900" dirty="0" err="1">
                <a:solidFill>
                  <a:srgbClr val="002060"/>
                </a:solidFill>
              </a:rPr>
              <a:t>actional</a:t>
            </a:r>
            <a:r>
              <a:rPr lang="en-US" sz="900" dirty="0">
                <a:solidFill>
                  <a:srgbClr val="002060"/>
                </a:solidFill>
              </a:rPr>
              <a:t> meanings. </a:t>
            </a:r>
            <a:r>
              <a:rPr lang="it-IT" sz="900" i="1" dirty="0" err="1">
                <a:solidFill>
                  <a:srgbClr val="002060"/>
                </a:solidFill>
              </a:rPr>
              <a:t>Morphology</a:t>
            </a:r>
            <a:r>
              <a:rPr lang="it-IT" sz="900" i="1" dirty="0">
                <a:solidFill>
                  <a:srgbClr val="002060"/>
                </a:solidFill>
              </a:rPr>
              <a:t>, </a:t>
            </a:r>
            <a:r>
              <a:rPr lang="it-IT" sz="900" dirty="0">
                <a:solidFill>
                  <a:srgbClr val="002060"/>
                </a:solidFill>
              </a:rPr>
              <a:t>Vol. 16, 2, pp. 155-188.</a:t>
            </a:r>
          </a:p>
          <a:p>
            <a:pPr algn="just"/>
            <a:r>
              <a:rPr lang="en-US" sz="900" dirty="0">
                <a:solidFill>
                  <a:srgbClr val="002060"/>
                </a:solidFill>
              </a:rPr>
              <a:t>Jarvis, S. &amp; </a:t>
            </a:r>
            <a:r>
              <a:rPr lang="en-US" sz="900" dirty="0" err="1">
                <a:solidFill>
                  <a:srgbClr val="002060"/>
                </a:solidFill>
              </a:rPr>
              <a:t>Pavlenko</a:t>
            </a:r>
            <a:r>
              <a:rPr lang="en-US" sz="900" dirty="0">
                <a:solidFill>
                  <a:srgbClr val="002060"/>
                </a:solidFill>
              </a:rPr>
              <a:t>, A. 2010. </a:t>
            </a:r>
            <a:r>
              <a:rPr lang="en-US" sz="900" i="1" dirty="0" err="1">
                <a:solidFill>
                  <a:srgbClr val="002060"/>
                </a:solidFill>
              </a:rPr>
              <a:t>Crosslinguistic</a:t>
            </a:r>
            <a:r>
              <a:rPr lang="en-US" sz="900" i="1" dirty="0">
                <a:solidFill>
                  <a:srgbClr val="002060"/>
                </a:solidFill>
              </a:rPr>
              <a:t> influence in language and cognition. New York and London: </a:t>
            </a:r>
            <a:r>
              <a:rPr lang="en-US" sz="900" i="1" dirty="0" err="1">
                <a:solidFill>
                  <a:srgbClr val="002060"/>
                </a:solidFill>
              </a:rPr>
              <a:t>Routledge</a:t>
            </a:r>
            <a:r>
              <a:rPr lang="en-US" sz="900" i="1" dirty="0">
                <a:solidFill>
                  <a:srgbClr val="002060"/>
                </a:solidFill>
              </a:rPr>
              <a:t>.</a:t>
            </a:r>
            <a:endParaRPr lang="it-IT" sz="900" i="1" dirty="0">
              <a:solidFill>
                <a:srgbClr val="002060"/>
              </a:solidFill>
            </a:endParaRPr>
          </a:p>
          <a:p>
            <a:pPr algn="just"/>
            <a:r>
              <a:rPr lang="en-US" sz="900" dirty="0" err="1">
                <a:solidFill>
                  <a:srgbClr val="002060"/>
                </a:solidFill>
              </a:rPr>
              <a:t>Kellerman</a:t>
            </a:r>
            <a:r>
              <a:rPr lang="en-US" sz="900" dirty="0">
                <a:solidFill>
                  <a:srgbClr val="002060"/>
                </a:solidFill>
              </a:rPr>
              <a:t>, E. &amp; </a:t>
            </a:r>
            <a:r>
              <a:rPr lang="en-US" sz="900" dirty="0" err="1">
                <a:solidFill>
                  <a:srgbClr val="002060"/>
                </a:solidFill>
              </a:rPr>
              <a:t>Sharwood</a:t>
            </a:r>
            <a:r>
              <a:rPr lang="en-US" sz="900" dirty="0">
                <a:solidFill>
                  <a:srgbClr val="002060"/>
                </a:solidFill>
              </a:rPr>
              <a:t> Smith, M. (ed.) 1986. </a:t>
            </a:r>
            <a:r>
              <a:rPr lang="en-US" sz="900" i="1" dirty="0" err="1">
                <a:solidFill>
                  <a:srgbClr val="002060"/>
                </a:solidFill>
              </a:rPr>
              <a:t>Crosslinguistic</a:t>
            </a:r>
            <a:r>
              <a:rPr lang="en-US" sz="900" i="1" dirty="0">
                <a:solidFill>
                  <a:srgbClr val="002060"/>
                </a:solidFill>
              </a:rPr>
              <a:t> Influence in Second Language Acquisition. New York – Oxford – Toronto : </a:t>
            </a:r>
            <a:r>
              <a:rPr lang="en-US" sz="900" i="1" dirty="0" err="1">
                <a:solidFill>
                  <a:srgbClr val="002060"/>
                </a:solidFill>
              </a:rPr>
              <a:t>Pergamon</a:t>
            </a:r>
            <a:r>
              <a:rPr lang="en-US" sz="900" i="1" dirty="0">
                <a:solidFill>
                  <a:srgbClr val="002060"/>
                </a:solidFill>
              </a:rPr>
              <a:t> Institute of English.</a:t>
            </a:r>
          </a:p>
          <a:p>
            <a:pPr algn="just"/>
            <a:r>
              <a:rPr lang="en-US" sz="900" dirty="0">
                <a:solidFill>
                  <a:srgbClr val="002060"/>
                </a:solidFill>
              </a:rPr>
              <a:t>Klein, W. &amp; Perdue, C. 1997. The Basic Variety (or : Couldn’t Natural Languages Be Much Simpler ?). </a:t>
            </a:r>
            <a:r>
              <a:rPr lang="en-US" sz="900" i="1" dirty="0">
                <a:solidFill>
                  <a:srgbClr val="002060"/>
                </a:solidFill>
              </a:rPr>
              <a:t>Second Language Research 13 (4) : 301-347.</a:t>
            </a:r>
            <a:endParaRPr lang="en-US" sz="900" dirty="0"/>
          </a:p>
          <a:p>
            <a:pPr algn="just"/>
            <a:r>
              <a:rPr lang="en-US" sz="900" dirty="0" err="1">
                <a:solidFill>
                  <a:srgbClr val="002060"/>
                </a:solidFill>
              </a:rPr>
              <a:t>Ringbom</a:t>
            </a:r>
            <a:r>
              <a:rPr lang="en-US" sz="900" dirty="0">
                <a:solidFill>
                  <a:srgbClr val="002060"/>
                </a:solidFill>
              </a:rPr>
              <a:t>, H. &amp; Jarvis, S. 2009. The Importance of Cross-Linguistic Similarity in Foreign Language Learning. In M. H. Long et C. J. Doughty (ed.). </a:t>
            </a:r>
            <a:r>
              <a:rPr lang="en-US" sz="900" i="1" dirty="0">
                <a:solidFill>
                  <a:srgbClr val="002060"/>
                </a:solidFill>
              </a:rPr>
              <a:t>The Handbook of Language Teaching. Oxford – Malden – </a:t>
            </a:r>
            <a:r>
              <a:rPr lang="en-US" sz="900" i="1" dirty="0" err="1">
                <a:solidFill>
                  <a:srgbClr val="002060"/>
                </a:solidFill>
              </a:rPr>
              <a:t>Chichester</a:t>
            </a:r>
            <a:r>
              <a:rPr lang="en-US" sz="900" i="1" dirty="0">
                <a:solidFill>
                  <a:srgbClr val="002060"/>
                </a:solidFill>
              </a:rPr>
              <a:t> : Wiley-Blackwell , 106-118.</a:t>
            </a:r>
          </a:p>
          <a:p>
            <a:pPr algn="just"/>
            <a:r>
              <a:rPr lang="it-IT" sz="900" dirty="0">
                <a:solidFill>
                  <a:srgbClr val="002060"/>
                </a:solidFill>
              </a:rPr>
              <a:t>Simone, R. 1997. Esistono verbi sintagmatici in italiano?. In De Mauro, T. &amp; Lo Cascio, V. (</a:t>
            </a:r>
            <a:r>
              <a:rPr lang="it-IT" sz="900" dirty="0" err="1">
                <a:solidFill>
                  <a:srgbClr val="002060"/>
                </a:solidFill>
              </a:rPr>
              <a:t>eds</a:t>
            </a:r>
            <a:r>
              <a:rPr lang="it-IT" sz="900" dirty="0">
                <a:solidFill>
                  <a:srgbClr val="002060"/>
                </a:solidFill>
              </a:rPr>
              <a:t>.). </a:t>
            </a:r>
            <a:r>
              <a:rPr lang="it-IT" sz="900" i="1" dirty="0">
                <a:solidFill>
                  <a:srgbClr val="002060"/>
                </a:solidFill>
              </a:rPr>
              <a:t>Lessico e grammatica. Teorie linguistiche e applicazioni lessicografiche</a:t>
            </a:r>
            <a:r>
              <a:rPr lang="it-IT" sz="900" dirty="0">
                <a:solidFill>
                  <a:srgbClr val="002060"/>
                </a:solidFill>
              </a:rPr>
              <a:t>,. Roma: </a:t>
            </a:r>
            <a:r>
              <a:rPr lang="it-IT" sz="900" dirty="0" err="1">
                <a:solidFill>
                  <a:srgbClr val="002060"/>
                </a:solidFill>
              </a:rPr>
              <a:t>Bulzoni</a:t>
            </a:r>
            <a:r>
              <a:rPr lang="it-IT" sz="900" dirty="0">
                <a:solidFill>
                  <a:srgbClr val="002060"/>
                </a:solidFill>
              </a:rPr>
              <a:t>, 155-170. </a:t>
            </a:r>
          </a:p>
          <a:p>
            <a:pPr algn="just"/>
            <a:r>
              <a:rPr lang="it-IT" sz="900" dirty="0" err="1">
                <a:solidFill>
                  <a:srgbClr val="002060"/>
                </a:solidFill>
              </a:rPr>
              <a:t>Slobin</a:t>
            </a:r>
            <a:r>
              <a:rPr lang="it-IT" sz="900" dirty="0">
                <a:solidFill>
                  <a:srgbClr val="002060"/>
                </a:solidFill>
              </a:rPr>
              <a:t>, D. 1996. </a:t>
            </a:r>
            <a:r>
              <a:rPr lang="en-US" sz="900" dirty="0">
                <a:solidFill>
                  <a:srgbClr val="002060"/>
                </a:solidFill>
              </a:rPr>
              <a:t>From ‘Thought and language’ to ‘thinking for speaking’. In J. </a:t>
            </a:r>
            <a:r>
              <a:rPr lang="en-US" sz="900" dirty="0" err="1">
                <a:solidFill>
                  <a:srgbClr val="002060"/>
                </a:solidFill>
              </a:rPr>
              <a:t>Gumperz</a:t>
            </a:r>
            <a:r>
              <a:rPr lang="en-US" sz="900" dirty="0">
                <a:solidFill>
                  <a:srgbClr val="002060"/>
                </a:solidFill>
              </a:rPr>
              <a:t> &amp; S. Levinson (eds.). </a:t>
            </a:r>
            <a:r>
              <a:rPr lang="en-US" sz="900" i="1" dirty="0">
                <a:solidFill>
                  <a:srgbClr val="002060"/>
                </a:solidFill>
              </a:rPr>
              <a:t>Rethinking Linguistic Relativity: Vol. Studies in the social and cultural foundations of language. </a:t>
            </a:r>
            <a:r>
              <a:rPr lang="en-US" sz="900" dirty="0">
                <a:solidFill>
                  <a:srgbClr val="002060"/>
                </a:solidFill>
              </a:rPr>
              <a:t>New York: Cambridge University Press, 70-96.</a:t>
            </a:r>
          </a:p>
          <a:p>
            <a:pPr algn="just"/>
            <a:r>
              <a:rPr lang="en-US" sz="900" dirty="0" err="1">
                <a:solidFill>
                  <a:srgbClr val="002060"/>
                </a:solidFill>
              </a:rPr>
              <a:t>Slobin</a:t>
            </a:r>
            <a:r>
              <a:rPr lang="en-US" sz="900" dirty="0">
                <a:solidFill>
                  <a:srgbClr val="002060"/>
                </a:solidFill>
              </a:rPr>
              <a:t>, Dan Isaac, 2004. The many ways to search for a frog: linguistic typology and the expression in motion events. In S. </a:t>
            </a:r>
            <a:r>
              <a:rPr lang="en-US" sz="900" dirty="0" err="1">
                <a:solidFill>
                  <a:srgbClr val="002060"/>
                </a:solidFill>
              </a:rPr>
              <a:t>Strömqvist</a:t>
            </a:r>
            <a:r>
              <a:rPr lang="en-US" sz="900" dirty="0">
                <a:solidFill>
                  <a:srgbClr val="002060"/>
                </a:solidFill>
              </a:rPr>
              <a:t> / L. </a:t>
            </a:r>
            <a:r>
              <a:rPr lang="en-US" sz="900" dirty="0" err="1">
                <a:solidFill>
                  <a:srgbClr val="002060"/>
                </a:solidFill>
              </a:rPr>
              <a:t>Verhoeven</a:t>
            </a:r>
            <a:r>
              <a:rPr lang="en-US" sz="900" dirty="0">
                <a:solidFill>
                  <a:srgbClr val="002060"/>
                </a:solidFill>
              </a:rPr>
              <a:t> (ed.), </a:t>
            </a:r>
            <a:r>
              <a:rPr lang="en-US" sz="900" i="1" dirty="0">
                <a:solidFill>
                  <a:srgbClr val="002060"/>
                </a:solidFill>
              </a:rPr>
              <a:t>Relating Events in Narrative: Typological and Contextual Perspectives</a:t>
            </a:r>
            <a:r>
              <a:rPr lang="en-US" sz="900" dirty="0">
                <a:solidFill>
                  <a:srgbClr val="002060"/>
                </a:solidFill>
              </a:rPr>
              <a:t>, 2, Mahwah, NJ, LEA, 219-257. </a:t>
            </a:r>
          </a:p>
          <a:p>
            <a:pPr algn="just"/>
            <a:r>
              <a:rPr lang="en-US" sz="900" dirty="0" err="1">
                <a:solidFill>
                  <a:srgbClr val="002060"/>
                </a:solidFill>
              </a:rPr>
              <a:t>Slobin</a:t>
            </a:r>
            <a:r>
              <a:rPr lang="en-US" sz="900" dirty="0">
                <a:solidFill>
                  <a:srgbClr val="002060"/>
                </a:solidFill>
              </a:rPr>
              <a:t>, D. 2006. What Makes Manner of Motion Salient ? Explorations in Linguistic Typology, Discourse and Cognition. In M. </a:t>
            </a:r>
            <a:r>
              <a:rPr lang="en-US" sz="900" dirty="0" err="1">
                <a:solidFill>
                  <a:srgbClr val="002060"/>
                </a:solidFill>
              </a:rPr>
              <a:t>Hickmann</a:t>
            </a:r>
            <a:r>
              <a:rPr lang="en-US" sz="900" dirty="0">
                <a:solidFill>
                  <a:srgbClr val="002060"/>
                </a:solidFill>
              </a:rPr>
              <a:t> et S. Robert (ed.). </a:t>
            </a:r>
            <a:r>
              <a:rPr lang="en-US" sz="900" i="1" dirty="0">
                <a:solidFill>
                  <a:srgbClr val="002060"/>
                </a:solidFill>
              </a:rPr>
              <a:t>Space in Languages. Linguistic Systems and Cognitive Categories. Amsterdam – </a:t>
            </a:r>
            <a:r>
              <a:rPr lang="en-US" sz="900" i="1" dirty="0" err="1">
                <a:solidFill>
                  <a:srgbClr val="002060"/>
                </a:solidFill>
              </a:rPr>
              <a:t>Philadelphie</a:t>
            </a:r>
            <a:r>
              <a:rPr lang="en-US" sz="900" i="1" dirty="0">
                <a:solidFill>
                  <a:srgbClr val="002060"/>
                </a:solidFill>
              </a:rPr>
              <a:t> : </a:t>
            </a:r>
            <a:r>
              <a:rPr lang="it-IT" sz="900" dirty="0">
                <a:solidFill>
                  <a:srgbClr val="002060"/>
                </a:solidFill>
              </a:rPr>
              <a:t>J. </a:t>
            </a:r>
            <a:r>
              <a:rPr lang="it-IT" sz="900" dirty="0" err="1">
                <a:solidFill>
                  <a:srgbClr val="002060"/>
                </a:solidFill>
              </a:rPr>
              <a:t>Benjamins</a:t>
            </a:r>
            <a:r>
              <a:rPr lang="it-IT" sz="900" dirty="0">
                <a:solidFill>
                  <a:srgbClr val="002060"/>
                </a:solidFill>
              </a:rPr>
              <a:t> , 59-81.</a:t>
            </a:r>
          </a:p>
          <a:p>
            <a:pPr algn="just"/>
            <a:r>
              <a:rPr lang="it-IT" sz="900" dirty="0" err="1">
                <a:solidFill>
                  <a:srgbClr val="002060"/>
                </a:solidFill>
              </a:rPr>
              <a:t>Stutterheim</a:t>
            </a:r>
            <a:r>
              <a:rPr lang="it-IT" sz="900" dirty="0">
                <a:solidFill>
                  <a:srgbClr val="002060"/>
                </a:solidFill>
              </a:rPr>
              <a:t>, v. C., 2003. </a:t>
            </a:r>
            <a:r>
              <a:rPr lang="it-IT" sz="900" dirty="0" err="1">
                <a:solidFill>
                  <a:srgbClr val="002060"/>
                </a:solidFill>
              </a:rPr>
              <a:t>Linguistic</a:t>
            </a:r>
            <a:r>
              <a:rPr lang="it-IT" sz="900" dirty="0">
                <a:solidFill>
                  <a:srgbClr val="002060"/>
                </a:solidFill>
              </a:rPr>
              <a:t> </a:t>
            </a:r>
            <a:r>
              <a:rPr lang="it-IT" sz="900" dirty="0" err="1">
                <a:solidFill>
                  <a:srgbClr val="002060"/>
                </a:solidFill>
              </a:rPr>
              <a:t>structure</a:t>
            </a:r>
            <a:r>
              <a:rPr lang="it-IT" sz="900" dirty="0">
                <a:solidFill>
                  <a:srgbClr val="002060"/>
                </a:solidFill>
              </a:rPr>
              <a:t> and information </a:t>
            </a:r>
            <a:r>
              <a:rPr lang="en-US" sz="900" dirty="0">
                <a:solidFill>
                  <a:srgbClr val="002060"/>
                </a:solidFill>
              </a:rPr>
              <a:t>organization. The case of very advanced learners. </a:t>
            </a:r>
            <a:r>
              <a:rPr lang="en-US" sz="900" i="1" dirty="0" err="1">
                <a:solidFill>
                  <a:srgbClr val="002060"/>
                </a:solidFill>
              </a:rPr>
              <a:t>Eurosla</a:t>
            </a:r>
            <a:r>
              <a:rPr lang="en-US" sz="900" i="1" dirty="0">
                <a:solidFill>
                  <a:srgbClr val="002060"/>
                </a:solidFill>
              </a:rPr>
              <a:t> </a:t>
            </a:r>
            <a:r>
              <a:rPr lang="it-IT" sz="900" i="1" dirty="0" err="1">
                <a:solidFill>
                  <a:srgbClr val="002060"/>
                </a:solidFill>
              </a:rPr>
              <a:t>Yearbook</a:t>
            </a:r>
            <a:r>
              <a:rPr lang="it-IT" sz="900" i="1" dirty="0">
                <a:solidFill>
                  <a:srgbClr val="002060"/>
                </a:solidFill>
              </a:rPr>
              <a:t> Vol. 3. Amsterdam: John </a:t>
            </a:r>
            <a:r>
              <a:rPr lang="it-IT" sz="900" i="1" dirty="0" err="1">
                <a:solidFill>
                  <a:srgbClr val="002060"/>
                </a:solidFill>
              </a:rPr>
              <a:t>Benjamins</a:t>
            </a:r>
            <a:r>
              <a:rPr lang="it-IT" sz="900" i="1" dirty="0">
                <a:solidFill>
                  <a:srgbClr val="002060"/>
                </a:solidFill>
              </a:rPr>
              <a:t> </a:t>
            </a:r>
            <a:r>
              <a:rPr lang="it-IT" sz="900" dirty="0" err="1">
                <a:solidFill>
                  <a:srgbClr val="002060"/>
                </a:solidFill>
              </a:rPr>
              <a:t>Publishing</a:t>
            </a:r>
            <a:r>
              <a:rPr lang="it-IT" sz="900" dirty="0">
                <a:solidFill>
                  <a:srgbClr val="002060"/>
                </a:solidFill>
              </a:rPr>
              <a:t> Company, 183-206.</a:t>
            </a:r>
          </a:p>
          <a:p>
            <a:pPr algn="just"/>
            <a:r>
              <a:rPr lang="en-US" sz="900" dirty="0" err="1">
                <a:solidFill>
                  <a:srgbClr val="002060"/>
                </a:solidFill>
              </a:rPr>
              <a:t>Talmy</a:t>
            </a:r>
            <a:r>
              <a:rPr lang="en-US" sz="900" dirty="0">
                <a:solidFill>
                  <a:srgbClr val="002060"/>
                </a:solidFill>
              </a:rPr>
              <a:t>, L. 1985. Lexicalization patterns: Semantic Structure in Lexical Forms. In </a:t>
            </a:r>
            <a:r>
              <a:rPr lang="en-US" sz="900" dirty="0" err="1">
                <a:solidFill>
                  <a:srgbClr val="002060"/>
                </a:solidFill>
              </a:rPr>
              <a:t>Shopen</a:t>
            </a:r>
            <a:r>
              <a:rPr lang="en-US" sz="900" dirty="0">
                <a:solidFill>
                  <a:srgbClr val="002060"/>
                </a:solidFill>
              </a:rPr>
              <a:t>, T. (ed.). </a:t>
            </a:r>
            <a:r>
              <a:rPr lang="en-US" sz="900" i="1" dirty="0">
                <a:solidFill>
                  <a:srgbClr val="002060"/>
                </a:solidFill>
              </a:rPr>
              <a:t>Language typology and Syntactic Description III: Grammatical Categories and Lexicon. </a:t>
            </a:r>
            <a:r>
              <a:rPr lang="en-US" sz="900" dirty="0">
                <a:solidFill>
                  <a:srgbClr val="002060"/>
                </a:solidFill>
              </a:rPr>
              <a:t>Cambridge: Cambridge University Press, 57-149. </a:t>
            </a:r>
            <a:endParaRPr lang="it-IT" sz="900" dirty="0">
              <a:solidFill>
                <a:srgbClr val="002060"/>
              </a:solidFill>
            </a:endParaRPr>
          </a:p>
          <a:p>
            <a:pPr algn="just"/>
            <a:r>
              <a:rPr lang="en-US" sz="900" dirty="0" err="1">
                <a:solidFill>
                  <a:srgbClr val="002060"/>
                </a:solidFill>
              </a:rPr>
              <a:t>Talmy</a:t>
            </a:r>
            <a:r>
              <a:rPr lang="en-US" sz="900" dirty="0">
                <a:solidFill>
                  <a:srgbClr val="002060"/>
                </a:solidFill>
              </a:rPr>
              <a:t>, L. 2000. </a:t>
            </a:r>
            <a:r>
              <a:rPr lang="en-US" sz="900" i="1" dirty="0">
                <a:solidFill>
                  <a:srgbClr val="002060"/>
                </a:solidFill>
              </a:rPr>
              <a:t>Toward a cognitive semantics. </a:t>
            </a:r>
            <a:r>
              <a:rPr lang="fr-FR" sz="900" dirty="0">
                <a:solidFill>
                  <a:srgbClr val="002060"/>
                </a:solidFill>
              </a:rPr>
              <a:t>Cambridge MA: MIT PRESS.</a:t>
            </a:r>
            <a:endParaRPr lang="it-IT" sz="900" dirty="0">
              <a:solidFill>
                <a:srgbClr val="002060"/>
              </a:solidFill>
            </a:endParaRPr>
          </a:p>
          <a:p>
            <a:pPr algn="just"/>
            <a:r>
              <a:rPr lang="en-US" sz="900" dirty="0" err="1">
                <a:solidFill>
                  <a:srgbClr val="002060"/>
                </a:solidFill>
              </a:rPr>
              <a:t>Watorek</a:t>
            </a:r>
            <a:r>
              <a:rPr lang="en-US" sz="900" dirty="0">
                <a:solidFill>
                  <a:srgbClr val="002060"/>
                </a:solidFill>
              </a:rPr>
              <a:t>, M. </a:t>
            </a:r>
            <a:r>
              <a:rPr lang="fr-FR" sz="900" dirty="0">
                <a:solidFill>
                  <a:srgbClr val="002060"/>
                </a:solidFill>
              </a:rPr>
              <a:t>1996. Le traitement prototypique : définitions et implications. </a:t>
            </a:r>
            <a:r>
              <a:rPr lang="fr-FR" sz="900" i="1" dirty="0" err="1">
                <a:solidFill>
                  <a:srgbClr val="002060"/>
                </a:solidFill>
              </a:rPr>
              <a:t>Toegepaste</a:t>
            </a:r>
            <a:r>
              <a:rPr lang="fr-FR" sz="900" i="1" dirty="0">
                <a:solidFill>
                  <a:srgbClr val="002060"/>
                </a:solidFill>
              </a:rPr>
              <a:t> </a:t>
            </a:r>
            <a:r>
              <a:rPr lang="fr-FR" sz="900" i="1" dirty="0" err="1">
                <a:solidFill>
                  <a:srgbClr val="002060"/>
                </a:solidFill>
              </a:rPr>
              <a:t>Taalwetenschap</a:t>
            </a:r>
            <a:r>
              <a:rPr lang="fr-FR" sz="900" i="1" dirty="0">
                <a:solidFill>
                  <a:srgbClr val="002060"/>
                </a:solidFill>
              </a:rPr>
              <a:t> in </a:t>
            </a:r>
            <a:r>
              <a:rPr lang="fr-FR" sz="900" i="1" dirty="0" err="1">
                <a:solidFill>
                  <a:srgbClr val="002060"/>
                </a:solidFill>
              </a:rPr>
              <a:t>Artikelen</a:t>
            </a:r>
            <a:r>
              <a:rPr lang="fr-FR" sz="900" i="1" dirty="0">
                <a:solidFill>
                  <a:srgbClr val="002060"/>
                </a:solidFill>
              </a:rPr>
              <a:t> </a:t>
            </a:r>
            <a:r>
              <a:rPr lang="fr-FR" sz="900" dirty="0">
                <a:solidFill>
                  <a:srgbClr val="002060"/>
                </a:solidFill>
              </a:rPr>
              <a:t>55. 187-200.</a:t>
            </a:r>
          </a:p>
          <a:p>
            <a:r>
              <a:rPr lang="fr-FR" sz="800" b="1" dirty="0">
                <a:solidFill>
                  <a:srgbClr val="002060"/>
                </a:solidFill>
              </a:rPr>
              <a:t> </a:t>
            </a:r>
            <a:endParaRPr lang="it-IT" sz="800" dirty="0">
              <a:solidFill>
                <a:srgbClr val="002060"/>
              </a:solidFill>
            </a:endParaRPr>
          </a:p>
          <a:p>
            <a:pPr algn="just"/>
            <a:endParaRPr lang="it-IT" sz="900" dirty="0">
              <a:solidFill>
                <a:srgbClr val="002060"/>
              </a:solidFill>
              <a:latin typeface="Constantia" pitchFamily="18" charset="0"/>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61</a:t>
            </a:fld>
            <a:endParaRPr lang="it-IT"/>
          </a:p>
        </p:txBody>
      </p:sp>
      <p:sp>
        <p:nvSpPr>
          <p:cNvPr id="2" name="Segnaposto piè di pagina 1">
            <a:extLst>
              <a:ext uri="{FF2B5EF4-FFF2-40B4-BE49-F238E27FC236}">
                <a16:creationId xmlns:a16="http://schemas.microsoft.com/office/drawing/2014/main" id="{55FF6F8D-6D09-0485-A8EE-09DCF85BF4AA}"/>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620688"/>
            <a:ext cx="8291264" cy="5735662"/>
          </a:xfrm>
        </p:spPr>
        <p:txBody>
          <a:bodyPr>
            <a:normAutofit fontScale="92500" lnSpcReduction="20000"/>
          </a:bodyPr>
          <a:lstStyle/>
          <a:p>
            <a:pPr marL="0" indent="0" algn="ctr">
              <a:buNone/>
            </a:pPr>
            <a:r>
              <a:rPr lang="it-IT" b="1" i="1" dirty="0">
                <a:solidFill>
                  <a:schemeClr val="accent6">
                    <a:lumMod val="75000"/>
                  </a:schemeClr>
                </a:solidFill>
                <a:latin typeface="+mj-lt"/>
              </a:rPr>
              <a:t>Cos’è il movimento (in linguistica) (2)</a:t>
            </a:r>
          </a:p>
          <a:p>
            <a:pPr marL="0" indent="0" algn="ctr">
              <a:buNone/>
            </a:pPr>
            <a:endParaRPr lang="it-IT" sz="2400" dirty="0">
              <a:solidFill>
                <a:schemeClr val="accent6">
                  <a:lumMod val="75000"/>
                </a:schemeClr>
              </a:solidFill>
              <a:latin typeface="+mj-lt"/>
            </a:endParaRPr>
          </a:p>
          <a:p>
            <a:pPr marL="0" indent="0">
              <a:buNone/>
            </a:pPr>
            <a:r>
              <a:rPr lang="it-IT" sz="2400" b="1" dirty="0">
                <a:solidFill>
                  <a:schemeClr val="accent6">
                    <a:lumMod val="75000"/>
                  </a:schemeClr>
                </a:solidFill>
                <a:latin typeface="+mj-lt"/>
              </a:rPr>
              <a:t>Componenti interne:</a:t>
            </a:r>
          </a:p>
          <a:p>
            <a:pPr indent="19050">
              <a:buFont typeface="Wingdings" panose="05000000000000000000" pitchFamily="2" charset="2"/>
              <a:buChar char="§"/>
            </a:pPr>
            <a:r>
              <a:rPr lang="it-IT" sz="2400" dirty="0">
                <a:solidFill>
                  <a:schemeClr val="accent6">
                    <a:lumMod val="75000"/>
                  </a:schemeClr>
                </a:solidFill>
                <a:latin typeface="+mj-lt"/>
              </a:rPr>
              <a:t> </a:t>
            </a:r>
            <a:r>
              <a:rPr lang="it-IT" sz="2400" dirty="0">
                <a:solidFill>
                  <a:schemeClr val="accent6">
                    <a:lumMod val="75000"/>
                  </a:schemeClr>
                </a:solidFill>
                <a:effectLst>
                  <a:outerShdw blurRad="38100" dist="38100" dir="2700000" algn="tl">
                    <a:srgbClr val="000000">
                      <a:alpha val="43137"/>
                    </a:srgbClr>
                  </a:outerShdw>
                </a:effectLst>
                <a:latin typeface="+mj-lt"/>
              </a:rPr>
              <a:t>Movimento</a:t>
            </a:r>
            <a:r>
              <a:rPr lang="it-IT" sz="2400" dirty="0">
                <a:solidFill>
                  <a:schemeClr val="accent6">
                    <a:lumMod val="75000"/>
                  </a:schemeClr>
                </a:solidFill>
                <a:latin typeface="+mj-lt"/>
              </a:rPr>
              <a:t>: presenza di dislocazione nell’evento</a:t>
            </a:r>
          </a:p>
          <a:p>
            <a:pPr indent="19050">
              <a:buFont typeface="Wingdings" panose="05000000000000000000" pitchFamily="2" charset="2"/>
              <a:buChar char="§"/>
            </a:pPr>
            <a:r>
              <a:rPr lang="it-IT" sz="2400" dirty="0">
                <a:solidFill>
                  <a:schemeClr val="accent6">
                    <a:lumMod val="75000"/>
                  </a:schemeClr>
                </a:solidFill>
                <a:effectLst>
                  <a:outerShdw blurRad="38100" dist="38100" dir="2700000" algn="tl">
                    <a:srgbClr val="000000">
                      <a:alpha val="43137"/>
                    </a:srgbClr>
                  </a:outerShdw>
                </a:effectLst>
                <a:latin typeface="+mj-lt"/>
              </a:rPr>
              <a:t> Figura</a:t>
            </a:r>
            <a:r>
              <a:rPr lang="it-IT" sz="2400" dirty="0">
                <a:solidFill>
                  <a:schemeClr val="accent6">
                    <a:lumMod val="75000"/>
                  </a:schemeClr>
                </a:solidFill>
                <a:latin typeface="+mj-lt"/>
              </a:rPr>
              <a:t>: entità in movimento o propensa al movimento</a:t>
            </a:r>
          </a:p>
          <a:p>
            <a:pPr indent="19050">
              <a:buFont typeface="Wingdings" panose="05000000000000000000" pitchFamily="2" charset="2"/>
              <a:buChar char="§"/>
              <a:tabLst>
                <a:tab pos="1520825" algn="l"/>
              </a:tabLst>
            </a:pPr>
            <a:r>
              <a:rPr lang="it-IT" sz="2400" dirty="0">
                <a:solidFill>
                  <a:schemeClr val="accent6">
                    <a:lumMod val="75000"/>
                  </a:schemeClr>
                </a:solidFill>
                <a:effectLst>
                  <a:outerShdw blurRad="38100" dist="38100" dir="2700000" algn="tl">
                    <a:srgbClr val="000000">
                      <a:alpha val="43137"/>
                    </a:srgbClr>
                  </a:outerShdw>
                </a:effectLst>
                <a:latin typeface="+mj-lt"/>
              </a:rPr>
              <a:t> Sfondo</a:t>
            </a:r>
            <a:r>
              <a:rPr lang="it-IT" sz="2400" dirty="0">
                <a:solidFill>
                  <a:schemeClr val="accent6">
                    <a:lumMod val="75000"/>
                  </a:schemeClr>
                </a:solidFill>
                <a:latin typeface="+mj-lt"/>
              </a:rPr>
              <a:t>: punto di riferimento rispetto al quale la Figura si 	muove</a:t>
            </a:r>
          </a:p>
          <a:p>
            <a:pPr indent="19050">
              <a:buFont typeface="Wingdings" panose="05000000000000000000" pitchFamily="2" charset="2"/>
              <a:buChar char="§"/>
            </a:pPr>
            <a:r>
              <a:rPr lang="it-IT" sz="2400" dirty="0">
                <a:solidFill>
                  <a:schemeClr val="accent6">
                    <a:lumMod val="75000"/>
                  </a:schemeClr>
                </a:solidFill>
                <a:latin typeface="+mj-lt"/>
              </a:rPr>
              <a:t> </a:t>
            </a:r>
            <a:r>
              <a:rPr lang="it-IT" sz="2400" dirty="0">
                <a:solidFill>
                  <a:schemeClr val="accent6">
                    <a:lumMod val="75000"/>
                  </a:schemeClr>
                </a:solidFill>
                <a:effectLst>
                  <a:outerShdw blurRad="38100" dist="38100" dir="2700000" algn="tl">
                    <a:srgbClr val="000000">
                      <a:alpha val="43137"/>
                    </a:srgbClr>
                  </a:outerShdw>
                </a:effectLst>
                <a:latin typeface="+mj-lt"/>
              </a:rPr>
              <a:t>Percorso</a:t>
            </a:r>
            <a:r>
              <a:rPr lang="it-IT" sz="2400" dirty="0">
                <a:solidFill>
                  <a:schemeClr val="accent6">
                    <a:lumMod val="75000"/>
                  </a:schemeClr>
                </a:solidFill>
                <a:latin typeface="+mj-lt"/>
              </a:rPr>
              <a:t>: cuore semantico di un evento di moto, i.e. traiettoria 		seguita dalla Figura in movimento</a:t>
            </a:r>
          </a:p>
          <a:p>
            <a:pPr indent="0">
              <a:buNone/>
            </a:pPr>
            <a:endParaRPr lang="it-IT" sz="2400" dirty="0">
              <a:solidFill>
                <a:schemeClr val="accent6">
                  <a:lumMod val="75000"/>
                </a:schemeClr>
              </a:solidFill>
              <a:latin typeface="+mj-lt"/>
            </a:endParaRPr>
          </a:p>
          <a:p>
            <a:pPr marL="0" indent="0">
              <a:buNone/>
            </a:pPr>
            <a:r>
              <a:rPr lang="it-IT" sz="2400" b="1" dirty="0">
                <a:solidFill>
                  <a:schemeClr val="accent6">
                    <a:lumMod val="75000"/>
                  </a:schemeClr>
                </a:solidFill>
                <a:latin typeface="+mj-lt"/>
              </a:rPr>
              <a:t>Componenti secondarie (Co-events):</a:t>
            </a:r>
          </a:p>
          <a:p>
            <a:pPr indent="19050">
              <a:buFont typeface="Wingdings" panose="05000000000000000000" pitchFamily="2" charset="2"/>
              <a:buChar char="§"/>
            </a:pPr>
            <a:r>
              <a:rPr lang="it-IT" sz="2400" dirty="0">
                <a:solidFill>
                  <a:schemeClr val="accent6">
                    <a:lumMod val="75000"/>
                  </a:schemeClr>
                </a:solidFill>
                <a:latin typeface="+mj-lt"/>
              </a:rPr>
              <a:t> </a:t>
            </a:r>
            <a:r>
              <a:rPr lang="it-IT" sz="2400" dirty="0">
                <a:solidFill>
                  <a:schemeClr val="accent6">
                    <a:lumMod val="75000"/>
                  </a:schemeClr>
                </a:solidFill>
                <a:effectLst>
                  <a:outerShdw blurRad="38100" dist="38100" dir="2700000" algn="tl">
                    <a:srgbClr val="000000">
                      <a:alpha val="43137"/>
                    </a:srgbClr>
                  </a:outerShdw>
                </a:effectLst>
                <a:latin typeface="+mj-lt"/>
              </a:rPr>
              <a:t>Maniera: modo in cui un entità si muove o è mossa</a:t>
            </a:r>
          </a:p>
          <a:p>
            <a:pPr indent="19050">
              <a:buFont typeface="Wingdings" panose="05000000000000000000" pitchFamily="2" charset="2"/>
              <a:buChar char="§"/>
            </a:pPr>
            <a:r>
              <a:rPr lang="it-IT" sz="2400" dirty="0">
                <a:solidFill>
                  <a:schemeClr val="accent6">
                    <a:lumMod val="75000"/>
                  </a:schemeClr>
                </a:solidFill>
                <a:latin typeface="+mj-lt"/>
              </a:rPr>
              <a:t> </a:t>
            </a:r>
            <a:r>
              <a:rPr lang="it-IT" sz="2400" dirty="0">
                <a:solidFill>
                  <a:schemeClr val="accent6">
                    <a:lumMod val="75000"/>
                  </a:schemeClr>
                </a:solidFill>
                <a:effectLst>
                  <a:outerShdw blurRad="38100" dist="38100" dir="2700000" algn="tl">
                    <a:srgbClr val="000000">
                      <a:alpha val="43137"/>
                    </a:srgbClr>
                  </a:outerShdw>
                </a:effectLst>
                <a:latin typeface="+mj-lt"/>
              </a:rPr>
              <a:t>Causa: forza esterna che provoca il movimento di un’entità</a:t>
            </a:r>
          </a:p>
          <a:p>
            <a:pPr indent="0">
              <a:buNone/>
            </a:pPr>
            <a:endParaRPr lang="it-IT" sz="2400" dirty="0">
              <a:solidFill>
                <a:schemeClr val="accent6">
                  <a:lumMod val="75000"/>
                </a:schemeClr>
              </a:solidFill>
              <a:latin typeface="+mj-lt"/>
            </a:endParaRPr>
          </a:p>
          <a:p>
            <a:pPr indent="0">
              <a:buNone/>
            </a:pPr>
            <a:endParaRPr lang="it-IT" sz="2400" dirty="0">
              <a:solidFill>
                <a:schemeClr val="accent6">
                  <a:lumMod val="75000"/>
                </a:schemeClr>
              </a:solidFill>
              <a:latin typeface="+mj-lt"/>
            </a:endParaRPr>
          </a:p>
          <a:p>
            <a:pPr indent="0">
              <a:buNone/>
            </a:pPr>
            <a:r>
              <a:rPr lang="it-IT" sz="1900" dirty="0">
                <a:solidFill>
                  <a:schemeClr val="accent6">
                    <a:lumMod val="75000"/>
                  </a:schemeClr>
                </a:solidFill>
                <a:latin typeface="+mj-lt"/>
              </a:rPr>
              <a:t>Ex: 		</a:t>
            </a:r>
            <a:r>
              <a:rPr lang="it-IT" sz="1900" i="1" dirty="0">
                <a:solidFill>
                  <a:schemeClr val="accent6">
                    <a:lumMod val="75000"/>
                  </a:schemeClr>
                </a:solidFill>
                <a:latin typeface="+mj-lt"/>
              </a:rPr>
              <a:t>Maria	</a:t>
            </a:r>
            <a:r>
              <a:rPr lang="it-IT" sz="1900" b="1" i="1" dirty="0">
                <a:solidFill>
                  <a:srgbClr val="FF0000"/>
                </a:solidFill>
                <a:latin typeface="+mj-lt"/>
              </a:rPr>
              <a:t>spinge</a:t>
            </a:r>
            <a:r>
              <a:rPr lang="it-IT" sz="1900" i="1" dirty="0">
                <a:solidFill>
                  <a:schemeClr val="accent6">
                    <a:lumMod val="75000"/>
                  </a:schemeClr>
                </a:solidFill>
                <a:latin typeface="+mj-lt"/>
              </a:rPr>
              <a:t>		la sedia 	fuori 	dalla cucina 		Figura	Maniera + Causa		</a:t>
            </a:r>
            <a:r>
              <a:rPr lang="it-IT" sz="1900" i="1" dirty="0" err="1">
                <a:solidFill>
                  <a:schemeClr val="accent6">
                    <a:lumMod val="75000"/>
                  </a:schemeClr>
                </a:solidFill>
                <a:latin typeface="+mj-lt"/>
              </a:rPr>
              <a:t>Perc</a:t>
            </a:r>
            <a:r>
              <a:rPr lang="it-IT" sz="1900" i="1" dirty="0">
                <a:solidFill>
                  <a:schemeClr val="accent6">
                    <a:lumMod val="75000"/>
                  </a:schemeClr>
                </a:solidFill>
                <a:latin typeface="+mj-lt"/>
              </a:rPr>
              <a:t>	Sfondo	</a:t>
            </a:r>
            <a:endParaRPr lang="it-IT" sz="2400" i="1" dirty="0">
              <a:solidFill>
                <a:schemeClr val="accent6">
                  <a:lumMod val="75000"/>
                </a:schemeClr>
              </a:solidFill>
              <a:latin typeface="+mj-lt"/>
            </a:endParaRPr>
          </a:p>
        </p:txBody>
      </p:sp>
      <p:sp>
        <p:nvSpPr>
          <p:cNvPr id="5" name="Segnaposto numero diapositiva 4"/>
          <p:cNvSpPr>
            <a:spLocks noGrp="1"/>
          </p:cNvSpPr>
          <p:nvPr>
            <p:ph type="sldNum" sz="quarter" idx="12"/>
          </p:nvPr>
        </p:nvSpPr>
        <p:spPr/>
        <p:txBody>
          <a:bodyPr/>
          <a:lstStyle/>
          <a:p>
            <a:fld id="{1A6FC8AF-664B-42D1-8CAC-423102524EC0}" type="slidenum">
              <a:rPr lang="it-IT" smtClean="0"/>
              <a:pPr/>
              <a:t>7</a:t>
            </a:fld>
            <a:endParaRPr lang="it-IT"/>
          </a:p>
        </p:txBody>
      </p:sp>
      <p:sp>
        <p:nvSpPr>
          <p:cNvPr id="2" name="Segnaposto piè di pagina 1">
            <a:extLst>
              <a:ext uri="{FF2B5EF4-FFF2-40B4-BE49-F238E27FC236}">
                <a16:creationId xmlns:a16="http://schemas.microsoft.com/office/drawing/2014/main" id="{8C8D314E-A667-8290-ADDD-38D04E75BDBF}"/>
              </a:ext>
            </a:extLst>
          </p:cNvPr>
          <p:cNvSpPr>
            <a:spLocks noGrp="1"/>
          </p:cNvSpPr>
          <p:nvPr>
            <p:ph type="ftr" sz="quarter" idx="11"/>
          </p:nvPr>
        </p:nvSpPr>
        <p:spPr/>
        <p:txBody>
          <a:bodyPr/>
          <a:lstStyle/>
          <a:p>
            <a:r>
              <a:rPr lang="it-IT"/>
              <a:t>S. Anastasio - Université de Lille</a:t>
            </a:r>
          </a:p>
        </p:txBody>
      </p:sp>
    </p:spTree>
    <p:extLst>
      <p:ext uri="{BB962C8B-B14F-4D97-AF65-F5344CB8AC3E}">
        <p14:creationId xmlns:p14="http://schemas.microsoft.com/office/powerpoint/2010/main" val="2701620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0" y="260648"/>
            <a:ext cx="9144000" cy="576064"/>
          </a:xfrm>
        </p:spPr>
        <p:txBody>
          <a:bodyPr>
            <a:normAutofit/>
          </a:bodyPr>
          <a:lstStyle/>
          <a:p>
            <a:pPr algn="ctr"/>
            <a:r>
              <a:rPr lang="en-US" sz="2800" b="1" dirty="0" err="1">
                <a:solidFill>
                  <a:schemeClr val="accent6">
                    <a:lumMod val="75000"/>
                  </a:schemeClr>
                </a:solidFill>
                <a:latin typeface="Constantia" pitchFamily="18" charset="0"/>
              </a:rPr>
              <a:t>Eventi</a:t>
            </a:r>
            <a:r>
              <a:rPr lang="en-US" sz="2800" b="1" dirty="0">
                <a:solidFill>
                  <a:schemeClr val="accent6">
                    <a:lumMod val="75000"/>
                  </a:schemeClr>
                </a:solidFill>
                <a:latin typeface="Constantia" pitchFamily="18" charset="0"/>
              </a:rPr>
              <a:t> di moto: </a:t>
            </a:r>
            <a:r>
              <a:rPr lang="en-US" sz="2800" b="1" dirty="0" err="1">
                <a:solidFill>
                  <a:schemeClr val="accent6">
                    <a:lumMod val="75000"/>
                  </a:schemeClr>
                </a:solidFill>
                <a:latin typeface="Constantia" pitchFamily="18" charset="0"/>
              </a:rPr>
              <a:t>Talmy</a:t>
            </a:r>
            <a:r>
              <a:rPr lang="en-US" sz="2800" b="1" dirty="0">
                <a:solidFill>
                  <a:schemeClr val="accent6">
                    <a:lumMod val="75000"/>
                  </a:schemeClr>
                </a:solidFill>
                <a:latin typeface="Constantia" pitchFamily="18" charset="0"/>
              </a:rPr>
              <a:t> </a:t>
            </a:r>
            <a:r>
              <a:rPr lang="it-IT" sz="1800" b="1" dirty="0">
                <a:solidFill>
                  <a:schemeClr val="accent6">
                    <a:lumMod val="75000"/>
                  </a:schemeClr>
                </a:solidFill>
                <a:latin typeface="Constantia" pitchFamily="18" charset="0"/>
              </a:rPr>
              <a:t>(1983, 1985, 2000)</a:t>
            </a:r>
          </a:p>
        </p:txBody>
      </p:sp>
      <p:sp>
        <p:nvSpPr>
          <p:cNvPr id="3" name="Sottotitolo 2"/>
          <p:cNvSpPr>
            <a:spLocks noGrp="1"/>
          </p:cNvSpPr>
          <p:nvPr>
            <p:ph type="subTitle" idx="1"/>
          </p:nvPr>
        </p:nvSpPr>
        <p:spPr>
          <a:xfrm>
            <a:off x="395536" y="1052736"/>
            <a:ext cx="8280920" cy="576064"/>
          </a:xfrm>
        </p:spPr>
        <p:txBody>
          <a:bodyPr>
            <a:normAutofit/>
          </a:bodyPr>
          <a:lstStyle/>
          <a:p>
            <a:pPr algn="ctr"/>
            <a:r>
              <a:rPr lang="fr-FR" sz="2400" i="1" u="sng" dirty="0" err="1">
                <a:solidFill>
                  <a:schemeClr val="accent6">
                    <a:lumMod val="75000"/>
                  </a:schemeClr>
                </a:solidFill>
                <a:latin typeface="Constantia" pitchFamily="18" charset="0"/>
              </a:rPr>
              <a:t>Classificazione</a:t>
            </a:r>
            <a:r>
              <a:rPr lang="fr-FR" sz="2400" i="1" u="sng" dirty="0">
                <a:solidFill>
                  <a:schemeClr val="accent6">
                    <a:lumMod val="75000"/>
                  </a:schemeClr>
                </a:solidFill>
                <a:latin typeface="Constantia" pitchFamily="18" charset="0"/>
              </a:rPr>
              <a:t> </a:t>
            </a:r>
            <a:r>
              <a:rPr lang="fr-FR" sz="2400" i="1" u="sng" dirty="0" err="1">
                <a:solidFill>
                  <a:schemeClr val="accent6">
                    <a:lumMod val="75000"/>
                  </a:schemeClr>
                </a:solidFill>
                <a:latin typeface="Constantia" pitchFamily="18" charset="0"/>
              </a:rPr>
              <a:t>tipologica</a:t>
            </a:r>
            <a:r>
              <a:rPr lang="fr-FR" sz="2400" i="1" u="sng" dirty="0">
                <a:solidFill>
                  <a:schemeClr val="accent6">
                    <a:lumMod val="75000"/>
                  </a:schemeClr>
                </a:solidFill>
                <a:latin typeface="Constantia" pitchFamily="18" charset="0"/>
              </a:rPr>
              <a:t> (= locus </a:t>
            </a:r>
            <a:r>
              <a:rPr lang="fr-FR" sz="2400" i="1" u="sng" dirty="0" err="1">
                <a:solidFill>
                  <a:schemeClr val="accent6">
                    <a:lumMod val="75000"/>
                  </a:schemeClr>
                </a:solidFill>
                <a:latin typeface="Constantia" pitchFamily="18" charset="0"/>
              </a:rPr>
              <a:t>del</a:t>
            </a:r>
            <a:r>
              <a:rPr lang="fr-FR" sz="2400" i="1" u="sng" dirty="0">
                <a:solidFill>
                  <a:schemeClr val="accent6">
                    <a:lumMod val="75000"/>
                  </a:schemeClr>
                </a:solidFill>
                <a:latin typeface="Constantia" pitchFamily="18" charset="0"/>
              </a:rPr>
              <a:t> </a:t>
            </a:r>
            <a:r>
              <a:rPr lang="fr-FR" sz="2400" i="1" u="sng" dirty="0" err="1">
                <a:solidFill>
                  <a:schemeClr val="accent6">
                    <a:lumMod val="75000"/>
                  </a:schemeClr>
                </a:solidFill>
                <a:latin typeface="Constantia" pitchFamily="18" charset="0"/>
              </a:rPr>
              <a:t>Percorso</a:t>
            </a:r>
            <a:r>
              <a:rPr lang="fr-FR" sz="2400" i="1" u="sng" dirty="0">
                <a:solidFill>
                  <a:schemeClr val="accent6">
                    <a:lumMod val="75000"/>
                  </a:schemeClr>
                </a:solidFill>
                <a:latin typeface="Constantia" pitchFamily="18" charset="0"/>
              </a:rPr>
              <a:t>):</a:t>
            </a:r>
          </a:p>
        </p:txBody>
      </p:sp>
      <p:sp>
        <p:nvSpPr>
          <p:cNvPr id="4" name="Segnaposto numero diapositiva 3"/>
          <p:cNvSpPr>
            <a:spLocks noGrp="1"/>
          </p:cNvSpPr>
          <p:nvPr>
            <p:ph type="sldNum" sz="quarter" idx="12"/>
          </p:nvPr>
        </p:nvSpPr>
        <p:spPr/>
        <p:txBody>
          <a:bodyPr/>
          <a:lstStyle/>
          <a:p>
            <a:fld id="{1A6FC8AF-664B-42D1-8CAC-423102524EC0}" type="slidenum">
              <a:rPr lang="it-IT" smtClean="0"/>
              <a:pPr/>
              <a:t>8</a:t>
            </a:fld>
            <a:endParaRPr lang="it-IT"/>
          </a:p>
        </p:txBody>
      </p:sp>
      <p:sp>
        <p:nvSpPr>
          <p:cNvPr id="11" name="CasellaDiTesto 10">
            <a:extLst>
              <a:ext uri="{FF2B5EF4-FFF2-40B4-BE49-F238E27FC236}">
                <a16:creationId xmlns:a16="http://schemas.microsoft.com/office/drawing/2014/main" id="{650841D5-D347-3894-7D56-654BB70E09D8}"/>
              </a:ext>
            </a:extLst>
          </p:cNvPr>
          <p:cNvSpPr txBox="1"/>
          <p:nvPr/>
        </p:nvSpPr>
        <p:spPr>
          <a:xfrm>
            <a:off x="323928" y="2420888"/>
            <a:ext cx="3600000" cy="646331"/>
          </a:xfrm>
          <a:prstGeom prst="rect">
            <a:avLst/>
          </a:prstGeom>
          <a:noFill/>
        </p:spPr>
        <p:txBody>
          <a:bodyPr wrap="square">
            <a:spAutoFit/>
          </a:bodyPr>
          <a:lstStyle/>
          <a:p>
            <a:pPr algn="ctr"/>
            <a:r>
              <a:rPr lang="fr-FR" b="1" i="1" dirty="0">
                <a:solidFill>
                  <a:schemeClr val="accent6">
                    <a:lumMod val="75000"/>
                  </a:schemeClr>
                </a:solidFill>
                <a:latin typeface="Constantia" pitchFamily="18" charset="0"/>
                <a:sym typeface="Wingdings" pitchFamily="2" charset="2"/>
              </a:rPr>
              <a:t>Lingue a </a:t>
            </a:r>
            <a:r>
              <a:rPr lang="fr-FR" b="1" i="1" dirty="0" err="1">
                <a:solidFill>
                  <a:schemeClr val="accent6">
                    <a:lumMod val="75000"/>
                  </a:schemeClr>
                </a:solidFill>
                <a:latin typeface="Constantia" pitchFamily="18" charset="0"/>
                <a:sym typeface="Wingdings" pitchFamily="2" charset="2"/>
              </a:rPr>
              <a:t>quadro</a:t>
            </a:r>
            <a:r>
              <a:rPr lang="fr-FR" b="1" i="1" dirty="0">
                <a:solidFill>
                  <a:schemeClr val="accent6">
                    <a:lumMod val="75000"/>
                  </a:schemeClr>
                </a:solidFill>
                <a:latin typeface="Constantia" pitchFamily="18" charset="0"/>
                <a:sym typeface="Wingdings" pitchFamily="2" charset="2"/>
              </a:rPr>
              <a:t> </a:t>
            </a:r>
            <a:r>
              <a:rPr lang="fr-FR" b="1" i="1" dirty="0" err="1">
                <a:solidFill>
                  <a:schemeClr val="accent6">
                    <a:lumMod val="75000"/>
                  </a:schemeClr>
                </a:solidFill>
                <a:latin typeface="Constantia" pitchFamily="18" charset="0"/>
                <a:sym typeface="Wingdings" pitchFamily="2" charset="2"/>
              </a:rPr>
              <a:t>satellitare</a:t>
            </a:r>
            <a:br>
              <a:rPr lang="fr-FR" b="1" i="1" dirty="0">
                <a:solidFill>
                  <a:schemeClr val="accent6">
                    <a:lumMod val="75000"/>
                  </a:schemeClr>
                </a:solidFill>
                <a:latin typeface="Constantia" pitchFamily="18" charset="0"/>
                <a:sym typeface="Wingdings" pitchFamily="2" charset="2"/>
              </a:rPr>
            </a:br>
            <a:r>
              <a:rPr lang="fr-FR" sz="1800" dirty="0">
                <a:solidFill>
                  <a:schemeClr val="accent6">
                    <a:lumMod val="75000"/>
                  </a:schemeClr>
                </a:solidFill>
                <a:latin typeface="Constantia" pitchFamily="18" charset="0"/>
                <a:sym typeface="Wingdings" pitchFamily="2" charset="2"/>
              </a:rPr>
              <a:t>(</a:t>
            </a:r>
            <a:r>
              <a:rPr lang="fr-FR" i="1" dirty="0">
                <a:solidFill>
                  <a:schemeClr val="accent6">
                    <a:lumMod val="75000"/>
                  </a:schemeClr>
                </a:solidFill>
                <a:latin typeface="Constantia" pitchFamily="18" charset="0"/>
                <a:sym typeface="Wingdings" pitchFamily="2" charset="2"/>
              </a:rPr>
              <a:t>lingue </a:t>
            </a:r>
            <a:r>
              <a:rPr lang="fr-FR" i="1" dirty="0" err="1">
                <a:solidFill>
                  <a:schemeClr val="accent6">
                    <a:lumMod val="75000"/>
                  </a:schemeClr>
                </a:solidFill>
                <a:latin typeface="Constantia" pitchFamily="18" charset="0"/>
                <a:sym typeface="Wingdings" pitchFamily="2" charset="2"/>
              </a:rPr>
              <a:t>germaniche</a:t>
            </a:r>
            <a:r>
              <a:rPr lang="fr-FR" i="1" dirty="0">
                <a:solidFill>
                  <a:schemeClr val="accent6">
                    <a:lumMod val="75000"/>
                  </a:schemeClr>
                </a:solidFill>
                <a:latin typeface="Constantia" pitchFamily="18" charset="0"/>
                <a:sym typeface="Wingdings" pitchFamily="2" charset="2"/>
              </a:rPr>
              <a:t> e slave)</a:t>
            </a:r>
            <a:endParaRPr lang="fr-FR" sz="1800" dirty="0">
              <a:solidFill>
                <a:schemeClr val="accent6">
                  <a:lumMod val="75000"/>
                </a:schemeClr>
              </a:solidFill>
              <a:latin typeface="Constantia" pitchFamily="18" charset="0"/>
              <a:sym typeface="Wingdings" pitchFamily="2" charset="2"/>
            </a:endParaRPr>
          </a:p>
        </p:txBody>
      </p:sp>
      <p:sp>
        <p:nvSpPr>
          <p:cNvPr id="13" name="CasellaDiTesto 12">
            <a:extLst>
              <a:ext uri="{FF2B5EF4-FFF2-40B4-BE49-F238E27FC236}">
                <a16:creationId xmlns:a16="http://schemas.microsoft.com/office/drawing/2014/main" id="{48DE1A9E-FDE3-5E59-5486-2C2B20F0B02F}"/>
              </a:ext>
            </a:extLst>
          </p:cNvPr>
          <p:cNvSpPr txBox="1"/>
          <p:nvPr/>
        </p:nvSpPr>
        <p:spPr>
          <a:xfrm>
            <a:off x="5220072" y="2433661"/>
            <a:ext cx="3600000" cy="646331"/>
          </a:xfrm>
          <a:prstGeom prst="rect">
            <a:avLst/>
          </a:prstGeom>
          <a:noFill/>
        </p:spPr>
        <p:txBody>
          <a:bodyPr wrap="square">
            <a:spAutoFit/>
          </a:bodyPr>
          <a:lstStyle/>
          <a:p>
            <a:pPr marL="360363" indent="-360363" algn="ctr"/>
            <a:r>
              <a:rPr lang="fr-FR" b="1" i="1" dirty="0">
                <a:solidFill>
                  <a:schemeClr val="accent6">
                    <a:lumMod val="75000"/>
                  </a:schemeClr>
                </a:solidFill>
                <a:latin typeface="Constantia" pitchFamily="18" charset="0"/>
                <a:sym typeface="Wingdings" pitchFamily="2" charset="2"/>
              </a:rPr>
              <a:t>Lingue a </a:t>
            </a:r>
            <a:r>
              <a:rPr lang="fr-FR" b="1" i="1" dirty="0" err="1">
                <a:solidFill>
                  <a:schemeClr val="accent6">
                    <a:lumMod val="75000"/>
                  </a:schemeClr>
                </a:solidFill>
                <a:latin typeface="Constantia" pitchFamily="18" charset="0"/>
                <a:sym typeface="Wingdings" pitchFamily="2" charset="2"/>
              </a:rPr>
              <a:t>quadro</a:t>
            </a:r>
            <a:r>
              <a:rPr lang="fr-FR" b="1" i="1" dirty="0">
                <a:solidFill>
                  <a:schemeClr val="accent6">
                    <a:lumMod val="75000"/>
                  </a:schemeClr>
                </a:solidFill>
                <a:latin typeface="Constantia" pitchFamily="18" charset="0"/>
                <a:sym typeface="Wingdings" pitchFamily="2" charset="2"/>
              </a:rPr>
              <a:t> verbale </a:t>
            </a:r>
            <a:r>
              <a:rPr lang="fr-FR" sz="1800" b="1" i="1" dirty="0">
                <a:solidFill>
                  <a:schemeClr val="accent6">
                    <a:lumMod val="75000"/>
                  </a:schemeClr>
                </a:solidFill>
                <a:latin typeface="Constantia" pitchFamily="18" charset="0"/>
                <a:sym typeface="Wingdings" pitchFamily="2" charset="2"/>
              </a:rPr>
              <a:t> </a:t>
            </a:r>
          </a:p>
          <a:p>
            <a:pPr marL="360363" indent="-360363" algn="ctr"/>
            <a:r>
              <a:rPr lang="fr-FR" sz="1800" dirty="0">
                <a:solidFill>
                  <a:schemeClr val="accent6">
                    <a:lumMod val="75000"/>
                  </a:schemeClr>
                </a:solidFill>
                <a:latin typeface="Constantia" pitchFamily="18" charset="0"/>
                <a:sym typeface="Wingdings" pitchFamily="2" charset="2"/>
              </a:rPr>
              <a:t>(</a:t>
            </a:r>
            <a:r>
              <a:rPr lang="fr-FR" i="1" dirty="0">
                <a:solidFill>
                  <a:schemeClr val="accent6">
                    <a:lumMod val="75000"/>
                  </a:schemeClr>
                </a:solidFill>
                <a:latin typeface="Constantia" pitchFamily="18" charset="0"/>
                <a:sym typeface="Wingdings" pitchFamily="2" charset="2"/>
              </a:rPr>
              <a:t>lingue </a:t>
            </a:r>
            <a:r>
              <a:rPr lang="fr-FR" i="1" dirty="0" err="1">
                <a:solidFill>
                  <a:schemeClr val="accent6">
                    <a:lumMod val="75000"/>
                  </a:schemeClr>
                </a:solidFill>
                <a:latin typeface="Constantia" pitchFamily="18" charset="0"/>
                <a:sym typeface="Wingdings" pitchFamily="2" charset="2"/>
              </a:rPr>
              <a:t>romanze</a:t>
            </a:r>
            <a:r>
              <a:rPr lang="fr-FR" sz="1800" dirty="0">
                <a:solidFill>
                  <a:schemeClr val="accent6">
                    <a:lumMod val="75000"/>
                  </a:schemeClr>
                </a:solidFill>
                <a:latin typeface="Constantia" pitchFamily="18" charset="0"/>
                <a:sym typeface="Wingdings" pitchFamily="2" charset="2"/>
              </a:rPr>
              <a:t>) </a:t>
            </a:r>
            <a:endParaRPr lang="fr-FR" sz="1800" dirty="0">
              <a:solidFill>
                <a:schemeClr val="accent6">
                  <a:lumMod val="75000"/>
                </a:schemeClr>
              </a:solidFill>
              <a:latin typeface="Constantia" pitchFamily="18" charset="0"/>
            </a:endParaRPr>
          </a:p>
        </p:txBody>
      </p:sp>
      <p:cxnSp>
        <p:nvCxnSpPr>
          <p:cNvPr id="17" name="Connettore diritto 16">
            <a:extLst>
              <a:ext uri="{FF2B5EF4-FFF2-40B4-BE49-F238E27FC236}">
                <a16:creationId xmlns:a16="http://schemas.microsoft.com/office/drawing/2014/main" id="{6F953B51-7222-FE6C-0041-DB80633F5692}"/>
              </a:ext>
            </a:extLst>
          </p:cNvPr>
          <p:cNvCxnSpPr>
            <a:cxnSpLocks/>
          </p:cNvCxnSpPr>
          <p:nvPr/>
        </p:nvCxnSpPr>
        <p:spPr>
          <a:xfrm flipH="1">
            <a:off x="2771801" y="1628800"/>
            <a:ext cx="1800000" cy="720000"/>
          </a:xfrm>
          <a:prstGeom prst="line">
            <a:avLst/>
          </a:prstGeom>
        </p:spPr>
        <p:style>
          <a:lnRef idx="2">
            <a:schemeClr val="accent6"/>
          </a:lnRef>
          <a:fillRef idx="0">
            <a:schemeClr val="accent6"/>
          </a:fillRef>
          <a:effectRef idx="1">
            <a:schemeClr val="accent6"/>
          </a:effectRef>
          <a:fontRef idx="minor">
            <a:schemeClr val="tx1"/>
          </a:fontRef>
        </p:style>
      </p:cxnSp>
      <p:cxnSp>
        <p:nvCxnSpPr>
          <p:cNvPr id="19" name="Connettore diritto 18">
            <a:extLst>
              <a:ext uri="{FF2B5EF4-FFF2-40B4-BE49-F238E27FC236}">
                <a16:creationId xmlns:a16="http://schemas.microsoft.com/office/drawing/2014/main" id="{B43487DA-FDFC-FC81-3D82-D0AE60C119F3}"/>
              </a:ext>
            </a:extLst>
          </p:cNvPr>
          <p:cNvCxnSpPr>
            <a:cxnSpLocks/>
          </p:cNvCxnSpPr>
          <p:nvPr/>
        </p:nvCxnSpPr>
        <p:spPr>
          <a:xfrm>
            <a:off x="4572200" y="1628800"/>
            <a:ext cx="1800000" cy="720000"/>
          </a:xfrm>
          <a:prstGeom prst="line">
            <a:avLst/>
          </a:prstGeom>
        </p:spPr>
        <p:style>
          <a:lnRef idx="2">
            <a:schemeClr val="accent6"/>
          </a:lnRef>
          <a:fillRef idx="0">
            <a:schemeClr val="accent6"/>
          </a:fillRef>
          <a:effectRef idx="1">
            <a:schemeClr val="accent6"/>
          </a:effectRef>
          <a:fontRef idx="minor">
            <a:schemeClr val="tx1"/>
          </a:fontRef>
        </p:style>
      </p:cxnSp>
      <p:graphicFrame>
        <p:nvGraphicFramePr>
          <p:cNvPr id="22" name="Tabella 22">
            <a:extLst>
              <a:ext uri="{FF2B5EF4-FFF2-40B4-BE49-F238E27FC236}">
                <a16:creationId xmlns:a16="http://schemas.microsoft.com/office/drawing/2014/main" id="{A72AED26-702C-51B9-A535-897AB847B4FA}"/>
              </a:ext>
            </a:extLst>
          </p:cNvPr>
          <p:cNvGraphicFramePr>
            <a:graphicFrameLocks noGrp="1"/>
          </p:cNvGraphicFramePr>
          <p:nvPr>
            <p:extLst>
              <p:ext uri="{D42A27DB-BD31-4B8C-83A1-F6EECF244321}">
                <p14:modId xmlns:p14="http://schemas.microsoft.com/office/powerpoint/2010/main" val="2478323370"/>
              </p:ext>
            </p:extLst>
          </p:nvPr>
        </p:nvGraphicFramePr>
        <p:xfrm>
          <a:off x="1242000" y="3861208"/>
          <a:ext cx="6660000" cy="1828800"/>
        </p:xfrm>
        <a:graphic>
          <a:graphicData uri="http://schemas.openxmlformats.org/drawingml/2006/table">
            <a:tbl>
              <a:tblPr firstRow="1" bandRow="1">
                <a:tableStyleId>{BDBED569-4797-4DF1-A0F4-6AAB3CD982D8}</a:tableStyleId>
              </a:tblPr>
              <a:tblGrid>
                <a:gridCol w="6660000">
                  <a:extLst>
                    <a:ext uri="{9D8B030D-6E8A-4147-A177-3AD203B41FA5}">
                      <a16:colId xmlns:a16="http://schemas.microsoft.com/office/drawing/2014/main" val="3899970928"/>
                    </a:ext>
                  </a:extLst>
                </a:gridCol>
              </a:tblGrid>
              <a:tr h="720000">
                <a:tc>
                  <a:txBody>
                    <a:bodyPr/>
                    <a:lstStyle/>
                    <a:p>
                      <a:r>
                        <a:rPr lang="en-US" sz="1800" dirty="0">
                          <a:solidFill>
                            <a:schemeClr val="accent6">
                              <a:lumMod val="75000"/>
                            </a:schemeClr>
                          </a:solidFill>
                          <a:latin typeface="Constantia" pitchFamily="18" charset="0"/>
                        </a:rPr>
                        <a:t>The bottle 	 </a:t>
                      </a:r>
                      <a:r>
                        <a:rPr lang="en-US" sz="1800" b="1" i="1" dirty="0">
                          <a:solidFill>
                            <a:schemeClr val="accent6">
                              <a:lumMod val="75000"/>
                            </a:schemeClr>
                          </a:solidFill>
                          <a:latin typeface="Constantia" pitchFamily="18" charset="0"/>
                        </a:rPr>
                        <a:t>floated</a:t>
                      </a:r>
                      <a:r>
                        <a:rPr lang="en-US" sz="1800" dirty="0">
                          <a:solidFill>
                            <a:schemeClr val="accent6">
                              <a:lumMod val="75000"/>
                            </a:schemeClr>
                          </a:solidFill>
                          <a:latin typeface="Constantia" pitchFamily="18" charset="0"/>
                        </a:rPr>
                        <a:t> 		</a:t>
                      </a:r>
                      <a:r>
                        <a:rPr lang="en-US" sz="1800" b="1" i="1" dirty="0">
                          <a:solidFill>
                            <a:srgbClr val="FF0000"/>
                          </a:solidFill>
                          <a:latin typeface="Constantia" pitchFamily="18" charset="0"/>
                        </a:rPr>
                        <a:t>into</a:t>
                      </a:r>
                      <a:r>
                        <a:rPr lang="en-US" sz="1800" dirty="0">
                          <a:solidFill>
                            <a:schemeClr val="accent6">
                              <a:lumMod val="75000"/>
                            </a:schemeClr>
                          </a:solidFill>
                          <a:latin typeface="Constantia" pitchFamily="18" charset="0"/>
                        </a:rPr>
                        <a:t> 		the cave</a:t>
                      </a:r>
                    </a:p>
                    <a:p>
                      <a:endParaRPr lang="en-US" sz="1800" dirty="0">
                        <a:solidFill>
                          <a:schemeClr val="accent6">
                            <a:lumMod val="75000"/>
                          </a:schemeClr>
                        </a:solidFill>
                        <a:latin typeface="Constantia" pitchFamily="18" charset="0"/>
                      </a:endParaRPr>
                    </a:p>
                    <a:p>
                      <a:r>
                        <a:rPr lang="it-IT" dirty="0"/>
                        <a:t>		</a:t>
                      </a:r>
                      <a:r>
                        <a:rPr lang="it-IT" b="1" dirty="0">
                          <a:solidFill>
                            <a:schemeClr val="accent6">
                              <a:lumMod val="75000"/>
                            </a:schemeClr>
                          </a:solidFill>
                        </a:rPr>
                        <a:t>Maniera</a:t>
                      </a:r>
                      <a:r>
                        <a:rPr lang="it-IT" dirty="0"/>
                        <a:t>	                </a:t>
                      </a:r>
                      <a:r>
                        <a:rPr lang="it-IT" b="1" dirty="0">
                          <a:solidFill>
                            <a:srgbClr val="FF0000"/>
                          </a:solidFill>
                        </a:rPr>
                        <a:t>Traiettoria</a:t>
                      </a:r>
                    </a:p>
                  </a:txBody>
                  <a:tcPr/>
                </a:tc>
                <a:extLst>
                  <a:ext uri="{0D108BD9-81ED-4DB2-BD59-A6C34878D82A}">
                    <a16:rowId xmlns:a16="http://schemas.microsoft.com/office/drawing/2014/main" val="4201100629"/>
                  </a:ext>
                </a:extLst>
              </a:tr>
              <a:tr h="720000">
                <a:tc>
                  <a:txBody>
                    <a:bodyPr/>
                    <a:lstStyle/>
                    <a:p>
                      <a:r>
                        <a:rPr lang="es-ES_tradnl" sz="1800" dirty="0">
                          <a:solidFill>
                            <a:schemeClr val="accent6">
                              <a:lumMod val="75000"/>
                            </a:schemeClr>
                          </a:solidFill>
                          <a:latin typeface="Constantia" pitchFamily="18" charset="0"/>
                        </a:rPr>
                        <a:t>La botella  	</a:t>
                      </a:r>
                      <a:r>
                        <a:rPr lang="es-ES_tradnl" sz="1800" b="1" i="1" dirty="0">
                          <a:solidFill>
                            <a:srgbClr val="FF0000"/>
                          </a:solidFill>
                          <a:latin typeface="Constantia" pitchFamily="18" charset="0"/>
                        </a:rPr>
                        <a:t>entró</a:t>
                      </a:r>
                      <a:r>
                        <a:rPr lang="es-ES_tradnl" sz="1800" dirty="0">
                          <a:solidFill>
                            <a:schemeClr val="accent6">
                              <a:lumMod val="75000"/>
                            </a:schemeClr>
                          </a:solidFill>
                          <a:latin typeface="Constantia" pitchFamily="18" charset="0"/>
                        </a:rPr>
                        <a:t>		a la cueva 	</a:t>
                      </a:r>
                      <a:r>
                        <a:rPr lang="es-ES_tradnl" sz="1800" b="1" i="1" dirty="0">
                          <a:solidFill>
                            <a:schemeClr val="accent6">
                              <a:lumMod val="75000"/>
                            </a:schemeClr>
                          </a:solidFill>
                          <a:latin typeface="Constantia" pitchFamily="18" charset="0"/>
                        </a:rPr>
                        <a:t>flotando</a:t>
                      </a:r>
                    </a:p>
                    <a:p>
                      <a:endParaRPr lang="es-ES_tradnl" sz="1800" b="1" i="1" dirty="0">
                        <a:solidFill>
                          <a:schemeClr val="accent6">
                            <a:lumMod val="75000"/>
                          </a:schemeClr>
                        </a:solidFill>
                        <a:latin typeface="Constantia" pitchFamily="18" charset="0"/>
                      </a:endParaRPr>
                    </a:p>
                    <a:p>
                      <a:r>
                        <a:rPr lang="es-ES_tradnl" sz="1800" b="1" i="1" dirty="0">
                          <a:solidFill>
                            <a:schemeClr val="accent6">
                              <a:lumMod val="75000"/>
                            </a:schemeClr>
                          </a:solidFill>
                          <a:latin typeface="Constantia" pitchFamily="18" charset="0"/>
                        </a:rPr>
                        <a:t>		</a:t>
                      </a:r>
                      <a:r>
                        <a:rPr lang="es-ES_tradnl" sz="1800" b="1" i="0" dirty="0" err="1">
                          <a:solidFill>
                            <a:srgbClr val="FF0000"/>
                          </a:solidFill>
                          <a:latin typeface="Constantia" pitchFamily="18" charset="0"/>
                        </a:rPr>
                        <a:t>traiettoria</a:t>
                      </a:r>
                      <a:r>
                        <a:rPr lang="es-ES_tradnl" sz="1800" b="1" i="1" dirty="0">
                          <a:solidFill>
                            <a:schemeClr val="accent6">
                              <a:lumMod val="75000"/>
                            </a:schemeClr>
                          </a:solidFill>
                          <a:latin typeface="Constantia" pitchFamily="18" charset="0"/>
                        </a:rPr>
                        <a:t>			</a:t>
                      </a:r>
                      <a:r>
                        <a:rPr lang="es-ES_tradnl" sz="1800" b="1" i="0" dirty="0">
                          <a:solidFill>
                            <a:schemeClr val="accent6">
                              <a:lumMod val="75000"/>
                            </a:schemeClr>
                          </a:solidFill>
                          <a:latin typeface="Constantia" pitchFamily="18" charset="0"/>
                        </a:rPr>
                        <a:t>maniera</a:t>
                      </a:r>
                      <a:endParaRPr lang="it-IT" dirty="0"/>
                    </a:p>
                  </a:txBody>
                  <a:tcPr/>
                </a:tc>
                <a:extLst>
                  <a:ext uri="{0D108BD9-81ED-4DB2-BD59-A6C34878D82A}">
                    <a16:rowId xmlns:a16="http://schemas.microsoft.com/office/drawing/2014/main" val="1313959046"/>
                  </a:ext>
                </a:extLst>
              </a:tr>
            </a:tbl>
          </a:graphicData>
        </a:graphic>
      </p:graphicFrame>
      <p:sp>
        <p:nvSpPr>
          <p:cNvPr id="23" name="CasellaDiTesto 22">
            <a:extLst>
              <a:ext uri="{FF2B5EF4-FFF2-40B4-BE49-F238E27FC236}">
                <a16:creationId xmlns:a16="http://schemas.microsoft.com/office/drawing/2014/main" id="{E1DEF8BD-D309-7A6B-2547-7D38DDCF0C47}"/>
              </a:ext>
            </a:extLst>
          </p:cNvPr>
          <p:cNvSpPr txBox="1"/>
          <p:nvPr/>
        </p:nvSpPr>
        <p:spPr>
          <a:xfrm>
            <a:off x="377904" y="3901466"/>
            <a:ext cx="864096" cy="1399742"/>
          </a:xfrm>
          <a:prstGeom prst="rect">
            <a:avLst/>
          </a:prstGeom>
          <a:noFill/>
        </p:spPr>
        <p:txBody>
          <a:bodyPr wrap="square" rtlCol="0">
            <a:spAutoFit/>
          </a:bodyPr>
          <a:lstStyle/>
          <a:p>
            <a:endParaRPr lang="it-IT" dirty="0">
              <a:solidFill>
                <a:schemeClr val="accent6">
                  <a:lumMod val="75000"/>
                </a:schemeClr>
              </a:solidFill>
            </a:endParaRPr>
          </a:p>
          <a:p>
            <a:r>
              <a:rPr lang="it-IT" dirty="0">
                <a:solidFill>
                  <a:schemeClr val="accent6">
                    <a:lumMod val="75000"/>
                  </a:schemeClr>
                </a:solidFill>
              </a:rPr>
              <a:t>Ex. S</a:t>
            </a:r>
          </a:p>
          <a:p>
            <a:endParaRPr lang="it-IT" dirty="0">
              <a:solidFill>
                <a:schemeClr val="accent6">
                  <a:lumMod val="75000"/>
                </a:schemeClr>
              </a:solidFill>
            </a:endParaRPr>
          </a:p>
          <a:p>
            <a:pPr>
              <a:lnSpc>
                <a:spcPct val="200000"/>
              </a:lnSpc>
            </a:pPr>
            <a:r>
              <a:rPr lang="it-IT" dirty="0">
                <a:solidFill>
                  <a:schemeClr val="accent6">
                    <a:lumMod val="75000"/>
                  </a:schemeClr>
                </a:solidFill>
              </a:rPr>
              <a:t>Ex. V</a:t>
            </a:r>
          </a:p>
        </p:txBody>
      </p:sp>
      <p:sp>
        <p:nvSpPr>
          <p:cNvPr id="5" name="Segnaposto piè di pagina 4">
            <a:extLst>
              <a:ext uri="{FF2B5EF4-FFF2-40B4-BE49-F238E27FC236}">
                <a16:creationId xmlns:a16="http://schemas.microsoft.com/office/drawing/2014/main" id="{E95A7C8D-127D-13BA-173F-85E657C2E0F0}"/>
              </a:ext>
            </a:extLst>
          </p:cNvPr>
          <p:cNvSpPr>
            <a:spLocks noGrp="1"/>
          </p:cNvSpPr>
          <p:nvPr>
            <p:ph type="ftr" sz="quarter" idx="11"/>
          </p:nvPr>
        </p:nvSpPr>
        <p:spPr/>
        <p:txBody>
          <a:bodyPr/>
          <a:lstStyle/>
          <a:p>
            <a:r>
              <a:rPr lang="it-IT"/>
              <a:t>S. Anastasio - Université de Lille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55576" y="980800"/>
            <a:ext cx="7056784" cy="1538883"/>
          </a:xfrm>
          <a:prstGeom prst="rect">
            <a:avLst/>
          </a:prstGeom>
          <a:noFill/>
        </p:spPr>
        <p:txBody>
          <a:bodyPr wrap="square" rtlCol="0">
            <a:spAutoFit/>
          </a:bodyPr>
          <a:lstStyle/>
          <a:p>
            <a:pPr algn="ctr"/>
            <a:r>
              <a:rPr lang="fr-FR" sz="2200" i="1" u="sng" dirty="0" err="1">
                <a:solidFill>
                  <a:schemeClr val="accent6">
                    <a:lumMod val="75000"/>
                  </a:schemeClr>
                </a:solidFill>
                <a:latin typeface="Constantia" pitchFamily="18" charset="0"/>
              </a:rPr>
              <a:t>Gradiente</a:t>
            </a:r>
            <a:r>
              <a:rPr lang="fr-FR" sz="2200" i="1" u="sng" dirty="0">
                <a:solidFill>
                  <a:schemeClr val="accent6">
                    <a:lumMod val="75000"/>
                  </a:schemeClr>
                </a:solidFill>
                <a:latin typeface="Constantia" pitchFamily="18" charset="0"/>
              </a:rPr>
              <a:t> </a:t>
            </a:r>
            <a:r>
              <a:rPr lang="fr-FR" sz="2200" i="1" u="sng" dirty="0" err="1">
                <a:solidFill>
                  <a:schemeClr val="accent6">
                    <a:lumMod val="75000"/>
                  </a:schemeClr>
                </a:solidFill>
                <a:latin typeface="Constantia" pitchFamily="18" charset="0"/>
              </a:rPr>
              <a:t>basato</a:t>
            </a:r>
            <a:r>
              <a:rPr lang="fr-FR" sz="2200" i="1" u="sng" dirty="0">
                <a:solidFill>
                  <a:schemeClr val="accent6">
                    <a:lumMod val="75000"/>
                  </a:schemeClr>
                </a:solidFill>
                <a:latin typeface="Constantia" pitchFamily="18" charset="0"/>
              </a:rPr>
              <a:t> </a:t>
            </a:r>
            <a:r>
              <a:rPr lang="fr-FR" sz="2200" i="1" u="sng" dirty="0" err="1">
                <a:solidFill>
                  <a:schemeClr val="accent6">
                    <a:lumMod val="75000"/>
                  </a:schemeClr>
                </a:solidFill>
                <a:latin typeface="Constantia" pitchFamily="18" charset="0"/>
              </a:rPr>
              <a:t>sulla</a:t>
            </a:r>
            <a:r>
              <a:rPr lang="fr-FR" sz="2200" i="1" u="sng" dirty="0">
                <a:solidFill>
                  <a:schemeClr val="accent6">
                    <a:lumMod val="75000"/>
                  </a:schemeClr>
                </a:solidFill>
                <a:latin typeface="Constantia" pitchFamily="18" charset="0"/>
              </a:rPr>
              <a:t> Maniera </a:t>
            </a:r>
            <a:r>
              <a:rPr lang="fr-FR" sz="2200" i="1" u="sng" dirty="0" err="1">
                <a:solidFill>
                  <a:schemeClr val="accent6">
                    <a:lumMod val="75000"/>
                  </a:schemeClr>
                </a:solidFill>
                <a:latin typeface="Constantia" pitchFamily="18" charset="0"/>
              </a:rPr>
              <a:t>del</a:t>
            </a:r>
            <a:r>
              <a:rPr lang="fr-FR" sz="2200" i="1" u="sng" dirty="0">
                <a:solidFill>
                  <a:schemeClr val="accent6">
                    <a:lumMod val="75000"/>
                  </a:schemeClr>
                </a:solidFill>
                <a:latin typeface="Constantia" pitchFamily="18" charset="0"/>
              </a:rPr>
              <a:t> </a:t>
            </a:r>
            <a:r>
              <a:rPr lang="fr-FR" sz="2200" i="1" u="sng" dirty="0" err="1">
                <a:solidFill>
                  <a:schemeClr val="accent6">
                    <a:lumMod val="75000"/>
                  </a:schemeClr>
                </a:solidFill>
                <a:latin typeface="Constantia" pitchFamily="18" charset="0"/>
              </a:rPr>
              <a:t>Movimento</a:t>
            </a:r>
            <a:endParaRPr lang="fr-FR" sz="2200" i="1" u="sng" dirty="0">
              <a:solidFill>
                <a:schemeClr val="accent6">
                  <a:lumMod val="75000"/>
                </a:schemeClr>
              </a:solidFill>
              <a:latin typeface="Constantia" pitchFamily="18" charset="0"/>
            </a:endParaRPr>
          </a:p>
          <a:p>
            <a:pPr algn="just"/>
            <a:endParaRPr lang="fr-FR" sz="2400" u="sng" dirty="0">
              <a:solidFill>
                <a:schemeClr val="accent6">
                  <a:lumMod val="75000"/>
                </a:schemeClr>
              </a:solidFill>
              <a:latin typeface="Constantia" pitchFamily="18" charset="0"/>
            </a:endParaRPr>
          </a:p>
          <a:p>
            <a:pPr algn="just"/>
            <a:endParaRPr lang="fr-FR" sz="2400" i="1" dirty="0">
              <a:solidFill>
                <a:schemeClr val="accent6">
                  <a:lumMod val="75000"/>
                </a:schemeClr>
              </a:solidFill>
              <a:latin typeface="Constantia" pitchFamily="18" charset="0"/>
              <a:sym typeface="Wingdings" pitchFamily="2" charset="2"/>
            </a:endParaRPr>
          </a:p>
          <a:p>
            <a:pPr algn="just"/>
            <a:endParaRPr lang="fr-FR" sz="2400" i="1" dirty="0">
              <a:solidFill>
                <a:schemeClr val="accent6">
                  <a:lumMod val="75000"/>
                </a:schemeClr>
              </a:solidFill>
              <a:latin typeface="Constantia" pitchFamily="18" charset="0"/>
            </a:endParaRPr>
          </a:p>
        </p:txBody>
      </p:sp>
      <p:sp>
        <p:nvSpPr>
          <p:cNvPr id="8" name="CasellaDiTesto 7"/>
          <p:cNvSpPr txBox="1"/>
          <p:nvPr/>
        </p:nvSpPr>
        <p:spPr>
          <a:xfrm>
            <a:off x="0" y="385500"/>
            <a:ext cx="9144000" cy="523220"/>
          </a:xfrm>
          <a:prstGeom prst="rect">
            <a:avLst/>
          </a:prstGeom>
          <a:noFill/>
        </p:spPr>
        <p:txBody>
          <a:bodyPr wrap="square" rtlCol="0">
            <a:spAutoFit/>
          </a:bodyPr>
          <a:lstStyle/>
          <a:p>
            <a:pPr algn="ctr"/>
            <a:r>
              <a:rPr lang="en-US" sz="2800" b="1" dirty="0" err="1">
                <a:solidFill>
                  <a:schemeClr val="accent6">
                    <a:lumMod val="75000"/>
                  </a:schemeClr>
                </a:solidFill>
                <a:latin typeface="Constantia" pitchFamily="18" charset="0"/>
              </a:rPr>
              <a:t>Eventi</a:t>
            </a:r>
            <a:r>
              <a:rPr lang="en-US" sz="2800" b="1" dirty="0">
                <a:solidFill>
                  <a:schemeClr val="accent6">
                    <a:lumMod val="75000"/>
                  </a:schemeClr>
                </a:solidFill>
                <a:latin typeface="Constantia" pitchFamily="18" charset="0"/>
              </a:rPr>
              <a:t> di moto: </a:t>
            </a:r>
            <a:r>
              <a:rPr lang="en-US" sz="2800" b="1" dirty="0" err="1">
                <a:solidFill>
                  <a:schemeClr val="accent6">
                    <a:lumMod val="75000"/>
                  </a:schemeClr>
                </a:solidFill>
                <a:latin typeface="Constantia" pitchFamily="18" charset="0"/>
              </a:rPr>
              <a:t>Slobin</a:t>
            </a:r>
            <a:r>
              <a:rPr lang="en-US" sz="2800" b="1" dirty="0">
                <a:solidFill>
                  <a:schemeClr val="accent6">
                    <a:lumMod val="75000"/>
                  </a:schemeClr>
                </a:solidFill>
                <a:latin typeface="Constantia" pitchFamily="18" charset="0"/>
              </a:rPr>
              <a:t> </a:t>
            </a:r>
            <a:r>
              <a:rPr lang="en-US" b="1" dirty="0">
                <a:solidFill>
                  <a:schemeClr val="accent6">
                    <a:lumMod val="75000"/>
                  </a:schemeClr>
                </a:solidFill>
                <a:latin typeface="Constantia" pitchFamily="18" charset="0"/>
              </a:rPr>
              <a:t>(2004, 2006)</a:t>
            </a:r>
          </a:p>
        </p:txBody>
      </p:sp>
      <p:sp>
        <p:nvSpPr>
          <p:cNvPr id="6" name="Segnaposto numero diapositiva 5"/>
          <p:cNvSpPr>
            <a:spLocks noGrp="1"/>
          </p:cNvSpPr>
          <p:nvPr>
            <p:ph type="sldNum" sz="quarter" idx="12"/>
          </p:nvPr>
        </p:nvSpPr>
        <p:spPr/>
        <p:txBody>
          <a:bodyPr/>
          <a:lstStyle/>
          <a:p>
            <a:fld id="{1A6FC8AF-664B-42D1-8CAC-423102524EC0}" type="slidenum">
              <a:rPr lang="it-IT" smtClean="0"/>
              <a:pPr/>
              <a:t>9</a:t>
            </a:fld>
            <a:endParaRPr lang="it-IT"/>
          </a:p>
        </p:txBody>
      </p:sp>
      <p:sp>
        <p:nvSpPr>
          <p:cNvPr id="3" name="CasellaDiTesto 2">
            <a:extLst>
              <a:ext uri="{FF2B5EF4-FFF2-40B4-BE49-F238E27FC236}">
                <a16:creationId xmlns:a16="http://schemas.microsoft.com/office/drawing/2014/main" id="{F0D97145-C19D-1D07-1EB1-56862333D9E5}"/>
              </a:ext>
            </a:extLst>
          </p:cNvPr>
          <p:cNvSpPr txBox="1"/>
          <p:nvPr/>
        </p:nvSpPr>
        <p:spPr>
          <a:xfrm>
            <a:off x="1385317" y="1844824"/>
            <a:ext cx="2880320" cy="707886"/>
          </a:xfrm>
          <a:prstGeom prst="rect">
            <a:avLst/>
          </a:prstGeom>
          <a:solidFill>
            <a:srgbClr val="FFA983"/>
          </a:solidFill>
        </p:spPr>
        <p:txBody>
          <a:bodyPr wrap="square" rtlCol="0">
            <a:spAutoFit/>
          </a:bodyPr>
          <a:lstStyle/>
          <a:p>
            <a:r>
              <a:rPr lang="fr-FR" sz="2000" i="1" dirty="0">
                <a:solidFill>
                  <a:schemeClr val="accent6">
                    <a:lumMod val="75000"/>
                  </a:schemeClr>
                </a:solidFill>
                <a:latin typeface="Constantia" pitchFamily="18" charset="0"/>
                <a:sym typeface="Wingdings" pitchFamily="2" charset="2"/>
              </a:rPr>
              <a:t>Lingue a bassa </a:t>
            </a:r>
            <a:r>
              <a:rPr lang="fr-FR" sz="2000" i="1" dirty="0" err="1">
                <a:solidFill>
                  <a:schemeClr val="accent6">
                    <a:lumMod val="75000"/>
                  </a:schemeClr>
                </a:solidFill>
                <a:latin typeface="Constantia" pitchFamily="18" charset="0"/>
                <a:sym typeface="Wingdings" pitchFamily="2" charset="2"/>
              </a:rPr>
              <a:t>salienza</a:t>
            </a:r>
            <a:r>
              <a:rPr lang="fr-FR" sz="2000" i="1" dirty="0">
                <a:solidFill>
                  <a:schemeClr val="accent6">
                    <a:lumMod val="75000"/>
                  </a:schemeClr>
                </a:solidFill>
                <a:latin typeface="Constantia" pitchFamily="18" charset="0"/>
                <a:sym typeface="Wingdings" pitchFamily="2" charset="2"/>
              </a:rPr>
              <a:t> di maniera </a:t>
            </a:r>
            <a:r>
              <a:rPr lang="fr-FR" sz="2000" dirty="0">
                <a:solidFill>
                  <a:schemeClr val="accent6">
                    <a:lumMod val="75000"/>
                  </a:schemeClr>
                </a:solidFill>
                <a:latin typeface="Constantia" pitchFamily="18" charset="0"/>
                <a:sym typeface="Wingdings" pitchFamily="2" charset="2"/>
              </a:rPr>
              <a:t>(lingue V-)</a:t>
            </a:r>
            <a:endParaRPr lang="fr-FR" sz="2000" i="1" dirty="0">
              <a:solidFill>
                <a:schemeClr val="accent6">
                  <a:lumMod val="75000"/>
                </a:schemeClr>
              </a:solidFill>
              <a:latin typeface="Constantia" pitchFamily="18" charset="0"/>
              <a:sym typeface="Wingdings" pitchFamily="2" charset="2"/>
            </a:endParaRPr>
          </a:p>
        </p:txBody>
      </p:sp>
      <p:sp>
        <p:nvSpPr>
          <p:cNvPr id="10" name="CasellaDiTesto 9">
            <a:extLst>
              <a:ext uri="{FF2B5EF4-FFF2-40B4-BE49-F238E27FC236}">
                <a16:creationId xmlns:a16="http://schemas.microsoft.com/office/drawing/2014/main" id="{02F4AF0E-0B99-F79C-E5CD-99F3615AB722}"/>
              </a:ext>
            </a:extLst>
          </p:cNvPr>
          <p:cNvSpPr txBox="1"/>
          <p:nvPr/>
        </p:nvSpPr>
        <p:spPr>
          <a:xfrm>
            <a:off x="4860032" y="1844824"/>
            <a:ext cx="3231976" cy="707886"/>
          </a:xfrm>
          <a:prstGeom prst="rect">
            <a:avLst/>
          </a:prstGeom>
          <a:solidFill>
            <a:srgbClr val="FF7F27"/>
          </a:solidFill>
        </p:spPr>
        <p:txBody>
          <a:bodyPr wrap="square" rtlCol="0">
            <a:spAutoFit/>
          </a:bodyPr>
          <a:lstStyle/>
          <a:p>
            <a:r>
              <a:rPr lang="fr-FR" sz="2000" i="1" dirty="0">
                <a:solidFill>
                  <a:schemeClr val="accent6">
                    <a:lumMod val="75000"/>
                  </a:schemeClr>
                </a:solidFill>
                <a:latin typeface="Constantia" pitchFamily="18" charset="0"/>
                <a:sym typeface="Wingdings" pitchFamily="2" charset="2"/>
              </a:rPr>
              <a:t>Lingue ad </a:t>
            </a:r>
            <a:r>
              <a:rPr lang="fr-FR" sz="2000" i="1" dirty="0" err="1">
                <a:solidFill>
                  <a:schemeClr val="accent6">
                    <a:lumMod val="75000"/>
                  </a:schemeClr>
                </a:solidFill>
                <a:latin typeface="Constantia" pitchFamily="18" charset="0"/>
                <a:sym typeface="Wingdings" pitchFamily="2" charset="2"/>
              </a:rPr>
              <a:t>alta</a:t>
            </a:r>
            <a:r>
              <a:rPr lang="fr-FR" sz="2000" i="1" dirty="0">
                <a:solidFill>
                  <a:schemeClr val="accent6">
                    <a:lumMod val="75000"/>
                  </a:schemeClr>
                </a:solidFill>
                <a:latin typeface="Constantia" pitchFamily="18" charset="0"/>
                <a:sym typeface="Wingdings" pitchFamily="2" charset="2"/>
              </a:rPr>
              <a:t> </a:t>
            </a:r>
            <a:r>
              <a:rPr lang="fr-FR" sz="2000" i="1" dirty="0" err="1">
                <a:solidFill>
                  <a:schemeClr val="accent6">
                    <a:lumMod val="75000"/>
                  </a:schemeClr>
                </a:solidFill>
                <a:latin typeface="Constantia" pitchFamily="18" charset="0"/>
                <a:sym typeface="Wingdings" pitchFamily="2" charset="2"/>
              </a:rPr>
              <a:t>salienza</a:t>
            </a:r>
            <a:r>
              <a:rPr lang="fr-FR" sz="2000" i="1" dirty="0">
                <a:solidFill>
                  <a:schemeClr val="accent6">
                    <a:lumMod val="75000"/>
                  </a:schemeClr>
                </a:solidFill>
                <a:latin typeface="Constantia" pitchFamily="18" charset="0"/>
                <a:sym typeface="Wingdings" pitchFamily="2" charset="2"/>
              </a:rPr>
              <a:t> di maniera </a:t>
            </a:r>
            <a:r>
              <a:rPr lang="fr-FR" sz="2000" dirty="0">
                <a:solidFill>
                  <a:schemeClr val="accent6">
                    <a:lumMod val="75000"/>
                  </a:schemeClr>
                </a:solidFill>
                <a:latin typeface="Constantia" pitchFamily="18" charset="0"/>
                <a:sym typeface="Wingdings" pitchFamily="2" charset="2"/>
              </a:rPr>
              <a:t>(lingue S-)</a:t>
            </a:r>
            <a:endParaRPr lang="fr-FR" sz="2400" i="1" dirty="0">
              <a:solidFill>
                <a:schemeClr val="accent6">
                  <a:lumMod val="75000"/>
                </a:schemeClr>
              </a:solidFill>
              <a:latin typeface="Constantia" pitchFamily="18" charset="0"/>
            </a:endParaRPr>
          </a:p>
        </p:txBody>
      </p:sp>
      <p:pic>
        <p:nvPicPr>
          <p:cNvPr id="5" name="Immagine 4">
            <a:extLst>
              <a:ext uri="{FF2B5EF4-FFF2-40B4-BE49-F238E27FC236}">
                <a16:creationId xmlns:a16="http://schemas.microsoft.com/office/drawing/2014/main" id="{733663EC-1ECA-5BA8-6B3E-3B2A41DD92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088" y="3068958"/>
            <a:ext cx="7827825" cy="3636000"/>
          </a:xfrm>
          <a:prstGeom prst="rect">
            <a:avLst/>
          </a:prstGeom>
        </p:spPr>
      </p:pic>
    </p:spTree>
  </p:cSld>
  <p:clrMapOvr>
    <a:masterClrMapping/>
  </p:clrMapOvr>
</p:sld>
</file>

<file path=ppt/theme/theme1.xml><?xml version="1.0" encoding="utf-8"?>
<a:theme xmlns:a="http://schemas.openxmlformats.org/drawingml/2006/main" name="Tema di Offic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Goccia</Template>
  <TotalTime>5591</TotalTime>
  <Words>11331</Words>
  <Application>Microsoft Office PowerPoint</Application>
  <PresentationFormat>Presentazione su schermo (4:3)</PresentationFormat>
  <Paragraphs>1266</Paragraphs>
  <Slides>61</Slides>
  <Notes>52</Notes>
  <HiddenSlides>0</HiddenSlides>
  <MMClips>0</MMClips>
  <ScaleCrop>false</ScaleCrop>
  <HeadingPairs>
    <vt:vector size="6" baseType="variant">
      <vt:variant>
        <vt:lpstr>Caratteri utilizzati</vt:lpstr>
      </vt:variant>
      <vt:variant>
        <vt:i4>14</vt:i4>
      </vt:variant>
      <vt:variant>
        <vt:lpstr>Tema</vt:lpstr>
      </vt:variant>
      <vt:variant>
        <vt:i4>1</vt:i4>
      </vt:variant>
      <vt:variant>
        <vt:lpstr>Titoli diapositive</vt:lpstr>
      </vt:variant>
      <vt:variant>
        <vt:i4>61</vt:i4>
      </vt:variant>
    </vt:vector>
  </HeadingPairs>
  <TitlesOfParts>
    <vt:vector size="76" baseType="lpstr">
      <vt:lpstr>AdvOT09da1be5.BI</vt:lpstr>
      <vt:lpstr>AdvOT15f0a2b2</vt:lpstr>
      <vt:lpstr>AdvOT15f0a2b2+20</vt:lpstr>
      <vt:lpstr>AdvOT15f0a2b2+fb</vt:lpstr>
      <vt:lpstr>AdvOT2df93c3e.I</vt:lpstr>
      <vt:lpstr>AdvOT2df93c3e.I+fb</vt:lpstr>
      <vt:lpstr>Arial</vt:lpstr>
      <vt:lpstr>Calibri</vt:lpstr>
      <vt:lpstr>Constantia</vt:lpstr>
      <vt:lpstr>Times New Roman</vt:lpstr>
      <vt:lpstr>TimesNewRomanPSMT</vt:lpstr>
      <vt:lpstr>TimesNewRomanPSMT-Italic</vt:lpstr>
      <vt:lpstr>TimesNewRomanPSMT-Regular</vt:lpstr>
      <vt:lpstr>Wingdings</vt:lpstr>
      <vt:lpstr>Tema di Office</vt:lpstr>
      <vt:lpstr>L’espressione del movimento da parte  di apprendenti con L1 francese e inglese </vt:lpstr>
      <vt:lpstr>Piano </vt:lpstr>
      <vt:lpstr>Presentazione standard di PowerPoint</vt:lpstr>
      <vt:lpstr>Presentazione standard di PowerPoint</vt:lpstr>
      <vt:lpstr>Presentazione standard di PowerPoint</vt:lpstr>
      <vt:lpstr>Presentazione standard di PowerPoint</vt:lpstr>
      <vt:lpstr>Presentazione standard di PowerPoint</vt:lpstr>
      <vt:lpstr>Eventi di moto: Talmy (1983, 1985, 2000)</vt:lpstr>
      <vt:lpstr>Presentazione standard di PowerPoint</vt:lpstr>
      <vt:lpstr>Presentazione standard di PowerPoint</vt:lpstr>
      <vt:lpstr>Presentazione standard di PowerPoint</vt:lpstr>
      <vt:lpstr>Presentazione standard di PowerPoint</vt:lpstr>
      <vt:lpstr>Presentazione standard di PowerPoint</vt:lpstr>
      <vt:lpstr>Thinking for Speaking (TfS) e transfer </vt:lpstr>
      <vt:lpstr>Thinking for Speaking (TfS) e transfer </vt:lpstr>
      <vt:lpstr>Thinking for Speaking (TfS) e transfer </vt:lpstr>
      <vt:lpstr>Thinking for Speaking (TfS) e transfer </vt:lpstr>
      <vt:lpstr>Movimento in L2 (1) </vt:lpstr>
      <vt:lpstr>Movimento in L2 (2) </vt:lpstr>
      <vt:lpstr>Qualche studio sugli eventi di moto in L2 </vt:lpstr>
      <vt:lpstr>Presentazione standard di PowerPoint</vt:lpstr>
      <vt:lpstr>Allo stadio attuale (1) </vt:lpstr>
      <vt:lpstr>Allo stato attuale (2) </vt:lpstr>
      <vt:lpstr>Presentazione standard di PowerPoint</vt:lpstr>
      <vt:lpstr>Obiettivi della ricerca </vt:lpstr>
      <vt:lpstr>Domande di ricerca (DR)</vt:lpstr>
      <vt:lpstr>Tipologia delle lingue esaminate</vt:lpstr>
      <vt:lpstr>Informatori</vt:lpstr>
      <vt:lpstr>Presentazione standard di PowerPoint</vt:lpstr>
      <vt:lpstr> Profilo informatori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compito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Risultati in L2: gli intermedi</vt:lpstr>
      <vt:lpstr>Gli intermedi: – similarità lessicale lingue romanze</vt:lpstr>
      <vt:lpstr>Presentazione standard di PowerPoint</vt:lpstr>
      <vt:lpstr>Presentazione standard di PowerPoint</vt:lpstr>
      <vt:lpstr>Presentazione standard di PowerPoint</vt:lpstr>
      <vt:lpstr>Gli avanzati – differenze</vt:lpstr>
      <vt:lpstr>Gli avanzati – differenze</vt:lpstr>
      <vt:lpstr>Presentazione standard di PowerPoint</vt:lpstr>
      <vt:lpstr>Effetti di lingue in contatto e/0 livello?</vt:lpstr>
      <vt:lpstr>Presentazione standard di PowerPoint</vt:lpstr>
      <vt:lpstr>Grazie per la vostra attenzione! </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sa</dc:creator>
  <cp:lastModifiedBy>simona Anastasio</cp:lastModifiedBy>
  <cp:revision>330</cp:revision>
  <cp:lastPrinted>2022-09-18T16:06:27Z</cp:lastPrinted>
  <dcterms:created xsi:type="dcterms:W3CDTF">2021-04-02T14:30:46Z</dcterms:created>
  <dcterms:modified xsi:type="dcterms:W3CDTF">2023-03-31T16:46:41Z</dcterms:modified>
</cp:coreProperties>
</file>