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7" r:id="rId4"/>
    <p:sldId id="268" r:id="rId5"/>
    <p:sldId id="269" r:id="rId6"/>
    <p:sldId id="271" r:id="rId7"/>
    <p:sldId id="272" r:id="rId8"/>
    <p:sldId id="274" r:id="rId9"/>
    <p:sldId id="262" r:id="rId10"/>
    <p:sldId id="270" r:id="rId11"/>
    <p:sldId id="277" r:id="rId12"/>
    <p:sldId id="324" r:id="rId13"/>
    <p:sldId id="261" r:id="rId14"/>
    <p:sldId id="275" r:id="rId15"/>
    <p:sldId id="264" r:id="rId16"/>
    <p:sldId id="265" r:id="rId17"/>
    <p:sldId id="263" r:id="rId18"/>
    <p:sldId id="266" r:id="rId19"/>
    <p:sldId id="258" r:id="rId20"/>
    <p:sldId id="260" r:id="rId21"/>
    <p:sldId id="257" r:id="rId22"/>
    <p:sldId id="276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73A13D-EC60-4C54-B5A8-C868FB340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2947EA-BA12-460D-8135-ED208F457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E6B2F-68C5-4F25-9E53-7FAD18A36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3A059C-A0AB-4705-9EBA-442EF228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106D3A-0EC1-4112-8EA9-2B4F103DF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72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EABF8-E91D-477A-87B2-54C14DD6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A618694-5F00-4E91-AC6A-D08F1DBE1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ECEC4F-AA61-46B4-BC85-CBB7BA0F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7A09CA-AA82-4012-847E-7D0F5F818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83BD10-AA6C-4FED-821E-8B3EE0EC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33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79C29F-B5AF-4D4A-850F-EBB35D562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2EAA1B-B3A9-4283-8378-1E7232570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2B4F32-9DD7-4D5F-999C-F2DDEE1A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EFFD3A-F300-44F4-8969-92D37B3D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F7DD6A-5C5D-4F9A-A1AE-10D10150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57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E6BBB-04E9-4702-8171-603559B61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40D2BC-4D42-4F40-A4A6-24A7576F3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D34B8A-94E1-498F-A7E8-0603756D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76C38C-B123-419E-BC47-F2A8F4C5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84A5A-DC32-4146-B6C6-C991856B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21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38FF9-612A-4B11-BE85-F5C2B98EE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940EB2-9ADF-4B1C-899B-944E4E35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9249B-12FD-478A-8760-E21AE252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A6C61-62F1-4846-82AE-A588632A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30A1C7-9CE8-4308-A68F-5A08D57A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174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596212-6E45-4168-B089-5EEA6FDB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4561EE-FAF6-4AF1-8091-76602123A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A83DAF-02E6-4187-A5DC-68C9F8465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BB1D45-F55F-4ADC-8BA3-A3DDAFAD4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77D2F2-06F5-4698-AB8A-9B3427E70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386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357F7-0800-45F9-B72F-488E790F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C2A837-DE7B-40DC-A33D-A696FC30C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C1D8B4-818E-44F2-A1E4-292C6FE12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6AF382-17B4-4777-A3F5-00B5998D8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FEA325-7A36-4DD4-9D60-BE6DCFDF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AE47A1-05B3-472F-8DDD-CFA1C2A5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078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457D2-B992-498A-9331-314EB850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F1837-F606-4913-86B3-D5312D07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A31797-D683-4F65-81DF-5781C17FD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BADC6A-EFD2-43A9-9663-C9C9A05C0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128209-889B-44C1-A123-A2A242D24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FC63147-CC11-41E6-9C22-1D24B7A3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ACD2A2-9CDB-4D86-8263-50DAD05E8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4F630C-72E4-42F9-82DE-1A231931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066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B2DF5-C9C0-4DD7-ADA2-2BDD7E792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4ED501-DB7E-4ED8-A5F1-3F9DEC14B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E1F05C-D0DD-4F48-AF5F-612DEF8D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D79559A-2FC9-461E-81BB-F4F1CFE7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338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FB0D70-42CF-4F7D-A2EB-E82CA5EC0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38D2A6-5BC5-4B0C-A69D-7ADB742C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42BA23-4BB2-4764-89B6-BBCE36AF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98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47A58-30C6-49D0-9A0A-2608D664E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05CA63-205A-4213-8C2D-E5527AEB9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6A389F-9EB3-4780-B4C6-B179F4584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3E28B1-B3A9-4B85-A6DD-BBBEC046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72A6B5-323E-460E-8A40-52F1F24B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042C65-BAD8-4978-B318-B1DFA4E9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59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628BA-B072-4392-86A1-AF956797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8DD781-DDFC-4CF4-885E-09ABA34CE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2B787F-C0D9-4CA8-AA46-088A40BA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CFF9C2-B988-4B2A-879C-CB9225836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4C355D-7C3C-48F3-93ED-8564786B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961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DD15E-08B4-4124-8EE2-25A0DBBC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835454-B3E8-433E-A8FA-607F7A0B3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2132FC-1675-464B-AF7A-A37A8488D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2184A-EDD9-4241-A6B3-93C2337E5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9BDCFE-17B3-4A04-8667-B04A8295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2543B4-E0A8-41BF-8D56-7EB070A3C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42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22AA3E-127B-43CB-906E-3EA7B1721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1569CC-77EC-4059-BAB3-FC47A0ECA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07E401-24D6-4C24-AFD2-3E7389D1C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8C854C-9D65-4D04-B2C4-2E47802F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BD64C6-E192-4632-A789-242ADDB0E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216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A268C3-9429-49BB-BF08-A9A47FDA1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2B8BF4-6CEB-40C9-8BEA-48B4D7541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53E015-1213-4BE4-B713-4F69A320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43ADA-060D-40D5-B72A-5FB005DD7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0F3E98-3487-41C7-B991-E04B6BD1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37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2D492E-2E76-4A1F-87DD-47566F061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D72A8F-6979-4024-AA3C-77DF321D7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DE4B7F-A41D-4BB6-815B-35374F54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0403D3-6DDB-47DD-A77F-FEAF8786F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D24074-781C-4C10-972E-061B966A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11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6527D-8F16-4608-9844-0DADAC61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235563-446E-4D5D-BEBA-18A20FF8D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79CB61-E5ED-4DD2-8014-750F9D40A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E96074-7837-4FCA-91D4-37B840E4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BF96E5-5C03-486F-B3A9-18BF18BF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69A91D-76C1-441F-AD6A-161D558D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46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476CB0-2319-4CEB-8AC1-5E83AF7C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89D0BF-3D47-4A5E-97C8-1675FA37E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43DF11-6ECA-4AD1-A264-537D24459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17AE5A5-EA59-4295-8160-5882FA5C9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CB656A-4419-4313-9B15-2BE56B2D1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E7883C-4391-4FFA-8E37-5E903066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89A131E-C47A-41E1-AB48-F82CE8EA2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965F09E-9335-4CBD-911B-8342A710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32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1DA45-558F-4251-BC6A-590A88186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ACAB519-6987-4DD7-B41B-74E9DEFC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7F8C326-41FF-49E5-B0CC-A27EA4BDA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79D1EE-360C-44FB-9462-B10FE786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75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3B86355-A316-446C-BB94-44AA68D4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6AE6EB1-EEB7-43B0-A306-29D0AB9C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DF409C-7CDB-40D4-AACD-06B2A90AC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5A18AD-74D0-4858-A647-0B2E8119F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326F84-F918-4E75-ADA6-8EFFC4B3E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F19041-90F1-44A6-A5DF-877E80220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88B537-EBC9-4CC3-9620-6085BFE0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1E1A4F-C96A-4F9B-AD4D-81D850365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00CB40-D348-4B90-B142-F5F038F0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4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4482C-6B02-4EBD-8F15-7D8DEB63F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8F377A9-17DC-4FCD-814A-6083E3B83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FFE875-BF17-460A-B311-2F31F828A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874A0F-780B-46FA-A7B5-170716CB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18D2C2-218E-42A0-B0A8-E38E3F60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D42FDE-84E1-4FB4-9E8F-A28CE296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2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93CBA4-1918-47F4-B696-4C52115F1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F651AF-CA84-445D-83CC-5413CC1BE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C851B3-828C-4682-B254-86A562860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5538-E487-4856-B1C4-BD979496D9DA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C8A987-0498-495D-8B43-79C73BD35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7193B9-E6EC-4F9A-88AA-C3076C6E7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ADD3-69B1-4442-A8DB-5ED983A6C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08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8803C90-3DA8-424E-A3A0-9A4D484C0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B5D239-B579-486E-803C-796143826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F7E6EE-16D4-45E4-A9CE-311560F29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7489A-2D8F-495E-91F9-2846DA530A19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A077B6-E6D6-483C-823E-0A7BC5C8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2FEAEE-7805-4E25-9233-CBD4E17B7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2F39-AB7C-4382-8CF7-F61E722D3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89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p.br/mada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D683D8-56DE-48AD-BE99-F7C519688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800" b="1" dirty="0"/>
              <a:t>STRATEGIE PER CONCORDARE IN ITALIANO LS: UNO STUDIO SULL’INTERLINGUA DI APPRENDENTI LUSOFONI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33045A-98D7-4B46-B907-83F668C88F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Roberta Ferroni</a:t>
            </a:r>
          </a:p>
          <a:p>
            <a:r>
              <a:rPr lang="it-IT" dirty="0"/>
              <a:t>Professore a contratto UNISTRAPG e UNITRENTO</a:t>
            </a:r>
          </a:p>
        </p:txBody>
      </p:sp>
    </p:spTree>
    <p:extLst>
      <p:ext uri="{BB962C8B-B14F-4D97-AF65-F5344CB8AC3E}">
        <p14:creationId xmlns:p14="http://schemas.microsoft.com/office/powerpoint/2010/main" val="4038954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0B132-06A5-42CC-9881-99D55B4B3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B4FE99-6CBE-43C7-9DCE-1DBE6E4A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sz="4400" b="1" dirty="0"/>
              <a:t>CONTESTO E METODOLOGIA </a:t>
            </a:r>
          </a:p>
        </p:txBody>
      </p:sp>
    </p:spTree>
    <p:extLst>
      <p:ext uri="{BB962C8B-B14F-4D97-AF65-F5344CB8AC3E}">
        <p14:creationId xmlns:p14="http://schemas.microsoft.com/office/powerpoint/2010/main" val="3770018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a captura de pantalla de una red social&#10;&#10;Descripción generada automáticamente">
            <a:extLst>
              <a:ext uri="{FF2B5EF4-FFF2-40B4-BE49-F238E27FC236}">
                <a16:creationId xmlns:a16="http://schemas.microsoft.com/office/drawing/2014/main" id="{FC38D945-F376-440C-BC2B-BAFD0E4842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F26699-47A6-4BDC-B384-B0E649BCB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653E02-1509-4050-A08E-C9CB94BA0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000" b="1" dirty="0"/>
              <a:t>Corpus</a:t>
            </a:r>
            <a:r>
              <a:rPr lang="it-IT" sz="2000" dirty="0"/>
              <a:t>:</a:t>
            </a:r>
            <a:r>
              <a:rPr lang="it-IT" sz="2000" b="1" dirty="0"/>
              <a:t> </a:t>
            </a:r>
            <a:r>
              <a:rPr lang="it-IT" sz="2000" dirty="0"/>
              <a:t>Ma dai! </a:t>
            </a: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https://www.usp.br/madai"/>
              </a:rPr>
              <a:t>https://www.usp.br/madai</a:t>
            </a: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Composto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24 conversazioni (10’ ciascuna), 5h e 26’ di videoregistrazioni;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Partecipanti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10 studenti universitari, apprendenti ILS di LM portoghese-brasiliano di livello A2 (8 conversazioni) e B1 del Volume Complementare (2018), età 21/27 anni (8 conversazioni);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Repertorio linguistico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italiano, inglese, spagnolo, francese e giapponese;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Modalità </a:t>
            </a:r>
            <a:r>
              <a:rPr lang="it-IT" sz="20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elicitazione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it-IT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role</a:t>
            </a:r>
            <a:r>
              <a:rPr lang="it-IT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-play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(cambiare casa, regalo a un amico);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Trascrizione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Saks et al., (1974);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Corpus di riferimento</a:t>
            </a:r>
            <a:r>
              <a:rPr lang="it-I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composto da conversazioni raccolte fra nativi.</a:t>
            </a:r>
            <a:endParaRPr lang="it-IT" sz="1800" u="sng" dirty="0">
              <a:solidFill>
                <a:srgbClr val="0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01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53D670-0F94-4468-8560-F512D065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MD di assenso, allineamento e accettazione nelle interazioni tra </a:t>
            </a:r>
            <a:r>
              <a:rPr lang="it-IT" sz="44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nativi</a:t>
            </a:r>
            <a:b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0710602D-A2F9-4A3C-8C8D-601C1D0E3B7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20686"/>
            <a:ext cx="5181600" cy="3433665"/>
          </a:xfrm>
          <a:prstGeom prst="rect">
            <a:avLst/>
          </a:prstGeom>
        </p:spPr>
      </p:pic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FB94278-252C-4EFE-9007-CC83B96C26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ASSENSO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sì, ok, va bene</a:t>
            </a:r>
            <a:r>
              <a:rPr lang="it-IT" dirty="0"/>
              <a:t>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ALLINEAMENTO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sì, certo, esatto,</a:t>
            </a:r>
            <a:r>
              <a:rPr lang="it-IT" dirty="0"/>
              <a:t> va bene/no sporadici;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ACCETTAZIONE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sì, va bene, </a:t>
            </a:r>
            <a:r>
              <a:rPr lang="it-IT" dirty="0"/>
              <a:t>ok.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0159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F36B5A-5284-4E1E-A116-41DEB98E9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MD di assenso, allineamento e accettazione nelle interazioni tra </a:t>
            </a:r>
            <a:r>
              <a:rPr lang="it-IT" sz="44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apprendenti ILS-A2</a:t>
            </a:r>
            <a:b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it-IT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46696E00-7C8F-4921-8431-37EEA70DBCA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034073"/>
            <a:ext cx="5181600" cy="3620277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D60F716-E556-46F1-946E-C390A2AD18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i="1" dirty="0"/>
              <a:t>Tokens/</a:t>
            </a:r>
            <a:r>
              <a:rPr lang="it-IT" i="1" dirty="0" err="1"/>
              <a:t>types</a:t>
            </a:r>
            <a:r>
              <a:rPr lang="it-IT" i="1" dirty="0"/>
              <a:t> </a:t>
            </a:r>
            <a:r>
              <a:rPr lang="it-IT" dirty="0"/>
              <a:t>percentuali minori rispetto ai N.  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ACCETTAZIONE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sì</a:t>
            </a:r>
            <a:r>
              <a:rPr lang="it-IT" dirty="0">
                <a:solidFill>
                  <a:srgbClr val="FF0000"/>
                </a:solidFill>
              </a:rPr>
              <a:t>,</a:t>
            </a: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va bene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b="1" dirty="0">
                <a:solidFill>
                  <a:srgbClr val="FF0000"/>
                </a:solidFill>
              </a:rPr>
              <a:t>ok</a:t>
            </a:r>
            <a:r>
              <a:rPr lang="it-IT" dirty="0"/>
              <a:t>, perfetto, certo. Categoria più rappresentativa (154 </a:t>
            </a:r>
            <a:r>
              <a:rPr lang="it-IT" i="1" dirty="0"/>
              <a:t>tokens</a:t>
            </a:r>
            <a:r>
              <a:rPr lang="it-IT" dirty="0"/>
              <a:t>).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ASSENSO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sì</a:t>
            </a:r>
            <a:r>
              <a:rPr lang="it-IT" dirty="0">
                <a:solidFill>
                  <a:srgbClr val="FF0000"/>
                </a:solidFill>
              </a:rPr>
              <a:t>,</a:t>
            </a: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va bene, ok, </a:t>
            </a:r>
            <a:r>
              <a:rPr lang="it-IT" dirty="0"/>
              <a:t>è vero (137 </a:t>
            </a:r>
            <a:r>
              <a:rPr lang="it-IT" i="1" dirty="0"/>
              <a:t>tokens</a:t>
            </a:r>
            <a:r>
              <a:rPr lang="it-IT" dirty="0"/>
              <a:t>);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ALLINEAMENTO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sì</a:t>
            </a:r>
            <a:r>
              <a:rPr lang="it-IT" dirty="0"/>
              <a:t>, è vero, certo. Categoria meno rappresentativa-18 </a:t>
            </a:r>
            <a:r>
              <a:rPr lang="it-IT" i="1" dirty="0"/>
              <a:t>tokens</a:t>
            </a:r>
            <a:r>
              <a:rPr lang="it-IT" dirty="0"/>
              <a:t> (altre strategie es. ripetizioni);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7290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8442A661-17FC-433B-8107-FFB6577C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Analisi qualitativa livello A2 (Volume Complementare: 2018)</a:t>
            </a:r>
            <a:b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5EC95E7-7171-43D4-99DB-FB911BAAEA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CODE-SWITCHING: Assenso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7708481-9036-421C-9EF6-413B969451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8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M: (.) eh (.) eh possiamo::, comprare i biglietti di:: </a:t>
            </a:r>
            <a:r>
              <a:rPr lang="it-IT" sz="4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</a:t>
            </a: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un:: spettacolo perché:: bruna piace </a:t>
            </a:r>
            <a:r>
              <a:rPr lang="it-IT" sz="4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muito</a:t>
            </a: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molto la </a:t>
            </a:r>
            <a:r>
              <a:rPr lang="it-IT" sz="4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musica</a:t>
            </a:r>
            <a:endParaRPr lang="it-I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P:(2.2) ah:: sì ah:: ah:: (.) ho pensato:: ( ) i:: ah:: di fare un:: una torta, di comprare un torta eh =</a:t>
            </a:r>
            <a:endParaRPr lang="it-I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M:  </a:t>
            </a:r>
            <a:r>
              <a:rPr lang="it-IT" sz="4000" b="1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</a:t>
            </a:r>
            <a:r>
              <a:rPr lang="it-IT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P: = prima di:: di:: di salire (PBR4)</a:t>
            </a:r>
            <a:endParaRPr lang="it-I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014EA67E-2E09-4341-82D4-C43358C3A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BLENDING LINGUISTICO: Allineamento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4588584-E529-4B46-B9D6-33AFB53DC03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= che cosa facci- (facciamo) ((toccandosi la gamba))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sì:: dove possiamo [trovare un’altra casa ((toccando i capelli))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                             [ah:: (.)  possiamo:: eh:: fare una::, °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ricer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ricer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-°? ((muovendo le dita))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ricerca ((confermando con la testa))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RICERCA su 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google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((guardando in tono interrogativo))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uhum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((concordando con la testa))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e:: (.) °procurar°? ((mentre si tocca il braccio e guarda B))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°cercare°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CERCARE::, una casa::, in vila 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- indiana ((muovendo le mani))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sì possiamo trovare alcun 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alcun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luogo </a:t>
            </a:r>
            <a:r>
              <a:rPr lang="it-IT" sz="3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ahn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vicino [all’università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                                                                             [all’università </a:t>
            </a:r>
            <a:r>
              <a:rPr lang="it-IT" sz="31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sì</a:t>
            </a:r>
            <a:r>
              <a:rPr lang="it-IT" sz="31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[°</a:t>
            </a:r>
            <a:r>
              <a:rPr lang="it-IT" sz="31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bello</a:t>
            </a:r>
            <a:r>
              <a:rPr lang="it-IT" sz="31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° </a:t>
            </a:r>
            <a:r>
              <a:rPr lang="it-IT" sz="3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(PBAC1, 8-19)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381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A2A60A-5926-4B10-9B4F-028300FD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270510" algn="ctr">
              <a:lnSpc>
                <a:spcPct val="150000"/>
              </a:lnSpc>
              <a:tabLst>
                <a:tab pos="540385" algn="l"/>
              </a:tabLst>
            </a:pPr>
            <a:r>
              <a:rPr lang="it-IT" sz="2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MD di assenso, allineamento e accettazione nelle interazioni tra </a:t>
            </a:r>
            <a:r>
              <a:rPr lang="it-IT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apprendenti ILS-B1</a:t>
            </a:r>
            <a:br>
              <a:rPr lang="it-IT" sz="2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it-IT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72E8063C-C60D-4274-B057-E8E1EB4AB97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96751"/>
            <a:ext cx="5181600" cy="3433665"/>
          </a:xfrm>
          <a:prstGeom prst="rect">
            <a:avLst/>
          </a:prstGeom>
        </p:spPr>
      </p:pic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9D6C98B-8B50-4E5A-ADD3-E45F314B6B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i="1" dirty="0"/>
              <a:t>Tokens </a:t>
            </a:r>
            <a:r>
              <a:rPr lang="it-IT" dirty="0"/>
              <a:t>aumentano rispetto (</a:t>
            </a:r>
            <a:r>
              <a:rPr lang="it-IT" i="1" dirty="0"/>
              <a:t>tokens</a:t>
            </a:r>
            <a:r>
              <a:rPr lang="it-IT" dirty="0"/>
              <a:t> 15.023) e </a:t>
            </a:r>
            <a:r>
              <a:rPr lang="it-IT" i="1" dirty="0" err="1"/>
              <a:t>types</a:t>
            </a:r>
            <a:r>
              <a:rPr lang="it-IT" dirty="0"/>
              <a:t> si specializzano.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ASSENSO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sì, ok,</a:t>
            </a:r>
            <a:r>
              <a:rPr lang="it-IT" dirty="0"/>
              <a:t> giusto, va bene. Categoria più rappresentativa (139 </a:t>
            </a:r>
            <a:r>
              <a:rPr lang="it-IT" i="1" dirty="0"/>
              <a:t>tokens</a:t>
            </a:r>
            <a:r>
              <a:rPr lang="it-IT" dirty="0"/>
              <a:t>);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ACCETTAZIONE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sì, va bene, ok</a:t>
            </a:r>
            <a:r>
              <a:rPr lang="it-IT" dirty="0"/>
              <a:t>, perfetto, bene. Molto produttiva (119 </a:t>
            </a:r>
            <a:r>
              <a:rPr lang="it-IT" i="1" dirty="0"/>
              <a:t>tokens</a:t>
            </a:r>
            <a:r>
              <a:rPr lang="it-IT" dirty="0"/>
              <a:t>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ALLINEAMENTO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sì, ok, è vero</a:t>
            </a:r>
            <a:r>
              <a:rPr lang="it-IT" dirty="0"/>
              <a:t>, giusto (56 </a:t>
            </a:r>
            <a:r>
              <a:rPr lang="it-IT" i="1" dirty="0"/>
              <a:t>tokens</a:t>
            </a:r>
            <a:r>
              <a:rPr lang="it-IT" dirty="0"/>
              <a:t>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7344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3D6C3DC-A105-4BDD-999F-CFB872DC8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Analisi qualitativa livello B1 (Volume Complementare 2018)</a:t>
            </a:r>
            <a:br>
              <a:rPr lang="it-IT" sz="4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2689DC1-DCEC-4F13-998A-1EAD201BC0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ALLINEAMENTO: code-switching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3176945-24CA-457F-9D17-13128E73E8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 c’è senso c’è senso in quello che ne dici (.)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uhn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:: non lo so cosa fare possiamo::, andare, qualche giorno a cercare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Luana: sì:: e forse::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 a cercare su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su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B: sì sì, sull’internet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 </a:t>
            </a:r>
            <a:r>
              <a:rPr lang="it-IT" sz="1800" b="1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</a:t>
            </a:r>
            <a:r>
              <a:rPr lang="it-IT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sì</a:t>
            </a:r>
            <a:r>
              <a:rPr lang="it-IT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((mentre ridono assieme)) (PBBC2)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0F5ACD0-7230-407C-8176-89031BC80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BLENDIMG LINGUISTICO: assenso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C25C1F3-E72D-4EBD-8E61-64ABDBDFA7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vuoi &lt;</a:t>
            </a:r>
            <a:r>
              <a:rPr lang="it-IT" sz="1800" u="sng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insegnarmi,lo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&gt;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((ridendo))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ah:: il fine settimana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fine settimana? ((toccandosi la punta delle dita))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no?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A: sì ((concordando con la testa e sorridendo))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17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B: </a:t>
            </a:r>
            <a:r>
              <a:rPr lang="it-IT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meraviglia 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(PBBR2)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59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D95D92-7B53-4671-BD16-018376E73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Considerazioni conclusive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4DB8AA-68FA-4F1D-BA4A-B196E3F37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APPRENDENTI - A2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E7D18B-A7DD-4865-9CD9-61FB1B4E34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Non sono ancora in grado di cogliere le sfumature tra le 3 funzioni;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L’</a:t>
            </a:r>
            <a:r>
              <a:rPr lang="it-IT" b="1" dirty="0"/>
              <a:t>accettazione</a:t>
            </a:r>
            <a:r>
              <a:rPr lang="it-IT" dirty="0"/>
              <a:t>  è la funzione più precoce perché meno impegnativa;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Uso di un repertorio limitato di MD;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Uso di MD simili alla LM (</a:t>
            </a:r>
            <a:r>
              <a:rPr lang="it-IT" b="1" dirty="0"/>
              <a:t>sì</a:t>
            </a:r>
            <a:r>
              <a:rPr lang="it-IT" dirty="0"/>
              <a:t>) e di strategie frutto di interferenza (</a:t>
            </a:r>
            <a:r>
              <a:rPr lang="it-IT" i="1" dirty="0"/>
              <a:t>code-switching/</a:t>
            </a:r>
            <a:r>
              <a:rPr lang="it-IT" i="1" dirty="0" err="1"/>
              <a:t>blending</a:t>
            </a:r>
            <a:r>
              <a:rPr lang="it-IT" dirty="0"/>
              <a:t>);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C0640A-E54B-4BE3-BB1B-4799D8FB5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APPRENDENTI -  B1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6F540DF-E760-49D8-A6C0-B01487E7E09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Comportamento si avvicina a quello dei nativi;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Cresce la funzione </a:t>
            </a:r>
            <a:r>
              <a:rPr lang="it-IT" b="1" dirty="0"/>
              <a:t>allineamento</a:t>
            </a:r>
            <a:r>
              <a:rPr lang="it-IT" dirty="0"/>
              <a:t>, gli interlocutori sono più coinvolti sul piano interazionale;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I MD </a:t>
            </a:r>
            <a:r>
              <a:rPr lang="it-IT" b="1" dirty="0"/>
              <a:t>sì</a:t>
            </a:r>
            <a:r>
              <a:rPr lang="it-IT" dirty="0"/>
              <a:t> e </a:t>
            </a:r>
            <a:r>
              <a:rPr lang="it-IT" b="1" dirty="0"/>
              <a:t>ok</a:t>
            </a:r>
            <a:r>
              <a:rPr lang="it-IT" dirty="0"/>
              <a:t> sono i più frequenti;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 Il MD </a:t>
            </a:r>
            <a:r>
              <a:rPr lang="it-IT" b="1" dirty="0"/>
              <a:t>è vero </a:t>
            </a:r>
            <a:r>
              <a:rPr lang="it-IT" dirty="0"/>
              <a:t>è usato per allinearsi e </a:t>
            </a:r>
            <a:r>
              <a:rPr lang="it-IT" b="1" dirty="0"/>
              <a:t>va bene </a:t>
            </a:r>
            <a:r>
              <a:rPr lang="it-IT" dirty="0"/>
              <a:t>per accettare; 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Uso di </a:t>
            </a:r>
            <a:r>
              <a:rPr lang="it-IT" i="1" dirty="0" err="1"/>
              <a:t>blending</a:t>
            </a:r>
            <a:r>
              <a:rPr lang="it-IT" dirty="0"/>
              <a:t> (</a:t>
            </a:r>
            <a:r>
              <a:rPr lang="it-IT" b="1" dirty="0"/>
              <a:t>meraviglia</a:t>
            </a:r>
            <a:r>
              <a:rPr lang="it-IT" dirty="0"/>
              <a:t>) che indicano una modalità di interazione delicata.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8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AA79F8-2DEA-4050-A9CF-87C6DDB2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Modello didattico per sensibilizzare gli apprendenti alla CI (Ferroni, 2022)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F1C31A-DC8A-444D-A97A-D25B7E69B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>
              <a:highlight>
                <a:srgbClr val="FF0000"/>
              </a:highligh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147" y="1591469"/>
            <a:ext cx="561975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A54094-5619-4F45-A7EF-6997F9F7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Alcune premesse…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0B5B6A-BE66-44DA-AEAC-A67551514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L’interazione promuove socializzazione e apprendimento e come tale è  un elemento intrinseco dell’essere umano;</a:t>
            </a:r>
          </a:p>
          <a:p>
            <a:pPr algn="just"/>
            <a:endParaRPr lang="pt-BR" sz="2100" dirty="0">
              <a:solidFill>
                <a:srgbClr val="000000"/>
              </a:solidFill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partire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dagli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anni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Novanta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avverte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necessità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rivedere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costrutto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CC in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quanto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ritenuto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troppo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statico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è in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questi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anni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fa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strada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costrutto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competenza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interazionale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algn="just"/>
            <a:endParaRPr lang="en-US" sz="21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CI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essere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intesa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come “la </a:t>
            </a:r>
            <a:r>
              <a:rPr lang="en-US" sz="2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capacità</a:t>
            </a:r>
            <a:r>
              <a:rPr lang="en-US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creare, sviluppare e mantenere le interazioni orali con altri individui </a:t>
            </a:r>
            <a:r>
              <a:rPr lang="it-IT" sz="2100" dirty="0">
                <a:effectLst/>
                <a:ea typeface="Calibri" panose="020F0502020204030204" pitchFamily="34" charset="0"/>
              </a:rPr>
              <a:t>e comprende tutte quelle capacità di saper risolvere problemi interazionali in modalità congiunta attraverso interventi riparativi» (</a:t>
            </a:r>
            <a:r>
              <a:rPr lang="it-IT" sz="2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Kramsch</a:t>
            </a:r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1986); </a:t>
            </a:r>
          </a:p>
          <a:p>
            <a:pPr algn="just"/>
            <a:endParaRPr lang="it-IT" sz="2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ea typeface="Times New Roman" panose="02020603050405020304" pitchFamily="18" charset="0"/>
              </a:rPr>
              <a:t>La CI si osserva a partire dalle pratiche discorsive determinate e prodotte in un determinato contesto e da determinate persone le cui azioni determinano le azioni a venire. Questo significa che la CI non è un modello statico di competenza ma piuttosto flessibile e co-costruita in maniera congiunta (Young, 2011; Kasper, 2006);</a:t>
            </a:r>
          </a:p>
          <a:p>
            <a:pPr algn="just"/>
            <a:endParaRPr lang="it-IT" sz="2100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pt-BR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Sebbene la CI possa essere considerata alla stregua di un Universale Comunicativo, apprendenti di LS possono presentare difficoltà nel mantenere le interazioni orali in LS (Kecskes </a:t>
            </a:r>
            <a:r>
              <a:rPr lang="pt-BR" sz="21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 al.</a:t>
            </a:r>
            <a:r>
              <a:rPr lang="pt-BR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2018: 91); </a:t>
            </a:r>
          </a:p>
          <a:p>
            <a:pPr algn="just"/>
            <a:endParaRPr lang="pt-BR" sz="21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È importante sensibilizzare gli apprendenti fin dai livelli iniziali affinché possano </a:t>
            </a:r>
            <a:r>
              <a:rPr lang="it-IT" sz="2100" dirty="0"/>
              <a:t>prendere consapevolezza e mettere alla prova le regole che gestiscono la co-costruzione conversazionale in LS (Ferroni; </a:t>
            </a:r>
            <a:r>
              <a:rPr lang="it-IT" sz="2100" dirty="0" err="1"/>
              <a:t>Birello</a:t>
            </a:r>
            <a:r>
              <a:rPr lang="it-IT" sz="2100" dirty="0"/>
              <a:t>, 2017). </a:t>
            </a:r>
            <a:endParaRPr lang="it-IT" sz="2100" dirty="0">
              <a:effectLst/>
              <a:ea typeface="Times New Roman" panose="02020603050405020304" pitchFamily="18" charset="0"/>
            </a:endParaRPr>
          </a:p>
          <a:p>
            <a:endParaRPr lang="pt-BR" sz="1700" dirty="0">
              <a:solidFill>
                <a:srgbClr val="00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800" dirty="0">
              <a:solidFill>
                <a:srgbClr val="000000"/>
              </a:solidFill>
              <a:highlight>
                <a:srgbClr val="FF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97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684D59-7E27-4802-8A4C-FFB05D6D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Riferimenti bibliografici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8B5A82-D2A9-4245-B88B-70EB56E0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Bazzanella C. (1994), “I segnali discorsivi”, in Bazzanella C., </a:t>
            </a:r>
            <a:r>
              <a:rPr lang="it-IT" sz="1800" i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facce del parlare</a:t>
            </a: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 Nuova Italia, Firenze, pp. 145-174.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Borreguero</a:t>
            </a:r>
            <a:r>
              <a:rPr lang="en-GB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Zuloaga</a:t>
            </a:r>
            <a:r>
              <a:rPr lang="en-GB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(2019), “</a:t>
            </a:r>
            <a:r>
              <a:rPr lang="en-GB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pressing</a:t>
            </a:r>
            <a:r>
              <a:rPr lang="en-GB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agreement in L2 Italian: Strategies and discourse markers in Spanish learners”, in. </a:t>
            </a:r>
            <a:r>
              <a:rPr lang="en-GB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Calvi</a:t>
            </a:r>
            <a:r>
              <a:rPr lang="en-GB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V.; </a:t>
            </a:r>
            <a:r>
              <a:rPr lang="en-GB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Landone</a:t>
            </a:r>
            <a:r>
              <a:rPr lang="en-GB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E.; Bello, I. (a c. di.), </a:t>
            </a:r>
            <a:r>
              <a:rPr lang="en-GB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Cognitive insights in Discourse </a:t>
            </a:r>
            <a:r>
              <a:rPr lang="en-GB" sz="1800" i="1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Markes</a:t>
            </a:r>
            <a:r>
              <a:rPr lang="en-GB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Second Language Acquisition</a:t>
            </a:r>
            <a:r>
              <a:rPr lang="en-GB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Peter Lang, Bern, pp. 195-226.</a:t>
            </a: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Borreguero</a:t>
            </a:r>
            <a:r>
              <a:rPr lang="en-US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Zuloaga</a:t>
            </a:r>
            <a:r>
              <a:rPr lang="en-US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 M., De Marco A.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(2020), The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Immersion and Non immersion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Contexts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L2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Acquisition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Study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the Analysis of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Interactional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Discourse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Markers</a:t>
            </a:r>
            <a:r>
              <a:rPr lang="it-IT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t-IT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 </a:t>
            </a:r>
            <a:r>
              <a:rPr lang="it-IT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Corpus </a:t>
            </a:r>
            <a:r>
              <a:rPr lang="it-IT" sz="1800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Pragmatics</a:t>
            </a:r>
            <a:r>
              <a:rPr lang="it-IT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Springer.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Borreguero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Zuloaga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M.; Ferroni, R.</a:t>
            </a:r>
            <a:r>
              <a:rPr lang="it-IT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(2020), Lo sviluppo della competenza interazionale in italiano LS: l’espressione dell’accordo in apprendenti ispanofoni e lusofoni</a:t>
            </a:r>
            <a:r>
              <a:rPr lang="it-IT" sz="1800" cap="small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r>
              <a:rPr lang="de-DE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LinguaDue</a:t>
            </a:r>
            <a:r>
              <a:rPr lang="de-DE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n. 1, v.13, pp. 54-77. </a:t>
            </a: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Ferroni, R. (2022), </a:t>
            </a:r>
            <a:r>
              <a:rPr lang="it-IT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Strategie e dinamiche di comunicazione: Verso un’educazione linguistica strategica plurilingue e pluriculturale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 Pisa: </a:t>
            </a: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Edizioni ETS, Pisa.</a:t>
            </a: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Ferroni, R. 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(2020),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Insegnare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segnali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discorsivi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studenti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d’ILS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partire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un corpus di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empirici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In:</a:t>
            </a:r>
            <a:r>
              <a:rPr lang="en-US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Ferroni. R.;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Birello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(a cura di),</a:t>
            </a:r>
            <a:r>
              <a:rPr lang="it-IT" sz="18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it-IT" sz="1800" i="1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La competenza discorsiva e interazionale: a lezione di lingua straniera</a:t>
            </a:r>
            <a:r>
              <a:rPr lang="it-IT" sz="18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. Roma: Aracne, </a:t>
            </a:r>
            <a:r>
              <a:rPr lang="it-IT" sz="1800" i="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pp. 111-148. </a:t>
            </a:r>
            <a:r>
              <a:rPr lang="it-IT" sz="1800" i="1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Ferroni, R.; </a:t>
            </a:r>
            <a:r>
              <a:rPr lang="it-IT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Birello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M.</a:t>
            </a:r>
            <a:r>
              <a:rPr lang="it-IT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(a cura di),2020.</a:t>
            </a:r>
            <a:r>
              <a:rPr lang="it-IT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La competenza discorsiva e interazionale: a lezione di lingua straniera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Roma: Aracne. </a:t>
            </a: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Kramsch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C. (1986), From language proficiency to interactional competence, </a:t>
            </a:r>
            <a:r>
              <a:rPr lang="en-US" sz="1800" i="1" dirty="0">
                <a:effectLst/>
                <a:latin typeface="Garamond" panose="02020404030301010803" pitchFamily="18" charset="0"/>
                <a:ea typeface="Times" panose="02020603050405020304" pitchFamily="18" charset="0"/>
              </a:rPr>
              <a:t>The Modern Language Journal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70, pp. 366-372. </a:t>
            </a:r>
            <a:endParaRPr lang="it-IT" sz="18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Raso, T.; Ferrari, L. (2020), “Uso dei segnali discorsivi in corpora di parlato spontaneo italiano e brasiliano”, in Ferroni. R.;</a:t>
            </a:r>
            <a:r>
              <a:rPr lang="it-IT" sz="1800" b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Birello</a:t>
            </a:r>
            <a:r>
              <a:rPr lang="it-IT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(a cura di), </a:t>
            </a:r>
            <a:r>
              <a:rPr lang="it-IT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La competenza discorsiva a lezione di lingua straniera</a:t>
            </a:r>
            <a:r>
              <a:rPr lang="it-IT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Aracne, Roma, pp.61-107.</a:t>
            </a:r>
            <a:endParaRPr lang="it-IT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5362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473F1-5B0B-4E83-A571-0890E67D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94DCC6-2937-46BD-B307-60C554C60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GRAZIE MILLE!!!</a:t>
            </a:r>
          </a:p>
          <a:p>
            <a:pPr marL="0" indent="0" algn="ctr">
              <a:buNone/>
            </a:pPr>
            <a:r>
              <a:rPr lang="it-IT" b="1" dirty="0"/>
              <a:t>robertaferronibr@gmail.com</a:t>
            </a:r>
          </a:p>
        </p:txBody>
      </p:sp>
    </p:spTree>
    <p:extLst>
      <p:ext uri="{BB962C8B-B14F-4D97-AF65-F5344CB8AC3E}">
        <p14:creationId xmlns:p14="http://schemas.microsoft.com/office/powerpoint/2010/main" val="122184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AF6FD7-4A80-4EA9-A034-EC5E5E99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Perché l’accordo…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1C7E7B-2033-45D3-9D9B-32D94BEB7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Esprimere accordo è una delle azioni che compiamo abitualmente durante l’interazione conversazionale;</a:t>
            </a:r>
          </a:p>
          <a:p>
            <a:pPr algn="just"/>
            <a:endParaRPr lang="it-IT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Contribuisce alla costruzione dell’identità sociale dei partecipanti e consolida il rapporto che si crea durante lo scambio;</a:t>
            </a:r>
          </a:p>
          <a:p>
            <a:pPr algn="just"/>
            <a:endParaRPr lang="it-IT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’espressione d’accordo è quasi sempre una risposta preferita rispetto al disaccordo perché rinforza la faccia positiva del parlante precedente i cui interventi sono considerati preziosi e accurati (</a:t>
            </a:r>
            <a:r>
              <a:rPr lang="it-IT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Pomerantz</a:t>
            </a:r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1984);</a:t>
            </a:r>
          </a:p>
          <a:p>
            <a:endParaRPr lang="it-IT" sz="1800" dirty="0">
              <a:latin typeface="Garamond" panose="02020404030301010803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it-IT" sz="18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172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E32769-7275-4A79-8FCF-9ADE67051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risorse per esprimere accordo: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51D487-A1AA-4A05-94CB-9BC68180D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Pause lessicali e interiezioni (</a:t>
            </a:r>
            <a:r>
              <a:rPr lang="it-IT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hmm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aha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Ripetizioni (Bazzanella, 1994); </a:t>
            </a:r>
          </a:p>
          <a:p>
            <a:pPr algn="just"/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Risorse extralinguistiche che appartengono all’ambito della mimica e la cinesica;</a:t>
            </a:r>
          </a:p>
          <a:p>
            <a:pPr algn="just"/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marcatori del discorso 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sì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d’accordo</a:t>
            </a: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e altri elementi aggettivali e avverbiali che, senza essersi ancora lessicalizzati come MD, possono assumere questa funzione.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467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BD480D-A362-4C9F-A4C4-AB6479EC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di accordo: </a:t>
            </a:r>
            <a:r>
              <a:rPr lang="it-IT" b="1" dirty="0"/>
              <a:t>Assenso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2CB17E-B2FC-4DEB-886F-E331D941D9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it-IT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D: no senti il punto è questo eh c’è un necessità presumo di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omogenizzazione di questi_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A: </a:t>
            </a:r>
            <a:r>
              <a:rPr lang="it-IT" sz="1800" b="1" i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sì</a:t>
            </a:r>
            <a:endParaRPr lang="it-I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D: rami nel senso che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A: </a:t>
            </a:r>
            <a:r>
              <a:rPr lang="it-IT" sz="1800" b="1" i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sì</a:t>
            </a:r>
            <a:endParaRPr lang="it-I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D: come criterio quale_ come criterio guida qual è_ quello che ha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ispirato chi l'ha già fatto? nel senso eh (</a:t>
            </a:r>
            <a:r>
              <a:rPr lang="it-IT" sz="1800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VoLIP</a:t>
            </a: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Roma_A_3)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CC2007-3708-4DA8-97EE-3599ED0B56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b="1" dirty="0"/>
              <a:t>FUNZIONE</a:t>
            </a:r>
            <a:r>
              <a:rPr lang="it-IT" dirty="0"/>
              <a:t>: </a:t>
            </a:r>
            <a:r>
              <a:rPr lang="it-IT" dirty="0" err="1"/>
              <a:t>fàtica</a:t>
            </a:r>
            <a:r>
              <a:rPr lang="it-IT" dirty="0"/>
              <a:t>, indica che l’interlocutore segue il discorso;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b="1" dirty="0"/>
              <a:t>MD </a:t>
            </a:r>
            <a:r>
              <a:rPr lang="it-IT" b="1" dirty="0" err="1"/>
              <a:t>it</a:t>
            </a:r>
            <a:r>
              <a:rPr lang="it-IT" dirty="0"/>
              <a:t>: </a:t>
            </a:r>
            <a:r>
              <a:rPr lang="it-IT" i="1" dirty="0"/>
              <a:t>sì</a:t>
            </a:r>
            <a:r>
              <a:rPr lang="it-IT" dirty="0"/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b="1" dirty="0"/>
              <a:t>MD port</a:t>
            </a:r>
            <a:r>
              <a:rPr lang="it-IT" dirty="0"/>
              <a:t>-</a:t>
            </a:r>
            <a:r>
              <a:rPr lang="it-IT" dirty="0" err="1"/>
              <a:t>br</a:t>
            </a:r>
            <a:r>
              <a:rPr lang="it-IT" dirty="0"/>
              <a:t>: </a:t>
            </a:r>
            <a:r>
              <a:rPr lang="it-IT" i="1" dirty="0" err="1"/>
              <a:t>sim</a:t>
            </a:r>
            <a:r>
              <a:rPr lang="it-IT" i="1" dirty="0"/>
              <a:t>/</a:t>
            </a:r>
            <a:r>
              <a:rPr lang="it-IT" i="1" dirty="0" err="1"/>
              <a:t>tá</a:t>
            </a:r>
            <a:r>
              <a:rPr lang="it-IT" dirty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Molto frequenti in culture di affiliazione 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(Bravo; </a:t>
            </a:r>
            <a:r>
              <a:rPr lang="it-IT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Briz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1998);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Occupano un turno e sono in sovrapposizione con il turno precedente;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Funzione ricorrente nell’interlingua di apprendenti ILS (</a:t>
            </a:r>
            <a:r>
              <a:rPr lang="it-IT" dirty="0" err="1"/>
              <a:t>Borreguero</a:t>
            </a:r>
            <a:r>
              <a:rPr lang="it-IT" dirty="0"/>
              <a:t>; De Marco, 2020).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948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C30FC-BFD0-4955-91F8-461D05BA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di accordo: </a:t>
            </a:r>
            <a:r>
              <a:rPr lang="it-IT" b="1" dirty="0"/>
              <a:t>Allineamento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1C937D-8DF0-4195-84C5-A2BCC2AC65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540385" indent="0" algn="just">
              <a:buNone/>
              <a:tabLst>
                <a:tab pos="540385" algn="l"/>
              </a:tabLst>
            </a:pPr>
            <a:r>
              <a:rPr lang="it-IT" sz="32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it-IT" sz="32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it-IT" sz="32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0" algn="just">
              <a:buNone/>
              <a:tabLst>
                <a:tab pos="540385" algn="l"/>
              </a:tabLst>
            </a:pPr>
            <a:r>
              <a:rPr lang="it-IT" sz="32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B: simpatico vero? l’accento</a:t>
            </a:r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     A: </a:t>
            </a:r>
            <a:r>
              <a:rPr lang="it-IT" sz="32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sì</a:t>
            </a:r>
            <a:r>
              <a:rPr lang="it-IT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l’aveva modulato </a:t>
            </a:r>
            <a:r>
              <a:rPr lang="it-IT" sz="32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proprio bene      </a:t>
            </a:r>
            <a:r>
              <a:rPr lang="it-IT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cassette_(</a:t>
            </a:r>
            <a:r>
              <a:rPr lang="it-IT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VoLIP</a:t>
            </a:r>
            <a:r>
              <a:rPr lang="it-IT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Roma_A_4)</a:t>
            </a:r>
            <a:endParaRPr lang="it-IT" sz="32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8B4D81-56C3-44DA-B6FC-AD35506CEF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b="1" dirty="0"/>
              <a:t>FUNZIONE</a:t>
            </a:r>
            <a:r>
              <a:rPr lang="it-IT" dirty="0"/>
              <a:t>: interazionale per indicare che ciò che è stato detto fa parte del suo </a:t>
            </a:r>
            <a:r>
              <a:rPr lang="it-IT" i="1" dirty="0"/>
              <a:t>common ground</a:t>
            </a:r>
            <a:r>
              <a:rPr lang="it-IT" dirty="0"/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b="1" dirty="0"/>
              <a:t>MD </a:t>
            </a:r>
            <a:r>
              <a:rPr lang="it-IT" b="1" dirty="0" err="1"/>
              <a:t>it</a:t>
            </a:r>
            <a:r>
              <a:rPr lang="it-IT" dirty="0"/>
              <a:t>: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sì, certo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esatto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giusto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certamente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effettivamente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assolutamente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s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enz’altro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appunto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infatti</a:t>
            </a:r>
            <a:r>
              <a:rPr lang="it-IT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 effetti, ecco;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i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b="1" dirty="0">
                <a:cs typeface="Calibri" panose="020F0502020204030204" pitchFamily="34" charset="0"/>
              </a:rPr>
              <a:t>MD port-</a:t>
            </a:r>
            <a:r>
              <a:rPr lang="it-IT" b="1" dirty="0" err="1">
                <a:cs typeface="Calibri" panose="020F0502020204030204" pitchFamily="34" charset="0"/>
              </a:rPr>
              <a:t>br</a:t>
            </a:r>
            <a:r>
              <a:rPr lang="it-IT" dirty="0">
                <a:cs typeface="Calibri" panose="020F0502020204030204" pitchFamily="34" charset="0"/>
              </a:rPr>
              <a:t>: 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sim t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á certo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– c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oncordo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– v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erdade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–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om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certeza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 isso 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mesmo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sso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aí</a:t>
            </a:r>
            <a:r>
              <a:rPr lang="it-IT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 b</a:t>
            </a:r>
            <a:r>
              <a:rPr lang="it-IT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oa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– perfeito – ótimo – beleza – maravilha;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i="1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Possono assume un valore valutativo (it. </a:t>
            </a:r>
            <a:r>
              <a:rPr lang="pt-BR" b="1" i="1" dirty="0">
                <a:solidFill>
                  <a:srgbClr val="000000"/>
                </a:solidFill>
                <a:cs typeface="Arial" panose="020B0604020202020204" pitchFamily="34" charset="0"/>
              </a:rPr>
              <a:t>assolutamente</a:t>
            </a:r>
            <a:r>
              <a:rPr lang="pt-BR" dirty="0">
                <a:solidFill>
                  <a:srgbClr val="000000"/>
                </a:solidFill>
                <a:cs typeface="Arial" panose="020B0604020202020204" pitchFamily="34" charset="0"/>
              </a:rPr>
              <a:t>)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056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875064-8705-4D8F-AD4C-7C3C50D1F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di accordo: </a:t>
            </a:r>
            <a:r>
              <a:rPr lang="it-IT" b="1" dirty="0"/>
              <a:t>Accettazione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D18730-B1AE-4D11-BDE6-5C492304AC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Both" startAt="3"/>
              <a:tabLst>
                <a:tab pos="540385" algn="l"/>
              </a:tabLst>
            </a:pPr>
            <a:endParaRPr lang="it-IT" sz="18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Both" startAt="3"/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V: [potremmo] chiedere ad Alessandro / che è a Londra / se ci trova una sistemazione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50000"/>
              </a:lnSpc>
              <a:tabLst>
                <a:tab pos="540385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A: </a:t>
            </a:r>
            <a:r>
              <a:rPr lang="x-none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però lo contatti tu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  <a:tabLst>
                <a:tab pos="762000" algn="l"/>
              </a:tabLst>
            </a:pP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V: </a:t>
            </a:r>
            <a:r>
              <a:rPr lang="it-IT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 bene</a:t>
            </a:r>
            <a:r>
              <a:rPr lang="it-IT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(Corpus IFI)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D26132-2652-4D82-9D5D-DE3A0FC4C5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3300" b="1" dirty="0"/>
              <a:t>FUNZIONE</a:t>
            </a:r>
            <a:r>
              <a:rPr lang="it-IT" sz="3300" dirty="0"/>
              <a:t>: accettazione di una proposta;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33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300" b="1" dirty="0"/>
              <a:t>MD </a:t>
            </a:r>
            <a:r>
              <a:rPr lang="it-IT" sz="3300" b="1" dirty="0" err="1"/>
              <a:t>it</a:t>
            </a:r>
            <a:r>
              <a:rPr lang="it-IT" sz="3300" dirty="0"/>
              <a:t>:</a:t>
            </a:r>
            <a:r>
              <a:rPr lang="it-IT" sz="33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sì, va bene, va be’, bene, (va) benissimo, ok, d’accordo, ottimo;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33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3300" b="1" dirty="0"/>
              <a:t>MD port-</a:t>
            </a:r>
            <a:r>
              <a:rPr lang="it-IT" sz="3300" b="1" dirty="0" err="1"/>
              <a:t>br</a:t>
            </a:r>
            <a:r>
              <a:rPr lang="it-IT" sz="3300" dirty="0"/>
              <a:t>: </a:t>
            </a:r>
            <a:r>
              <a:rPr lang="it-IT" sz="33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tá</a:t>
            </a:r>
            <a:r>
              <a:rPr lang="it-IT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pt-BR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tá</a:t>
            </a:r>
            <a:r>
              <a:rPr lang="it-IT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33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bom</a:t>
            </a:r>
            <a:r>
              <a:rPr lang="it-IT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33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então</a:t>
            </a:r>
            <a:r>
              <a:rPr lang="pt-BR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t</a:t>
            </a:r>
            <a:r>
              <a:rPr lang="it-IT" sz="33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udo</a:t>
            </a:r>
            <a:r>
              <a:rPr lang="it-IT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33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bem</a:t>
            </a:r>
            <a:r>
              <a:rPr lang="pt-BR" sz="33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certo, perfeito, ótimo,  beleza, maravilha.</a:t>
            </a:r>
            <a:endParaRPr lang="it-IT" sz="33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355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4D0A9-6CA5-4E2F-B638-B6CD237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domande di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BE1192-241C-4F55-AF07-2CEAF4F92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Nell’interlingua si possono distinguere diverse 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sottofunzioni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per esprimere l’accordo (</a:t>
            </a:r>
            <a:r>
              <a:rPr lang="it-IT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accettazione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allineamento,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assenso)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Ad un livello A2 e B1 di competenza linguistica gli apprendenti </a:t>
            </a:r>
            <a:r>
              <a:rPr lang="it-IT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sono consapevoli 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delle differenze tra le tre funzioni? Queste risorse </a:t>
            </a:r>
            <a:r>
              <a:rPr lang="it-IT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cambiano 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nel passaggio da un livello all’altro?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endParaRPr lang="it-IT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Oltre ai MD quali altri elementi linguistici e discorsivi sono usati con questo scopo? </a:t>
            </a:r>
            <a:endParaRPr lang="it-IT" sz="18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218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CBC984-CFDF-4EE7-BDC9-ECFC2F83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Obiettivi della ricerca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4F55DB-10BF-4E14-8AD4-EEE2FA669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Analizzare lo </a:t>
            </a:r>
            <a:r>
              <a:rPr lang="pt-BR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sviluppo della CI </a:t>
            </a:r>
            <a:r>
              <a:rPr lang="pt-BR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fra apprendenti di livello A2 e B1 del Volume Complementare (2018) per manifestare l’accordo in ILS; </a:t>
            </a:r>
          </a:p>
          <a:p>
            <a:endParaRPr lang="pt-BR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partire dai risultati ottenuti, presentare un </a:t>
            </a:r>
            <a:r>
              <a:rPr lang="pt-BR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Modello Didattico </a:t>
            </a:r>
            <a:r>
              <a:rPr lang="pt-BR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 sensibilizzare gli apprendenti fin dai livelli iniziali ad accordare in ILS attraverso una gamma di MD.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36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2051</Words>
  <Application>Microsoft Office PowerPoint</Application>
  <PresentationFormat>Widescreen</PresentationFormat>
  <Paragraphs>187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Garamond</vt:lpstr>
      <vt:lpstr>Times New Roman</vt:lpstr>
      <vt:lpstr>Wingdings</vt:lpstr>
      <vt:lpstr>Tema di Office</vt:lpstr>
      <vt:lpstr>Tema de Office</vt:lpstr>
      <vt:lpstr>STRATEGIE PER CONCORDARE IN ITALIANO LS: UNO STUDIO SULL’INTERLINGUA DI APPRENDENTI LUSOFONI</vt:lpstr>
      <vt:lpstr>Alcune premesse…</vt:lpstr>
      <vt:lpstr>Perché l’accordo…</vt:lpstr>
      <vt:lpstr>Le risorse per esprimere accordo:</vt:lpstr>
      <vt:lpstr>Tipi di accordo: Assenso</vt:lpstr>
      <vt:lpstr>Tipi di accordo: Allineamento</vt:lpstr>
      <vt:lpstr>Tipi di accordo: Accettazione</vt:lpstr>
      <vt:lpstr>Le domande di ricerca</vt:lpstr>
      <vt:lpstr>Obiettivi della ricerca </vt:lpstr>
      <vt:lpstr>Presentazione standard di PowerPoint</vt:lpstr>
      <vt:lpstr>Presentazione standard di PowerPoint</vt:lpstr>
      <vt:lpstr>Presentazione standard di PowerPoint</vt:lpstr>
      <vt:lpstr>MD di assenso, allineamento e accettazione nelle interazioni tra nativi </vt:lpstr>
      <vt:lpstr>MD di assenso, allineamento e accettazione nelle interazioni tra apprendenti ILS-A2 </vt:lpstr>
      <vt:lpstr>Analisi qualitativa livello A2 (Volume Complementare: 2018) </vt:lpstr>
      <vt:lpstr>MD di assenso, allineamento e accettazione nelle interazioni tra apprendenti ILS-B1 </vt:lpstr>
      <vt:lpstr>Analisi qualitativa livello B1 (Volume Complementare 2018) </vt:lpstr>
      <vt:lpstr>Considerazioni conclusive</vt:lpstr>
      <vt:lpstr>Modello didattico per sensibilizzare gli apprendenti alla CI (Ferroni, 2022)</vt:lpstr>
      <vt:lpstr>Riferimenti bibliografici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PER CONCORDARE IN ITALIANO LS: UNO STUDIO SULL’INTERLINGUA DI APPRENDENTI LUSOFONI</dc:title>
  <dc:creator>Admin</dc:creator>
  <cp:lastModifiedBy>Admin</cp:lastModifiedBy>
  <cp:revision>92</cp:revision>
  <dcterms:created xsi:type="dcterms:W3CDTF">2023-03-27T13:32:24Z</dcterms:created>
  <dcterms:modified xsi:type="dcterms:W3CDTF">2023-04-11T10:48:00Z</dcterms:modified>
</cp:coreProperties>
</file>