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BC056D-7895-48D2-88A2-AEBB01AF730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906B028-03CD-4C63-AC21-286E48A5A028}">
      <dgm:prSet/>
      <dgm:spPr/>
      <dgm:t>
        <a:bodyPr/>
        <a:lstStyle/>
        <a:p>
          <a:r>
            <a:rPr lang="ru-RU" dirty="0"/>
            <a:t>единица языка, которая представляет собой грамматически организованное соединение слов (или слово), обладающее смысловой , интонационной законченностью. как законченная единица речи оформляется в конце точкой, восклицательным или вопросительным знаками</a:t>
          </a:r>
          <a:r>
            <a:rPr lang="cs-CZ" dirty="0"/>
            <a:t> </a:t>
          </a:r>
          <a:r>
            <a:rPr lang="ru-RU" dirty="0"/>
            <a:t> или многоточием.</a:t>
          </a:r>
          <a:endParaRPr lang="en-US" dirty="0"/>
        </a:p>
      </dgm:t>
    </dgm:pt>
    <dgm:pt modelId="{AEC0523D-13E1-4972-B09A-3FB3B40DA55F}" type="parTrans" cxnId="{6F870E63-0AE7-4522-A65C-28AEBCE7642D}">
      <dgm:prSet/>
      <dgm:spPr/>
      <dgm:t>
        <a:bodyPr/>
        <a:lstStyle/>
        <a:p>
          <a:endParaRPr lang="en-US"/>
        </a:p>
      </dgm:t>
    </dgm:pt>
    <dgm:pt modelId="{146DA312-81AB-4B57-85DF-029AC0E44FFC}" type="sibTrans" cxnId="{6F870E63-0AE7-4522-A65C-28AEBCE7642D}">
      <dgm:prSet/>
      <dgm:spPr/>
      <dgm:t>
        <a:bodyPr/>
        <a:lstStyle/>
        <a:p>
          <a:endParaRPr lang="en-US"/>
        </a:p>
      </dgm:t>
    </dgm:pt>
    <dgm:pt modelId="{0B4FAE11-A22D-42B6-A456-4D198C52CCF7}">
      <dgm:prSet/>
      <dgm:spPr/>
      <dgm:t>
        <a:bodyPr/>
        <a:lstStyle/>
        <a:p>
          <a:r>
            <a:rPr lang="ru-RU"/>
            <a:t>единица языка, обладает предикативностью, смысловой и интонационной законченностью. Содержит один предикативный центр.</a:t>
          </a:r>
          <a:endParaRPr lang="en-US"/>
        </a:p>
      </dgm:t>
    </dgm:pt>
    <dgm:pt modelId="{7256D44D-BD51-467F-9D81-43591225040E}" type="parTrans" cxnId="{4F02830D-2CB8-4288-B3CC-3A945B5FED69}">
      <dgm:prSet/>
      <dgm:spPr/>
      <dgm:t>
        <a:bodyPr/>
        <a:lstStyle/>
        <a:p>
          <a:endParaRPr lang="en-US"/>
        </a:p>
      </dgm:t>
    </dgm:pt>
    <dgm:pt modelId="{1D429CF4-717A-4574-BB15-607BC73A685B}" type="sibTrans" cxnId="{4F02830D-2CB8-4288-B3CC-3A945B5FED69}">
      <dgm:prSet/>
      <dgm:spPr/>
      <dgm:t>
        <a:bodyPr/>
        <a:lstStyle/>
        <a:p>
          <a:endParaRPr lang="en-US"/>
        </a:p>
      </dgm:t>
    </dgm:pt>
    <dgm:pt modelId="{8E7302EF-B61D-46D1-9CF3-C32A8B829624}">
      <dgm:prSet/>
      <dgm:spPr/>
      <dgm:t>
        <a:bodyPr/>
        <a:lstStyle/>
        <a:p>
          <a:r>
            <a:rPr lang="ru-RU"/>
            <a:t>целостная синтаксическая единица, состоящая из нескольких предикативных частей, которые в смысловом, интонационном и конструктивно-грамматическом отношении образуют единое коммуникативное целое.</a:t>
          </a:r>
          <a:endParaRPr lang="en-US"/>
        </a:p>
      </dgm:t>
    </dgm:pt>
    <dgm:pt modelId="{48B08DAA-276A-4539-9C02-DB36113F1A95}" type="parTrans" cxnId="{17E7DDE6-F3FD-469F-A831-11BEFE21DC39}">
      <dgm:prSet/>
      <dgm:spPr/>
      <dgm:t>
        <a:bodyPr/>
        <a:lstStyle/>
        <a:p>
          <a:endParaRPr lang="en-US"/>
        </a:p>
      </dgm:t>
    </dgm:pt>
    <dgm:pt modelId="{BF369396-18B4-429C-AD84-29FA4969D3E4}" type="sibTrans" cxnId="{17E7DDE6-F3FD-469F-A831-11BEFE21DC39}">
      <dgm:prSet/>
      <dgm:spPr/>
      <dgm:t>
        <a:bodyPr/>
        <a:lstStyle/>
        <a:p>
          <a:endParaRPr lang="en-US"/>
        </a:p>
      </dgm:t>
    </dgm:pt>
    <dgm:pt modelId="{B929430A-4B16-4828-8DCA-A926049350CD}" type="pres">
      <dgm:prSet presAssocID="{DEBC056D-7895-48D2-88A2-AEBB01AF730B}" presName="root" presStyleCnt="0">
        <dgm:presLayoutVars>
          <dgm:dir/>
          <dgm:resizeHandles val="exact"/>
        </dgm:presLayoutVars>
      </dgm:prSet>
      <dgm:spPr/>
    </dgm:pt>
    <dgm:pt modelId="{92276E24-1B0F-4E59-9FF4-C34C54C7E7AF}" type="pres">
      <dgm:prSet presAssocID="{0906B028-03CD-4C63-AC21-286E48A5A028}" presName="compNode" presStyleCnt="0"/>
      <dgm:spPr/>
    </dgm:pt>
    <dgm:pt modelId="{16B6737B-915F-4436-AEF3-D06FE508D88A}" type="pres">
      <dgm:prSet presAssocID="{0906B028-03CD-4C63-AC21-286E48A5A028}" presName="bgRect" presStyleLbl="bgShp" presStyleIdx="0" presStyleCnt="3"/>
      <dgm:spPr/>
    </dgm:pt>
    <dgm:pt modelId="{2F106A22-E85B-4ED2-B489-373429AF0651}" type="pres">
      <dgm:prSet presAssocID="{0906B028-03CD-4C63-AC21-286E48A5A02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8779E09D-8C43-43FF-8612-6E02076D2895}" type="pres">
      <dgm:prSet presAssocID="{0906B028-03CD-4C63-AC21-286E48A5A028}" presName="spaceRect" presStyleCnt="0"/>
      <dgm:spPr/>
    </dgm:pt>
    <dgm:pt modelId="{17E5E875-816A-4168-8F17-EEAF0E017EDD}" type="pres">
      <dgm:prSet presAssocID="{0906B028-03CD-4C63-AC21-286E48A5A028}" presName="parTx" presStyleLbl="revTx" presStyleIdx="0" presStyleCnt="3">
        <dgm:presLayoutVars>
          <dgm:chMax val="0"/>
          <dgm:chPref val="0"/>
        </dgm:presLayoutVars>
      </dgm:prSet>
      <dgm:spPr/>
    </dgm:pt>
    <dgm:pt modelId="{0A85A200-B337-4C70-A06F-53E31ED79F99}" type="pres">
      <dgm:prSet presAssocID="{146DA312-81AB-4B57-85DF-029AC0E44FFC}" presName="sibTrans" presStyleCnt="0"/>
      <dgm:spPr/>
    </dgm:pt>
    <dgm:pt modelId="{7AF7663E-2019-4A8F-ABBB-81B5BE61D296}" type="pres">
      <dgm:prSet presAssocID="{0B4FAE11-A22D-42B6-A456-4D198C52CCF7}" presName="compNode" presStyleCnt="0"/>
      <dgm:spPr/>
    </dgm:pt>
    <dgm:pt modelId="{9332D921-A72D-470C-9881-9A039A66B7A9}" type="pres">
      <dgm:prSet presAssocID="{0B4FAE11-A22D-42B6-A456-4D198C52CCF7}" presName="bgRect" presStyleLbl="bgShp" presStyleIdx="1" presStyleCnt="3"/>
      <dgm:spPr/>
    </dgm:pt>
    <dgm:pt modelId="{FD555905-D3A5-4B17-82F2-4540C88C4F18}" type="pres">
      <dgm:prSet presAssocID="{0B4FAE11-A22D-42B6-A456-4D198C52CCF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konečno"/>
        </a:ext>
      </dgm:extLst>
    </dgm:pt>
    <dgm:pt modelId="{B8ACB2B8-7B55-49C8-8512-00AE9951F331}" type="pres">
      <dgm:prSet presAssocID="{0B4FAE11-A22D-42B6-A456-4D198C52CCF7}" presName="spaceRect" presStyleCnt="0"/>
      <dgm:spPr/>
    </dgm:pt>
    <dgm:pt modelId="{B984DE32-DF21-4D08-9DEB-B2802B4CBD2B}" type="pres">
      <dgm:prSet presAssocID="{0B4FAE11-A22D-42B6-A456-4D198C52CCF7}" presName="parTx" presStyleLbl="revTx" presStyleIdx="1" presStyleCnt="3">
        <dgm:presLayoutVars>
          <dgm:chMax val="0"/>
          <dgm:chPref val="0"/>
        </dgm:presLayoutVars>
      </dgm:prSet>
      <dgm:spPr/>
    </dgm:pt>
    <dgm:pt modelId="{5EAB92B0-FBA2-4B1D-ADAB-05A02D8F3296}" type="pres">
      <dgm:prSet presAssocID="{1D429CF4-717A-4574-BB15-607BC73A685B}" presName="sibTrans" presStyleCnt="0"/>
      <dgm:spPr/>
    </dgm:pt>
    <dgm:pt modelId="{80AA9126-9AD8-430D-8CFC-2CA4E092B244}" type="pres">
      <dgm:prSet presAssocID="{8E7302EF-B61D-46D1-9CF3-C32A8B829624}" presName="compNode" presStyleCnt="0"/>
      <dgm:spPr/>
    </dgm:pt>
    <dgm:pt modelId="{276D18CD-90E7-44BA-AB49-D28104D07D17}" type="pres">
      <dgm:prSet presAssocID="{8E7302EF-B61D-46D1-9CF3-C32A8B829624}" presName="bgRect" presStyleLbl="bgShp" presStyleIdx="2" presStyleCnt="3"/>
      <dgm:spPr/>
    </dgm:pt>
    <dgm:pt modelId="{42BC1862-B0E2-4FD0-8E4E-EA0B46455B1F}" type="pres">
      <dgm:prSet presAssocID="{8E7302EF-B61D-46D1-9CF3-C32A8B82962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36A1A79A-1D79-4038-80E4-DB1AE3B5DACE}" type="pres">
      <dgm:prSet presAssocID="{8E7302EF-B61D-46D1-9CF3-C32A8B829624}" presName="spaceRect" presStyleCnt="0"/>
      <dgm:spPr/>
    </dgm:pt>
    <dgm:pt modelId="{A47210B7-A426-4DA1-84FF-A98D7D25EB87}" type="pres">
      <dgm:prSet presAssocID="{8E7302EF-B61D-46D1-9CF3-C32A8B82962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F02830D-2CB8-4288-B3CC-3A945B5FED69}" srcId="{DEBC056D-7895-48D2-88A2-AEBB01AF730B}" destId="{0B4FAE11-A22D-42B6-A456-4D198C52CCF7}" srcOrd="1" destOrd="0" parTransId="{7256D44D-BD51-467F-9D81-43591225040E}" sibTransId="{1D429CF4-717A-4574-BB15-607BC73A685B}"/>
    <dgm:cxn modelId="{EFBA7812-5056-4062-B2FC-7A928F972AF8}" type="presOf" srcId="{8E7302EF-B61D-46D1-9CF3-C32A8B829624}" destId="{A47210B7-A426-4DA1-84FF-A98D7D25EB87}" srcOrd="0" destOrd="0" presId="urn:microsoft.com/office/officeart/2018/2/layout/IconVerticalSolidList"/>
    <dgm:cxn modelId="{6F870E63-0AE7-4522-A65C-28AEBCE7642D}" srcId="{DEBC056D-7895-48D2-88A2-AEBB01AF730B}" destId="{0906B028-03CD-4C63-AC21-286E48A5A028}" srcOrd="0" destOrd="0" parTransId="{AEC0523D-13E1-4972-B09A-3FB3B40DA55F}" sibTransId="{146DA312-81AB-4B57-85DF-029AC0E44FFC}"/>
    <dgm:cxn modelId="{42071267-C61E-44FC-B9B5-AEEE44A1536B}" type="presOf" srcId="{DEBC056D-7895-48D2-88A2-AEBB01AF730B}" destId="{B929430A-4B16-4828-8DCA-A926049350CD}" srcOrd="0" destOrd="0" presId="urn:microsoft.com/office/officeart/2018/2/layout/IconVerticalSolidList"/>
    <dgm:cxn modelId="{DD1A1F9A-A9D6-4C1C-9B69-D58951C3C7D7}" type="presOf" srcId="{0B4FAE11-A22D-42B6-A456-4D198C52CCF7}" destId="{B984DE32-DF21-4D08-9DEB-B2802B4CBD2B}" srcOrd="0" destOrd="0" presId="urn:microsoft.com/office/officeart/2018/2/layout/IconVerticalSolidList"/>
    <dgm:cxn modelId="{37C31AE5-6203-4115-85AD-EA25DED8A9B2}" type="presOf" srcId="{0906B028-03CD-4C63-AC21-286E48A5A028}" destId="{17E5E875-816A-4168-8F17-EEAF0E017EDD}" srcOrd="0" destOrd="0" presId="urn:microsoft.com/office/officeart/2018/2/layout/IconVerticalSolidList"/>
    <dgm:cxn modelId="{17E7DDE6-F3FD-469F-A831-11BEFE21DC39}" srcId="{DEBC056D-7895-48D2-88A2-AEBB01AF730B}" destId="{8E7302EF-B61D-46D1-9CF3-C32A8B829624}" srcOrd="2" destOrd="0" parTransId="{48B08DAA-276A-4539-9C02-DB36113F1A95}" sibTransId="{BF369396-18B4-429C-AD84-29FA4969D3E4}"/>
    <dgm:cxn modelId="{E34C2E99-E10E-4A89-A9F2-02FC665606F3}" type="presParOf" srcId="{B929430A-4B16-4828-8DCA-A926049350CD}" destId="{92276E24-1B0F-4E59-9FF4-C34C54C7E7AF}" srcOrd="0" destOrd="0" presId="urn:microsoft.com/office/officeart/2018/2/layout/IconVerticalSolidList"/>
    <dgm:cxn modelId="{11C3F294-94CA-4498-AE83-E3D1AEE915AF}" type="presParOf" srcId="{92276E24-1B0F-4E59-9FF4-C34C54C7E7AF}" destId="{16B6737B-915F-4436-AEF3-D06FE508D88A}" srcOrd="0" destOrd="0" presId="urn:microsoft.com/office/officeart/2018/2/layout/IconVerticalSolidList"/>
    <dgm:cxn modelId="{3198E612-1631-407D-BDEA-9AFEA1F78DEC}" type="presParOf" srcId="{92276E24-1B0F-4E59-9FF4-C34C54C7E7AF}" destId="{2F106A22-E85B-4ED2-B489-373429AF0651}" srcOrd="1" destOrd="0" presId="urn:microsoft.com/office/officeart/2018/2/layout/IconVerticalSolidList"/>
    <dgm:cxn modelId="{8EAA1F65-D9E8-40E4-9117-96221EC78D62}" type="presParOf" srcId="{92276E24-1B0F-4E59-9FF4-C34C54C7E7AF}" destId="{8779E09D-8C43-43FF-8612-6E02076D2895}" srcOrd="2" destOrd="0" presId="urn:microsoft.com/office/officeart/2018/2/layout/IconVerticalSolidList"/>
    <dgm:cxn modelId="{45B1CC52-A2F8-47AC-BFF1-256D71E822BD}" type="presParOf" srcId="{92276E24-1B0F-4E59-9FF4-C34C54C7E7AF}" destId="{17E5E875-816A-4168-8F17-EEAF0E017EDD}" srcOrd="3" destOrd="0" presId="urn:microsoft.com/office/officeart/2018/2/layout/IconVerticalSolidList"/>
    <dgm:cxn modelId="{5BDDCF72-65BA-4E93-AE8B-3F3265688B4F}" type="presParOf" srcId="{B929430A-4B16-4828-8DCA-A926049350CD}" destId="{0A85A200-B337-4C70-A06F-53E31ED79F99}" srcOrd="1" destOrd="0" presId="urn:microsoft.com/office/officeart/2018/2/layout/IconVerticalSolidList"/>
    <dgm:cxn modelId="{4EC7C8B2-BFBB-4F66-B717-8E8634614020}" type="presParOf" srcId="{B929430A-4B16-4828-8DCA-A926049350CD}" destId="{7AF7663E-2019-4A8F-ABBB-81B5BE61D296}" srcOrd="2" destOrd="0" presId="urn:microsoft.com/office/officeart/2018/2/layout/IconVerticalSolidList"/>
    <dgm:cxn modelId="{1A6C3A46-4EF9-4EEF-A841-6AF89696CDFE}" type="presParOf" srcId="{7AF7663E-2019-4A8F-ABBB-81B5BE61D296}" destId="{9332D921-A72D-470C-9881-9A039A66B7A9}" srcOrd="0" destOrd="0" presId="urn:microsoft.com/office/officeart/2018/2/layout/IconVerticalSolidList"/>
    <dgm:cxn modelId="{48B1D045-85C2-427F-9B5D-84440947266F}" type="presParOf" srcId="{7AF7663E-2019-4A8F-ABBB-81B5BE61D296}" destId="{FD555905-D3A5-4B17-82F2-4540C88C4F18}" srcOrd="1" destOrd="0" presId="urn:microsoft.com/office/officeart/2018/2/layout/IconVerticalSolidList"/>
    <dgm:cxn modelId="{1A8F887D-A341-4496-A92D-0C8C85099C32}" type="presParOf" srcId="{7AF7663E-2019-4A8F-ABBB-81B5BE61D296}" destId="{B8ACB2B8-7B55-49C8-8512-00AE9951F331}" srcOrd="2" destOrd="0" presId="urn:microsoft.com/office/officeart/2018/2/layout/IconVerticalSolidList"/>
    <dgm:cxn modelId="{2081486C-2ECF-455E-9B7D-57695479CE13}" type="presParOf" srcId="{7AF7663E-2019-4A8F-ABBB-81B5BE61D296}" destId="{B984DE32-DF21-4D08-9DEB-B2802B4CBD2B}" srcOrd="3" destOrd="0" presId="urn:microsoft.com/office/officeart/2018/2/layout/IconVerticalSolidList"/>
    <dgm:cxn modelId="{EAE05A9D-6C34-46B5-9470-49EE9DA7BAAC}" type="presParOf" srcId="{B929430A-4B16-4828-8DCA-A926049350CD}" destId="{5EAB92B0-FBA2-4B1D-ADAB-05A02D8F3296}" srcOrd="3" destOrd="0" presId="urn:microsoft.com/office/officeart/2018/2/layout/IconVerticalSolidList"/>
    <dgm:cxn modelId="{E1852026-5DFF-4F41-8AC4-9252F3337203}" type="presParOf" srcId="{B929430A-4B16-4828-8DCA-A926049350CD}" destId="{80AA9126-9AD8-430D-8CFC-2CA4E092B244}" srcOrd="4" destOrd="0" presId="urn:microsoft.com/office/officeart/2018/2/layout/IconVerticalSolidList"/>
    <dgm:cxn modelId="{582C7712-A3EB-4F07-9D7F-ED43F72A2D6C}" type="presParOf" srcId="{80AA9126-9AD8-430D-8CFC-2CA4E092B244}" destId="{276D18CD-90E7-44BA-AB49-D28104D07D17}" srcOrd="0" destOrd="0" presId="urn:microsoft.com/office/officeart/2018/2/layout/IconVerticalSolidList"/>
    <dgm:cxn modelId="{5C1B274F-E928-44C1-9B29-5CF0DEFA98C5}" type="presParOf" srcId="{80AA9126-9AD8-430D-8CFC-2CA4E092B244}" destId="{42BC1862-B0E2-4FD0-8E4E-EA0B46455B1F}" srcOrd="1" destOrd="0" presId="urn:microsoft.com/office/officeart/2018/2/layout/IconVerticalSolidList"/>
    <dgm:cxn modelId="{7B3DDCD0-7A5D-4767-80A4-22B9B4D777D7}" type="presParOf" srcId="{80AA9126-9AD8-430D-8CFC-2CA4E092B244}" destId="{36A1A79A-1D79-4038-80E4-DB1AE3B5DACE}" srcOrd="2" destOrd="0" presId="urn:microsoft.com/office/officeart/2018/2/layout/IconVerticalSolidList"/>
    <dgm:cxn modelId="{CDB0BF64-C685-47A7-A510-33C649A28ECB}" type="presParOf" srcId="{80AA9126-9AD8-430D-8CFC-2CA4E092B244}" destId="{A47210B7-A426-4DA1-84FF-A98D7D25EB8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21B17D-755A-4C9F-BB2A-7633BBA4C03D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4D0AB06-4216-4DFD-8C35-C765B7572BC1}">
      <dgm:prSet/>
      <dgm:spPr/>
      <dgm:t>
        <a:bodyPr/>
        <a:lstStyle/>
        <a:p>
          <a:r>
            <a:rPr lang="ru-RU"/>
            <a:t>Сложноподчиненные предложения состоят из двух синтаксически неравноправных предикативных частей, связанных подчинительной связью: одна из частей (придаточная) подчиняется другой (главной).</a:t>
          </a:r>
          <a:endParaRPr lang="en-US"/>
        </a:p>
      </dgm:t>
    </dgm:pt>
    <dgm:pt modelId="{11784E7D-2089-49E5-9069-A9317141C5A7}" type="parTrans" cxnId="{3F11C3FE-1605-49FE-A3E3-94A1CE4C4ABB}">
      <dgm:prSet/>
      <dgm:spPr/>
      <dgm:t>
        <a:bodyPr/>
        <a:lstStyle/>
        <a:p>
          <a:endParaRPr lang="en-US"/>
        </a:p>
      </dgm:t>
    </dgm:pt>
    <dgm:pt modelId="{F958A717-4033-4013-AD0B-E600785B0ED2}" type="sibTrans" cxnId="{3F11C3FE-1605-49FE-A3E3-94A1CE4C4ABB}">
      <dgm:prSet/>
      <dgm:spPr/>
      <dgm:t>
        <a:bodyPr/>
        <a:lstStyle/>
        <a:p>
          <a:endParaRPr lang="en-US"/>
        </a:p>
      </dgm:t>
    </dgm:pt>
    <dgm:pt modelId="{9FD5C12E-4FC4-4668-A29B-AB93095E4D59}">
      <dgm:prSet/>
      <dgm:spPr/>
      <dgm:t>
        <a:bodyPr/>
        <a:lstStyle/>
        <a:p>
          <a:r>
            <a:rPr lang="ru-RU"/>
            <a:t>Главная предикативная часть является главной именно грамматически. Информативная значимость, однако, т.е. основное содержание сложноподчиненного предложения, нередко сосредоточивается в придаточной части. Напр.: </a:t>
          </a:r>
          <a:r>
            <a:rPr lang="ru-RU" i="1"/>
            <a:t>Известно, что синтаксис - это раздел грамматики. Говорят, что они разводятся</a:t>
          </a:r>
          <a:r>
            <a:rPr lang="ru-RU"/>
            <a:t>.</a:t>
          </a:r>
          <a:endParaRPr lang="en-US"/>
        </a:p>
      </dgm:t>
    </dgm:pt>
    <dgm:pt modelId="{7E947C85-22CF-48E8-B7D3-138BF6544A42}" type="parTrans" cxnId="{42F6CCC6-8D9A-4BEC-82DA-400F67465556}">
      <dgm:prSet/>
      <dgm:spPr/>
      <dgm:t>
        <a:bodyPr/>
        <a:lstStyle/>
        <a:p>
          <a:endParaRPr lang="en-US"/>
        </a:p>
      </dgm:t>
    </dgm:pt>
    <dgm:pt modelId="{C5A1B416-F227-48E7-BF97-44CE5DFD9D78}" type="sibTrans" cxnId="{42F6CCC6-8D9A-4BEC-82DA-400F67465556}">
      <dgm:prSet/>
      <dgm:spPr/>
      <dgm:t>
        <a:bodyPr/>
        <a:lstStyle/>
        <a:p>
          <a:endParaRPr lang="en-US"/>
        </a:p>
      </dgm:t>
    </dgm:pt>
    <dgm:pt modelId="{81A2BD30-F4CD-40BB-9BF8-EAD1760F11FD}" type="pres">
      <dgm:prSet presAssocID="{4E21B17D-755A-4C9F-BB2A-7633BBA4C03D}" presName="vert0" presStyleCnt="0">
        <dgm:presLayoutVars>
          <dgm:dir/>
          <dgm:animOne val="branch"/>
          <dgm:animLvl val="lvl"/>
        </dgm:presLayoutVars>
      </dgm:prSet>
      <dgm:spPr/>
    </dgm:pt>
    <dgm:pt modelId="{500EFA1F-C704-4A71-91F0-1C97B317DF94}" type="pres">
      <dgm:prSet presAssocID="{D4D0AB06-4216-4DFD-8C35-C765B7572BC1}" presName="thickLine" presStyleLbl="alignNode1" presStyleIdx="0" presStyleCnt="2"/>
      <dgm:spPr/>
    </dgm:pt>
    <dgm:pt modelId="{E7637688-8332-45E2-9403-D474EC7530B3}" type="pres">
      <dgm:prSet presAssocID="{D4D0AB06-4216-4DFD-8C35-C765B7572BC1}" presName="horz1" presStyleCnt="0"/>
      <dgm:spPr/>
    </dgm:pt>
    <dgm:pt modelId="{4867D180-18AE-44DC-AAF0-AC4384ACC8AB}" type="pres">
      <dgm:prSet presAssocID="{D4D0AB06-4216-4DFD-8C35-C765B7572BC1}" presName="tx1" presStyleLbl="revTx" presStyleIdx="0" presStyleCnt="2"/>
      <dgm:spPr/>
    </dgm:pt>
    <dgm:pt modelId="{2B188639-3BEC-4CDA-AB3B-8B5D4687F5FC}" type="pres">
      <dgm:prSet presAssocID="{D4D0AB06-4216-4DFD-8C35-C765B7572BC1}" presName="vert1" presStyleCnt="0"/>
      <dgm:spPr/>
    </dgm:pt>
    <dgm:pt modelId="{96733FCC-AE6F-4C4F-B79C-7A7D1AF91A2A}" type="pres">
      <dgm:prSet presAssocID="{9FD5C12E-4FC4-4668-A29B-AB93095E4D59}" presName="thickLine" presStyleLbl="alignNode1" presStyleIdx="1" presStyleCnt="2"/>
      <dgm:spPr/>
    </dgm:pt>
    <dgm:pt modelId="{5B3C5788-7144-408C-881A-3885E3CBBAEA}" type="pres">
      <dgm:prSet presAssocID="{9FD5C12E-4FC4-4668-A29B-AB93095E4D59}" presName="horz1" presStyleCnt="0"/>
      <dgm:spPr/>
    </dgm:pt>
    <dgm:pt modelId="{C3046EB6-2525-45B1-BA09-2270C32E21F4}" type="pres">
      <dgm:prSet presAssocID="{9FD5C12E-4FC4-4668-A29B-AB93095E4D59}" presName="tx1" presStyleLbl="revTx" presStyleIdx="1" presStyleCnt="2"/>
      <dgm:spPr/>
    </dgm:pt>
    <dgm:pt modelId="{ED368BC1-2A11-440A-93C8-249532A10575}" type="pres">
      <dgm:prSet presAssocID="{9FD5C12E-4FC4-4668-A29B-AB93095E4D59}" presName="vert1" presStyleCnt="0"/>
      <dgm:spPr/>
    </dgm:pt>
  </dgm:ptLst>
  <dgm:cxnLst>
    <dgm:cxn modelId="{58E1821D-7C83-41B2-8A16-DD8F0B78EDB5}" type="presOf" srcId="{D4D0AB06-4216-4DFD-8C35-C765B7572BC1}" destId="{4867D180-18AE-44DC-AAF0-AC4384ACC8AB}" srcOrd="0" destOrd="0" presId="urn:microsoft.com/office/officeart/2008/layout/LinedList"/>
    <dgm:cxn modelId="{566231B1-4EC5-405B-BC20-804D5FB58934}" type="presOf" srcId="{4E21B17D-755A-4C9F-BB2A-7633BBA4C03D}" destId="{81A2BD30-F4CD-40BB-9BF8-EAD1760F11FD}" srcOrd="0" destOrd="0" presId="urn:microsoft.com/office/officeart/2008/layout/LinedList"/>
    <dgm:cxn modelId="{42F6CCC6-8D9A-4BEC-82DA-400F67465556}" srcId="{4E21B17D-755A-4C9F-BB2A-7633BBA4C03D}" destId="{9FD5C12E-4FC4-4668-A29B-AB93095E4D59}" srcOrd="1" destOrd="0" parTransId="{7E947C85-22CF-48E8-B7D3-138BF6544A42}" sibTransId="{C5A1B416-F227-48E7-BF97-44CE5DFD9D78}"/>
    <dgm:cxn modelId="{413D53EC-EF96-4B5C-834A-2E03ABC38D9D}" type="presOf" srcId="{9FD5C12E-4FC4-4668-A29B-AB93095E4D59}" destId="{C3046EB6-2525-45B1-BA09-2270C32E21F4}" srcOrd="0" destOrd="0" presId="urn:microsoft.com/office/officeart/2008/layout/LinedList"/>
    <dgm:cxn modelId="{3F11C3FE-1605-49FE-A3E3-94A1CE4C4ABB}" srcId="{4E21B17D-755A-4C9F-BB2A-7633BBA4C03D}" destId="{D4D0AB06-4216-4DFD-8C35-C765B7572BC1}" srcOrd="0" destOrd="0" parTransId="{11784E7D-2089-49E5-9069-A9317141C5A7}" sibTransId="{F958A717-4033-4013-AD0B-E600785B0ED2}"/>
    <dgm:cxn modelId="{DA8B058B-ADCF-4403-94B1-103E5C294815}" type="presParOf" srcId="{81A2BD30-F4CD-40BB-9BF8-EAD1760F11FD}" destId="{500EFA1F-C704-4A71-91F0-1C97B317DF94}" srcOrd="0" destOrd="0" presId="urn:microsoft.com/office/officeart/2008/layout/LinedList"/>
    <dgm:cxn modelId="{0E128B4D-FB5A-4B70-8FF7-1B4339D9385B}" type="presParOf" srcId="{81A2BD30-F4CD-40BB-9BF8-EAD1760F11FD}" destId="{E7637688-8332-45E2-9403-D474EC7530B3}" srcOrd="1" destOrd="0" presId="urn:microsoft.com/office/officeart/2008/layout/LinedList"/>
    <dgm:cxn modelId="{416A95CB-8F48-46F7-BBB6-E8D2102B4831}" type="presParOf" srcId="{E7637688-8332-45E2-9403-D474EC7530B3}" destId="{4867D180-18AE-44DC-AAF0-AC4384ACC8AB}" srcOrd="0" destOrd="0" presId="urn:microsoft.com/office/officeart/2008/layout/LinedList"/>
    <dgm:cxn modelId="{7AA2134A-C460-406B-9410-33DDE51C6447}" type="presParOf" srcId="{E7637688-8332-45E2-9403-D474EC7530B3}" destId="{2B188639-3BEC-4CDA-AB3B-8B5D4687F5FC}" srcOrd="1" destOrd="0" presId="urn:microsoft.com/office/officeart/2008/layout/LinedList"/>
    <dgm:cxn modelId="{CD4D79C7-7E9C-4B36-A6E6-3D34EF2E5263}" type="presParOf" srcId="{81A2BD30-F4CD-40BB-9BF8-EAD1760F11FD}" destId="{96733FCC-AE6F-4C4F-B79C-7A7D1AF91A2A}" srcOrd="2" destOrd="0" presId="urn:microsoft.com/office/officeart/2008/layout/LinedList"/>
    <dgm:cxn modelId="{EBD75C00-B936-4FD9-9DCE-6ECB1BF7259E}" type="presParOf" srcId="{81A2BD30-F4CD-40BB-9BF8-EAD1760F11FD}" destId="{5B3C5788-7144-408C-881A-3885E3CBBAEA}" srcOrd="3" destOrd="0" presId="urn:microsoft.com/office/officeart/2008/layout/LinedList"/>
    <dgm:cxn modelId="{8F9615A9-0EFF-4C05-AA4B-BD6A2686F14F}" type="presParOf" srcId="{5B3C5788-7144-408C-881A-3885E3CBBAEA}" destId="{C3046EB6-2525-45B1-BA09-2270C32E21F4}" srcOrd="0" destOrd="0" presId="urn:microsoft.com/office/officeart/2008/layout/LinedList"/>
    <dgm:cxn modelId="{0FB9E7A5-80BA-4A3E-8854-6859DA24CCB1}" type="presParOf" srcId="{5B3C5788-7144-408C-881A-3885E3CBBAEA}" destId="{ED368BC1-2A11-440A-93C8-249532A1057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D725D7-1512-4C30-A269-4151AC00C9A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1B114BE-75CD-411E-8FE9-FA95CCD33419}">
      <dgm:prSet/>
      <dgm:spPr/>
      <dgm:t>
        <a:bodyPr/>
        <a:lstStyle/>
        <a:p>
          <a:r>
            <a:rPr lang="ru-RU"/>
            <a:t>Подчинительная связь между предикативными частями оформлена при помощи</a:t>
          </a:r>
          <a:endParaRPr lang="en-US"/>
        </a:p>
      </dgm:t>
    </dgm:pt>
    <dgm:pt modelId="{BD502D72-59D1-4252-A9EF-CA2409183B5D}" type="parTrans" cxnId="{48F66090-0039-49EC-9E90-67E40DC4009A}">
      <dgm:prSet/>
      <dgm:spPr/>
      <dgm:t>
        <a:bodyPr/>
        <a:lstStyle/>
        <a:p>
          <a:endParaRPr lang="en-US"/>
        </a:p>
      </dgm:t>
    </dgm:pt>
    <dgm:pt modelId="{748C1F95-637C-430E-83BA-12659B9E2370}" type="sibTrans" cxnId="{48F66090-0039-49EC-9E90-67E40DC4009A}">
      <dgm:prSet/>
      <dgm:spPr/>
      <dgm:t>
        <a:bodyPr/>
        <a:lstStyle/>
        <a:p>
          <a:endParaRPr lang="en-US"/>
        </a:p>
      </dgm:t>
    </dgm:pt>
    <dgm:pt modelId="{64E7A56F-4066-483A-B226-746AD74FCAAA}">
      <dgm:prSet/>
      <dgm:spPr/>
      <dgm:t>
        <a:bodyPr/>
        <a:lstStyle/>
        <a:p>
          <a:r>
            <a:rPr lang="ru-RU"/>
            <a:t>подчинительных союзов: </a:t>
          </a:r>
          <a:r>
            <a:rPr lang="ru-RU" i="1"/>
            <a:t>что, чтобы, потому что, если</a:t>
          </a:r>
          <a:r>
            <a:rPr lang="ru-RU"/>
            <a:t> и др.</a:t>
          </a:r>
          <a:endParaRPr lang="en-US"/>
        </a:p>
      </dgm:t>
    </dgm:pt>
    <dgm:pt modelId="{4C578E2C-69B5-4171-B768-5077F076F669}" type="parTrans" cxnId="{32B1C2DD-A9C0-46D9-A34C-B88D1A7ECF06}">
      <dgm:prSet/>
      <dgm:spPr/>
      <dgm:t>
        <a:bodyPr/>
        <a:lstStyle/>
        <a:p>
          <a:endParaRPr lang="en-US"/>
        </a:p>
      </dgm:t>
    </dgm:pt>
    <dgm:pt modelId="{F56DF44A-E4C8-4C0B-9323-61AFDF3DD3D2}" type="sibTrans" cxnId="{32B1C2DD-A9C0-46D9-A34C-B88D1A7ECF06}">
      <dgm:prSet/>
      <dgm:spPr/>
      <dgm:t>
        <a:bodyPr/>
        <a:lstStyle/>
        <a:p>
          <a:endParaRPr lang="en-US"/>
        </a:p>
      </dgm:t>
    </dgm:pt>
    <dgm:pt modelId="{AA8FDC62-504E-44F5-9331-07FDC1502332}">
      <dgm:prSet/>
      <dgm:spPr/>
      <dgm:t>
        <a:bodyPr/>
        <a:lstStyle/>
        <a:p>
          <a:r>
            <a:rPr lang="ru-RU"/>
            <a:t>относительных местоименных слов: </a:t>
          </a:r>
          <a:r>
            <a:rPr lang="ru-RU" i="1"/>
            <a:t>кто, который, где, откуда </a:t>
          </a:r>
          <a:r>
            <a:rPr lang="ru-RU"/>
            <a:t>и др.</a:t>
          </a:r>
          <a:endParaRPr lang="en-US"/>
        </a:p>
      </dgm:t>
    </dgm:pt>
    <dgm:pt modelId="{FB09D057-06F0-40D0-BD4B-CF51D065C2DE}" type="parTrans" cxnId="{A50372C9-C70E-42BB-8817-85723D3953D2}">
      <dgm:prSet/>
      <dgm:spPr/>
      <dgm:t>
        <a:bodyPr/>
        <a:lstStyle/>
        <a:p>
          <a:endParaRPr lang="en-US"/>
        </a:p>
      </dgm:t>
    </dgm:pt>
    <dgm:pt modelId="{640DC067-21E7-48EB-A150-5E4F0D2F1CF4}" type="sibTrans" cxnId="{A50372C9-C70E-42BB-8817-85723D3953D2}">
      <dgm:prSet/>
      <dgm:spPr/>
      <dgm:t>
        <a:bodyPr/>
        <a:lstStyle/>
        <a:p>
          <a:endParaRPr lang="en-US"/>
        </a:p>
      </dgm:t>
    </dgm:pt>
    <dgm:pt modelId="{EFBAFB1C-B1D6-4A03-B7B0-6C8EE27E887C}">
      <dgm:prSet/>
      <dgm:spPr/>
      <dgm:t>
        <a:bodyPr/>
        <a:lstStyle/>
        <a:p>
          <a:r>
            <a:rPr lang="ru-RU"/>
            <a:t>бессоюзно </a:t>
          </a:r>
          <a:r>
            <a:rPr lang="ru-RU" i="1"/>
            <a:t>Не поспешишь - опоздаешь в театр.</a:t>
          </a:r>
          <a:endParaRPr lang="en-US"/>
        </a:p>
      </dgm:t>
    </dgm:pt>
    <dgm:pt modelId="{D2D8FBFC-F6F5-40E6-8BB5-33BA77E366E6}" type="parTrans" cxnId="{2426AAAE-7D95-4627-88F9-FBCF2174E3B9}">
      <dgm:prSet/>
      <dgm:spPr/>
      <dgm:t>
        <a:bodyPr/>
        <a:lstStyle/>
        <a:p>
          <a:endParaRPr lang="en-US"/>
        </a:p>
      </dgm:t>
    </dgm:pt>
    <dgm:pt modelId="{835A9C32-5132-4CAB-86C8-F7EC3C347DD8}" type="sibTrans" cxnId="{2426AAAE-7D95-4627-88F9-FBCF2174E3B9}">
      <dgm:prSet/>
      <dgm:spPr/>
      <dgm:t>
        <a:bodyPr/>
        <a:lstStyle/>
        <a:p>
          <a:endParaRPr lang="en-US"/>
        </a:p>
      </dgm:t>
    </dgm:pt>
    <dgm:pt modelId="{6D614A37-D8E4-4513-9288-0351FB59EFEB}" type="pres">
      <dgm:prSet presAssocID="{2AD725D7-1512-4C30-A269-4151AC00C9AE}" presName="linear" presStyleCnt="0">
        <dgm:presLayoutVars>
          <dgm:animLvl val="lvl"/>
          <dgm:resizeHandles val="exact"/>
        </dgm:presLayoutVars>
      </dgm:prSet>
      <dgm:spPr/>
    </dgm:pt>
    <dgm:pt modelId="{2E090AA9-D8F9-4D8B-B19A-3E8AF9BD25D7}" type="pres">
      <dgm:prSet presAssocID="{91B114BE-75CD-411E-8FE9-FA95CCD3341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9EF0835-AF25-42A2-B86D-A20119F32C7D}" type="pres">
      <dgm:prSet presAssocID="{748C1F95-637C-430E-83BA-12659B9E2370}" presName="spacer" presStyleCnt="0"/>
      <dgm:spPr/>
    </dgm:pt>
    <dgm:pt modelId="{C4A2C5A1-8B1C-4416-B5AA-C09971496539}" type="pres">
      <dgm:prSet presAssocID="{64E7A56F-4066-483A-B226-746AD74FCAA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68F5D63-0657-496B-85DE-01E49A7AC93E}" type="pres">
      <dgm:prSet presAssocID="{F56DF44A-E4C8-4C0B-9323-61AFDF3DD3D2}" presName="spacer" presStyleCnt="0"/>
      <dgm:spPr/>
    </dgm:pt>
    <dgm:pt modelId="{DA6E72F6-CD95-40A7-8ED8-3B25665943BD}" type="pres">
      <dgm:prSet presAssocID="{AA8FDC62-504E-44F5-9331-07FDC150233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EC05818-461E-44ED-B924-6A85F095C183}" type="pres">
      <dgm:prSet presAssocID="{640DC067-21E7-48EB-A150-5E4F0D2F1CF4}" presName="spacer" presStyleCnt="0"/>
      <dgm:spPr/>
    </dgm:pt>
    <dgm:pt modelId="{D9DBA90C-BFDA-4089-9F91-17258A99BB2D}" type="pres">
      <dgm:prSet presAssocID="{EFBAFB1C-B1D6-4A03-B7B0-6C8EE27E887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41A6E4D-0F05-4B53-8BCE-1B0B3E16305E}" type="presOf" srcId="{91B114BE-75CD-411E-8FE9-FA95CCD33419}" destId="{2E090AA9-D8F9-4D8B-B19A-3E8AF9BD25D7}" srcOrd="0" destOrd="0" presId="urn:microsoft.com/office/officeart/2005/8/layout/vList2"/>
    <dgm:cxn modelId="{6C6CAB76-2800-4721-B8AA-2851ADB99926}" type="presOf" srcId="{AA8FDC62-504E-44F5-9331-07FDC1502332}" destId="{DA6E72F6-CD95-40A7-8ED8-3B25665943BD}" srcOrd="0" destOrd="0" presId="urn:microsoft.com/office/officeart/2005/8/layout/vList2"/>
    <dgm:cxn modelId="{798B557D-7968-4B9D-BF46-E2B48AF41FCC}" type="presOf" srcId="{2AD725D7-1512-4C30-A269-4151AC00C9AE}" destId="{6D614A37-D8E4-4513-9288-0351FB59EFEB}" srcOrd="0" destOrd="0" presId="urn:microsoft.com/office/officeart/2005/8/layout/vList2"/>
    <dgm:cxn modelId="{48F66090-0039-49EC-9E90-67E40DC4009A}" srcId="{2AD725D7-1512-4C30-A269-4151AC00C9AE}" destId="{91B114BE-75CD-411E-8FE9-FA95CCD33419}" srcOrd="0" destOrd="0" parTransId="{BD502D72-59D1-4252-A9EF-CA2409183B5D}" sibTransId="{748C1F95-637C-430E-83BA-12659B9E2370}"/>
    <dgm:cxn modelId="{2426AAAE-7D95-4627-88F9-FBCF2174E3B9}" srcId="{2AD725D7-1512-4C30-A269-4151AC00C9AE}" destId="{EFBAFB1C-B1D6-4A03-B7B0-6C8EE27E887C}" srcOrd="3" destOrd="0" parTransId="{D2D8FBFC-F6F5-40E6-8BB5-33BA77E366E6}" sibTransId="{835A9C32-5132-4CAB-86C8-F7EC3C347DD8}"/>
    <dgm:cxn modelId="{A50372C9-C70E-42BB-8817-85723D3953D2}" srcId="{2AD725D7-1512-4C30-A269-4151AC00C9AE}" destId="{AA8FDC62-504E-44F5-9331-07FDC1502332}" srcOrd="2" destOrd="0" parTransId="{FB09D057-06F0-40D0-BD4B-CF51D065C2DE}" sibTransId="{640DC067-21E7-48EB-A150-5E4F0D2F1CF4}"/>
    <dgm:cxn modelId="{84081BDA-7E28-43C2-A949-CCC8B514C5B6}" type="presOf" srcId="{64E7A56F-4066-483A-B226-746AD74FCAAA}" destId="{C4A2C5A1-8B1C-4416-B5AA-C09971496539}" srcOrd="0" destOrd="0" presId="urn:microsoft.com/office/officeart/2005/8/layout/vList2"/>
    <dgm:cxn modelId="{32B1C2DD-A9C0-46D9-A34C-B88D1A7ECF06}" srcId="{2AD725D7-1512-4C30-A269-4151AC00C9AE}" destId="{64E7A56F-4066-483A-B226-746AD74FCAAA}" srcOrd="1" destOrd="0" parTransId="{4C578E2C-69B5-4171-B768-5077F076F669}" sibTransId="{F56DF44A-E4C8-4C0B-9323-61AFDF3DD3D2}"/>
    <dgm:cxn modelId="{A3E650E8-2E7C-4AD9-ABB8-3200ADD90235}" type="presOf" srcId="{EFBAFB1C-B1D6-4A03-B7B0-6C8EE27E887C}" destId="{D9DBA90C-BFDA-4089-9F91-17258A99BB2D}" srcOrd="0" destOrd="0" presId="urn:microsoft.com/office/officeart/2005/8/layout/vList2"/>
    <dgm:cxn modelId="{171BC817-B352-4793-89AD-9BFAA267D522}" type="presParOf" srcId="{6D614A37-D8E4-4513-9288-0351FB59EFEB}" destId="{2E090AA9-D8F9-4D8B-B19A-3E8AF9BD25D7}" srcOrd="0" destOrd="0" presId="urn:microsoft.com/office/officeart/2005/8/layout/vList2"/>
    <dgm:cxn modelId="{336D514C-A704-4A2D-A663-7C53A051A94F}" type="presParOf" srcId="{6D614A37-D8E4-4513-9288-0351FB59EFEB}" destId="{79EF0835-AF25-42A2-B86D-A20119F32C7D}" srcOrd="1" destOrd="0" presId="urn:microsoft.com/office/officeart/2005/8/layout/vList2"/>
    <dgm:cxn modelId="{8A603A17-CBAC-4F17-8160-443F71CCC0EC}" type="presParOf" srcId="{6D614A37-D8E4-4513-9288-0351FB59EFEB}" destId="{C4A2C5A1-8B1C-4416-B5AA-C09971496539}" srcOrd="2" destOrd="0" presId="urn:microsoft.com/office/officeart/2005/8/layout/vList2"/>
    <dgm:cxn modelId="{A5EDBFB1-2A61-4003-B708-D81907FD55AA}" type="presParOf" srcId="{6D614A37-D8E4-4513-9288-0351FB59EFEB}" destId="{D68F5D63-0657-496B-85DE-01E49A7AC93E}" srcOrd="3" destOrd="0" presId="urn:microsoft.com/office/officeart/2005/8/layout/vList2"/>
    <dgm:cxn modelId="{71EE9CEB-3C46-45B0-8505-F7F850C9905C}" type="presParOf" srcId="{6D614A37-D8E4-4513-9288-0351FB59EFEB}" destId="{DA6E72F6-CD95-40A7-8ED8-3B25665943BD}" srcOrd="4" destOrd="0" presId="urn:microsoft.com/office/officeart/2005/8/layout/vList2"/>
    <dgm:cxn modelId="{5AF26A2B-0CC6-48E1-9C9F-3088DBE98DE3}" type="presParOf" srcId="{6D614A37-D8E4-4513-9288-0351FB59EFEB}" destId="{AEC05818-461E-44ED-B924-6A85F095C183}" srcOrd="5" destOrd="0" presId="urn:microsoft.com/office/officeart/2005/8/layout/vList2"/>
    <dgm:cxn modelId="{B31A10D2-FAF6-43A1-B68D-B26804974ADC}" type="presParOf" srcId="{6D614A37-D8E4-4513-9288-0351FB59EFEB}" destId="{D9DBA90C-BFDA-4089-9F91-17258A99BB2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6737B-915F-4436-AEF3-D06FE508D88A}">
      <dsp:nvSpPr>
        <dsp:cNvPr id="0" name=""/>
        <dsp:cNvSpPr/>
      </dsp:nvSpPr>
      <dsp:spPr>
        <a:xfrm>
          <a:off x="0" y="4589"/>
          <a:ext cx="6096000" cy="15720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06A22-E85B-4ED2-B489-373429AF0651}">
      <dsp:nvSpPr>
        <dsp:cNvPr id="0" name=""/>
        <dsp:cNvSpPr/>
      </dsp:nvSpPr>
      <dsp:spPr>
        <a:xfrm>
          <a:off x="475551" y="358305"/>
          <a:ext cx="865484" cy="8646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5E875-816A-4168-8F17-EEAF0E017EDD}">
      <dsp:nvSpPr>
        <dsp:cNvPr id="0" name=""/>
        <dsp:cNvSpPr/>
      </dsp:nvSpPr>
      <dsp:spPr>
        <a:xfrm>
          <a:off x="1816587" y="4589"/>
          <a:ext cx="4183984" cy="1573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540" tIns="166540" rIns="166540" bIns="1665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единица языка, которая представляет собой грамматически организованное соединение слов (или слово), обладающее смысловой , интонационной законченностью. как законченная единица речи оформляется в конце точкой, восклицательным или вопросительным знаками</a:t>
          </a:r>
          <a:r>
            <a:rPr lang="cs-CZ" sz="1400" kern="1200" dirty="0"/>
            <a:t> </a:t>
          </a:r>
          <a:r>
            <a:rPr lang="ru-RU" sz="1400" kern="1200" dirty="0"/>
            <a:t> или многоточием.</a:t>
          </a:r>
          <a:endParaRPr lang="en-US" sz="1400" kern="1200" dirty="0"/>
        </a:p>
      </dsp:txBody>
      <dsp:txXfrm>
        <a:off x="1816587" y="4589"/>
        <a:ext cx="4183984" cy="1573608"/>
      </dsp:txXfrm>
    </dsp:sp>
    <dsp:sp modelId="{9332D921-A72D-470C-9881-9A039A66B7A9}">
      <dsp:nvSpPr>
        <dsp:cNvPr id="0" name=""/>
        <dsp:cNvSpPr/>
      </dsp:nvSpPr>
      <dsp:spPr>
        <a:xfrm>
          <a:off x="0" y="1948458"/>
          <a:ext cx="6096000" cy="15720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555905-D3A5-4B17-82F2-4540C88C4F18}">
      <dsp:nvSpPr>
        <dsp:cNvPr id="0" name=""/>
        <dsp:cNvSpPr/>
      </dsp:nvSpPr>
      <dsp:spPr>
        <a:xfrm>
          <a:off x="475551" y="2302174"/>
          <a:ext cx="865484" cy="8646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4DE32-DF21-4D08-9DEB-B2802B4CBD2B}">
      <dsp:nvSpPr>
        <dsp:cNvPr id="0" name=""/>
        <dsp:cNvSpPr/>
      </dsp:nvSpPr>
      <dsp:spPr>
        <a:xfrm>
          <a:off x="1816587" y="1948458"/>
          <a:ext cx="4183984" cy="1573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540" tIns="166540" rIns="166540" bIns="1665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единица языка, обладает предикативностью, смысловой и интонационной законченностью. Содержит один предикативный центр.</a:t>
          </a:r>
          <a:endParaRPr lang="en-US" sz="1400" kern="1200"/>
        </a:p>
      </dsp:txBody>
      <dsp:txXfrm>
        <a:off x="1816587" y="1948458"/>
        <a:ext cx="4183984" cy="1573608"/>
      </dsp:txXfrm>
    </dsp:sp>
    <dsp:sp modelId="{276D18CD-90E7-44BA-AB49-D28104D07D17}">
      <dsp:nvSpPr>
        <dsp:cNvPr id="0" name=""/>
        <dsp:cNvSpPr/>
      </dsp:nvSpPr>
      <dsp:spPr>
        <a:xfrm>
          <a:off x="0" y="3892327"/>
          <a:ext cx="6096000" cy="15720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C1862-B0E2-4FD0-8E4E-EA0B46455B1F}">
      <dsp:nvSpPr>
        <dsp:cNvPr id="0" name=""/>
        <dsp:cNvSpPr/>
      </dsp:nvSpPr>
      <dsp:spPr>
        <a:xfrm>
          <a:off x="475551" y="4246043"/>
          <a:ext cx="865484" cy="86463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210B7-A426-4DA1-84FF-A98D7D25EB87}">
      <dsp:nvSpPr>
        <dsp:cNvPr id="0" name=""/>
        <dsp:cNvSpPr/>
      </dsp:nvSpPr>
      <dsp:spPr>
        <a:xfrm>
          <a:off x="1816587" y="3892327"/>
          <a:ext cx="4183984" cy="1573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540" tIns="166540" rIns="166540" bIns="1665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целостная синтаксическая единица, состоящая из нескольких предикативных частей, которые в смысловом, интонационном и конструктивно-грамматическом отношении образуют единое коммуникативное целое.</a:t>
          </a:r>
          <a:endParaRPr lang="en-US" sz="1400" kern="1200"/>
        </a:p>
      </dsp:txBody>
      <dsp:txXfrm>
        <a:off x="1816587" y="3892327"/>
        <a:ext cx="4183984" cy="15736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EFA1F-C704-4A71-91F0-1C97B317DF94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7D180-18AE-44DC-AAF0-AC4384ACC8AB}">
      <dsp:nvSpPr>
        <dsp:cNvPr id="0" name=""/>
        <dsp:cNvSpPr/>
      </dsp:nvSpPr>
      <dsp:spPr>
        <a:xfrm>
          <a:off x="0" y="0"/>
          <a:ext cx="6096000" cy="2743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Сложноподчиненные предложения состоят из двух синтаксически неравноправных предикативных частей, связанных подчинительной связью: одна из частей (придаточная) подчиняется другой (главной).</a:t>
          </a:r>
          <a:endParaRPr lang="en-US" sz="2300" kern="1200"/>
        </a:p>
      </dsp:txBody>
      <dsp:txXfrm>
        <a:off x="0" y="0"/>
        <a:ext cx="6096000" cy="2743199"/>
      </dsp:txXfrm>
    </dsp:sp>
    <dsp:sp modelId="{96733FCC-AE6F-4C4F-B79C-7A7D1AF91A2A}">
      <dsp:nvSpPr>
        <dsp:cNvPr id="0" name=""/>
        <dsp:cNvSpPr/>
      </dsp:nvSpPr>
      <dsp:spPr>
        <a:xfrm>
          <a:off x="0" y="2743199"/>
          <a:ext cx="6096000" cy="0"/>
        </a:xfrm>
        <a:prstGeom prst="line">
          <a:avLst/>
        </a:prstGeom>
        <a:solidFill>
          <a:schemeClr val="accent5">
            <a:hueOff val="1496931"/>
            <a:satOff val="674"/>
            <a:lumOff val="-7057"/>
            <a:alphaOff val="0"/>
          </a:schemeClr>
        </a:solidFill>
        <a:ln w="12700" cap="flat" cmpd="sng" algn="ctr">
          <a:solidFill>
            <a:schemeClr val="accent5">
              <a:hueOff val="1496931"/>
              <a:satOff val="674"/>
              <a:lumOff val="-70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46EB6-2525-45B1-BA09-2270C32E21F4}">
      <dsp:nvSpPr>
        <dsp:cNvPr id="0" name=""/>
        <dsp:cNvSpPr/>
      </dsp:nvSpPr>
      <dsp:spPr>
        <a:xfrm>
          <a:off x="0" y="2743199"/>
          <a:ext cx="6096000" cy="2743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Главная предикативная часть является главной именно грамматически. Информативная значимость, однако, т.е. основное содержание сложноподчиненного предложения, нередко сосредоточивается в придаточной части. Напр.: </a:t>
          </a:r>
          <a:r>
            <a:rPr lang="ru-RU" sz="2300" i="1" kern="1200"/>
            <a:t>Известно, что синтаксис - это раздел грамматики. Говорят, что они разводятся</a:t>
          </a:r>
          <a:r>
            <a:rPr lang="ru-RU" sz="2300" kern="1200"/>
            <a:t>.</a:t>
          </a:r>
          <a:endParaRPr lang="en-US" sz="2300" kern="1200"/>
        </a:p>
      </dsp:txBody>
      <dsp:txXfrm>
        <a:off x="0" y="2743199"/>
        <a:ext cx="6096000" cy="27431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90AA9-D8F9-4D8B-B19A-3E8AF9BD25D7}">
      <dsp:nvSpPr>
        <dsp:cNvPr id="0" name=""/>
        <dsp:cNvSpPr/>
      </dsp:nvSpPr>
      <dsp:spPr>
        <a:xfrm>
          <a:off x="0" y="0"/>
          <a:ext cx="6096000" cy="13197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Подчинительная связь между предикативными частями оформлена при помощи</a:t>
          </a:r>
          <a:endParaRPr lang="en-US" sz="2400" kern="1200"/>
        </a:p>
      </dsp:txBody>
      <dsp:txXfrm>
        <a:off x="64425" y="64425"/>
        <a:ext cx="5967150" cy="1190909"/>
      </dsp:txXfrm>
    </dsp:sp>
    <dsp:sp modelId="{C4A2C5A1-8B1C-4416-B5AA-C09971496539}">
      <dsp:nvSpPr>
        <dsp:cNvPr id="0" name=""/>
        <dsp:cNvSpPr/>
      </dsp:nvSpPr>
      <dsp:spPr>
        <a:xfrm>
          <a:off x="0" y="1388880"/>
          <a:ext cx="6096000" cy="1319759"/>
        </a:xfrm>
        <a:prstGeom prst="roundRect">
          <a:avLst/>
        </a:prstGeom>
        <a:solidFill>
          <a:schemeClr val="accent2">
            <a:hueOff val="998448"/>
            <a:satOff val="78"/>
            <a:lumOff val="-3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подчинительных союзов: </a:t>
          </a:r>
          <a:r>
            <a:rPr lang="ru-RU" sz="2400" i="1" kern="1200"/>
            <a:t>что, чтобы, потому что, если</a:t>
          </a:r>
          <a:r>
            <a:rPr lang="ru-RU" sz="2400" kern="1200"/>
            <a:t> и др.</a:t>
          </a:r>
          <a:endParaRPr lang="en-US" sz="2400" kern="1200"/>
        </a:p>
      </dsp:txBody>
      <dsp:txXfrm>
        <a:off x="64425" y="1453305"/>
        <a:ext cx="5967150" cy="1190909"/>
      </dsp:txXfrm>
    </dsp:sp>
    <dsp:sp modelId="{DA6E72F6-CD95-40A7-8ED8-3B25665943BD}">
      <dsp:nvSpPr>
        <dsp:cNvPr id="0" name=""/>
        <dsp:cNvSpPr/>
      </dsp:nvSpPr>
      <dsp:spPr>
        <a:xfrm>
          <a:off x="0" y="2777760"/>
          <a:ext cx="6096000" cy="1319759"/>
        </a:xfrm>
        <a:prstGeom prst="roundRect">
          <a:avLst/>
        </a:prstGeom>
        <a:solidFill>
          <a:schemeClr val="accent2">
            <a:hueOff val="1996896"/>
            <a:satOff val="157"/>
            <a:lumOff val="-6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относительных местоименных слов: </a:t>
          </a:r>
          <a:r>
            <a:rPr lang="ru-RU" sz="2400" i="1" kern="1200"/>
            <a:t>кто, который, где, откуда </a:t>
          </a:r>
          <a:r>
            <a:rPr lang="ru-RU" sz="2400" kern="1200"/>
            <a:t>и др.</a:t>
          </a:r>
          <a:endParaRPr lang="en-US" sz="2400" kern="1200"/>
        </a:p>
      </dsp:txBody>
      <dsp:txXfrm>
        <a:off x="64425" y="2842185"/>
        <a:ext cx="5967150" cy="1190909"/>
      </dsp:txXfrm>
    </dsp:sp>
    <dsp:sp modelId="{D9DBA90C-BFDA-4089-9F91-17258A99BB2D}">
      <dsp:nvSpPr>
        <dsp:cNvPr id="0" name=""/>
        <dsp:cNvSpPr/>
      </dsp:nvSpPr>
      <dsp:spPr>
        <a:xfrm>
          <a:off x="0" y="4166640"/>
          <a:ext cx="6096000" cy="1319759"/>
        </a:xfrm>
        <a:prstGeom prst="roundRect">
          <a:avLst/>
        </a:prstGeom>
        <a:solidFill>
          <a:schemeClr val="accent2">
            <a:hueOff val="2995344"/>
            <a:satOff val="235"/>
            <a:lumOff val="-9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бессоюзно </a:t>
          </a:r>
          <a:r>
            <a:rPr lang="ru-RU" sz="2400" i="1" kern="1200"/>
            <a:t>Не поспешишь - опоздаешь в театр.</a:t>
          </a:r>
          <a:endParaRPr lang="en-US" sz="2400" kern="1200"/>
        </a:p>
      </dsp:txBody>
      <dsp:txXfrm>
        <a:off x="64425" y="4231065"/>
        <a:ext cx="5967150" cy="1190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2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0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9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0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3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0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3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5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0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7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0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0103171-0BA0-4AF0-AF05-04AFA1A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ABB929-6CE2-4A72-9370-E0C1114201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98" r="28847" b="-1"/>
          <a:stretch/>
        </p:blipFill>
        <p:spPr>
          <a:xfrm>
            <a:off x="20" y="10"/>
            <a:ext cx="4762480" cy="685798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E128B901-D4EA-4C4D-A150-23D2A6DEC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9459" y="1"/>
            <a:ext cx="7482541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760B08A-B322-4C79-AB6D-7E4246352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685800"/>
            <a:ext cx="6099101" cy="5486400"/>
          </a:xfrm>
          <a:prstGeom prst="rect">
            <a:avLst/>
          </a:prstGeom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3E2BCF-61B9-4B5E-A24C-02A463106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371599"/>
            <a:ext cx="4762500" cy="2360429"/>
          </a:xfrm>
        </p:spPr>
        <p:txBody>
          <a:bodyPr>
            <a:normAutofit/>
          </a:bodyPr>
          <a:lstStyle/>
          <a:p>
            <a:r>
              <a:rPr lang="ru-RU" dirty="0"/>
              <a:t>Сложное предложение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194252-7D2B-4049-A492-481633B7F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114800"/>
            <a:ext cx="4762500" cy="1371601"/>
          </a:xfrm>
        </p:spPr>
        <p:txBody>
          <a:bodyPr>
            <a:normAutofit/>
          </a:bodyPr>
          <a:lstStyle/>
          <a:p>
            <a:r>
              <a:rPr lang="cs-CZ" dirty="0"/>
              <a:t>NMR II</a:t>
            </a:r>
          </a:p>
          <a:p>
            <a:r>
              <a:rPr lang="ru-RU" dirty="0"/>
              <a:t>Ольга Львовна Бергер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580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A8913-F7E5-4E20-A2B8-6A344335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3)ГРАДАЦИОННЫЕ сложносочиненные предложения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68DBD9-344D-489B-83B7-E611B8F0F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состоят только из двух предикативных частей, причем вторая часть выражает событие, которое оценивается как более значимое в сравнении с событием в первой части.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Градация наиболее часто выражается при помощи парных союзов, второй элемент которых может усиливаться частицами и наречиями не только..., но и / но даже и / но ещё и / но также, не то что..., а даже(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nejenže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nýbrž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i):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Соня без краски не могла выдержать этого взгляда, но и старая графиня и Наташа краснели, заметив этот взгляд. </a:t>
            </a: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613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11BE5-D2AB-41CA-8A9E-7996284D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4)РАЗДЕЛИТЕЛЬНЫЕ сложносочиненные предложения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E6529F-8BFB-4F48-9DBC-ECFC2A286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Различаются два основных оттенка разделительного значения: взаимоисключение и предположение.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русских грамматиках сюда относят еще и значение чередования, в работах чешских русистов оно включается в сложносочиненные предложения соединительные.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Разделительные предложения со значением взаимоисключения состоят, как правило, из двух частей и оформляются союзами или, или..., или, ли..., или, либо..., либо(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anebo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поговорим с тобой во время перерыва, или придется остаться после занятий. 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nebo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ты выслушаешь меня внимательно, или я перестану с тобой разговаривать. 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nebo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anebo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 Разделительные предложения, выражающие предположение, оформляются союзами не то..., не то, то ли..., то ли, ли..., или(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jako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kdyby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spíše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ať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Союз не то..., не то более употребителен в разговорных контекстах.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 ли актеры играли плохо, то ли сюжет был неинтересен, но я остался равнодушным к спектаклю.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948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5B131-82E3-485B-B396-365B6B3E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5)РЕЗУЛЬТАТИВНЫЕ сложносочиненные предложения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188ACB-A06D-4001-A640-DEAFA6913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состоят из двух предикативных частей. В первой части отражается причина, а во второй - следствие, вывод, результат. С семантической точки зрения они близки к сложноподчиненным предложениям следствия с союзом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что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Союзные средства: местоименные наречия поэтому, потому, оттого(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вводные слова следовательно(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tudíž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),стало быть, значит(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Этим выражениям часто предшествует союз и, реже а: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зачёта осталась неделя, и поэтому/потому надо серьёзно готовиться к нему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251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9C28F-3213-4866-B4AB-79B7A0B79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486900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6)ПОЯСНИТЕЛЬНЫЕ И ОБОСНОВАТЕЛЬНЫЕ сложносочиненные предложения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C72F49-513C-434A-9FD2-CA8DCBB71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пояснительных сложносочиненных предложениях вторая предикативная часть поясняет, уточняет содержание первой части, вносит поправку в это содержание.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Союзные средства: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есть, (а) именно(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),иными/другими словами, иначе говоря, точнее, вернее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jinými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slovy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jinak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řečeno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přesněji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Обосновательные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сложносочиненные предложения состоят, как правило, из двух предикативных частей и бывают бессоюзными. Вторая предикативная часть выражает обоснование того, о чем идет речь в первой части, и иногда содержит частицу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vždyť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totiž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Реже встречаются союзы а то, не то, а не то: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Тебе нечего бояться, ведь у тебя есть талант.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vždyť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291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CD538B8-489B-407A-A760-436DB4C56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0767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643234E-FB0C-452D-8E11-9DBA743B7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371600"/>
            <a:ext cx="2705100" cy="4114800"/>
          </a:xfrm>
        </p:spPr>
        <p:txBody>
          <a:bodyPr anchor="ctr">
            <a:normAutofit/>
          </a:bodyPr>
          <a:lstStyle/>
          <a:p>
            <a:pPr algn="ctr"/>
            <a:r>
              <a:rPr lang="ru-RU" sz="1300">
                <a:solidFill>
                  <a:schemeClr val="bg2"/>
                </a:solidFill>
              </a:rPr>
              <a:t>Сложноподчиненное предложение</a:t>
            </a:r>
            <a:endParaRPr lang="cs-CZ" sz="1300">
              <a:solidFill>
                <a:schemeClr val="bg2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A07854B-3111-13B3-4DE7-4FD16DC3B8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851095"/>
              </p:ext>
            </p:extLst>
          </p:nvPr>
        </p:nvGraphicFramePr>
        <p:xfrm>
          <a:off x="5410200" y="685800"/>
          <a:ext cx="6096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7670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CD538B8-489B-407A-A760-436DB4C56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0767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B87C04-6B57-478F-8B34-6C463255B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371600"/>
            <a:ext cx="2705100" cy="4114800"/>
          </a:xfrm>
        </p:spPr>
        <p:txBody>
          <a:bodyPr anchor="ctr">
            <a:normAutofit/>
          </a:bodyPr>
          <a:lstStyle/>
          <a:p>
            <a:pPr algn="ctr"/>
            <a:r>
              <a:rPr lang="ru-RU" sz="1500">
                <a:solidFill>
                  <a:schemeClr val="bg2"/>
                </a:solidFill>
              </a:rPr>
              <a:t>Подчинительная связь</a:t>
            </a:r>
            <a:endParaRPr lang="cs-CZ" sz="1500">
              <a:solidFill>
                <a:schemeClr val="bg2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635E701-E0DD-79ED-2428-C03A97B71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602796"/>
              </p:ext>
            </p:extLst>
          </p:nvPr>
        </p:nvGraphicFramePr>
        <p:xfrm>
          <a:off x="5410200" y="685800"/>
          <a:ext cx="6096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8286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BBC959F-CAB6-4E23-81DE-E0BBF2B7E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A0F93E-4542-4FC2-990E-6F6D3050E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1600"/>
            <a:ext cx="2742028" cy="4114800"/>
          </a:xfrm>
        </p:spPr>
        <p:txBody>
          <a:bodyPr anchor="ctr">
            <a:normAutofit/>
          </a:bodyPr>
          <a:lstStyle/>
          <a:p>
            <a:pPr algn="ctr"/>
            <a:r>
              <a:rPr lang="ru-RU" sz="1800">
                <a:solidFill>
                  <a:schemeClr val="bg2"/>
                </a:solidFill>
              </a:rPr>
              <a:t>Союзы и относительные местоимения, местоименные наречия</a:t>
            </a:r>
            <a:endParaRPr lang="cs-CZ" sz="1800">
              <a:solidFill>
                <a:schemeClr val="bg2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C7C57E-0AF5-47F6-B3D5-54AA791FD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0963" y="1270591"/>
            <a:ext cx="5631357" cy="436466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900" dirty="0"/>
              <a:t>Подчинительные союзы, в отличие от сочинительных, всегда принадлежат к придаточной части, и при изменении порядка следования предикативных частей. Напр.: </a:t>
            </a:r>
            <a:r>
              <a:rPr lang="ru-RU" sz="1900" i="1" dirty="0"/>
              <a:t>Я поступил на философский факультет, чтобы изучать русский язык. Чтобы изучать русский язык, я поступил на философский факультет. </a:t>
            </a:r>
            <a:r>
              <a:rPr lang="ru-RU" sz="1900" dirty="0"/>
              <a:t>Относительные местоимения и местоименные наречия, в отличие от союзов, являются членами предложения в придаточной части.</a:t>
            </a:r>
          </a:p>
          <a:p>
            <a:pPr>
              <a:lnSpc>
                <a:spcPct val="90000"/>
              </a:lnSpc>
            </a:pPr>
            <a:r>
              <a:rPr lang="ru-RU" sz="1900" dirty="0"/>
              <a:t> Ср.: </a:t>
            </a:r>
            <a:r>
              <a:rPr lang="ru-RU" sz="1900" i="1" dirty="0"/>
              <a:t>Я вижу, что ты рисуешь. </a:t>
            </a:r>
            <a:r>
              <a:rPr lang="ru-RU" sz="1900" dirty="0"/>
              <a:t>подчинительный союз что</a:t>
            </a:r>
          </a:p>
          <a:p>
            <a:pPr>
              <a:lnSpc>
                <a:spcPct val="90000"/>
              </a:lnSpc>
            </a:pPr>
            <a:r>
              <a:rPr lang="ru-RU" sz="1900" i="1" dirty="0"/>
              <a:t>Я вижу, что ты рисуешь.  </a:t>
            </a:r>
            <a:r>
              <a:rPr lang="ru-RU" sz="1900" dirty="0"/>
              <a:t>относительное местоимение что в роли дополнения</a:t>
            </a:r>
          </a:p>
          <a:p>
            <a:pPr>
              <a:lnSpc>
                <a:spcPct val="90000"/>
              </a:lnSpc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812385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BC959F-CAB6-4E23-81DE-E0BBF2B7E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91FA6BF-718E-4A6D-9026-0628938ED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1600"/>
            <a:ext cx="2742028" cy="4114800"/>
          </a:xfrm>
        </p:spPr>
        <p:txBody>
          <a:bodyPr anchor="ctr">
            <a:normAutofit/>
          </a:bodyPr>
          <a:lstStyle/>
          <a:p>
            <a:pPr algn="ctr"/>
            <a:r>
              <a:rPr lang="ru-RU" sz="1300" dirty="0">
                <a:solidFill>
                  <a:schemeClr val="bg2"/>
                </a:solidFill>
              </a:rPr>
              <a:t>Классификация сложноподчиненных предложений</a:t>
            </a:r>
            <a:br>
              <a:rPr lang="ru-RU" sz="1300" dirty="0">
                <a:solidFill>
                  <a:schemeClr val="bg2"/>
                </a:solidFill>
              </a:rPr>
            </a:br>
            <a:endParaRPr lang="cs-CZ" sz="1300" dirty="0">
              <a:solidFill>
                <a:schemeClr val="bg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7B0F04-0601-46D4-902A-F12CBD1C7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0963" y="1270591"/>
            <a:ext cx="5631357" cy="4364666"/>
          </a:xfrm>
        </p:spPr>
        <p:txBody>
          <a:bodyPr anchor="ctr">
            <a:normAutofit/>
          </a:bodyPr>
          <a:lstStyle/>
          <a:p>
            <a:r>
              <a:rPr lang="ru-RU" sz="2000" dirty="0"/>
              <a:t>В основном можно привести три типа классификации по разным критериям:</a:t>
            </a:r>
          </a:p>
          <a:p>
            <a:r>
              <a:rPr lang="ru-RU" sz="2000" dirty="0"/>
              <a:t>A)	По формальным средствам связи придаточной части с главной</a:t>
            </a:r>
          </a:p>
          <a:p>
            <a:r>
              <a:rPr lang="ru-RU" sz="2000" dirty="0"/>
              <a:t>Б) По синтаксической позиции придаточной части в составе главной части</a:t>
            </a:r>
          </a:p>
          <a:p>
            <a:r>
              <a:rPr lang="ru-RU" sz="2000" dirty="0"/>
              <a:t>B)	По структурно-семантическому оформлению связи предикативных частей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07973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6898FB-A9ED-418E-B66A-576946647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ru-RU" sz="2200"/>
              <a:t>Классификация сложноподчиненных предложений по синтаксической позиции придаточной части в составе главной части</a:t>
            </a:r>
            <a:endParaRPr lang="cs-CZ" sz="22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22ED16-874A-4281-93F2-82445C2D6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257"/>
            <a:ext cx="9486901" cy="354064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/>
              <a:t>1</a:t>
            </a:r>
            <a:r>
              <a:rPr lang="ru-RU" sz="1500"/>
              <a:t>.Придаточные подлежащные</a:t>
            </a:r>
            <a:r>
              <a:rPr lang="cs-CZ" sz="1500"/>
              <a:t> </a:t>
            </a:r>
            <a:r>
              <a:rPr lang="ru-RU" sz="1500"/>
              <a:t>(</a:t>
            </a:r>
            <a:r>
              <a:rPr lang="ru-RU" sz="1500" err="1"/>
              <a:t>podmětové</a:t>
            </a:r>
            <a:r>
              <a:rPr lang="ru-RU" sz="1500"/>
              <a:t>) </a:t>
            </a:r>
            <a:r>
              <a:rPr lang="ru-RU" sz="1500" i="1"/>
              <a:t>Пусть это скажет тот, кто это видел. Хорошо, что ты пришёл.</a:t>
            </a:r>
          </a:p>
          <a:p>
            <a:pPr>
              <a:lnSpc>
                <a:spcPct val="90000"/>
              </a:lnSpc>
            </a:pPr>
            <a:r>
              <a:rPr lang="ru-RU" sz="1500"/>
              <a:t>2.	Придаточные дополнительные</a:t>
            </a:r>
            <a:r>
              <a:rPr lang="cs-CZ" sz="1500"/>
              <a:t> </a:t>
            </a:r>
            <a:r>
              <a:rPr lang="ru-RU" sz="1500"/>
              <a:t>(</a:t>
            </a:r>
            <a:r>
              <a:rPr lang="ru-RU" sz="1500" err="1"/>
              <a:t>předmětové</a:t>
            </a:r>
            <a:r>
              <a:rPr lang="ru-RU" sz="1500"/>
              <a:t>) </a:t>
            </a:r>
            <a:r>
              <a:rPr lang="ru-RU" sz="1500" i="1"/>
              <a:t>Мы говорили о том, что нас интересовало. Я хочу, чтобы вам у нас понравилось.</a:t>
            </a:r>
          </a:p>
          <a:p>
            <a:pPr>
              <a:lnSpc>
                <a:spcPct val="90000"/>
              </a:lnSpc>
            </a:pPr>
            <a:r>
              <a:rPr lang="ru-RU" sz="1500"/>
              <a:t>3.	Придаточные определительные(</a:t>
            </a:r>
            <a:r>
              <a:rPr lang="ru-RU" sz="1500" err="1"/>
              <a:t>přívlastkové</a:t>
            </a:r>
            <a:r>
              <a:rPr lang="ru-RU" sz="1500"/>
              <a:t>) </a:t>
            </a:r>
            <a:r>
              <a:rPr lang="ru-RU" sz="1500" i="1"/>
              <a:t>Книга, которую ты мне принёс, очень интересная. Известие, что он уже в Москве, всех удивило.</a:t>
            </a:r>
          </a:p>
          <a:p>
            <a:pPr>
              <a:lnSpc>
                <a:spcPct val="90000"/>
              </a:lnSpc>
            </a:pPr>
            <a:r>
              <a:rPr lang="ru-RU" sz="1500"/>
              <a:t>4.	Придаточные сказуемостные (термин чешских русистов) (</a:t>
            </a:r>
            <a:r>
              <a:rPr lang="ru-RU" sz="1500" err="1"/>
              <a:t>přísudkové</a:t>
            </a:r>
            <a:r>
              <a:rPr lang="ru-RU" sz="1500"/>
              <a:t>)</a:t>
            </a:r>
          </a:p>
          <a:p>
            <a:pPr>
              <a:lnSpc>
                <a:spcPct val="90000"/>
              </a:lnSpc>
            </a:pPr>
            <a:r>
              <a:rPr lang="ru-RU" sz="1500"/>
              <a:t>В них раскрывается конкретное значение указательного или определительного местоимения в роли именного сказуемого в главной части: </a:t>
            </a:r>
            <a:r>
              <a:rPr lang="ru-RU" sz="1500" i="1"/>
              <a:t>Он всё такой же, каким я знал его с детства.</a:t>
            </a:r>
          </a:p>
          <a:p>
            <a:pPr>
              <a:lnSpc>
                <a:spcPct val="90000"/>
              </a:lnSpc>
            </a:pPr>
            <a:r>
              <a:rPr lang="ru-RU" sz="1500"/>
              <a:t>5.	Придаточные </a:t>
            </a:r>
            <a:r>
              <a:rPr lang="ru-RU" sz="1500" err="1"/>
              <a:t>дуплексивные</a:t>
            </a:r>
            <a:r>
              <a:rPr lang="ru-RU" sz="1500"/>
              <a:t>(</a:t>
            </a:r>
            <a:r>
              <a:rPr lang="ru-RU" sz="1500" err="1"/>
              <a:t>doplňkové</a:t>
            </a:r>
            <a:r>
              <a:rPr lang="ru-RU" sz="1500"/>
              <a:t>) </a:t>
            </a:r>
            <a:r>
              <a:rPr lang="ru-RU" sz="1500" i="1"/>
              <a:t>Он вернулся таким же, каким уезжал.</a:t>
            </a:r>
          </a:p>
          <a:p>
            <a:pPr>
              <a:lnSpc>
                <a:spcPct val="90000"/>
              </a:lnSpc>
            </a:pPr>
            <a:r>
              <a:rPr lang="ru-RU" sz="1500"/>
              <a:t>6.	Придаточные обстоятельственные(</a:t>
            </a:r>
            <a:r>
              <a:rPr lang="ru-RU" sz="1500" err="1"/>
              <a:t>příslovečné</a:t>
            </a:r>
            <a:r>
              <a:rPr lang="ru-RU" sz="1500"/>
              <a:t>)</a:t>
            </a:r>
          </a:p>
          <a:p>
            <a:pPr>
              <a:lnSpc>
                <a:spcPct val="90000"/>
              </a:lnSpc>
            </a:pPr>
            <a:endParaRPr lang="cs-CZ" sz="1500"/>
          </a:p>
        </p:txBody>
      </p:sp>
    </p:spTree>
    <p:extLst>
      <p:ext uri="{BB962C8B-B14F-4D97-AF65-F5344CB8AC3E}">
        <p14:creationId xmlns:p14="http://schemas.microsoft.com/office/powerpoint/2010/main" val="3964511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57714F2-0BA9-49A5-AB02-2282A698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ru-RU" sz="2200"/>
              <a:t>Классификация сложноподчиненных предложений по структурно-семантическому оформлению связи предикативных частей</a:t>
            </a:r>
            <a:endParaRPr lang="cs-CZ" sz="22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42EC53-48F4-4957-A7F4-ECFEA4004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257"/>
            <a:ext cx="9486901" cy="3540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 этой точки зрения можно выделить три основных разновидности сложноподчиненных предложений:</a:t>
            </a:r>
          </a:p>
          <a:p>
            <a:r>
              <a:rPr lang="ru-RU" dirty="0"/>
              <a:t>1.	относительные (</a:t>
            </a:r>
            <a:r>
              <a:rPr lang="ru-RU" dirty="0" err="1"/>
              <a:t>vztažné</a:t>
            </a:r>
            <a:r>
              <a:rPr lang="ru-RU" dirty="0"/>
              <a:t>)</a:t>
            </a:r>
          </a:p>
          <a:p>
            <a:r>
              <a:rPr lang="ru-RU" dirty="0"/>
              <a:t>2.	изъяснительные (</a:t>
            </a:r>
            <a:r>
              <a:rPr lang="ru-RU" dirty="0" err="1"/>
              <a:t>obsahové</a:t>
            </a:r>
            <a:r>
              <a:rPr lang="ru-RU" dirty="0"/>
              <a:t>)</a:t>
            </a:r>
          </a:p>
          <a:p>
            <a:r>
              <a:rPr lang="ru-RU" dirty="0"/>
              <a:t>3.	обстоятельственные (</a:t>
            </a:r>
            <a:r>
              <a:rPr lang="ru-RU" dirty="0" err="1"/>
              <a:t>příslovečné</a:t>
            </a:r>
            <a:r>
              <a:rPr lang="ru-RU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88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E00E3E0-07DA-4A53-8D2F-59983E144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D254AD-5164-4244-B60A-E072A9E32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01040"/>
            <a:ext cx="3390900" cy="5486400"/>
          </a:xfrm>
        </p:spPr>
        <p:txBody>
          <a:bodyPr anchor="ctr">
            <a:normAutofit/>
          </a:bodyPr>
          <a:lstStyle/>
          <a:p>
            <a:pPr algn="ctr"/>
            <a:r>
              <a:rPr lang="ru-RU" dirty="0"/>
              <a:t>дефиниции</a:t>
            </a:r>
            <a:endParaRPr lang="cs-CZ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7E86C98-CE70-44FB-81DA-4BC8544205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185967"/>
              </p:ext>
            </p:extLst>
          </p:nvPr>
        </p:nvGraphicFramePr>
        <p:xfrm>
          <a:off x="5410200" y="701675"/>
          <a:ext cx="6096000" cy="5470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5136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A7C841-FB24-4B2D-9C4D-755B230BC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ru-RU" dirty="0"/>
              <a:t>Относительные и изъяснительные СПП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E89989-BED1-42D6-BF9A-533CD2F87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257"/>
            <a:ext cx="9486901" cy="3540642"/>
          </a:xfrm>
        </p:spPr>
        <p:txBody>
          <a:bodyPr>
            <a:normAutofit/>
          </a:bodyPr>
          <a:lstStyle/>
          <a:p>
            <a:r>
              <a:rPr lang="ru-RU" sz="2200" dirty="0"/>
              <a:t>Относительные и изъяснительные сложноподчиненные предложения характеризуются тесной связью главной и придаточной части. Их придаточные относятся не ко всей главной части, а только к определенному слову (или словосочетанию) главной части. Эти сложноподчиненные предложения называются нерасчлененными (в русской терминологии), с </a:t>
            </a:r>
            <a:r>
              <a:rPr lang="ru-RU" sz="2200" dirty="0" err="1"/>
              <a:t>присловной</a:t>
            </a:r>
            <a:r>
              <a:rPr lang="ru-RU" sz="2200" dirty="0"/>
              <a:t> придаточной частью</a:t>
            </a:r>
            <a:r>
              <a:rPr lang="cs-CZ" sz="2200" dirty="0"/>
              <a:t>.</a:t>
            </a:r>
            <a:endParaRPr lang="ru-RU" sz="2200" dirty="0"/>
          </a:p>
          <a:p>
            <a:r>
              <a:rPr lang="ru-RU" sz="2200" dirty="0"/>
              <a:t>Напр.: </a:t>
            </a:r>
            <a:r>
              <a:rPr lang="ru-RU" sz="2200" i="1" dirty="0"/>
              <a:t>Я покажу тебе дом, где/в котором он родился.</a:t>
            </a:r>
          </a:p>
          <a:p>
            <a:r>
              <a:rPr lang="ru-RU" sz="2200" i="1" dirty="0"/>
              <a:t>Мой друг понимает, что необходимо упорно заниматься</a:t>
            </a:r>
            <a:r>
              <a:rPr lang="ru-RU" sz="2200" dirty="0"/>
              <a:t>.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11949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275841-7039-4208-934E-1B7A225D1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ru-RU" dirty="0"/>
              <a:t>Обстоятельственные СПП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8A2ED1-D2B4-4990-BB9F-C9A5DB3C2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257"/>
            <a:ext cx="9486901" cy="354064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1500" dirty="0"/>
              <a:t>Обстоятельственные сложноподчиненные предложения характеризуются менее тесной связью главной и придаточной части. Их придаточные части относятся ко всей главной части, но могут относиться и к какому-либо слову или словосочетанию главной части. По отношению к главной части они выполняют синтаксическую функцию обстоятельства. Эти сложноподчиненные предложения называются расчлененными (в русской терминологии), с </a:t>
            </a:r>
            <a:r>
              <a:rPr lang="ru-RU" sz="1500" dirty="0" err="1"/>
              <a:t>прифразовой</a:t>
            </a:r>
            <a:r>
              <a:rPr lang="ru-RU" sz="1500" dirty="0"/>
              <a:t> придаточной частью</a:t>
            </a:r>
            <a:r>
              <a:rPr lang="cs-CZ" sz="1500" dirty="0"/>
              <a:t>-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500" dirty="0"/>
              <a:t>Главную роль в структурно-семантической организации сложноподчиненных предложений этой разновидности играют семантические союзы, назначение которых состоит в выражении различных видов смысловых отношений придаточной части к главной в связи с коммуникативной задачей говорящего связать события в том или ином отношении.</a:t>
            </a:r>
          </a:p>
          <a:p>
            <a:pPr>
              <a:lnSpc>
                <a:spcPct val="90000"/>
              </a:lnSpc>
            </a:pPr>
            <a:r>
              <a:rPr lang="ru-RU" sz="1500" dirty="0"/>
              <a:t>Напр.: </a:t>
            </a:r>
            <a:r>
              <a:rPr lang="ru-RU" sz="1500" i="1" dirty="0"/>
              <a:t>Я хорошо понял этот материал, после того как еще раз прочитал раздел в учебнике.</a:t>
            </a:r>
          </a:p>
          <a:p>
            <a:pPr>
              <a:lnSpc>
                <a:spcPct val="90000"/>
              </a:lnSpc>
            </a:pPr>
            <a:r>
              <a:rPr lang="ru-RU" sz="1500" i="1" dirty="0"/>
              <a:t>Я хорошо понял этот материал, хотя сначала он показался мне трудным. Я хорошо понял этот материал, потому что внимательно слушал преподавателя.</a:t>
            </a:r>
          </a:p>
          <a:p>
            <a:pPr>
              <a:lnSpc>
                <a:spcPct val="90000"/>
              </a:lnSpc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555594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3F4C3-5918-44D7-BDA0-F27D781F3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450542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Сложное предложение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EAA583-D13F-4F67-B1F0-918EE1D8F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725" y="1207364"/>
            <a:ext cx="10697592" cy="550415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Компоненты сложного предложения не имеют интонационной законченности, а во многих случаях и семантической и формальной самостоятельности, поэтому в современных синтаксических пособиях говорят не о простых предложениях, а о частях (составных частях, предикативных частях) сложного предложения.</a:t>
            </a:r>
          </a:p>
          <a:p>
            <a:pPr marL="0" indent="0" algn="just">
              <a:buNone/>
            </a:pPr>
            <a:r>
              <a:rPr lang="ru-RU" dirty="0"/>
              <a:t>По характеру взаимоотношения предикативных частей в сложном предложении различаются два типа синтаксических связей:</a:t>
            </a:r>
          </a:p>
          <a:p>
            <a:pPr algn="just"/>
            <a:r>
              <a:rPr lang="ru-RU" u="sng" dirty="0"/>
              <a:t>Сочинительная связь </a:t>
            </a:r>
            <a:r>
              <a:rPr lang="ru-RU" dirty="0"/>
              <a:t>заключается в том, что предикативные части, входящие в состав сложного предложения, равноправны, между ними не устанавливается синтаксическое отношение зависимости </a:t>
            </a:r>
            <a:r>
              <a:rPr lang="ru-RU" dirty="0" err="1"/>
              <a:t>Напр</a:t>
            </a:r>
            <a:r>
              <a:rPr lang="ru-RU" dirty="0"/>
              <a:t>,: </a:t>
            </a:r>
            <a:r>
              <a:rPr lang="ru-RU" i="1" dirty="0"/>
              <a:t>На деревьях распустились листья, и вся земля покрылась травой.</a:t>
            </a:r>
          </a:p>
          <a:p>
            <a:pPr algn="just"/>
            <a:r>
              <a:rPr lang="ru-RU" u="sng" dirty="0"/>
              <a:t>Подчинительная связь </a:t>
            </a:r>
            <a:r>
              <a:rPr lang="ru-RU" dirty="0"/>
              <a:t>заключается в том, что предикативные части неравноправны, т.е. одна из частей подчинена другой, поясняя и раскрывая ее содержание. Независимая часть называется главной, зависимая - придаточной. Напр.: </a:t>
            </a:r>
            <a:r>
              <a:rPr lang="ru-RU" i="1" dirty="0"/>
              <a:t>Меня огорчает, что Коля не понимает моих слов</a:t>
            </a:r>
            <a:r>
              <a:rPr lang="ru-RU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25CE7D-11CF-4551-BE1A-05F630A7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21942"/>
            <a:ext cx="9486900" cy="1136341"/>
          </a:xfrm>
        </p:spPr>
        <p:txBody>
          <a:bodyPr>
            <a:normAutofit/>
          </a:bodyPr>
          <a:lstStyle/>
          <a:p>
            <a:r>
              <a:rPr lang="ru-RU" sz="2400" dirty="0"/>
              <a:t>Паратаксис и гипотаксис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D0F907-1E46-4446-B360-EC12CF1CA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779" y="1535011"/>
            <a:ext cx="10284782" cy="4839155"/>
          </a:xfrm>
        </p:spPr>
        <p:txBody>
          <a:bodyPr>
            <a:normAutofit/>
          </a:bodyPr>
          <a:lstStyle/>
          <a:p>
            <a:r>
              <a:rPr lang="ru-RU" dirty="0"/>
              <a:t>В чешской синтаксической традиции принято разграничивать термины </a:t>
            </a:r>
            <a:r>
              <a:rPr lang="ru-RU" i="1" dirty="0"/>
              <a:t>подчинение/гипотаксис </a:t>
            </a:r>
            <a:r>
              <a:rPr lang="ru-RU" dirty="0"/>
              <a:t>и </a:t>
            </a:r>
            <a:r>
              <a:rPr lang="ru-RU" i="1" dirty="0"/>
              <a:t>сочинение/паратаксис</a:t>
            </a:r>
            <a:r>
              <a:rPr lang="ru-RU" dirty="0"/>
              <a:t>, это проявляется</a:t>
            </a:r>
            <a:r>
              <a:rPr lang="cs-CZ" dirty="0"/>
              <a:t> </a:t>
            </a:r>
            <a:r>
              <a:rPr lang="ru-RU" dirty="0"/>
              <a:t>как в работах </a:t>
            </a:r>
            <a:r>
              <a:rPr lang="ru-RU" dirty="0" err="1"/>
              <a:t>богемистов</a:t>
            </a:r>
            <a:r>
              <a:rPr lang="ru-RU" dirty="0"/>
              <a:t>, так и русистов. Термины </a:t>
            </a:r>
            <a:r>
              <a:rPr lang="ru-RU" dirty="0" err="1"/>
              <a:t>parataxe</a:t>
            </a:r>
            <a:r>
              <a:rPr lang="ru-RU" dirty="0"/>
              <a:t> и </a:t>
            </a:r>
            <a:r>
              <a:rPr lang="ru-RU" dirty="0" err="1"/>
              <a:t>hypotaxe</a:t>
            </a:r>
            <a:r>
              <a:rPr lang="cs-CZ" dirty="0"/>
              <a:t> </a:t>
            </a:r>
            <a:r>
              <a:rPr lang="ru-RU" dirty="0"/>
              <a:t>используются для формальных средств при выражении сочинительных</a:t>
            </a:r>
            <a:r>
              <a:rPr lang="cs-CZ" dirty="0"/>
              <a:t> </a:t>
            </a:r>
            <a:r>
              <a:rPr lang="ru-RU" dirty="0"/>
              <a:t>и подчинительных отношений.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6018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BBC959F-CAB6-4E23-81DE-E0BBF2B7E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22C3B1F-3929-4882-AC5F-365ED6600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1600"/>
            <a:ext cx="2742028" cy="4114800"/>
          </a:xfrm>
        </p:spPr>
        <p:txBody>
          <a:bodyPr anchor="ctr">
            <a:normAutofit/>
          </a:bodyPr>
          <a:lstStyle/>
          <a:p>
            <a:pPr algn="ctr"/>
            <a:r>
              <a:rPr lang="ru-RU" sz="1500">
                <a:solidFill>
                  <a:schemeClr val="bg2"/>
                </a:solidFill>
              </a:rPr>
              <a:t>Виды синтаксической связи между предикативными частями сложного предложения</a:t>
            </a:r>
            <a:br>
              <a:rPr lang="ru-RU" sz="1500">
                <a:solidFill>
                  <a:schemeClr val="bg2"/>
                </a:solidFill>
              </a:rPr>
            </a:br>
            <a:endParaRPr lang="cs-CZ" sz="1500">
              <a:solidFill>
                <a:schemeClr val="bg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1D3B8A-AA81-4E7B-926F-604472ECF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0963" y="1270591"/>
            <a:ext cx="5631357" cy="4364666"/>
          </a:xfrm>
        </p:spPr>
        <p:txBody>
          <a:bodyPr anchor="ctr">
            <a:normAutofit/>
          </a:bodyPr>
          <a:lstStyle/>
          <a:p>
            <a:r>
              <a:rPr lang="ru-RU" sz="2000" dirty="0"/>
              <a:t>1) сочинительная связь (сочинение, координация)</a:t>
            </a:r>
          </a:p>
          <a:p>
            <a:r>
              <a:rPr lang="ru-RU" sz="2000" dirty="0"/>
              <a:t>2) подчинительная связь (подчинение, субординация)</a:t>
            </a:r>
          </a:p>
          <a:p>
            <a:pPr marL="0" indent="0">
              <a:buNone/>
            </a:pPr>
            <a:r>
              <a:rPr lang="ru-RU" sz="2000" dirty="0"/>
              <a:t>Связи имеют такой же характер, как и синтаксические связи в простом предложении, но нельзя говорить об их  полном соответствии.</a:t>
            </a:r>
          </a:p>
        </p:txBody>
      </p:sp>
    </p:spTree>
    <p:extLst>
      <p:ext uri="{BB962C8B-B14F-4D97-AF65-F5344CB8AC3E}">
        <p14:creationId xmlns:p14="http://schemas.microsoft.com/office/powerpoint/2010/main" val="2992778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8BBC959F-CAB6-4E23-81DE-E0BBF2B7E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D3FFB39-9B58-4053-B0F4-943EB5D04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1600"/>
            <a:ext cx="2742028" cy="4114800"/>
          </a:xfrm>
        </p:spPr>
        <p:txBody>
          <a:bodyPr anchor="ctr">
            <a:normAutofit/>
          </a:bodyPr>
          <a:lstStyle/>
          <a:p>
            <a:pPr algn="ctr"/>
            <a:r>
              <a:rPr lang="ru-RU" sz="1300">
                <a:solidFill>
                  <a:schemeClr val="bg2"/>
                </a:solidFill>
              </a:rPr>
              <a:t>Классификация сложносочиненных предложений</a:t>
            </a:r>
            <a:endParaRPr lang="cs-CZ" sz="1300">
              <a:solidFill>
                <a:schemeClr val="bg2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Zástupný obsah 2">
            <a:extLst>
              <a:ext uri="{FF2B5EF4-FFF2-40B4-BE49-F238E27FC236}">
                <a16:creationId xmlns:a16="http://schemas.microsoft.com/office/drawing/2014/main" id="{0AF24456-A49D-42C2-9BF2-73A2CCB90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499" y="838199"/>
            <a:ext cx="6743700" cy="5257801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1800" dirty="0"/>
              <a:t>Сложносочиненные предложения представляют собой сложные структуры, предикативные части которых связаны сочинительной связью.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800" dirty="0"/>
              <a:t>Сочинительная связь между предикативными частями может иметь союзное или бессоюзное оформление.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800" dirty="0"/>
              <a:t>По характеру смысловых отношений между предикативными частями и по союзным средствам можно выделить следующие структурно-семантические разряды сложносочиненного предложения: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800" dirty="0"/>
              <a:t>1)	соединительные (</a:t>
            </a:r>
            <a:r>
              <a:rPr lang="ru-RU" sz="1800" dirty="0" err="1"/>
              <a:t>slučovací</a:t>
            </a:r>
            <a:r>
              <a:rPr lang="ru-RU" sz="1800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800" dirty="0"/>
              <a:t>2)	противительные (</a:t>
            </a:r>
            <a:r>
              <a:rPr lang="ru-RU" sz="1800" dirty="0" err="1"/>
              <a:t>odporovací</a:t>
            </a:r>
            <a:r>
              <a:rPr lang="ru-RU" sz="1800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800" dirty="0"/>
              <a:t>3)	градационные (</a:t>
            </a:r>
            <a:r>
              <a:rPr lang="ru-RU" sz="1800" dirty="0" err="1"/>
              <a:t>stupňovací</a:t>
            </a:r>
            <a:r>
              <a:rPr lang="ru-RU" sz="1800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800" dirty="0"/>
              <a:t>4)	разделительные (</a:t>
            </a:r>
            <a:r>
              <a:rPr lang="ru-RU" sz="1800" dirty="0" err="1"/>
              <a:t>vylučovací</a:t>
            </a:r>
            <a:r>
              <a:rPr lang="ru-RU" sz="1800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800" dirty="0"/>
              <a:t>5)	результативные(</a:t>
            </a:r>
            <a:r>
              <a:rPr lang="ru-RU" sz="1800" dirty="0" err="1"/>
              <a:t>důsledkové</a:t>
            </a:r>
            <a:r>
              <a:rPr lang="ru-RU" sz="1800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800" dirty="0"/>
              <a:t>6)	пояснительные и </a:t>
            </a:r>
            <a:r>
              <a:rPr lang="ru-RU" sz="1800" dirty="0" err="1"/>
              <a:t>обосновательные</a:t>
            </a:r>
            <a:r>
              <a:rPr lang="ru-RU" sz="1800" dirty="0"/>
              <a:t> (</a:t>
            </a:r>
            <a:r>
              <a:rPr lang="ru-RU" sz="1800" dirty="0" err="1"/>
              <a:t>vysvětlova</a:t>
            </a:r>
            <a:r>
              <a:rPr lang="cs-CZ" sz="1800" dirty="0" err="1"/>
              <a:t>cí</a:t>
            </a:r>
            <a:r>
              <a:rPr lang="ru-RU" sz="1800" dirty="0"/>
              <a:t> a </a:t>
            </a:r>
            <a:r>
              <a:rPr lang="ru-RU" sz="1800" dirty="0" err="1"/>
              <a:t>důvodové</a:t>
            </a:r>
            <a:r>
              <a:rPr lang="ru-RU" sz="1800" dirty="0"/>
              <a:t>)</a:t>
            </a:r>
          </a:p>
          <a:p>
            <a:pPr>
              <a:lnSpc>
                <a:spcPct val="9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93816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3A90B2-1C8F-41F8-95F0-A17D221C9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30819"/>
            <a:ext cx="9486901" cy="1669002"/>
          </a:xfrm>
        </p:spPr>
        <p:txBody>
          <a:bodyPr>
            <a:normAutofit/>
          </a:bodyPr>
          <a:lstStyle/>
          <a:p>
            <a:r>
              <a:rPr lang="ru-RU" sz="2400" dirty="0"/>
              <a:t>1) СОЕДИНИТЕЛЬНЫЕ сложносочиненные предложения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00442D-1A1E-427C-828C-AA9C220B9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40" y="1757778"/>
            <a:ext cx="11638625" cy="498037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Соединительная связь между предикативными частями оформляется следующими союзами и союзными средствами:</a:t>
            </a:r>
          </a:p>
          <a:p>
            <a:pPr marL="0" indent="0">
              <a:buNone/>
            </a:pPr>
            <a:r>
              <a:rPr lang="ru-RU" i="1" dirty="0"/>
              <a:t>и, и.,., и, ни </a:t>
            </a:r>
            <a:r>
              <a:rPr lang="ru-RU" i="1" dirty="0" err="1"/>
              <a:t>ни</a:t>
            </a:r>
            <a:r>
              <a:rPr lang="ru-RU" i="1" dirty="0"/>
              <a:t>, да, да и, да ещё, и также, и тоже</a:t>
            </a:r>
            <a:r>
              <a:rPr lang="ru-RU" dirty="0"/>
              <a:t>; в особых случаях коррелятивными и относительными местоимениями и местоименными наречиями. Части соединительных конструкций могут соединяться и </a:t>
            </a:r>
            <a:r>
              <a:rPr lang="ru-RU" dirty="0" err="1"/>
              <a:t>бессоюзно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Соединительные отношения могут быть представлены в трёх разновидностях</a:t>
            </a:r>
          </a:p>
          <a:p>
            <a:pPr marL="0" indent="0">
              <a:buNone/>
            </a:pPr>
            <a:r>
              <a:rPr lang="ru-RU" dirty="0"/>
              <a:t>А. Соединительно-перечислительные предложения</a:t>
            </a:r>
          </a:p>
          <a:p>
            <a:r>
              <a:rPr lang="ru-RU" dirty="0"/>
              <a:t>Названные события перечисляются как соединенные, сосуществующие одновременно или последовательно.</a:t>
            </a:r>
          </a:p>
          <a:p>
            <a:r>
              <a:rPr lang="ru-RU" dirty="0"/>
              <a:t>Предикативные части соединяются союзами: </a:t>
            </a:r>
            <a:r>
              <a:rPr lang="ru-RU" i="1" dirty="0"/>
              <a:t>и; и..., и; ни..., ни Лекцию читал известный ученый, и студенты его с интересом слушали.</a:t>
            </a:r>
          </a:p>
          <a:p>
            <a:pPr marL="0" indent="0">
              <a:buNone/>
            </a:pPr>
            <a:r>
              <a:rPr lang="ru-RU" dirty="0"/>
              <a:t>Б. Соединительно-распространительные предложения</a:t>
            </a:r>
          </a:p>
          <a:p>
            <a:r>
              <a:rPr lang="ru-RU" dirty="0"/>
              <a:t>Постпозитивная предикативная часть развивает в каком-либо отношении содержание предшествующей части. Она присоединяется союзами </a:t>
            </a:r>
            <a:r>
              <a:rPr lang="ru-RU" i="1" dirty="0"/>
              <a:t>и, а </a:t>
            </a:r>
            <a:r>
              <a:rPr lang="ru-RU" dirty="0"/>
              <a:t>и часто содержит анафорические местоимения и наречия:</a:t>
            </a:r>
          </a:p>
          <a:p>
            <a:r>
              <a:rPr lang="ru-RU" i="1" dirty="0"/>
              <a:t>Мы остановились у его дома, а там была его новая машина.</a:t>
            </a:r>
          </a:p>
          <a:p>
            <a:r>
              <a:rPr lang="ru-RU" dirty="0"/>
              <a:t>Сюда относятся и постпозитивные предикативные части, вводимые относительными местоимениями и местоименными наречиями типа что, чего, чем, причём, где, откуда и др.: Ученик вел себя дерзко, что огорчало учителя.</a:t>
            </a:r>
          </a:p>
          <a:p>
            <a:pPr marL="0" indent="0">
              <a:buNone/>
            </a:pPr>
            <a:r>
              <a:rPr lang="ru-RU" dirty="0"/>
              <a:t>В. Присоединительные предложения</a:t>
            </a:r>
          </a:p>
          <a:p>
            <a:r>
              <a:rPr lang="ru-RU" dirty="0"/>
              <a:t>Первая предикативная часть является по своему содержанию законченной, вторая присоединяет добавочное сообщение. Союзы и союзные сочетания: </a:t>
            </a:r>
            <a:r>
              <a:rPr lang="ru-RU" i="1" dirty="0"/>
              <a:t>а, а также, да, да и, да ещё</a:t>
            </a:r>
            <a:r>
              <a:rPr lang="ru-RU" dirty="0"/>
              <a:t>: </a:t>
            </a:r>
            <a:r>
              <a:rPr lang="ru-RU" i="1" dirty="0"/>
              <a:t>Мама  купила огурцы, а папа принес с работы помидоры</a:t>
            </a:r>
            <a:r>
              <a:rPr lang="ru-RU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743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C14EB-82C4-486F-B217-CDFB2BA60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328474"/>
            <a:ext cx="9672221" cy="736846"/>
          </a:xfrm>
        </p:spPr>
        <p:txBody>
          <a:bodyPr>
            <a:normAutofit fontScale="90000"/>
          </a:bodyPr>
          <a:lstStyle/>
          <a:p>
            <a:r>
              <a:rPr lang="ru-RU" dirty="0"/>
              <a:t>2)Противительные предложения. Тип а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864309-7E25-4F90-B46A-50217BF1E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376038"/>
            <a:ext cx="9486901" cy="53976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состоят всегда только из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предикативных частей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Противительная связь оформляется следующими союзами и союзными сочетаниями: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а, но, однако (книжн.), да 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всё же, зато, но зато, да зато, только, лишь,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тем как, тогда как, в то время как, если..., то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Противительные отношения могут выражаться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бессоюзно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Различается пять разновидностей противительных сложносочиненных предложений: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	Сопоставительные предложения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них сопоставляются или противопоставляются разные факты. Союзы: a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kdežto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zatímco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энклитический союз же(a,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kdežto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подчинительные по своей первичной функции союзы между тем как,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 время как, тогда как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kdežto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zatímco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если..., 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jestliže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проснулись, а мы спать собираемся.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282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1DE93-5878-48CB-B7FE-4C1BFBD9D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10718"/>
            <a:ext cx="9929674" cy="798991"/>
          </a:xfrm>
        </p:spPr>
        <p:txBody>
          <a:bodyPr>
            <a:normAutofit fontScale="90000"/>
          </a:bodyPr>
          <a:lstStyle/>
          <a:p>
            <a:r>
              <a:rPr lang="ru-RU" dirty="0"/>
              <a:t>2)Противительные предложения. Типы б-Д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B1326A-0481-4C3C-9ABB-E08D40402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1" y="1207364"/>
            <a:ext cx="11585359" cy="5415378"/>
          </a:xfrm>
        </p:spPr>
        <p:txBody>
          <a:bodyPr>
            <a:normAutofit fontScale="32500" lnSpcReduction="20000"/>
          </a:bodyPr>
          <a:lstStyle/>
          <a:p>
            <a:r>
              <a:rPr lang="ru-RU" sz="3800" dirty="0"/>
              <a:t>Б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Предложения, выражающие отношение ректификации. Вторая предикативная часть выражает поправку (ректификацию) отрицательного утверждения в первой части.</a:t>
            </a:r>
          </a:p>
          <a:p>
            <a:pPr marL="0" indent="0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Союзы: a (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nýbrž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),не то что..., a (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),не то чтобы..., но(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 дождь идёт, а ветер шумит,(</a:t>
            </a:r>
            <a:r>
              <a:rPr lang="ru-RU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nýbrž</a:t>
            </a: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</a:t>
            </a: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Эти слёзы не облегчали горя, а, наоборот, от них становилось тяжелее.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nýbrž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4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не то что не может, а просто-напросто не хочет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	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Противительно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-ограничительные предложения Вторая предикативная часть ограничивает в каком-либо отношении содержание первой части.</a:t>
            </a:r>
          </a:p>
          <a:p>
            <a:pPr marL="0" indent="0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встречаются прежде всего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специализованные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частицы в функции союзов только, лишь(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jenže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jenomže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jenom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jedině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но и другие противительные союзы:</a:t>
            </a:r>
          </a:p>
          <a:p>
            <a:pPr marL="0" indent="0">
              <a:buNone/>
            </a:pP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Мой друг очень способный человек, только занимается он мало. (</a:t>
            </a:r>
            <a:r>
              <a:rPr lang="ru-RU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jenže</a:t>
            </a: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Противительно-уступительные предложения Вторая предикативная часть указывает на событие, имеющее место вопреки тому, что обозначено в первой части:</a:t>
            </a:r>
          </a:p>
          <a:p>
            <a:pPr marL="0" indent="0">
              <a:buNone/>
            </a:pP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Бабушка воспитала пятерых сыновей и трёх дочерей, а/но в старости ей пришлось жить в полном одиночестве.(</a:t>
            </a:r>
            <a:r>
              <a:rPr lang="ru-RU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</a:t>
            </a: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avšak</a:t>
            </a: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долго готовился к экзамену, но/однако мне поставили тройку.(</a:t>
            </a:r>
            <a:r>
              <a:rPr lang="ru-RU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</a:t>
            </a: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avšak</a:t>
            </a: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Противительно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-возместительные предложения Содержание второй предикативной части возмещает, компенсирует какой-либо недостаток, названный в первой части. </a:t>
            </a:r>
          </a:p>
          <a:p>
            <a:pPr marL="0" indent="0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Союзы: </a:t>
            </a: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зато, но зато(</a:t>
            </a:r>
            <a:r>
              <a:rPr lang="ru-RU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zato</a:t>
            </a: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</a:t>
            </a: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zato</a:t>
            </a: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zato</a:t>
            </a: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však</a:t>
            </a: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 его не любили, но зато студенты обожали,(</a:t>
            </a:r>
            <a:r>
              <a:rPr lang="ru-RU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zato</a:t>
            </a: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zato</a:t>
            </a: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však</a:t>
            </a: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29740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RegularSeed_2SEEDS">
      <a:dk1>
        <a:srgbClr val="000000"/>
      </a:dk1>
      <a:lt1>
        <a:srgbClr val="FFFFFF"/>
      </a:lt1>
      <a:dk2>
        <a:srgbClr val="1B302C"/>
      </a:dk2>
      <a:lt2>
        <a:srgbClr val="F3F0F2"/>
      </a:lt2>
      <a:accent1>
        <a:srgbClr val="14B94E"/>
      </a:accent1>
      <a:accent2>
        <a:srgbClr val="2BBA21"/>
      </a:accent2>
      <a:accent3>
        <a:srgbClr val="20B693"/>
      </a:accent3>
      <a:accent4>
        <a:srgbClr val="9517D5"/>
      </a:accent4>
      <a:accent5>
        <a:srgbClr val="E729D8"/>
      </a:accent5>
      <a:accent6>
        <a:srgbClr val="D51777"/>
      </a:accent6>
      <a:hlink>
        <a:srgbClr val="C14695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2304</Words>
  <Application>Microsoft Office PowerPoint</Application>
  <PresentationFormat>Širokoúhlá obrazovka</PresentationFormat>
  <Paragraphs>119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Gill Sans MT</vt:lpstr>
      <vt:lpstr>Goudy Old Style</vt:lpstr>
      <vt:lpstr>Times New Roman</vt:lpstr>
      <vt:lpstr>ClassicFrameVTI</vt:lpstr>
      <vt:lpstr>Сложное предложение</vt:lpstr>
      <vt:lpstr>дефиниции</vt:lpstr>
      <vt:lpstr>Сложное предложение</vt:lpstr>
      <vt:lpstr>Паратаксис и гипотаксис</vt:lpstr>
      <vt:lpstr>Виды синтаксической связи между предикативными частями сложного предложения </vt:lpstr>
      <vt:lpstr>Классификация сложносочиненных предложений</vt:lpstr>
      <vt:lpstr>1) СОЕДИНИТЕЛЬНЫЕ сложносочиненные предложения </vt:lpstr>
      <vt:lpstr>2)Противительные предложения. Тип а </vt:lpstr>
      <vt:lpstr>2)Противительные предложения. Типы б-Д</vt:lpstr>
      <vt:lpstr>3)ГРАДАЦИОННЫЕ сложносочиненные предложения </vt:lpstr>
      <vt:lpstr>4)РАЗДЕЛИТЕЛЬНЫЕ сложносочиненные предложения </vt:lpstr>
      <vt:lpstr>5)РЕЗУЛЬТАТИВНЫЕ сложносочиненные предложения </vt:lpstr>
      <vt:lpstr>6)ПОЯСНИТЕЛЬНЫЕ И ОБОСНОВАТЕЛЬНЫЕ сложносочиненные предложения </vt:lpstr>
      <vt:lpstr>Сложноподчиненное предложение</vt:lpstr>
      <vt:lpstr>Подчинительная связь</vt:lpstr>
      <vt:lpstr>Союзы и относительные местоимения, местоименные наречия</vt:lpstr>
      <vt:lpstr>Классификация сложноподчиненных предложений </vt:lpstr>
      <vt:lpstr>Классификация сложноподчиненных предложений по синтаксической позиции придаточной части в составе главной части</vt:lpstr>
      <vt:lpstr>Классификация сложноподчиненных предложений по структурно-семантическому оформлению связи предикативных частей</vt:lpstr>
      <vt:lpstr>Относительные и изъяснительные СПП</vt:lpstr>
      <vt:lpstr>Обстоятельственные СПП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Обособленные ЧП. Однородные  ЧП</dc:title>
  <dc:creator>Olga Berger</dc:creator>
  <cp:lastModifiedBy>Olga Berger</cp:lastModifiedBy>
  <cp:revision>18</cp:revision>
  <dcterms:created xsi:type="dcterms:W3CDTF">2021-04-28T10:30:32Z</dcterms:created>
  <dcterms:modified xsi:type="dcterms:W3CDTF">2023-04-12T09:06:07Z</dcterms:modified>
</cp:coreProperties>
</file>