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  <p:sldMasterId id="2147483714" r:id="rId2"/>
  </p:sldMasterIdLst>
  <p:sldIdLst>
    <p:sldId id="256" r:id="rId3"/>
    <p:sldId id="260" r:id="rId4"/>
    <p:sldId id="259" r:id="rId5"/>
    <p:sldId id="258" r:id="rId6"/>
    <p:sldId id="261" r:id="rId7"/>
    <p:sldId id="272" r:id="rId8"/>
    <p:sldId id="262" r:id="rId9"/>
    <p:sldId id="264" r:id="rId10"/>
    <p:sldId id="265" r:id="rId11"/>
    <p:sldId id="266" r:id="rId12"/>
    <p:sldId id="267" r:id="rId13"/>
    <p:sldId id="270" r:id="rId14"/>
    <p:sldId id="269" r:id="rId15"/>
    <p:sldId id="268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D01706-40DD-4AB1-B59F-201DC5E81BC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81008F1-C77C-4611-940F-C896D0F67653}">
      <dgm:prSet/>
      <dgm:spPr/>
      <dgm:t>
        <a:bodyPr/>
        <a:lstStyle/>
        <a:p>
          <a:r>
            <a:rPr lang="cs-CZ" b="0" i="0" baseline="0" dirty="0"/>
            <a:t>Společné </a:t>
          </a:r>
          <a:r>
            <a:rPr lang="cs-CZ" b="0" i="0" baseline="0" dirty="0">
              <a:highlight>
                <a:srgbClr val="FFFF00"/>
              </a:highlight>
            </a:rPr>
            <a:t>REFLEXE </a:t>
          </a:r>
          <a:r>
            <a:rPr lang="cs-CZ" b="0" i="0" baseline="0" dirty="0"/>
            <a:t>na základě Vašich zkušeností z výuky s využitím reflektivního deníku (7 záznamů - </a:t>
          </a:r>
          <a:r>
            <a:rPr lang="cs-CZ" b="0" i="0" baseline="0" dirty="0" err="1"/>
            <a:t>jednoobor</a:t>
          </a:r>
          <a:r>
            <a:rPr lang="cs-CZ" b="0" i="0" baseline="0" dirty="0"/>
            <a:t>; 4 záznamy - sdružené studium) a portfolia; dále na základě hospitací oborovým didaktikem (osobně, online, videozáznam); jednotlivě jak s PU, tak i s OD; kolektivně ve skupině i ve dvojicích dle vlastní domluvy.</a:t>
          </a:r>
          <a:endParaRPr lang="en-US" dirty="0"/>
        </a:p>
      </dgm:t>
    </dgm:pt>
    <dgm:pt modelId="{BC5B43C5-8253-4BF7-BCC8-C9BE830BDA56}" type="parTrans" cxnId="{549E59C6-4D0D-4CB1-A42E-DA80B9B44DAE}">
      <dgm:prSet/>
      <dgm:spPr/>
      <dgm:t>
        <a:bodyPr/>
        <a:lstStyle/>
        <a:p>
          <a:endParaRPr lang="en-US"/>
        </a:p>
      </dgm:t>
    </dgm:pt>
    <dgm:pt modelId="{60B6A474-781C-41B3-88D1-C366ACAB08F8}" type="sibTrans" cxnId="{549E59C6-4D0D-4CB1-A42E-DA80B9B44DAE}">
      <dgm:prSet/>
      <dgm:spPr/>
      <dgm:t>
        <a:bodyPr/>
        <a:lstStyle/>
        <a:p>
          <a:endParaRPr lang="en-US"/>
        </a:p>
      </dgm:t>
    </dgm:pt>
    <dgm:pt modelId="{3BD94B54-02EA-4F4F-AACA-2AF34DFC563D}">
      <dgm:prSet/>
      <dgm:spPr/>
      <dgm:t>
        <a:bodyPr/>
        <a:lstStyle/>
        <a:p>
          <a:r>
            <a:rPr lang="cs-CZ" b="0" i="0" baseline="0"/>
            <a:t>Pomůcky pro sledování pokroku: </a:t>
          </a:r>
          <a:br>
            <a:rPr lang="cs-CZ" b="0" i="0" baseline="0"/>
          </a:br>
          <a:r>
            <a:rPr lang="cs-CZ" b="0" i="0" baseline="0"/>
            <a:t>SEBEHODNOTICÍ DOKUMENT, REFLEKTIVNÍ DENÍK</a:t>
          </a:r>
          <a:endParaRPr lang="en-US"/>
        </a:p>
      </dgm:t>
    </dgm:pt>
    <dgm:pt modelId="{C0D657B6-E095-44CA-9CDC-19E3D7C30EA9}" type="parTrans" cxnId="{6CD769D5-8D53-401D-8582-996AA84B7D9E}">
      <dgm:prSet/>
      <dgm:spPr/>
      <dgm:t>
        <a:bodyPr/>
        <a:lstStyle/>
        <a:p>
          <a:endParaRPr lang="en-US"/>
        </a:p>
      </dgm:t>
    </dgm:pt>
    <dgm:pt modelId="{5886EAAA-58F5-453B-8CE7-7B6BBDE31281}" type="sibTrans" cxnId="{6CD769D5-8D53-401D-8582-996AA84B7D9E}">
      <dgm:prSet/>
      <dgm:spPr/>
      <dgm:t>
        <a:bodyPr/>
        <a:lstStyle/>
        <a:p>
          <a:endParaRPr lang="en-US"/>
        </a:p>
      </dgm:t>
    </dgm:pt>
    <dgm:pt modelId="{6DC637CD-9BF1-4430-ADF9-11A5EACBD048}" type="pres">
      <dgm:prSet presAssocID="{31D01706-40DD-4AB1-B59F-201DC5E81BCD}" presName="vert0" presStyleCnt="0">
        <dgm:presLayoutVars>
          <dgm:dir/>
          <dgm:animOne val="branch"/>
          <dgm:animLvl val="lvl"/>
        </dgm:presLayoutVars>
      </dgm:prSet>
      <dgm:spPr/>
    </dgm:pt>
    <dgm:pt modelId="{3A60A1C7-58A1-4303-91CA-B0BDDADD3500}" type="pres">
      <dgm:prSet presAssocID="{181008F1-C77C-4611-940F-C896D0F67653}" presName="thickLine" presStyleLbl="alignNode1" presStyleIdx="0" presStyleCnt="2"/>
      <dgm:spPr/>
    </dgm:pt>
    <dgm:pt modelId="{64EEEBF6-9398-4272-8FD1-E303FB96880E}" type="pres">
      <dgm:prSet presAssocID="{181008F1-C77C-4611-940F-C896D0F67653}" presName="horz1" presStyleCnt="0"/>
      <dgm:spPr/>
    </dgm:pt>
    <dgm:pt modelId="{CEBA80C3-CA74-4AE3-8661-6244F7657B7C}" type="pres">
      <dgm:prSet presAssocID="{181008F1-C77C-4611-940F-C896D0F67653}" presName="tx1" presStyleLbl="revTx" presStyleIdx="0" presStyleCnt="2"/>
      <dgm:spPr/>
    </dgm:pt>
    <dgm:pt modelId="{251BEA69-E7DC-44AB-89E5-C70D8BAE0929}" type="pres">
      <dgm:prSet presAssocID="{181008F1-C77C-4611-940F-C896D0F67653}" presName="vert1" presStyleCnt="0"/>
      <dgm:spPr/>
    </dgm:pt>
    <dgm:pt modelId="{E835D3C9-DE75-411F-B35B-1322817B6CA1}" type="pres">
      <dgm:prSet presAssocID="{3BD94B54-02EA-4F4F-AACA-2AF34DFC563D}" presName="thickLine" presStyleLbl="alignNode1" presStyleIdx="1" presStyleCnt="2"/>
      <dgm:spPr/>
    </dgm:pt>
    <dgm:pt modelId="{9BCF126A-39B7-44F4-8E64-EE46F02D9F24}" type="pres">
      <dgm:prSet presAssocID="{3BD94B54-02EA-4F4F-AACA-2AF34DFC563D}" presName="horz1" presStyleCnt="0"/>
      <dgm:spPr/>
    </dgm:pt>
    <dgm:pt modelId="{C96A934C-B832-455F-BFD9-95D8D95B874F}" type="pres">
      <dgm:prSet presAssocID="{3BD94B54-02EA-4F4F-AACA-2AF34DFC563D}" presName="tx1" presStyleLbl="revTx" presStyleIdx="1" presStyleCnt="2"/>
      <dgm:spPr/>
    </dgm:pt>
    <dgm:pt modelId="{C8EDDB43-D442-4469-9883-825F73BBC498}" type="pres">
      <dgm:prSet presAssocID="{3BD94B54-02EA-4F4F-AACA-2AF34DFC563D}" presName="vert1" presStyleCnt="0"/>
      <dgm:spPr/>
    </dgm:pt>
  </dgm:ptLst>
  <dgm:cxnLst>
    <dgm:cxn modelId="{6201BE8F-C358-4495-9F75-6675B4DBCA69}" type="presOf" srcId="{181008F1-C77C-4611-940F-C896D0F67653}" destId="{CEBA80C3-CA74-4AE3-8661-6244F7657B7C}" srcOrd="0" destOrd="0" presId="urn:microsoft.com/office/officeart/2008/layout/LinedList"/>
    <dgm:cxn modelId="{06B1C6C1-6A35-4E2C-B691-DA7454D64F69}" type="presOf" srcId="{31D01706-40DD-4AB1-B59F-201DC5E81BCD}" destId="{6DC637CD-9BF1-4430-ADF9-11A5EACBD048}" srcOrd="0" destOrd="0" presId="urn:microsoft.com/office/officeart/2008/layout/LinedList"/>
    <dgm:cxn modelId="{549E59C6-4D0D-4CB1-A42E-DA80B9B44DAE}" srcId="{31D01706-40DD-4AB1-B59F-201DC5E81BCD}" destId="{181008F1-C77C-4611-940F-C896D0F67653}" srcOrd="0" destOrd="0" parTransId="{BC5B43C5-8253-4BF7-BCC8-C9BE830BDA56}" sibTransId="{60B6A474-781C-41B3-88D1-C366ACAB08F8}"/>
    <dgm:cxn modelId="{6CD769D5-8D53-401D-8582-996AA84B7D9E}" srcId="{31D01706-40DD-4AB1-B59F-201DC5E81BCD}" destId="{3BD94B54-02EA-4F4F-AACA-2AF34DFC563D}" srcOrd="1" destOrd="0" parTransId="{C0D657B6-E095-44CA-9CDC-19E3D7C30EA9}" sibTransId="{5886EAAA-58F5-453B-8CE7-7B6BBDE31281}"/>
    <dgm:cxn modelId="{E02A62E6-C30B-4BFF-ADDC-96EE80919104}" type="presOf" srcId="{3BD94B54-02EA-4F4F-AACA-2AF34DFC563D}" destId="{C96A934C-B832-455F-BFD9-95D8D95B874F}" srcOrd="0" destOrd="0" presId="urn:microsoft.com/office/officeart/2008/layout/LinedList"/>
    <dgm:cxn modelId="{ED388DA0-FEE2-4CA2-8895-72614AE635A5}" type="presParOf" srcId="{6DC637CD-9BF1-4430-ADF9-11A5EACBD048}" destId="{3A60A1C7-58A1-4303-91CA-B0BDDADD3500}" srcOrd="0" destOrd="0" presId="urn:microsoft.com/office/officeart/2008/layout/LinedList"/>
    <dgm:cxn modelId="{85F5E158-41A4-41D1-BD56-F885F491AF10}" type="presParOf" srcId="{6DC637CD-9BF1-4430-ADF9-11A5EACBD048}" destId="{64EEEBF6-9398-4272-8FD1-E303FB96880E}" srcOrd="1" destOrd="0" presId="urn:microsoft.com/office/officeart/2008/layout/LinedList"/>
    <dgm:cxn modelId="{B2914FB5-D4DF-43FC-974A-341819A17253}" type="presParOf" srcId="{64EEEBF6-9398-4272-8FD1-E303FB96880E}" destId="{CEBA80C3-CA74-4AE3-8661-6244F7657B7C}" srcOrd="0" destOrd="0" presId="urn:microsoft.com/office/officeart/2008/layout/LinedList"/>
    <dgm:cxn modelId="{69C78D87-3193-44B2-AC8C-F54BA7115317}" type="presParOf" srcId="{64EEEBF6-9398-4272-8FD1-E303FB96880E}" destId="{251BEA69-E7DC-44AB-89E5-C70D8BAE0929}" srcOrd="1" destOrd="0" presId="urn:microsoft.com/office/officeart/2008/layout/LinedList"/>
    <dgm:cxn modelId="{88596452-666F-427D-AC10-6AFA5E1A5987}" type="presParOf" srcId="{6DC637CD-9BF1-4430-ADF9-11A5EACBD048}" destId="{E835D3C9-DE75-411F-B35B-1322817B6CA1}" srcOrd="2" destOrd="0" presId="urn:microsoft.com/office/officeart/2008/layout/LinedList"/>
    <dgm:cxn modelId="{933A9CFF-47B6-4D1D-A3DC-444D1211218B}" type="presParOf" srcId="{6DC637CD-9BF1-4430-ADF9-11A5EACBD048}" destId="{9BCF126A-39B7-44F4-8E64-EE46F02D9F24}" srcOrd="3" destOrd="0" presId="urn:microsoft.com/office/officeart/2008/layout/LinedList"/>
    <dgm:cxn modelId="{2CD02546-2A16-4FDE-A960-D36253CB8173}" type="presParOf" srcId="{9BCF126A-39B7-44F4-8E64-EE46F02D9F24}" destId="{C96A934C-B832-455F-BFD9-95D8D95B874F}" srcOrd="0" destOrd="0" presId="urn:microsoft.com/office/officeart/2008/layout/LinedList"/>
    <dgm:cxn modelId="{2E9E8C07-63AA-4029-A7E1-C0B9256C1780}" type="presParOf" srcId="{9BCF126A-39B7-44F4-8E64-EE46F02D9F24}" destId="{C8EDDB43-D442-4469-9883-825F73BBC49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0A1C7-58A1-4303-91CA-B0BDDADD3500}">
      <dsp:nvSpPr>
        <dsp:cNvPr id="0" name=""/>
        <dsp:cNvSpPr/>
      </dsp:nvSpPr>
      <dsp:spPr>
        <a:xfrm>
          <a:off x="0" y="0"/>
          <a:ext cx="7117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A80C3-CA74-4AE3-8661-6244F7657B7C}">
      <dsp:nvSpPr>
        <dsp:cNvPr id="0" name=""/>
        <dsp:cNvSpPr/>
      </dsp:nvSpPr>
      <dsp:spPr>
        <a:xfrm>
          <a:off x="0" y="0"/>
          <a:ext cx="7117918" cy="2579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 baseline="0" dirty="0"/>
            <a:t>Společné </a:t>
          </a:r>
          <a:r>
            <a:rPr lang="cs-CZ" sz="2400" b="0" i="0" kern="1200" baseline="0" dirty="0">
              <a:highlight>
                <a:srgbClr val="FFFF00"/>
              </a:highlight>
            </a:rPr>
            <a:t>REFLEXE </a:t>
          </a:r>
          <a:r>
            <a:rPr lang="cs-CZ" sz="2400" b="0" i="0" kern="1200" baseline="0" dirty="0"/>
            <a:t>na základě Vašich zkušeností z výuky s využitím reflektivního deníku (7 záznamů - </a:t>
          </a:r>
          <a:r>
            <a:rPr lang="cs-CZ" sz="2400" b="0" i="0" kern="1200" baseline="0" dirty="0" err="1"/>
            <a:t>jednoobor</a:t>
          </a:r>
          <a:r>
            <a:rPr lang="cs-CZ" sz="2400" b="0" i="0" kern="1200" baseline="0" dirty="0"/>
            <a:t>; 4 záznamy - sdružené studium) a portfolia; dále na základě hospitací oborovým didaktikem (osobně, online, videozáznam); jednotlivě jak s PU, tak i s OD; kolektivně ve skupině i ve dvojicích dle vlastní domluvy.</a:t>
          </a:r>
          <a:endParaRPr lang="en-US" sz="2400" kern="1200" dirty="0"/>
        </a:p>
      </dsp:txBody>
      <dsp:txXfrm>
        <a:off x="0" y="0"/>
        <a:ext cx="7117918" cy="2579361"/>
      </dsp:txXfrm>
    </dsp:sp>
    <dsp:sp modelId="{E835D3C9-DE75-411F-B35B-1322817B6CA1}">
      <dsp:nvSpPr>
        <dsp:cNvPr id="0" name=""/>
        <dsp:cNvSpPr/>
      </dsp:nvSpPr>
      <dsp:spPr>
        <a:xfrm>
          <a:off x="0" y="2579361"/>
          <a:ext cx="7117918" cy="0"/>
        </a:xfrm>
        <a:prstGeom prst="line">
          <a:avLst/>
        </a:prstGeom>
        <a:solidFill>
          <a:schemeClr val="accent2">
            <a:hueOff val="-1521752"/>
            <a:satOff val="-17039"/>
            <a:lumOff val="-14118"/>
            <a:alphaOff val="0"/>
          </a:schemeClr>
        </a:solidFill>
        <a:ln w="12700" cap="flat" cmpd="sng" algn="ctr">
          <a:solidFill>
            <a:schemeClr val="accent2">
              <a:hueOff val="-1521752"/>
              <a:satOff val="-17039"/>
              <a:lumOff val="-141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A934C-B832-455F-BFD9-95D8D95B874F}">
      <dsp:nvSpPr>
        <dsp:cNvPr id="0" name=""/>
        <dsp:cNvSpPr/>
      </dsp:nvSpPr>
      <dsp:spPr>
        <a:xfrm>
          <a:off x="0" y="2579361"/>
          <a:ext cx="7117918" cy="2579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 baseline="0"/>
            <a:t>Pomůcky pro sledování pokroku: </a:t>
          </a:r>
          <a:br>
            <a:rPr lang="cs-CZ" sz="2400" b="0" i="0" kern="1200" baseline="0"/>
          </a:br>
          <a:r>
            <a:rPr lang="cs-CZ" sz="2400" b="0" i="0" kern="1200" baseline="0"/>
            <a:t>SEBEHODNOTICÍ DOKUMENT, REFLEKTIVNÍ DENÍK</a:t>
          </a:r>
          <a:endParaRPr lang="en-US" sz="2400" kern="1200"/>
        </a:p>
      </dsp:txBody>
      <dsp:txXfrm>
        <a:off x="0" y="2579361"/>
        <a:ext cx="7117918" cy="2579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967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3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2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77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84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03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43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81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1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2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1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70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35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78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42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5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9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2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0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30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64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2/10/2023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58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02" r:id="rId5"/>
    <p:sldLayoutId id="2147483707" r:id="rId6"/>
    <p:sldLayoutId id="2147483703" r:id="rId7"/>
    <p:sldLayoutId id="2147483704" r:id="rId8"/>
    <p:sldLayoutId id="2147483705" r:id="rId9"/>
    <p:sldLayoutId id="2147483706" r:id="rId10"/>
    <p:sldLayoutId id="214748370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2/10/2023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97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rona.cz/jak-poznate-skveleho-ucitele-anglictiny/" TargetMode="External"/><Relationship Id="rId2" Type="http://schemas.openxmlformats.org/officeDocument/2006/relationships/hyperlink" Target="https://www.tiktok.com/@stekaanka/video/7042685018627476742?is_from_webapp=1&amp;sender_device=pc&amp;web_id706189664748401613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dDvui2pbO2A" TargetMode="External"/><Relationship Id="rId5" Type="http://schemas.openxmlformats.org/officeDocument/2006/relationships/hyperlink" Target="https://zpravy.aktualne.cz/domaci/pavlina-lonkova-global-teacher-prize/r~7a3e26ceea2f11eb94d2ac1f6b220ee8/" TargetMode="External"/><Relationship Id="rId4" Type="http://schemas.openxmlformats.org/officeDocument/2006/relationships/hyperlink" Target="https://www.nadacecs.cz/pavlina-lonkova-ucim-se-jak-ucit-jinak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ona.cz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ped.muni.cz/pedagogika/wp-content/uploads/2020/11/Standard-kvality-profesnich-kompetenci-online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hyperlink" Target="https://www.youtube.com/watch?v=Uicbm_07AHw&amp;list=PL7z6h8fdXjuUNtyrkBaStHtA-ewQc_JTQ&amp;index=4" TargetMode="Externa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06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977111-9B25-4C5B-A699-EE0166E5D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000" y="395289"/>
            <a:ext cx="4075200" cy="2226688"/>
          </a:xfrm>
        </p:spPr>
        <p:txBody>
          <a:bodyPr>
            <a:normAutofit/>
          </a:bodyPr>
          <a:lstStyle/>
          <a:p>
            <a:r>
              <a:rPr lang="cs-CZ" dirty="0">
                <a:latin typeface="Comic Sans MS" panose="030F0702030302020204" pitchFamily="66" charset="0"/>
                <a:cs typeface="Times New Roman" panose="02020603050405020304" pitchFamily="18" charset="0"/>
              </a:rPr>
              <a:t>DOBRÝ UČITEL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CA968B-D3C8-4192-84D9-4A5D4F026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00" y="4248000"/>
            <a:ext cx="4075200" cy="2070001"/>
          </a:xfrm>
        </p:spPr>
        <p:txBody>
          <a:bodyPr>
            <a:normAutofit/>
          </a:bodyPr>
          <a:lstStyle/>
          <a:p>
            <a:r>
              <a:rPr lang="cs-CZ" dirty="0"/>
              <a:t>Reflektivní seminář 2.</a:t>
            </a:r>
          </a:p>
          <a:p>
            <a:r>
              <a:rPr lang="cs-CZ"/>
              <a:t>06.03.2023</a:t>
            </a:r>
            <a:endParaRPr lang="cs-CZ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0F37AA1-A09B-4E28-987B-38E5060E1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874D018-FDBA-4AD4-8C74-17D41F4FB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B43F5C4-EF74-49F4-97CB-97938DDC2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B74E0761-A6EC-4896-A2D4-97A0AF0AA0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9" name="Freeform 68">
                  <a:extLst>
                    <a:ext uri="{FF2B5EF4-FFF2-40B4-BE49-F238E27FC236}">
                      <a16:creationId xmlns:a16="http://schemas.microsoft.com/office/drawing/2014/main" id="{E02DDA0C-BC2F-4EA7-B34E-E0A38B82BA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Freeform 69">
                  <a:extLst>
                    <a:ext uri="{FF2B5EF4-FFF2-40B4-BE49-F238E27FC236}">
                      <a16:creationId xmlns:a16="http://schemas.microsoft.com/office/drawing/2014/main" id="{CF13B05D-4163-4B4E-A2D2-FA7ED94682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Line 70">
                  <a:extLst>
                    <a:ext uri="{FF2B5EF4-FFF2-40B4-BE49-F238E27FC236}">
                      <a16:creationId xmlns:a16="http://schemas.microsoft.com/office/drawing/2014/main" id="{6D222543-B140-45C1-A731-C56E6B3A17C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1D25868-4B38-41A5-8DA7-BB01E853424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6" name="Freeform 68">
                  <a:extLst>
                    <a:ext uri="{FF2B5EF4-FFF2-40B4-BE49-F238E27FC236}">
                      <a16:creationId xmlns:a16="http://schemas.microsoft.com/office/drawing/2014/main" id="{9BA6FA89-CCD8-4CC0-954F-FBBFA59737E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69">
                  <a:extLst>
                    <a:ext uri="{FF2B5EF4-FFF2-40B4-BE49-F238E27FC236}">
                      <a16:creationId xmlns:a16="http://schemas.microsoft.com/office/drawing/2014/main" id="{73005E59-2B44-4A62-A8F1-504FB17060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Line 70">
                  <a:extLst>
                    <a:ext uri="{FF2B5EF4-FFF2-40B4-BE49-F238E27FC236}">
                      <a16:creationId xmlns:a16="http://schemas.microsoft.com/office/drawing/2014/main" id="{C9AB3E16-8B92-47B2-BA2E-02935767A80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" name="Picture 3" descr="Abstraktní vodní vzorek s oranžovou a červenou barvou mísící se s modrou">
            <a:extLst>
              <a:ext uri="{FF2B5EF4-FFF2-40B4-BE49-F238E27FC236}">
                <a16:creationId xmlns:a16="http://schemas.microsoft.com/office/drawing/2014/main" id="{CF49D8C6-CA54-912B-DA9F-6B062A2B9A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885"/>
          <a:stretch/>
        </p:blipFill>
        <p:spPr>
          <a:xfrm>
            <a:off x="6080462" y="6306"/>
            <a:ext cx="61115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57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3DA22-D984-4FBC-B1E0-ED4ED3AD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anose="030F0702030302020204" pitchFamily="66" charset="0"/>
                <a:ea typeface="+mj-lt"/>
                <a:cs typeface="+mj-lt"/>
              </a:rPr>
              <a:t>ETAPOVÝ/GRADAČNÍ MODEL</a:t>
            </a:r>
            <a:endParaRPr lang="cs-CZ" dirty="0">
              <a:latin typeface="Comic Sans MS" panose="030F0702030302020204" pitchFamily="66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7C9E6-9F96-4BCE-AFFB-092893347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825625"/>
            <a:ext cx="10659110" cy="489873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sz="2400" b="1" dirty="0">
                <a:solidFill>
                  <a:schemeClr val="tx1"/>
                </a:solidFill>
                <a:ea typeface="+mn-lt"/>
                <a:cs typeface="+mn-lt"/>
              </a:rPr>
              <a:t>Zkušený učitel 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(</a:t>
            </a:r>
            <a:r>
              <a:rPr lang="cs-CZ" sz="2400" i="1" dirty="0" err="1">
                <a:solidFill>
                  <a:schemeClr val="tx1"/>
                </a:solidFill>
                <a:ea typeface="+mn-lt"/>
                <a:cs typeface="+mn-lt"/>
              </a:rPr>
              <a:t>Proficient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ea typeface="+mn-lt"/>
                <a:cs typeface="+mn-lt"/>
              </a:rPr>
              <a:t>teacher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V této fázi profesního rozvoje začíná být profesní výkon řízen intuicí ve spojení s explicitními pravidly / principy. Je rozvinuto problémové řešení komplexních pedagogických situací a vyučování je stále více zaměřováno na žáka.</a:t>
            </a:r>
            <a:endParaRPr lang="cs-CZ" sz="2400" dirty="0">
              <a:solidFill>
                <a:schemeClr val="tx1"/>
              </a:solidFill>
              <a:cs typeface="Calibri"/>
            </a:endParaRPr>
          </a:p>
          <a:p>
            <a:pPr>
              <a:buClr>
                <a:srgbClr val="486583"/>
              </a:buClr>
            </a:pPr>
            <a:r>
              <a:rPr lang="cs-CZ" sz="2400" b="1" dirty="0">
                <a:solidFill>
                  <a:schemeClr val="tx1"/>
                </a:solidFill>
                <a:ea typeface="+mn-lt"/>
                <a:cs typeface="+mn-lt"/>
              </a:rPr>
              <a:t>Učitel – expert 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(Expert </a:t>
            </a:r>
            <a:r>
              <a:rPr lang="cs-CZ" sz="2400" i="1" dirty="0" err="1">
                <a:solidFill>
                  <a:schemeClr val="tx1"/>
                </a:solidFill>
                <a:ea typeface="+mn-lt"/>
                <a:cs typeface="+mn-lt"/>
              </a:rPr>
              <a:t>teacher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  <a:b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Nejvyšší fáze profesního rozvoje je charakterizována intuitivním uchopením pedagogické situace. Učitelův výkon je plynulý; zdánlivě nevynakládá žádné zvláštní úsilí. Plánování je flexibilní. Expert je schopen anticipovat události (ne je pouze řešit), je si vědom univerzálních schémat v rámci procesů učení / vyučování a jejich manifestace v konkrétním dění ve třídě.</a:t>
            </a:r>
            <a:endParaRPr lang="cs-CZ" sz="2400" dirty="0">
              <a:solidFill>
                <a:schemeClr val="tx1"/>
              </a:solidFill>
              <a:cs typeface="Calibri"/>
            </a:endParaRPr>
          </a:p>
          <a:p>
            <a:pPr marL="0" indent="0">
              <a:buClr>
                <a:srgbClr val="486583"/>
              </a:buClr>
              <a:buNone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1400" dirty="0">
                <a:ea typeface="+mn-lt"/>
                <a:cs typeface="+mn-lt"/>
              </a:rPr>
              <a:t>* Etapové / gradační modely vzniklé na základě výzkumů byly kritizovány, protože nepostihují dostatečně fakt, že životní cyklus učitele může zahrnovat i „odbočky“, slepé uličky, někdy i regresy; ne každý také nezbytně dojde až do etapy experta. Přesto vedly v různých zemích k vypracování standardů pro potřeby podpory profesního rozvoje a hodnocení kvality práce učitele.</a:t>
            </a:r>
            <a:endParaRPr lang="cs-CZ" sz="1400" dirty="0">
              <a:cs typeface="Calibri"/>
            </a:endParaRPr>
          </a:p>
          <a:p>
            <a:pPr>
              <a:buClr>
                <a:srgbClr val="486583"/>
              </a:buClr>
            </a:pPr>
            <a:endParaRPr lang="cs-CZ" dirty="0">
              <a:cs typeface="Calibri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E9D698D-B16E-495C-A9B3-16165A0920A6}"/>
              </a:ext>
            </a:extLst>
          </p:cNvPr>
          <p:cNvSpPr txBox="1"/>
          <p:nvPr/>
        </p:nvSpPr>
        <p:spPr>
          <a:xfrm>
            <a:off x="7253916" y="6491917"/>
            <a:ext cx="5273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Zdroj: Rámec profesních kvalit učitele (2012)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651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2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C965694-06FB-478F-A336-DE030351F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931" y="952022"/>
            <a:ext cx="3423055" cy="5157049"/>
          </a:xfrm>
        </p:spPr>
        <p:txBody>
          <a:bodyPr anchor="ctr">
            <a:normAutofit/>
          </a:bodyPr>
          <a:lstStyle/>
          <a:p>
            <a:r>
              <a:rPr lang="cs-CZ" sz="4800" b="1" dirty="0">
                <a:latin typeface="Comic Sans MS" panose="030F0702030302020204" pitchFamily="66" charset="0"/>
              </a:rPr>
              <a:t>Jak na to?</a:t>
            </a:r>
          </a:p>
        </p:txBody>
      </p:sp>
      <p:graphicFrame>
        <p:nvGraphicFramePr>
          <p:cNvPr id="31" name="Zástupný obsah 2">
            <a:extLst>
              <a:ext uri="{FF2B5EF4-FFF2-40B4-BE49-F238E27FC236}">
                <a16:creationId xmlns:a16="http://schemas.microsoft.com/office/drawing/2014/main" id="{F05F2282-87DA-7451-EDD9-97B0E0B1BF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745631"/>
              </p:ext>
            </p:extLst>
          </p:nvPr>
        </p:nvGraphicFramePr>
        <p:xfrm>
          <a:off x="4629151" y="1179443"/>
          <a:ext cx="7117918" cy="515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9825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154F5-652F-466D-B705-698CD3409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5" y="365125"/>
            <a:ext cx="11290852" cy="1325563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Comic Sans MS" panose="030F0702030302020204" pitchFamily="66" charset="0"/>
              </a:rPr>
              <a:t>Celková koncepce praxí během studia</a:t>
            </a:r>
            <a:endParaRPr lang="cs-CZ" dirty="0">
              <a:latin typeface="Comic Sans MS" panose="030F0702030302020204" pitchFamily="66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44D1A-8B36-4823-BE2A-7F96FCA7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2385391"/>
            <a:ext cx="10659110" cy="3791572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800" b="0" i="0" u="none" strike="noStrike" baseline="0" dirty="0">
                <a:solidFill>
                  <a:schemeClr val="tx1"/>
                </a:solidFill>
              </a:rPr>
              <a:t>Praxi studenti vykonávají po dobu </a:t>
            </a:r>
            <a:r>
              <a:rPr lang="cs-CZ" sz="2800" b="1" i="0" u="none" strike="noStrike" baseline="0" dirty="0">
                <a:solidFill>
                  <a:schemeClr val="tx1"/>
                </a:solidFill>
              </a:rPr>
              <a:t>tří semestrů</a:t>
            </a:r>
            <a:r>
              <a:rPr lang="cs-CZ" sz="2800" b="0" i="0" u="none" strike="noStrike" baseline="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cs-CZ" sz="2800" b="0" i="0" u="none" strike="noStrike" baseline="0" dirty="0">
                <a:solidFill>
                  <a:schemeClr val="tx1"/>
                </a:solidFill>
              </a:rPr>
              <a:t>Praxe všem studentům </a:t>
            </a:r>
            <a:r>
              <a:rPr lang="cs-CZ" sz="2800" b="1" i="0" u="none" strike="noStrike" baseline="0" dirty="0">
                <a:solidFill>
                  <a:schemeClr val="tx1"/>
                </a:solidFill>
              </a:rPr>
              <a:t>začíná ve 2. semestru </a:t>
            </a:r>
            <a:r>
              <a:rPr lang="cs-CZ" sz="2800" b="0" i="0" u="none" strike="noStrike" baseline="0" dirty="0">
                <a:solidFill>
                  <a:schemeClr val="tx1"/>
                </a:solidFill>
              </a:rPr>
              <a:t>navazujícího magisterského studia.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Praxe je graduálně uspořádaná tak, aby odpovídala měnícím se potřebám studentů učitelství během jejich profesní přípravy. V rámci </a:t>
            </a:r>
            <a:r>
              <a:rPr lang="cs-CZ" sz="2800" b="1" dirty="0">
                <a:solidFill>
                  <a:schemeClr val="tx1"/>
                </a:solidFill>
              </a:rPr>
              <a:t>Praxe I </a:t>
            </a:r>
            <a:r>
              <a:rPr lang="cs-CZ" sz="2800" dirty="0">
                <a:solidFill>
                  <a:schemeClr val="tx1"/>
                </a:solidFill>
              </a:rPr>
              <a:t>proto převažují činnosti, v nichž je student </a:t>
            </a:r>
            <a:r>
              <a:rPr lang="cs-CZ" sz="2800" b="1" dirty="0">
                <a:solidFill>
                  <a:schemeClr val="tx1"/>
                </a:solidFill>
              </a:rPr>
              <a:t>v roli pozorovatele</a:t>
            </a:r>
            <a:r>
              <a:rPr lang="cs-CZ" sz="2800" dirty="0">
                <a:solidFill>
                  <a:schemeClr val="tx1"/>
                </a:solidFill>
              </a:rPr>
              <a:t>. </a:t>
            </a:r>
          </a:p>
          <a:p>
            <a:r>
              <a:rPr lang="cs-CZ" sz="2800" dirty="0">
                <a:solidFill>
                  <a:schemeClr val="tx1"/>
                </a:solidFill>
              </a:rPr>
              <a:t>V rámci Praxe II a Praxe III jsou pak stupňovány </a:t>
            </a:r>
            <a:r>
              <a:rPr lang="cs-CZ" sz="2800" b="1" dirty="0">
                <a:solidFill>
                  <a:schemeClr val="tx1"/>
                </a:solidFill>
              </a:rPr>
              <a:t>vlastní výukové činnosti</a:t>
            </a:r>
            <a:r>
              <a:rPr lang="cs-CZ" sz="2800" dirty="0">
                <a:solidFill>
                  <a:schemeClr val="tx1"/>
                </a:solidFill>
              </a:rPr>
              <a:t>, v nichž student přebírá zodpovědnost za plánování a realizaci výuky a učí se také realizovat výuku v tandemu.</a:t>
            </a:r>
          </a:p>
        </p:txBody>
      </p:sp>
    </p:spTree>
    <p:extLst>
      <p:ext uri="{BB962C8B-B14F-4D97-AF65-F5344CB8AC3E}">
        <p14:creationId xmlns:p14="http://schemas.microsoft.com/office/powerpoint/2010/main" val="2253100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2A791-883F-4EFB-9E10-FA9A20B5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4343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STÍNOVÁNÍ</a:t>
            </a:r>
            <a:br>
              <a:rPr lang="cs-CZ" b="1" dirty="0">
                <a:solidFill>
                  <a:srgbClr val="4343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322E9-1A73-47B9-B181-FB537199C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139688"/>
            <a:ext cx="11383618" cy="5552660"/>
          </a:xfrm>
        </p:spPr>
        <p:txBody>
          <a:bodyPr>
            <a:normAutofit/>
          </a:bodyPr>
          <a:lstStyle/>
          <a:p>
            <a:pPr algn="l"/>
            <a:r>
              <a:rPr lang="cs-CZ" sz="2400" b="0" i="0" u="none" strike="noStrike" baseline="0" dirty="0">
                <a:solidFill>
                  <a:schemeClr val="tx1"/>
                </a:solidFill>
              </a:rPr>
              <a:t>STÍNOVÁNÍ = úvodní technika zaškolování do praxe, kdy praktikující student po celý den </a:t>
            </a:r>
            <a:r>
              <a:rPr lang="cs-CZ" sz="2400" b="1" i="0" u="none" strike="noStrike" baseline="0" dirty="0">
                <a:solidFill>
                  <a:schemeClr val="tx1"/>
                </a:solidFill>
              </a:rPr>
              <a:t>sleduje provázejícího učitele</a:t>
            </a:r>
            <a:r>
              <a:rPr lang="cs-CZ" sz="2400" b="0" i="0" u="none" strike="noStrike" baseline="0" dirty="0">
                <a:solidFill>
                  <a:schemeClr val="tx1"/>
                </a:solidFill>
              </a:rPr>
              <a:t>, aniž by zasahoval do jeho práce. Zaměřuje se na veškeré činnosti související s výkonem profese (dozory, komunikace s rodiči, příprava pomůcek na hodinu, individuální komunikace s žáky, administrativa, práce s elektronickou podporou výuky, suplování, komunikace s kolegy a dalšími pracovníky školy …)</a:t>
            </a:r>
          </a:p>
          <a:p>
            <a:pPr algn="l"/>
            <a:endParaRPr lang="cs-CZ" sz="2400" b="0" i="0" u="none" strike="noStrike" baseline="0" dirty="0">
              <a:solidFill>
                <a:schemeClr val="tx1"/>
              </a:solidFill>
            </a:endParaRPr>
          </a:p>
          <a:p>
            <a:pPr algn="l"/>
            <a:r>
              <a:rPr lang="cs-CZ" sz="2400" b="0" i="0" u="none" strike="noStrike" baseline="0" dirty="0">
                <a:solidFill>
                  <a:schemeClr val="tx1"/>
                </a:solidFill>
              </a:rPr>
              <a:t>Jde o širší zaměření, než je pouhá hospitační činnost v hodinách. Praktikující student získává povědomí o struktuře profesních činností učitele a o způsobech spolupráce s dalšími pracovníky školy.</a:t>
            </a:r>
          </a:p>
          <a:p>
            <a:pPr algn="l"/>
            <a:endParaRPr lang="cs-CZ" sz="2400" b="0" i="0" u="none" strike="noStrike" baseline="0" dirty="0">
              <a:solidFill>
                <a:schemeClr val="tx1"/>
              </a:solidFill>
            </a:endParaRPr>
          </a:p>
          <a:p>
            <a:pPr algn="l"/>
            <a:r>
              <a:rPr lang="cs-CZ" sz="2400" b="0" i="0" u="none" strike="noStrike" baseline="0" dirty="0">
                <a:solidFill>
                  <a:schemeClr val="tx1"/>
                </a:solidFill>
              </a:rPr>
              <a:t>Stínování je příležitostí pro diskusi o učitelově pojetí výuky, o zdrojích pro rozhodování učitele nebo o subjektivním vnímání učitelské pracovní zátěže.</a:t>
            </a:r>
          </a:p>
          <a:p>
            <a:pPr marL="0" indent="0" algn="l">
              <a:buNone/>
            </a:pPr>
            <a:r>
              <a:rPr lang="cs-CZ" sz="2000" b="0" i="0" u="none" strike="noStrike" baseline="0" dirty="0">
                <a:solidFill>
                  <a:schemeClr val="tx1"/>
                </a:solidFill>
              </a:rPr>
              <a:t>                                                                                                                   (</a:t>
            </a:r>
            <a:r>
              <a:rPr lang="cs-CZ" sz="2000" b="0" i="0" u="none" strike="noStrike" baseline="0" dirty="0" err="1">
                <a:solidFill>
                  <a:schemeClr val="tx1"/>
                </a:solidFill>
              </a:rPr>
              <a:t>Duschinská</a:t>
            </a:r>
            <a:r>
              <a:rPr lang="cs-CZ" sz="2000" b="0" i="0" u="none" strike="noStrike" baseline="0" dirty="0">
                <a:solidFill>
                  <a:schemeClr val="tx1"/>
                </a:solidFill>
              </a:rPr>
              <a:t> &amp; </a:t>
            </a:r>
            <a:r>
              <a:rPr lang="cs-CZ" sz="2000" b="0" i="0" u="none" strike="noStrike" baseline="0" dirty="0" err="1">
                <a:solidFill>
                  <a:schemeClr val="tx1"/>
                </a:solidFill>
              </a:rPr>
              <a:t>High</a:t>
            </a:r>
            <a:r>
              <a:rPr lang="cs-CZ" sz="2000" b="0" i="0" u="none" strike="noStrike" baseline="0" dirty="0">
                <a:solidFill>
                  <a:schemeClr val="tx1"/>
                </a:solidFill>
              </a:rPr>
              <a:t>, 2020)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19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C612B-FE57-4E63-98AB-2C6DB38B6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NÁSLECH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73DF12-6410-4683-9FE7-11F9C4913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NÁSLECH = technika, v níž praktikující student sleduje učitele a žáky v rámci vyučovacích hodin. Student se zaměřuje na tzv. regulativní i didaktický diskurz, tzn. pozoruje nastavování a udržování podmínek pro učení ve třídě i konkrétní didaktické postupy učitele. Krom jednání učitele student sleduje také jednání žáků ve třídě a vzájemnou interakci mezi učitelem a žáky jakožto individualitami i skupinou.</a:t>
            </a:r>
          </a:p>
          <a:p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Náslech navazuje na stínování, neboť student již dokáže popsat činnosti učitele a vyhodnotit jejich zátěž. Nyní se tedy orientuje na situace přímo ve výuce.</a:t>
            </a:r>
          </a:p>
        </p:txBody>
      </p:sp>
    </p:spTree>
    <p:extLst>
      <p:ext uri="{BB962C8B-B14F-4D97-AF65-F5344CB8AC3E}">
        <p14:creationId xmlns:p14="http://schemas.microsoft.com/office/powerpoint/2010/main" val="2447351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88038-46B5-4F5F-8A89-48165A503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867327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TANDEMOVÁ VÝUKA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25411C-1E73-4FB1-ABC1-AD5C97C02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431235"/>
            <a:ext cx="10950934" cy="4745728"/>
          </a:xfrm>
        </p:spPr>
        <p:txBody>
          <a:bodyPr>
            <a:noAutofit/>
          </a:bodyPr>
          <a:lstStyle/>
          <a:p>
            <a:pPr algn="l"/>
            <a:r>
              <a:rPr lang="cs-CZ" sz="2400" b="0" i="0" u="none" strike="noStrike" baseline="0" dirty="0">
                <a:solidFill>
                  <a:schemeClr val="tx1"/>
                </a:solidFill>
              </a:rPr>
              <a:t>TANDEMOVÁ VÝUKA = výuka, při které dva učitelé </a:t>
            </a:r>
            <a:r>
              <a:rPr lang="cs-CZ" sz="2400" b="1" i="0" u="none" strike="noStrike" baseline="0" dirty="0">
                <a:solidFill>
                  <a:schemeClr val="tx1"/>
                </a:solidFill>
                <a:highlight>
                  <a:srgbClr val="FFFF00"/>
                </a:highlight>
              </a:rPr>
              <a:t>sdílí odpovědnost za plánování realizaci a evaluaci výuky</a:t>
            </a:r>
            <a:r>
              <a:rPr lang="cs-CZ" sz="2400" b="0" i="0" u="none" strike="noStrike" baseline="0" dirty="0">
                <a:solidFill>
                  <a:schemeClr val="tx1"/>
                </a:solidFill>
              </a:rPr>
              <a:t>. V rámci tandemové výuky v kontextu praxí se jedná o spolupráci provázejícího učitele a studenta učitelství. Podoby tandemové výuky se mohou různit. Student může ve výuce pomáhat učiteli, student a učitel mohou vyučovat společně, případně může každý pracovat s částí žáků dle jejich potřeb. Důležité je, aby ve všech případech docházelo ke společnému sestavování plánu výuky a jejímu vyhodnocení.</a:t>
            </a:r>
          </a:p>
          <a:p>
            <a:pPr algn="l"/>
            <a:endParaRPr lang="cs-CZ" sz="2400" b="0" i="0" u="none" strike="noStrike" baseline="0" dirty="0">
              <a:solidFill>
                <a:schemeClr val="tx1"/>
              </a:solidFill>
            </a:endParaRPr>
          </a:p>
          <a:p>
            <a:pPr algn="l"/>
            <a:r>
              <a:rPr lang="cs-CZ" sz="2400" b="0" i="0" u="none" strike="noStrike" baseline="0" dirty="0">
                <a:solidFill>
                  <a:schemeClr val="tx1"/>
                </a:solidFill>
              </a:rPr>
              <a:t>Častá chybná představa o tandemové výuce spočívá v tom, že student „dostane“ od učitele část vyučovací hodiny a tu naplní libovolným obsahem dle vlastního plánu. V tomto případě ale nedochází ke sdílení zodpovědnosti za plán výuky a její výsledky, nejedná se tedy o tandemovou výuku (jedná se o dvě separátní výuky sloučené do jedné vyučovací hodiny).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150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C627EC6-61A4-4CA2-925A-D9C31421C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4AE9C74-1BED-4013-80FF-757D18E855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85" r="2" b="15417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FC05009-343D-43BF-B9F2-635610DDDC4A}"/>
              </a:ext>
            </a:extLst>
          </p:cNvPr>
          <p:cNvSpPr txBox="1"/>
          <p:nvPr/>
        </p:nvSpPr>
        <p:spPr>
          <a:xfrm>
            <a:off x="4974509" y="343863"/>
            <a:ext cx="61968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Comic Sans MS" panose="030F0702030302020204" pitchFamily="66" charset="0"/>
                <a:cs typeface="Times New Roman" panose="02020603050405020304" pitchFamily="18" charset="0"/>
              </a:rPr>
              <a:t>Jaký by podle Vás měl být DOBRÝ UČITEL? </a:t>
            </a:r>
            <a:br>
              <a:rPr lang="cs-CZ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cs-CZ" dirty="0">
                <a:latin typeface="Comic Sans MS" panose="030F0702030302020204" pitchFamily="66" charset="0"/>
                <a:cs typeface="Times New Roman" panose="02020603050405020304" pitchFamily="18" charset="0"/>
              </a:rPr>
              <a:t>Jaký byl Váš OBLÍBENÝ UČITEL?</a:t>
            </a:r>
            <a:br>
              <a:rPr lang="cs-CZ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cs-CZ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3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29B0D-28F6-46F4-93AA-F267171E2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95289"/>
            <a:ext cx="10045148" cy="1290636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Shlédněte následující medailonky vybraných učitelů na ZŠ/SŠ, kteří jsou momentálně více či méně mediálně známí, a udělejte si poznámky k otázce, jak tito vyučující vnímají a popisují dobrého učitele.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453FA-9C23-48DD-B869-8AC339F32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1685925"/>
            <a:ext cx="11555896" cy="49004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Štěkánka</a:t>
            </a: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cs-CZ" sz="1800" b="1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The</a:t>
            </a: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 Učitelka (</a:t>
            </a:r>
            <a:r>
              <a:rPr lang="cs-CZ" sz="1800" b="1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tic</a:t>
            </a: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toc</a:t>
            </a: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https://www.tiktok.com/@stekaanka/video/7042685018627476742?is_from_webapp=1&amp;sender_device=pc&amp;web_id7061896647484016133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Broňa, nadšený učitel angličtiny (brona.cz)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https://brona.cz/jak-poznate-skveleho-ucitele-anglictiny/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Pavlína </a:t>
            </a:r>
            <a:r>
              <a:rPr lang="cs-CZ" sz="1800" b="1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Loňková</a:t>
            </a: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, třetí nejinspirativnější učitelka ČR, </a:t>
            </a:r>
            <a:r>
              <a:rPr lang="cs-CZ" sz="1800" b="1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Global</a:t>
            </a: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Teacher</a:t>
            </a: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Prize</a:t>
            </a: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 (pančelčino.cz)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https://www.nadacecs.cz/pavlina-lonkova-ucim-se-jak-ucit-jinak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https://zpravy.aktualne.cz/domaci/pavlina-lonkova-global-teacher-prize/r~7a3e26ceea2f11eb94d2ac1f6b220ee8/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Robert Čapek, líny učitel (linyucitel.cz)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https://www.youtube.com/watch?v=dDvui2pbO2A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465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48F7F-C7D4-487C-B548-884E8FDFA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52" y="92765"/>
            <a:ext cx="10261696" cy="94090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Jedenáctero znaků ideálního učitele</a:t>
            </a:r>
            <a:br>
              <a:rPr lang="cs-CZ" dirty="0"/>
            </a:br>
            <a:r>
              <a:rPr lang="cs-CZ" dirty="0"/>
              <a:t>                                                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Broňa, nadšený učitel angličtiny (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www.brona.cz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16C49-72D2-427F-BCD3-883A0CA6D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783" y="1033670"/>
            <a:ext cx="5989984" cy="54290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to milý profík s báječnou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(angličtinou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Mluví během lekce (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anglicky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 té nejvyšší možné míře.</a:t>
            </a:r>
          </a:p>
          <a:p>
            <a:pPr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Nemluví ale více jak 20-30 % času lekce. Hlavní hvězda hodiny je student.</a:t>
            </a:r>
          </a:p>
          <a:p>
            <a:pPr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zodpovědný, nápomocný, energický a nechybí mu empatie.</a:t>
            </a:r>
          </a:p>
          <a:p>
            <a:pPr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Usmívá se, povzbuzuje a motivuje, co jen síly stačí.</a:t>
            </a:r>
          </a:p>
          <a:p>
            <a:pPr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Přizpůsobuje lekce v maximální možné míře zájmům a potřebám studenta.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60D864-2795-466E-A75E-7851D3138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767" y="1033670"/>
            <a:ext cx="5658675" cy="542904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Nebojí se improvizovat a měnit svůj učební plán během lekce.</a:t>
            </a:r>
          </a:p>
          <a:p>
            <a:pPr>
              <a:lnSpc>
                <a:spcPct val="120000"/>
              </a:lnSpc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Umí přiznat chybu či neznalost a v příští lekci přijde se správným vysvětlením.</a:t>
            </a:r>
          </a:p>
          <a:p>
            <a:pPr>
              <a:lnSpc>
                <a:spcPct val="120000"/>
              </a:lnSpc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Respektuje studenta jako rovnocenného partnera.</a:t>
            </a:r>
          </a:p>
          <a:p>
            <a:pPr>
              <a:lnSpc>
                <a:spcPct val="120000"/>
              </a:lnSpc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 studentovi dobrou zpětnou vazbu, aby věděl, jak se může zlepšovat.</a:t>
            </a:r>
          </a:p>
          <a:p>
            <a:pPr>
              <a:lnSpc>
                <a:spcPct val="110000"/>
              </a:lnSpc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Působí tak, že má student na konci hodiny chuť s ním zajít i na pivo. 🙂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50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36A3B-82F7-470E-A050-CDDBD2E9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119575"/>
            <a:ext cx="10752026" cy="808077"/>
          </a:xfrm>
        </p:spPr>
        <p:txBody>
          <a:bodyPr>
            <a:normAutofit fontScale="90000"/>
          </a:bodyPr>
          <a:lstStyle/>
          <a:p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Gill Sans Nova"/>
                <a:ea typeface="+mj-ea"/>
                <a:cs typeface="+mj-cs"/>
              </a:rPr>
              <a:t>STANDARD KVALITY PROFESNÍCH KOMPETENCÍ STUDENTA UČITELSTVÍ</a:t>
            </a:r>
            <a:b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Gill Sans Nova"/>
                <a:ea typeface="+mj-ea"/>
                <a:cs typeface="+mj-cs"/>
              </a:rPr>
            </a:b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Gill Sans Nova"/>
                <a:ea typeface="+mj-lt"/>
                <a:cs typeface="+mj-lt"/>
                <a:hlinkClick r:id="rId2"/>
              </a:rPr>
              <a:t>https://www.ped.muni.cz/pedagogika/wp-content/uploads/2020/11/Standard-kvality-profesnich-kompetenci-online1.pdf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B3F48-B709-4198-9DA1-5C261C36C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33670"/>
            <a:ext cx="10213200" cy="2201900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43241">
                  <a:lumMod val="75000"/>
                  <a:lumOff val="2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Profesní kompetence jsou chápány jako soubor profesních ZNALOSTÍ, POSTOJŮ, HODNOT a OSOBNOSTNÍCH CHARAKTERISTIK.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8658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Standard kvality je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nástrojem komplexního formativního SEBEHODNOCENÍ a HODNOCENÍ úrovně profesních kompetencí studenta učitelství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 rámci pregraduální profesní přípravy.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8658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 skončení poslední praxe student prokazuje, že dosahuje </a:t>
            </a:r>
            <a:r>
              <a:rPr kumimoji="0" lang="cs-CZ" sz="20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 VŠECH KRITÉRIÍ ALESPOŇ ÚROVNĚ 1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(= UTVÁŘEJÍCÍ SE KOMPETENCE).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BE9BE6B-E2D1-41AA-BC2D-9BDCC3FC3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400" y="3080825"/>
            <a:ext cx="10429997" cy="36576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8909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2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8B0ABC07-F9E5-4045-B045-D6058E801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646E80-D444-441F-8ADB-F64EEBDF3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3" name="Oval 3">
            <a:extLst>
              <a:ext uri="{FF2B5EF4-FFF2-40B4-BE49-F238E27FC236}">
                <a16:creationId xmlns:a16="http://schemas.microsoft.com/office/drawing/2014/main" id="{F62C2263-3D73-4723-93D3-F6AF7B6587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51122" y="262303"/>
            <a:ext cx="1571298" cy="157129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91DD4E-4E20-BFBD-1DC2-DFE4FC731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39" y="1833601"/>
            <a:ext cx="5047488" cy="24875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dirty="0">
                <a:hlinkClick r:id="rId2"/>
              </a:rPr>
              <a:t>https://www.youtube.com/watch?v=Uicbm_07AHw&amp;list=PL7z6h8fdXjuUNtyrkBaStHtA-ewQc_JTQ&amp;index=4</a:t>
            </a:r>
            <a:r>
              <a:rPr lang="cs-CZ" sz="3400" dirty="0"/>
              <a:t> </a:t>
            </a:r>
            <a:endParaRPr lang="en-US" sz="3400" dirty="0"/>
          </a:p>
        </p:txBody>
      </p:sp>
      <p:grpSp>
        <p:nvGrpSpPr>
          <p:cNvPr id="35" name="decorative circles">
            <a:extLst>
              <a:ext uri="{FF2B5EF4-FFF2-40B4-BE49-F238E27FC236}">
                <a16:creationId xmlns:a16="http://schemas.microsoft.com/office/drawing/2014/main" id="{01F916D2-2CB1-4D26-A192-15FFC2D04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8662" y="310026"/>
            <a:ext cx="1902995" cy="6016634"/>
            <a:chOff x="7098662" y="310026"/>
            <a:chExt cx="1902995" cy="6016634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503EA68-E00D-4C2B-9964-F9F99F1C77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608370" y="6020880"/>
              <a:ext cx="305780" cy="3057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1057767-0940-4A54-986D-B4E949FD6F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98662" y="578700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E9BAD30-6E28-4D0F-9823-DC43157F1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08481" y="310026"/>
              <a:ext cx="226735" cy="226735"/>
            </a:xfrm>
            <a:prstGeom prst="ellipse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9B88238-48E4-4035-88A7-D6B3CACD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35216" y="735547"/>
              <a:ext cx="466441" cy="46644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C0988601-4F0D-BAB6-4CB7-559011ACBE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16" r="34384"/>
          <a:stretch/>
        </p:blipFill>
        <p:spPr>
          <a:xfrm>
            <a:off x="6775322" y="651862"/>
            <a:ext cx="5039984" cy="503998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  <p:pic>
        <p:nvPicPr>
          <p:cNvPr id="41" name="Graphic 40">
            <a:extLst>
              <a:ext uri="{FF2B5EF4-FFF2-40B4-BE49-F238E27FC236}">
                <a16:creationId xmlns:a16="http://schemas.microsoft.com/office/drawing/2014/main" id="{FFA55DB5-CE1D-4F30-8494-A4AFC9391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64216" y="262302"/>
            <a:ext cx="1571299" cy="1571299"/>
          </a:xfrm>
          <a:prstGeom prst="rect">
            <a:avLst/>
          </a:prstGeom>
        </p:spPr>
      </p:pic>
      <p:sp>
        <p:nvSpPr>
          <p:cNvPr id="43" name="Oval 1">
            <a:extLst>
              <a:ext uri="{FF2B5EF4-FFF2-40B4-BE49-F238E27FC236}">
                <a16:creationId xmlns:a16="http://schemas.microsoft.com/office/drawing/2014/main" id="{49B741D7-1877-4B31-B705-15BE6A243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2422" y="4357470"/>
            <a:ext cx="1996328" cy="199632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12DB8D05-6B5C-43A3-8DB4-4A567CA8B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52420" y="4364041"/>
            <a:ext cx="2000751" cy="196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012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5AA36A-D7CC-493C-A0EE-F8AC3564D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909562-C299-413B-ADAB-5D285FBC0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006" y="395297"/>
            <a:ext cx="4696163" cy="1022686"/>
          </a:xfrm>
        </p:spPr>
        <p:txBody>
          <a:bodyPr wrap="square" anchor="b">
            <a:normAutofit fontScale="90000"/>
          </a:bodyPr>
          <a:lstStyle/>
          <a:p>
            <a:pPr algn="ctr"/>
            <a:r>
              <a:rPr kumimoji="0" lang="cs-CZ" sz="54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Comic Sans MS" panose="030F0702030302020204" pitchFamily="66" charset="0"/>
              </a:rPr>
              <a:t>SPOLEČNÝ CÍL</a:t>
            </a:r>
            <a:endParaRPr lang="cs-CZ" dirty="0">
              <a:latin typeface="Comic Sans MS" panose="030F0702030302020204" pitchFamily="66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C6AA10F-E050-4AC1-B155-43BBF92D8A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15" r="10110" b="-1"/>
          <a:stretch/>
        </p:blipFill>
        <p:spPr>
          <a:xfrm>
            <a:off x="717006" y="540000"/>
            <a:ext cx="5778000" cy="5778000"/>
          </a:xfrm>
          <a:custGeom>
            <a:avLst/>
            <a:gdLst/>
            <a:ahLst/>
            <a:cxnLst/>
            <a:rect l="l" t="t" r="r" b="b"/>
            <a:pathLst>
              <a:path w="5778000" h="5778000">
                <a:moveTo>
                  <a:pt x="2889000" y="0"/>
                </a:moveTo>
                <a:cubicBezTo>
                  <a:pt x="4484551" y="0"/>
                  <a:pt x="5778000" y="1293449"/>
                  <a:pt x="5778000" y="2889000"/>
                </a:cubicBezTo>
                <a:cubicBezTo>
                  <a:pt x="5778000" y="4484551"/>
                  <a:pt x="4484551" y="5778000"/>
                  <a:pt x="2889000" y="5778000"/>
                </a:cubicBezTo>
                <a:cubicBezTo>
                  <a:pt x="1293449" y="5778000"/>
                  <a:pt x="0" y="4484551"/>
                  <a:pt x="0" y="2889000"/>
                </a:cubicBezTo>
                <a:cubicBezTo>
                  <a:pt x="0" y="1293449"/>
                  <a:pt x="1293449" y="0"/>
                  <a:pt x="2889000" y="0"/>
                </a:cubicBez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850A2DA-FC3C-4E59-9724-29CF2777D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1769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435955-42EA-41AE-8FE3-9B87333D2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2" y="2877017"/>
            <a:ext cx="5552660" cy="3585681"/>
          </a:xfrm>
        </p:spPr>
        <p:txBody>
          <a:bodyPr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243241">
                  <a:lumMod val="75000"/>
                  <a:lumOff val="25000"/>
                </a:srgb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  <a:cs typeface="Calibri"/>
              </a:rPr>
              <a:t>Cílem je rozvoj pedagogických kompetencí s vidinou postupného rozvoje od UČITELE ZAČÁTEČNÍKA přes KOMPETENTNÍHO UČITELE a jednou v praxi ideálně i UČITELE EXPERTA.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Etapový/gradační model rozvoje bratří Dreyfusů (1986), rozpracoval </a:t>
            </a:r>
            <a:r>
              <a:rPr lang="cs-CZ" dirty="0" err="1">
                <a:latin typeface="Comic Sans MS" panose="030F0702030302020204" pitchFamily="66" charset="0"/>
              </a:rPr>
              <a:t>Berlinger</a:t>
            </a:r>
            <a:r>
              <a:rPr lang="cs-CZ" dirty="0">
                <a:latin typeface="Comic Sans MS" panose="030F0702030302020204" pitchFamily="66" charset="0"/>
              </a:rPr>
              <a:t> (1995)</a:t>
            </a:r>
          </a:p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A40E173-F2E9-4670-AAF1-35C0A4770557}"/>
              </a:ext>
            </a:extLst>
          </p:cNvPr>
          <p:cNvSpPr txBox="1"/>
          <p:nvPr/>
        </p:nvSpPr>
        <p:spPr>
          <a:xfrm>
            <a:off x="6909759" y="6492815"/>
            <a:ext cx="48135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Calibri"/>
                <a:cs typeface="Calibri"/>
              </a:rPr>
              <a:t>Zdroj: Rámec profesních kvalit učitele (2012)</a:t>
            </a:r>
            <a:endParaRPr lang="cs-CZ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549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C983C-A3CB-45A5-8E4F-4D84CCE9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anose="030F0702030302020204" pitchFamily="66" charset="0"/>
                <a:cs typeface="Times New Roman" panose="02020603050405020304" pitchFamily="18" charset="0"/>
              </a:rPr>
              <a:t>ETAPOVÝ/GRADAČNÍ MODEL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54946-395E-4269-B233-EC13F3674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505244"/>
            <a:ext cx="10659110" cy="49876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  <a:ea typeface="+mn-lt"/>
                <a:cs typeface="+mn-lt"/>
              </a:rPr>
              <a:t>Začátečník 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(</a:t>
            </a:r>
            <a:r>
              <a:rPr lang="cs-CZ" sz="2400" i="1" dirty="0" err="1">
                <a:solidFill>
                  <a:schemeClr val="tx1"/>
                </a:solidFill>
                <a:ea typeface="+mn-lt"/>
                <a:cs typeface="+mn-lt"/>
              </a:rPr>
              <a:t>Beginner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  <a:b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Začínající učitel se ve třídě zaměřuje na okamžité přežití́ pomocí </a:t>
            </a:r>
            <a:r>
              <a:rPr lang="cs-CZ" sz="2400" dirty="0" err="1">
                <a:solidFill>
                  <a:schemeClr val="tx1"/>
                </a:solidFill>
                <a:ea typeface="+mn-lt"/>
                <a:cs typeface="+mn-lt"/>
              </a:rPr>
              <a:t>fragmentarizovaných</a:t>
            </a: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 jednoduchých technik. Hledá spíše návody a soustřeďuje se zejména na obsah, krátkodobé plánování a okamžité reakce v pedagogických situacích. Většina profesního učení probíhá na základě imitace či rad od druhých.</a:t>
            </a:r>
            <a:endParaRPr lang="cs-CZ" sz="2400" dirty="0">
              <a:solidFill>
                <a:schemeClr val="tx1"/>
              </a:solidFill>
              <a:cs typeface="Calibri"/>
            </a:endParaRPr>
          </a:p>
          <a:p>
            <a:pPr marL="0" indent="0">
              <a:buClr>
                <a:srgbClr val="486583"/>
              </a:buClr>
              <a:buNone/>
            </a:pPr>
            <a:endParaRPr lang="cs-CZ" sz="2400" i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buClr>
                <a:srgbClr val="486583"/>
              </a:buClr>
            </a:pPr>
            <a:r>
              <a:rPr lang="cs-CZ" sz="2400" b="1" dirty="0">
                <a:solidFill>
                  <a:schemeClr val="tx1"/>
                </a:solidFill>
                <a:ea typeface="+mn-lt"/>
                <a:cs typeface="+mn-lt"/>
              </a:rPr>
              <a:t>Pokročilý začátečník 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(</a:t>
            </a:r>
            <a:r>
              <a:rPr lang="cs-CZ" sz="2400" i="1" dirty="0" err="1">
                <a:solidFill>
                  <a:schemeClr val="tx1"/>
                </a:solidFill>
                <a:ea typeface="+mn-lt"/>
                <a:cs typeface="+mn-lt"/>
              </a:rPr>
              <a:t>Advanced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ea typeface="+mn-lt"/>
                <a:cs typeface="+mn-lt"/>
              </a:rPr>
              <a:t>beginner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Vyučovací postupy se pomalu začínají automatizovat, nabývají rutinní povahy. Na základě získání určitého objemu epizodických zkušeností učitel postupně postihuje podobnosti, vynořují se určité vzorce / schémata. Od jednotlivých reakcí na pedagogické situace pomalu postupuje k vytváření strategií. Jeho pozornost se od konkrétního vlastního výkonu začíná přesouvat k celkovému </a:t>
            </a:r>
            <a:r>
              <a:rPr lang="cs-CZ" sz="2400" dirty="0" err="1">
                <a:solidFill>
                  <a:schemeClr val="tx1"/>
                </a:solidFill>
                <a:ea typeface="+mn-lt"/>
                <a:cs typeface="+mn-lt"/>
              </a:rPr>
              <a:t>vní</a:t>
            </a: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- mání procesů vyučování; s tím je spojena schopnost klást si otázky a hledat odpovědi na to, co / jak / proč ve třídě dělá.</a:t>
            </a:r>
            <a:endParaRPr lang="cs-CZ" sz="2400" dirty="0">
              <a:solidFill>
                <a:schemeClr val="tx1"/>
              </a:solidFill>
              <a:cs typeface="Calibri"/>
            </a:endParaRPr>
          </a:p>
          <a:p>
            <a:pPr>
              <a:buClr>
                <a:srgbClr val="486583"/>
              </a:buClr>
            </a:pPr>
            <a:endParaRPr lang="cs-CZ" dirty="0">
              <a:cs typeface="Calibri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E393292-A664-4766-BC8A-981EBE1CE15E}"/>
              </a:ext>
            </a:extLst>
          </p:cNvPr>
          <p:cNvSpPr txBox="1"/>
          <p:nvPr/>
        </p:nvSpPr>
        <p:spPr>
          <a:xfrm>
            <a:off x="7196407" y="6448785"/>
            <a:ext cx="5273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Zdroj: Rámec profesních kvalit učitele (2012)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127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FB9A2-203E-4BCF-8D1F-F2CC5F860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anose="030F0702030302020204" pitchFamily="66" charset="0"/>
                <a:ea typeface="+mj-lt"/>
                <a:cs typeface="+mj-lt"/>
              </a:rPr>
              <a:t>ETAPOVÝ/GRADAČNÍ MODEL</a:t>
            </a:r>
            <a:endParaRPr lang="cs-CZ" dirty="0">
              <a:latin typeface="Comic Sans MS" panose="030F0702030302020204" pitchFamily="66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98C6E0-9B0D-41B9-937D-7A48792D4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  <a:ea typeface="+mn-lt"/>
                <a:cs typeface="+mn-lt"/>
              </a:rPr>
              <a:t>Kompetentní učitel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 (</a:t>
            </a:r>
            <a:r>
              <a:rPr lang="cs-CZ" sz="2400" i="1" dirty="0" err="1">
                <a:solidFill>
                  <a:schemeClr val="tx1"/>
                </a:solidFill>
                <a:ea typeface="+mn-lt"/>
                <a:cs typeface="+mn-lt"/>
              </a:rPr>
              <a:t>Competent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ea typeface="+mn-lt"/>
                <a:cs typeface="+mn-lt"/>
              </a:rPr>
              <a:t>teacher</a:t>
            </a:r>
            <a:r>
              <a:rPr lang="cs-CZ" sz="2400" i="1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  <a:br>
              <a:rPr lang="cs-CZ" sz="2400" i="1" dirty="0">
                <a:solidFill>
                  <a:schemeClr val="tx1"/>
                </a:solidFill>
                <a:cs typeface="Calibri"/>
              </a:rPr>
            </a:b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Učitel nyní vlastní repertoár strategií, které mu umožňují vyrovnávat se úspěšně s běžnými situacemi ve třídě, a tyto strategie plně využívá. V této fázi profesního rozvoje má učitel již dostatek sebedůvěry pro improvizaci ve třídě, je schopen činit vědomá rozhodnutí o konkrétních postupech v daném kontextu.</a:t>
            </a:r>
            <a:b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</a:br>
            <a:b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Zatímco až dosud byla jeho pozornost soustředěna především na obsah vyučování, kompetentní učitel </a:t>
            </a:r>
            <a:r>
              <a:rPr lang="cs-CZ" sz="2400" u="sng" dirty="0">
                <a:solidFill>
                  <a:schemeClr val="tx1"/>
                </a:solidFill>
                <a:ea typeface="+mn-lt"/>
                <a:cs typeface="+mn-lt"/>
              </a:rPr>
              <a:t>se začíná zaměřovat na žáka a jeho potřeby</a:t>
            </a: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. Přechází k středně / dlouhodobému plánování a je schopen stanovit priority.</a:t>
            </a:r>
            <a:endParaRPr lang="cs-CZ" sz="2400" dirty="0">
              <a:solidFill>
                <a:schemeClr val="tx1"/>
              </a:solidFill>
              <a:cs typeface="Calibri"/>
            </a:endParaRPr>
          </a:p>
          <a:p>
            <a:pPr>
              <a:buClr>
                <a:srgbClr val="486583"/>
              </a:buClr>
            </a:pPr>
            <a:endParaRPr lang="cs-CZ" dirty="0">
              <a:cs typeface="Calibri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D4BA029-51E2-47E5-8BD8-3AC07707749B}"/>
              </a:ext>
            </a:extLst>
          </p:cNvPr>
          <p:cNvSpPr txBox="1"/>
          <p:nvPr/>
        </p:nvSpPr>
        <p:spPr>
          <a:xfrm>
            <a:off x="7239539" y="6491917"/>
            <a:ext cx="5273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Zdroj: Rámec profesních kvalit učitele (2012)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85492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RegularSeedRightStep">
      <a:dk1>
        <a:srgbClr val="000000"/>
      </a:dk1>
      <a:lt1>
        <a:srgbClr val="FFFFFF"/>
      </a:lt1>
      <a:dk2>
        <a:srgbClr val="412F24"/>
      </a:dk2>
      <a:lt2>
        <a:srgbClr val="E2E8E8"/>
      </a:lt2>
      <a:accent1>
        <a:srgbClr val="E72931"/>
      </a:accent1>
      <a:accent2>
        <a:srgbClr val="D55E17"/>
      </a:accent2>
      <a:accent3>
        <a:srgbClr val="C1A022"/>
      </a:accent3>
      <a:accent4>
        <a:srgbClr val="8FB013"/>
      </a:accent4>
      <a:accent5>
        <a:srgbClr val="59B721"/>
      </a:accent5>
      <a:accent6>
        <a:srgbClr val="15BE1C"/>
      </a:accent6>
      <a:hlink>
        <a:srgbClr val="30918D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Confetti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8E8E2"/>
      </a:lt2>
      <a:accent1>
        <a:srgbClr val="6E75EE"/>
      </a:accent1>
      <a:accent2>
        <a:srgbClr val="4E98EB"/>
      </a:accent2>
      <a:accent3>
        <a:srgbClr val="2DB4C4"/>
      </a:accent3>
      <a:accent4>
        <a:srgbClr val="35B78F"/>
      </a:accent4>
      <a:accent5>
        <a:srgbClr val="30BB56"/>
      </a:accent5>
      <a:accent6>
        <a:srgbClr val="45BC32"/>
      </a:accent6>
      <a:hlink>
        <a:srgbClr val="888552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1476</Words>
  <Application>Microsoft Office PowerPoint</Application>
  <PresentationFormat>Širokoúhlá obrazovka</PresentationFormat>
  <Paragraphs>74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5" baseType="lpstr">
      <vt:lpstr>Arial</vt:lpstr>
      <vt:lpstr>Avenir Next LT Pro</vt:lpstr>
      <vt:lpstr>Calibri</vt:lpstr>
      <vt:lpstr>Comic Sans MS</vt:lpstr>
      <vt:lpstr>Gill Sans Nova</vt:lpstr>
      <vt:lpstr>Goudy Old Style</vt:lpstr>
      <vt:lpstr>Times New Roman</vt:lpstr>
      <vt:lpstr>Wingdings</vt:lpstr>
      <vt:lpstr>FrostyVTI</vt:lpstr>
      <vt:lpstr>ConfettiVTI</vt:lpstr>
      <vt:lpstr>DOBRÝ UČITEL</vt:lpstr>
      <vt:lpstr>Prezentace aplikace PowerPoint</vt:lpstr>
      <vt:lpstr>Shlédněte následující medailonky vybraných učitelů na ZŠ/SŠ, kteří jsou momentálně více či méně mediálně známí, a udělejte si poznámky k otázce, jak tito vyučující vnímají a popisují dobrého učitele.</vt:lpstr>
      <vt:lpstr>Jedenáctero znaků ideálního učitele                                                  Broňa, nadšený učitel angličtiny (www.brona.cz)</vt:lpstr>
      <vt:lpstr>STANDARD KVALITY PROFESNÍCH KOMPETENCÍ STUDENTA UČITELSTVÍ https://www.ped.muni.cz/pedagogika/wp-content/uploads/2020/11/Standard-kvality-profesnich-kompetenci-online1.pdf</vt:lpstr>
      <vt:lpstr>https://www.youtube.com/watch?v=Uicbm_07AHw&amp;list=PL7z6h8fdXjuUNtyrkBaStHtA-ewQc_JTQ&amp;index=4 </vt:lpstr>
      <vt:lpstr>SPOLEČNÝ CÍL</vt:lpstr>
      <vt:lpstr>ETAPOVÝ/GRADAČNÍ MODEL </vt:lpstr>
      <vt:lpstr>ETAPOVÝ/GRADAČNÍ MODEL</vt:lpstr>
      <vt:lpstr>ETAPOVÝ/GRADAČNÍ MODEL</vt:lpstr>
      <vt:lpstr>Jak na to?</vt:lpstr>
      <vt:lpstr>Celková koncepce praxí během studia</vt:lpstr>
      <vt:lpstr>STÍNOVÁNÍ </vt:lpstr>
      <vt:lpstr>NÁSLECH</vt:lpstr>
      <vt:lpstr>TANDEMOVÁ VÝUKA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DOBRÝ UČITEL</dc:title>
  <dc:creator>Taťjana Zaňko</dc:creator>
  <cp:lastModifiedBy>Taťjana Zaňko</cp:lastModifiedBy>
  <cp:revision>6</cp:revision>
  <dcterms:created xsi:type="dcterms:W3CDTF">2022-03-17T08:26:53Z</dcterms:created>
  <dcterms:modified xsi:type="dcterms:W3CDTF">2023-02-10T09:22:49Z</dcterms:modified>
</cp:coreProperties>
</file>