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90" r:id="rId33"/>
    <p:sldId id="291" r:id="rId34"/>
    <p:sldId id="292" r:id="rId35"/>
    <p:sldId id="293"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260" r:id="rId7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3F51DD-43FB-440D-B764-7461A85483D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30FF3DA-EEFC-408E-AA92-288D82FC79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256463B-8830-47F8-882B-F29302B307FC}"/>
              </a:ext>
            </a:extLst>
          </p:cNvPr>
          <p:cNvSpPr>
            <a:spLocks noGrp="1"/>
          </p:cNvSpPr>
          <p:nvPr>
            <p:ph type="dt" sz="half" idx="10"/>
          </p:nvPr>
        </p:nvSpPr>
        <p:spPr/>
        <p:txBody>
          <a:bodyPr/>
          <a:lstStyle/>
          <a:p>
            <a:fld id="{68E94287-1681-49CE-9C65-938F47883DF2}" type="datetimeFigureOut">
              <a:rPr lang="cs-CZ" smtClean="0"/>
              <a:t>11.05.2023</a:t>
            </a:fld>
            <a:endParaRPr lang="cs-CZ"/>
          </a:p>
        </p:txBody>
      </p:sp>
      <p:sp>
        <p:nvSpPr>
          <p:cNvPr id="5" name="Zástupný symbol pro zápatí 4">
            <a:extLst>
              <a:ext uri="{FF2B5EF4-FFF2-40B4-BE49-F238E27FC236}">
                <a16:creationId xmlns:a16="http://schemas.microsoft.com/office/drawing/2014/main" id="{56775A58-21C5-4D03-B344-D4E6C30238B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61CA121-B477-421B-B271-837F2C72528B}"/>
              </a:ext>
            </a:extLst>
          </p:cNvPr>
          <p:cNvSpPr>
            <a:spLocks noGrp="1"/>
          </p:cNvSpPr>
          <p:nvPr>
            <p:ph type="sldNum" sz="quarter" idx="12"/>
          </p:nvPr>
        </p:nvSpPr>
        <p:spPr/>
        <p:txBody>
          <a:bodyPr/>
          <a:lstStyle/>
          <a:p>
            <a:fld id="{1D3DAFF4-FD58-4C96-8188-2B8A62B710A5}" type="slidenum">
              <a:rPr lang="cs-CZ" smtClean="0"/>
              <a:t>‹#›</a:t>
            </a:fld>
            <a:endParaRPr lang="cs-CZ"/>
          </a:p>
        </p:txBody>
      </p:sp>
    </p:spTree>
    <p:extLst>
      <p:ext uri="{BB962C8B-B14F-4D97-AF65-F5344CB8AC3E}">
        <p14:creationId xmlns:p14="http://schemas.microsoft.com/office/powerpoint/2010/main" val="246115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96A7BE-F360-4359-9194-15BA8B2971F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06DE977-D007-4DA3-AD2E-B4FD1824DB1E}"/>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E6FEFDC-F6E5-4725-A004-163459BF1354}"/>
              </a:ext>
            </a:extLst>
          </p:cNvPr>
          <p:cNvSpPr>
            <a:spLocks noGrp="1"/>
          </p:cNvSpPr>
          <p:nvPr>
            <p:ph type="dt" sz="half" idx="10"/>
          </p:nvPr>
        </p:nvSpPr>
        <p:spPr/>
        <p:txBody>
          <a:bodyPr/>
          <a:lstStyle/>
          <a:p>
            <a:fld id="{68E94287-1681-49CE-9C65-938F47883DF2}" type="datetimeFigureOut">
              <a:rPr lang="cs-CZ" smtClean="0"/>
              <a:t>11.05.2023</a:t>
            </a:fld>
            <a:endParaRPr lang="cs-CZ"/>
          </a:p>
        </p:txBody>
      </p:sp>
      <p:sp>
        <p:nvSpPr>
          <p:cNvPr id="5" name="Zástupný symbol pro zápatí 4">
            <a:extLst>
              <a:ext uri="{FF2B5EF4-FFF2-40B4-BE49-F238E27FC236}">
                <a16:creationId xmlns:a16="http://schemas.microsoft.com/office/drawing/2014/main" id="{49A50D00-6844-448B-9213-F94191E9CE9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514F4C5-0A17-449F-AD33-99050B2EF929}"/>
              </a:ext>
            </a:extLst>
          </p:cNvPr>
          <p:cNvSpPr>
            <a:spLocks noGrp="1"/>
          </p:cNvSpPr>
          <p:nvPr>
            <p:ph type="sldNum" sz="quarter" idx="12"/>
          </p:nvPr>
        </p:nvSpPr>
        <p:spPr/>
        <p:txBody>
          <a:bodyPr/>
          <a:lstStyle/>
          <a:p>
            <a:fld id="{1D3DAFF4-FD58-4C96-8188-2B8A62B710A5}" type="slidenum">
              <a:rPr lang="cs-CZ" smtClean="0"/>
              <a:t>‹#›</a:t>
            </a:fld>
            <a:endParaRPr lang="cs-CZ"/>
          </a:p>
        </p:txBody>
      </p:sp>
    </p:spTree>
    <p:extLst>
      <p:ext uri="{BB962C8B-B14F-4D97-AF65-F5344CB8AC3E}">
        <p14:creationId xmlns:p14="http://schemas.microsoft.com/office/powerpoint/2010/main" val="587282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C5A9EA4-0DB7-40A0-8C6F-59EB74F1FA8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FAF5FB0-74A0-426B-AFFC-40845A85148C}"/>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ACA8FBB-E4A7-491B-AB7D-09FE210ACD65}"/>
              </a:ext>
            </a:extLst>
          </p:cNvPr>
          <p:cNvSpPr>
            <a:spLocks noGrp="1"/>
          </p:cNvSpPr>
          <p:nvPr>
            <p:ph type="dt" sz="half" idx="10"/>
          </p:nvPr>
        </p:nvSpPr>
        <p:spPr/>
        <p:txBody>
          <a:bodyPr/>
          <a:lstStyle/>
          <a:p>
            <a:fld id="{68E94287-1681-49CE-9C65-938F47883DF2}" type="datetimeFigureOut">
              <a:rPr lang="cs-CZ" smtClean="0"/>
              <a:t>11.05.2023</a:t>
            </a:fld>
            <a:endParaRPr lang="cs-CZ"/>
          </a:p>
        </p:txBody>
      </p:sp>
      <p:sp>
        <p:nvSpPr>
          <p:cNvPr id="5" name="Zástupný symbol pro zápatí 4">
            <a:extLst>
              <a:ext uri="{FF2B5EF4-FFF2-40B4-BE49-F238E27FC236}">
                <a16:creationId xmlns:a16="http://schemas.microsoft.com/office/drawing/2014/main" id="{6B89C2B0-8732-4F76-8499-7A487FFE610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DD92B1D-23AE-4C14-89BB-E294E410F68A}"/>
              </a:ext>
            </a:extLst>
          </p:cNvPr>
          <p:cNvSpPr>
            <a:spLocks noGrp="1"/>
          </p:cNvSpPr>
          <p:nvPr>
            <p:ph type="sldNum" sz="quarter" idx="12"/>
          </p:nvPr>
        </p:nvSpPr>
        <p:spPr/>
        <p:txBody>
          <a:bodyPr/>
          <a:lstStyle/>
          <a:p>
            <a:fld id="{1D3DAFF4-FD58-4C96-8188-2B8A62B710A5}" type="slidenum">
              <a:rPr lang="cs-CZ" smtClean="0"/>
              <a:t>‹#›</a:t>
            </a:fld>
            <a:endParaRPr lang="cs-CZ"/>
          </a:p>
        </p:txBody>
      </p:sp>
    </p:spTree>
    <p:extLst>
      <p:ext uri="{BB962C8B-B14F-4D97-AF65-F5344CB8AC3E}">
        <p14:creationId xmlns:p14="http://schemas.microsoft.com/office/powerpoint/2010/main" val="226415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4C99D3-2BF2-4693-9A62-7F72E7105993}"/>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0C41B7F7-0B21-4F3A-9756-788BF769AC29}"/>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1FF9870-45E0-4409-82A9-B3BD1D724F8A}"/>
              </a:ext>
            </a:extLst>
          </p:cNvPr>
          <p:cNvSpPr>
            <a:spLocks noGrp="1"/>
          </p:cNvSpPr>
          <p:nvPr>
            <p:ph type="dt" sz="half" idx="10"/>
          </p:nvPr>
        </p:nvSpPr>
        <p:spPr/>
        <p:txBody>
          <a:bodyPr/>
          <a:lstStyle/>
          <a:p>
            <a:fld id="{68E94287-1681-49CE-9C65-938F47883DF2}" type="datetimeFigureOut">
              <a:rPr lang="cs-CZ" smtClean="0"/>
              <a:t>11.05.2023</a:t>
            </a:fld>
            <a:endParaRPr lang="cs-CZ"/>
          </a:p>
        </p:txBody>
      </p:sp>
      <p:sp>
        <p:nvSpPr>
          <p:cNvPr id="5" name="Zástupný symbol pro zápatí 4">
            <a:extLst>
              <a:ext uri="{FF2B5EF4-FFF2-40B4-BE49-F238E27FC236}">
                <a16:creationId xmlns:a16="http://schemas.microsoft.com/office/drawing/2014/main" id="{7554217C-B646-4CB8-99CC-BFBEE42FD43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ACFAB6E-5196-4093-8482-BCBADB121278}"/>
              </a:ext>
            </a:extLst>
          </p:cNvPr>
          <p:cNvSpPr>
            <a:spLocks noGrp="1"/>
          </p:cNvSpPr>
          <p:nvPr>
            <p:ph type="sldNum" sz="quarter" idx="12"/>
          </p:nvPr>
        </p:nvSpPr>
        <p:spPr/>
        <p:txBody>
          <a:bodyPr/>
          <a:lstStyle/>
          <a:p>
            <a:fld id="{1D3DAFF4-FD58-4C96-8188-2B8A62B710A5}" type="slidenum">
              <a:rPr lang="cs-CZ" smtClean="0"/>
              <a:t>‹#›</a:t>
            </a:fld>
            <a:endParaRPr lang="cs-CZ"/>
          </a:p>
        </p:txBody>
      </p:sp>
    </p:spTree>
    <p:extLst>
      <p:ext uri="{BB962C8B-B14F-4D97-AF65-F5344CB8AC3E}">
        <p14:creationId xmlns:p14="http://schemas.microsoft.com/office/powerpoint/2010/main" val="184414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B4DAB3-1804-48BA-A0D5-4CC21CFDC5E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722ABF55-1C2F-4DE6-88CC-409629AB01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4A68EB93-8F1F-4307-9C9C-057451717F7F}"/>
              </a:ext>
            </a:extLst>
          </p:cNvPr>
          <p:cNvSpPr>
            <a:spLocks noGrp="1"/>
          </p:cNvSpPr>
          <p:nvPr>
            <p:ph type="dt" sz="half" idx="10"/>
          </p:nvPr>
        </p:nvSpPr>
        <p:spPr/>
        <p:txBody>
          <a:bodyPr/>
          <a:lstStyle/>
          <a:p>
            <a:fld id="{68E94287-1681-49CE-9C65-938F47883DF2}" type="datetimeFigureOut">
              <a:rPr lang="cs-CZ" smtClean="0"/>
              <a:t>11.05.2023</a:t>
            </a:fld>
            <a:endParaRPr lang="cs-CZ"/>
          </a:p>
        </p:txBody>
      </p:sp>
      <p:sp>
        <p:nvSpPr>
          <p:cNvPr id="5" name="Zástupný symbol pro zápatí 4">
            <a:extLst>
              <a:ext uri="{FF2B5EF4-FFF2-40B4-BE49-F238E27FC236}">
                <a16:creationId xmlns:a16="http://schemas.microsoft.com/office/drawing/2014/main" id="{89DCB8E1-FB2F-449C-8F35-304739E343F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A216FC0-2206-4918-8B1D-FA7BB44B18E5}"/>
              </a:ext>
            </a:extLst>
          </p:cNvPr>
          <p:cNvSpPr>
            <a:spLocks noGrp="1"/>
          </p:cNvSpPr>
          <p:nvPr>
            <p:ph type="sldNum" sz="quarter" idx="12"/>
          </p:nvPr>
        </p:nvSpPr>
        <p:spPr/>
        <p:txBody>
          <a:bodyPr/>
          <a:lstStyle/>
          <a:p>
            <a:fld id="{1D3DAFF4-FD58-4C96-8188-2B8A62B710A5}" type="slidenum">
              <a:rPr lang="cs-CZ" smtClean="0"/>
              <a:t>‹#›</a:t>
            </a:fld>
            <a:endParaRPr lang="cs-CZ"/>
          </a:p>
        </p:txBody>
      </p:sp>
    </p:spTree>
    <p:extLst>
      <p:ext uri="{BB962C8B-B14F-4D97-AF65-F5344CB8AC3E}">
        <p14:creationId xmlns:p14="http://schemas.microsoft.com/office/powerpoint/2010/main" val="3944702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7EC83C-0278-460B-A7ED-9B52F2AA7F69}"/>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F8BA8BEC-7B64-41AB-A5A5-066C746923DE}"/>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16011C3E-8634-46DD-8DAA-A4C46B62086E}"/>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CB83778-8034-4D48-8403-BB41FE4B2900}"/>
              </a:ext>
            </a:extLst>
          </p:cNvPr>
          <p:cNvSpPr>
            <a:spLocks noGrp="1"/>
          </p:cNvSpPr>
          <p:nvPr>
            <p:ph type="dt" sz="half" idx="10"/>
          </p:nvPr>
        </p:nvSpPr>
        <p:spPr/>
        <p:txBody>
          <a:bodyPr/>
          <a:lstStyle/>
          <a:p>
            <a:fld id="{68E94287-1681-49CE-9C65-938F47883DF2}" type="datetimeFigureOut">
              <a:rPr lang="cs-CZ" smtClean="0"/>
              <a:t>11.05.2023</a:t>
            </a:fld>
            <a:endParaRPr lang="cs-CZ"/>
          </a:p>
        </p:txBody>
      </p:sp>
      <p:sp>
        <p:nvSpPr>
          <p:cNvPr id="6" name="Zástupný symbol pro zápatí 5">
            <a:extLst>
              <a:ext uri="{FF2B5EF4-FFF2-40B4-BE49-F238E27FC236}">
                <a16:creationId xmlns:a16="http://schemas.microsoft.com/office/drawing/2014/main" id="{3A0B7E4C-0B03-4B2E-94DF-471FC2C7643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C5FD442-60F2-48A0-AA59-40CB1C5A8E59}"/>
              </a:ext>
            </a:extLst>
          </p:cNvPr>
          <p:cNvSpPr>
            <a:spLocks noGrp="1"/>
          </p:cNvSpPr>
          <p:nvPr>
            <p:ph type="sldNum" sz="quarter" idx="12"/>
          </p:nvPr>
        </p:nvSpPr>
        <p:spPr/>
        <p:txBody>
          <a:bodyPr/>
          <a:lstStyle/>
          <a:p>
            <a:fld id="{1D3DAFF4-FD58-4C96-8188-2B8A62B710A5}" type="slidenum">
              <a:rPr lang="cs-CZ" smtClean="0"/>
              <a:t>‹#›</a:t>
            </a:fld>
            <a:endParaRPr lang="cs-CZ"/>
          </a:p>
        </p:txBody>
      </p:sp>
    </p:spTree>
    <p:extLst>
      <p:ext uri="{BB962C8B-B14F-4D97-AF65-F5344CB8AC3E}">
        <p14:creationId xmlns:p14="http://schemas.microsoft.com/office/powerpoint/2010/main" val="319936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81C1F3-AE16-4A7D-B0D7-FDA1C2C387A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43A5FB8D-8B41-4B07-AE0E-12753411A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ECAAAAEE-0A16-47D9-A947-B2D3711D52D3}"/>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E8B1DC7C-27FA-4DC8-89FD-85C419229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7F0BA055-102E-4658-8AB4-24DC184DEF79}"/>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5C987AC-EF31-4D06-AF51-4F59F698EEEA}"/>
              </a:ext>
            </a:extLst>
          </p:cNvPr>
          <p:cNvSpPr>
            <a:spLocks noGrp="1"/>
          </p:cNvSpPr>
          <p:nvPr>
            <p:ph type="dt" sz="half" idx="10"/>
          </p:nvPr>
        </p:nvSpPr>
        <p:spPr/>
        <p:txBody>
          <a:bodyPr/>
          <a:lstStyle/>
          <a:p>
            <a:fld id="{68E94287-1681-49CE-9C65-938F47883DF2}" type="datetimeFigureOut">
              <a:rPr lang="cs-CZ" smtClean="0"/>
              <a:t>11.05.2023</a:t>
            </a:fld>
            <a:endParaRPr lang="cs-CZ"/>
          </a:p>
        </p:txBody>
      </p:sp>
      <p:sp>
        <p:nvSpPr>
          <p:cNvPr id="8" name="Zástupný symbol pro zápatí 7">
            <a:extLst>
              <a:ext uri="{FF2B5EF4-FFF2-40B4-BE49-F238E27FC236}">
                <a16:creationId xmlns:a16="http://schemas.microsoft.com/office/drawing/2014/main" id="{13EE1F66-DE6C-48DF-84D3-BD46D49ED831}"/>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64DFFB1-DB4A-438D-B275-D12CA8F07D50}"/>
              </a:ext>
            </a:extLst>
          </p:cNvPr>
          <p:cNvSpPr>
            <a:spLocks noGrp="1"/>
          </p:cNvSpPr>
          <p:nvPr>
            <p:ph type="sldNum" sz="quarter" idx="12"/>
          </p:nvPr>
        </p:nvSpPr>
        <p:spPr/>
        <p:txBody>
          <a:bodyPr/>
          <a:lstStyle/>
          <a:p>
            <a:fld id="{1D3DAFF4-FD58-4C96-8188-2B8A62B710A5}" type="slidenum">
              <a:rPr lang="cs-CZ" smtClean="0"/>
              <a:t>‹#›</a:t>
            </a:fld>
            <a:endParaRPr lang="cs-CZ"/>
          </a:p>
        </p:txBody>
      </p:sp>
    </p:spTree>
    <p:extLst>
      <p:ext uri="{BB962C8B-B14F-4D97-AF65-F5344CB8AC3E}">
        <p14:creationId xmlns:p14="http://schemas.microsoft.com/office/powerpoint/2010/main" val="21411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EB8236-954F-4FAB-9725-C6486A6C06C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2DA4CD4D-1395-4AFC-8FFD-1404ACE8F9C2}"/>
              </a:ext>
            </a:extLst>
          </p:cNvPr>
          <p:cNvSpPr>
            <a:spLocks noGrp="1"/>
          </p:cNvSpPr>
          <p:nvPr>
            <p:ph type="dt" sz="half" idx="10"/>
          </p:nvPr>
        </p:nvSpPr>
        <p:spPr/>
        <p:txBody>
          <a:bodyPr/>
          <a:lstStyle/>
          <a:p>
            <a:fld id="{68E94287-1681-49CE-9C65-938F47883DF2}" type="datetimeFigureOut">
              <a:rPr lang="cs-CZ" smtClean="0"/>
              <a:t>11.05.2023</a:t>
            </a:fld>
            <a:endParaRPr lang="cs-CZ"/>
          </a:p>
        </p:txBody>
      </p:sp>
      <p:sp>
        <p:nvSpPr>
          <p:cNvPr id="4" name="Zástupný symbol pro zápatí 3">
            <a:extLst>
              <a:ext uri="{FF2B5EF4-FFF2-40B4-BE49-F238E27FC236}">
                <a16:creationId xmlns:a16="http://schemas.microsoft.com/office/drawing/2014/main" id="{2C0F83FF-A342-4B2B-AAC3-5B07547FD2F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7E0D4291-78D7-4F9A-BBBC-187DEB274102}"/>
              </a:ext>
            </a:extLst>
          </p:cNvPr>
          <p:cNvSpPr>
            <a:spLocks noGrp="1"/>
          </p:cNvSpPr>
          <p:nvPr>
            <p:ph type="sldNum" sz="quarter" idx="12"/>
          </p:nvPr>
        </p:nvSpPr>
        <p:spPr/>
        <p:txBody>
          <a:bodyPr/>
          <a:lstStyle/>
          <a:p>
            <a:fld id="{1D3DAFF4-FD58-4C96-8188-2B8A62B710A5}" type="slidenum">
              <a:rPr lang="cs-CZ" smtClean="0"/>
              <a:t>‹#›</a:t>
            </a:fld>
            <a:endParaRPr lang="cs-CZ"/>
          </a:p>
        </p:txBody>
      </p:sp>
    </p:spTree>
    <p:extLst>
      <p:ext uri="{BB962C8B-B14F-4D97-AF65-F5344CB8AC3E}">
        <p14:creationId xmlns:p14="http://schemas.microsoft.com/office/powerpoint/2010/main" val="146313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397443A-2B38-46A5-BCC6-8859E7A47CE7}"/>
              </a:ext>
            </a:extLst>
          </p:cNvPr>
          <p:cNvSpPr>
            <a:spLocks noGrp="1"/>
          </p:cNvSpPr>
          <p:nvPr>
            <p:ph type="dt" sz="half" idx="10"/>
          </p:nvPr>
        </p:nvSpPr>
        <p:spPr/>
        <p:txBody>
          <a:bodyPr/>
          <a:lstStyle/>
          <a:p>
            <a:fld id="{68E94287-1681-49CE-9C65-938F47883DF2}" type="datetimeFigureOut">
              <a:rPr lang="cs-CZ" smtClean="0"/>
              <a:t>11.05.2023</a:t>
            </a:fld>
            <a:endParaRPr lang="cs-CZ"/>
          </a:p>
        </p:txBody>
      </p:sp>
      <p:sp>
        <p:nvSpPr>
          <p:cNvPr id="3" name="Zástupný symbol pro zápatí 2">
            <a:extLst>
              <a:ext uri="{FF2B5EF4-FFF2-40B4-BE49-F238E27FC236}">
                <a16:creationId xmlns:a16="http://schemas.microsoft.com/office/drawing/2014/main" id="{9B000112-8692-4157-A18A-8AA59E888B1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DC0389E0-B014-4912-A970-DE7B416A3243}"/>
              </a:ext>
            </a:extLst>
          </p:cNvPr>
          <p:cNvSpPr>
            <a:spLocks noGrp="1"/>
          </p:cNvSpPr>
          <p:nvPr>
            <p:ph type="sldNum" sz="quarter" idx="12"/>
          </p:nvPr>
        </p:nvSpPr>
        <p:spPr/>
        <p:txBody>
          <a:bodyPr/>
          <a:lstStyle/>
          <a:p>
            <a:fld id="{1D3DAFF4-FD58-4C96-8188-2B8A62B710A5}" type="slidenum">
              <a:rPr lang="cs-CZ" smtClean="0"/>
              <a:t>‹#›</a:t>
            </a:fld>
            <a:endParaRPr lang="cs-CZ"/>
          </a:p>
        </p:txBody>
      </p:sp>
    </p:spTree>
    <p:extLst>
      <p:ext uri="{BB962C8B-B14F-4D97-AF65-F5344CB8AC3E}">
        <p14:creationId xmlns:p14="http://schemas.microsoft.com/office/powerpoint/2010/main" val="4144510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AE176F-777C-448D-A951-7592A7AF43E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CA26BE78-CBD8-4416-B213-2251262CA1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763C90D2-2AF5-4EB5-A26A-2363BC293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FA95E4ED-4FE0-4617-B17E-AC040709F8D2}"/>
              </a:ext>
            </a:extLst>
          </p:cNvPr>
          <p:cNvSpPr>
            <a:spLocks noGrp="1"/>
          </p:cNvSpPr>
          <p:nvPr>
            <p:ph type="dt" sz="half" idx="10"/>
          </p:nvPr>
        </p:nvSpPr>
        <p:spPr/>
        <p:txBody>
          <a:bodyPr/>
          <a:lstStyle/>
          <a:p>
            <a:fld id="{68E94287-1681-49CE-9C65-938F47883DF2}" type="datetimeFigureOut">
              <a:rPr lang="cs-CZ" smtClean="0"/>
              <a:t>11.05.2023</a:t>
            </a:fld>
            <a:endParaRPr lang="cs-CZ"/>
          </a:p>
        </p:txBody>
      </p:sp>
      <p:sp>
        <p:nvSpPr>
          <p:cNvPr id="6" name="Zástupný symbol pro zápatí 5">
            <a:extLst>
              <a:ext uri="{FF2B5EF4-FFF2-40B4-BE49-F238E27FC236}">
                <a16:creationId xmlns:a16="http://schemas.microsoft.com/office/drawing/2014/main" id="{C4B8C7F7-BB8A-4517-A9AA-823957B8A4E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19F8B58-61FB-4D41-9428-2724F4637CD7}"/>
              </a:ext>
            </a:extLst>
          </p:cNvPr>
          <p:cNvSpPr>
            <a:spLocks noGrp="1"/>
          </p:cNvSpPr>
          <p:nvPr>
            <p:ph type="sldNum" sz="quarter" idx="12"/>
          </p:nvPr>
        </p:nvSpPr>
        <p:spPr/>
        <p:txBody>
          <a:bodyPr/>
          <a:lstStyle/>
          <a:p>
            <a:fld id="{1D3DAFF4-FD58-4C96-8188-2B8A62B710A5}" type="slidenum">
              <a:rPr lang="cs-CZ" smtClean="0"/>
              <a:t>‹#›</a:t>
            </a:fld>
            <a:endParaRPr lang="cs-CZ"/>
          </a:p>
        </p:txBody>
      </p:sp>
    </p:spTree>
    <p:extLst>
      <p:ext uri="{BB962C8B-B14F-4D97-AF65-F5344CB8AC3E}">
        <p14:creationId xmlns:p14="http://schemas.microsoft.com/office/powerpoint/2010/main" val="3742635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F17807-3853-436A-8B1B-99009A5A655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03AAFD9-87A5-4B06-BDC0-67097B60BF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97A40389-B8C8-4C18-9047-5A6A6F1925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20FEF64B-3E4B-4D23-B367-68EC3E886C67}"/>
              </a:ext>
            </a:extLst>
          </p:cNvPr>
          <p:cNvSpPr>
            <a:spLocks noGrp="1"/>
          </p:cNvSpPr>
          <p:nvPr>
            <p:ph type="dt" sz="half" idx="10"/>
          </p:nvPr>
        </p:nvSpPr>
        <p:spPr/>
        <p:txBody>
          <a:bodyPr/>
          <a:lstStyle/>
          <a:p>
            <a:fld id="{68E94287-1681-49CE-9C65-938F47883DF2}" type="datetimeFigureOut">
              <a:rPr lang="cs-CZ" smtClean="0"/>
              <a:t>11.05.2023</a:t>
            </a:fld>
            <a:endParaRPr lang="cs-CZ"/>
          </a:p>
        </p:txBody>
      </p:sp>
      <p:sp>
        <p:nvSpPr>
          <p:cNvPr id="6" name="Zástupný symbol pro zápatí 5">
            <a:extLst>
              <a:ext uri="{FF2B5EF4-FFF2-40B4-BE49-F238E27FC236}">
                <a16:creationId xmlns:a16="http://schemas.microsoft.com/office/drawing/2014/main" id="{CB26B332-A065-48C0-BBAD-644A3E97703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2C1AC8D-D875-41AB-8CCA-A70C6D4E45E3}"/>
              </a:ext>
            </a:extLst>
          </p:cNvPr>
          <p:cNvSpPr>
            <a:spLocks noGrp="1"/>
          </p:cNvSpPr>
          <p:nvPr>
            <p:ph type="sldNum" sz="quarter" idx="12"/>
          </p:nvPr>
        </p:nvSpPr>
        <p:spPr/>
        <p:txBody>
          <a:bodyPr/>
          <a:lstStyle/>
          <a:p>
            <a:fld id="{1D3DAFF4-FD58-4C96-8188-2B8A62B710A5}" type="slidenum">
              <a:rPr lang="cs-CZ" smtClean="0"/>
              <a:t>‹#›</a:t>
            </a:fld>
            <a:endParaRPr lang="cs-CZ"/>
          </a:p>
        </p:txBody>
      </p:sp>
    </p:spTree>
    <p:extLst>
      <p:ext uri="{BB962C8B-B14F-4D97-AF65-F5344CB8AC3E}">
        <p14:creationId xmlns:p14="http://schemas.microsoft.com/office/powerpoint/2010/main" val="151026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3366D05-37F1-4437-B13A-CB81711883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8478F2DB-A9B0-4D2E-819C-29293E2539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4F30B10-330A-4EB6-B991-55031C8DF4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94287-1681-49CE-9C65-938F47883DF2}" type="datetimeFigureOut">
              <a:rPr lang="cs-CZ" smtClean="0"/>
              <a:t>11.05.2023</a:t>
            </a:fld>
            <a:endParaRPr lang="cs-CZ"/>
          </a:p>
        </p:txBody>
      </p:sp>
      <p:sp>
        <p:nvSpPr>
          <p:cNvPr id="5" name="Zástupný symbol pro zápatí 4">
            <a:extLst>
              <a:ext uri="{FF2B5EF4-FFF2-40B4-BE49-F238E27FC236}">
                <a16:creationId xmlns:a16="http://schemas.microsoft.com/office/drawing/2014/main" id="{1D6A20B1-B9E0-4BAF-A792-931C2223F5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54F8A39-4A68-4538-BA07-739CE9D0BA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3DAFF4-FD58-4C96-8188-2B8A62B710A5}" type="slidenum">
              <a:rPr lang="cs-CZ" smtClean="0"/>
              <a:t>‹#›</a:t>
            </a:fld>
            <a:endParaRPr lang="cs-CZ"/>
          </a:p>
        </p:txBody>
      </p:sp>
    </p:spTree>
    <p:extLst>
      <p:ext uri="{BB962C8B-B14F-4D97-AF65-F5344CB8AC3E}">
        <p14:creationId xmlns:p14="http://schemas.microsoft.com/office/powerpoint/2010/main" val="3146750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space.cuni.cz/bitstream/handle/20.500.11956/19075/DPTX_2005_2_11210_ASZK10001_126106_0_68881.pdf?sequence=1&amp;isAllowed=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9291C3-6DD8-42F6-BCA1-57BCA908996C}"/>
              </a:ext>
            </a:extLst>
          </p:cNvPr>
          <p:cNvSpPr>
            <a:spLocks noGrp="1"/>
          </p:cNvSpPr>
          <p:nvPr>
            <p:ph type="ctrTitle"/>
          </p:nvPr>
        </p:nvSpPr>
        <p:spPr/>
        <p:txBody>
          <a:bodyPr/>
          <a:lstStyle/>
          <a:p>
            <a:r>
              <a:rPr lang="cs-CZ" dirty="0"/>
              <a:t>Specifické znaky</a:t>
            </a:r>
          </a:p>
        </p:txBody>
      </p:sp>
    </p:spTree>
    <p:extLst>
      <p:ext uri="{BB962C8B-B14F-4D97-AF65-F5344CB8AC3E}">
        <p14:creationId xmlns:p14="http://schemas.microsoft.com/office/powerpoint/2010/main" val="299721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8</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Udivený výraz v obličeji, oči vyboulené, ústa široce rozevřená, jazyk volně vyčnívá ven.</a:t>
            </a:r>
          </a:p>
          <a:p>
            <a:pPr algn="just"/>
            <a:r>
              <a:rPr lang="cs-CZ" i="1" dirty="0"/>
              <a:t>Jedná se o relativně krátké časové období, ve kterém je člověk zaskočen novou situací, dočasně neschopen ji řešit, velmi často se jedná o první zkušenost svého druhu. Po uplynutí tohoto období se původně nová a neznámá situace stává přehlednou a jasnou.</a:t>
            </a:r>
          </a:p>
          <a:p>
            <a:pPr algn="just"/>
            <a:r>
              <a:rPr lang="cs-CZ" dirty="0"/>
              <a:t>Vždycky, když nastoupíte do nového zaměstnání, jste ze všeho paf. Ale za chvilku se do toho dostanete. PRÁCE + POPRVÉ + NASTOUPIT + VŽDYCKY + SZ + POSTUPNĚ + DOBRÝ</a:t>
            </a:r>
            <a:endParaRPr lang="cs-CZ" i="1" dirty="0"/>
          </a:p>
        </p:txBody>
      </p:sp>
      <p:pic>
        <p:nvPicPr>
          <p:cNvPr id="8" name="Zástupný symbol pro obsah 7">
            <a:extLst>
              <a:ext uri="{FF2B5EF4-FFF2-40B4-BE49-F238E27FC236}">
                <a16:creationId xmlns:a16="http://schemas.microsoft.com/office/drawing/2014/main" id="{13550B8F-7502-4823-A642-0B0312E16C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8825" y="0"/>
            <a:ext cx="6353175" cy="2295525"/>
          </a:xfrm>
        </p:spPr>
      </p:pic>
    </p:spTree>
    <p:extLst>
      <p:ext uri="{BB962C8B-B14F-4D97-AF65-F5344CB8AC3E}">
        <p14:creationId xmlns:p14="http://schemas.microsoft.com/office/powerpoint/2010/main" val="1139197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9</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mírně nakloněna do strany, čelo zvrásněné, obočí pozvednuté, oči široce otevřené, ústa zavřená, v konečné fázi artikulace „B“.</a:t>
            </a:r>
          </a:p>
          <a:p>
            <a:pPr algn="just"/>
            <a:r>
              <a:rPr lang="cs-CZ" i="1" dirty="0"/>
              <a:t>Udělat něco bez vědomí osoby/osob, která/které má/mají podle společensky platných norem dát k jednání svolení, nad tímto způsobem jednání je vyjádřen údiv, nesouhlas.</a:t>
            </a:r>
          </a:p>
          <a:p>
            <a:pPr algn="just"/>
            <a:r>
              <a:rPr lang="cs-CZ" dirty="0"/>
              <a:t>Někdo mi vzal beze slova ze stolu mobil. NĚKDO + STŮL + MOBIL + MŮJ + SZ + VZÍT.</a:t>
            </a:r>
            <a:endParaRPr lang="cs-CZ" i="1" dirty="0"/>
          </a:p>
        </p:txBody>
      </p:sp>
      <p:pic>
        <p:nvPicPr>
          <p:cNvPr id="6" name="Zástupný symbol pro obsah 5">
            <a:extLst>
              <a:ext uri="{FF2B5EF4-FFF2-40B4-BE49-F238E27FC236}">
                <a16:creationId xmlns:a16="http://schemas.microsoft.com/office/drawing/2014/main" id="{63DE7A2E-E36E-4346-9B53-A4CB8D863B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55136" y="0"/>
            <a:ext cx="5236864" cy="2463800"/>
          </a:xfrm>
        </p:spPr>
      </p:pic>
    </p:spTree>
    <p:extLst>
      <p:ext uri="{BB962C8B-B14F-4D97-AF65-F5344CB8AC3E}">
        <p14:creationId xmlns:p14="http://schemas.microsoft.com/office/powerpoint/2010/main" val="2936262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10</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se při provádění znaku mírně naklání ze strany na stranu, čelo výrazně svraštělé, obočí sevřené, oči přivřené, ústa zavřená, koutky úst svěšené.</a:t>
            </a:r>
          </a:p>
          <a:p>
            <a:pPr algn="just"/>
            <a:r>
              <a:rPr lang="cs-CZ" i="1" dirty="0"/>
              <a:t>Porušování pravidel, nedbání toho, co je obecně považováno za správné, žádné zábrany jednat „proti proudu“, jednání bez obav z postihu, takové jednání je vnímáno jako „frajeřina“.</a:t>
            </a:r>
          </a:p>
          <a:p>
            <a:pPr algn="just"/>
            <a:r>
              <a:rPr lang="cs-CZ" dirty="0"/>
              <a:t>Vykračoval si s úsměvem po ulici úplně nahý a bylo mu jedno, co si o tom kolemjdoucí myslí. ON + ULICE + JÍT + NAHÝ + SZ.</a:t>
            </a:r>
            <a:endParaRPr lang="cs-CZ" i="1" dirty="0"/>
          </a:p>
        </p:txBody>
      </p:sp>
      <p:pic>
        <p:nvPicPr>
          <p:cNvPr id="8" name="Zástupný symbol pro obsah 7">
            <a:extLst>
              <a:ext uri="{FF2B5EF4-FFF2-40B4-BE49-F238E27FC236}">
                <a16:creationId xmlns:a16="http://schemas.microsoft.com/office/drawing/2014/main" id="{CE2B41C1-8A2A-49D1-A82A-321D7332C0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9300" y="0"/>
            <a:ext cx="6324600" cy="2247900"/>
          </a:xfrm>
        </p:spPr>
      </p:pic>
    </p:spTree>
    <p:extLst>
      <p:ext uri="{BB962C8B-B14F-4D97-AF65-F5344CB8AC3E}">
        <p14:creationId xmlns:p14="http://schemas.microsoft.com/office/powerpoint/2010/main" val="912560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11</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nakloněna do strany, čelo svraštělé, oči mírně vyboulené, ústa volně otevřená, jazyk se opírá o horní ret.</a:t>
            </a:r>
          </a:p>
          <a:p>
            <a:pPr algn="just"/>
            <a:r>
              <a:rPr lang="cs-CZ" i="1" dirty="0"/>
              <a:t>Po nějaké době podlehnout lákadlu bez nátlaku druhé osoby, pouze vlivem své vlastní slabé vůle.</a:t>
            </a:r>
          </a:p>
          <a:p>
            <a:pPr algn="just"/>
            <a:r>
              <a:rPr lang="cs-CZ" dirty="0"/>
              <a:t>Kamarádka držela dietu. Dlouho se držela a nejedla nic sladkého, ale nakonec neodolala. KAMARÁDKA + DIETA + SLADKOSTI + ODMÍTAT + NAKONEC + SZ + VZÍT.</a:t>
            </a:r>
            <a:endParaRPr lang="cs-CZ" i="1" dirty="0"/>
          </a:p>
        </p:txBody>
      </p:sp>
      <p:pic>
        <p:nvPicPr>
          <p:cNvPr id="6" name="Zástupný symbol pro obsah 5">
            <a:extLst>
              <a:ext uri="{FF2B5EF4-FFF2-40B4-BE49-F238E27FC236}">
                <a16:creationId xmlns:a16="http://schemas.microsoft.com/office/drawing/2014/main" id="{226DA2BF-0A00-43C6-8FC4-C7C836BEB2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70159" y="0"/>
            <a:ext cx="5121841" cy="2463800"/>
          </a:xfrm>
        </p:spPr>
      </p:pic>
    </p:spTree>
    <p:extLst>
      <p:ext uri="{BB962C8B-B14F-4D97-AF65-F5344CB8AC3E}">
        <p14:creationId xmlns:p14="http://schemas.microsoft.com/office/powerpoint/2010/main" val="287601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12</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se nakloní dopředu doprava, vzduch je vypouštěn našpulenými rty ven z úst, artikulace „U“.</a:t>
            </a:r>
          </a:p>
          <a:p>
            <a:pPr algn="just"/>
            <a:r>
              <a:rPr lang="cs-CZ" i="1" dirty="0"/>
              <a:t>Podlehnout, ustoupit někomu po předchozím nátlaku (nucení, přemlouvání, argumentování).</a:t>
            </a:r>
          </a:p>
          <a:p>
            <a:pPr algn="just"/>
            <a:r>
              <a:rPr lang="cs-CZ" dirty="0"/>
              <a:t>Kamarád mě tak dlouho přemlouval, ať s ním jdu do hospody, až jsem se nakonec nechal přesvědčit. KAMARÁD + MŮJ + NUTIT (mě) + HOSPODA + SZ.</a:t>
            </a:r>
            <a:endParaRPr lang="cs-CZ" i="1" dirty="0"/>
          </a:p>
        </p:txBody>
      </p:sp>
      <p:pic>
        <p:nvPicPr>
          <p:cNvPr id="8" name="Zástupný symbol pro obsah 7">
            <a:extLst>
              <a:ext uri="{FF2B5EF4-FFF2-40B4-BE49-F238E27FC236}">
                <a16:creationId xmlns:a16="http://schemas.microsoft.com/office/drawing/2014/main" id="{B695E0C9-656D-4F5A-9B22-2E52FC38B9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8550" y="0"/>
            <a:ext cx="4743450" cy="2276475"/>
          </a:xfrm>
        </p:spPr>
      </p:pic>
    </p:spTree>
    <p:extLst>
      <p:ext uri="{BB962C8B-B14F-4D97-AF65-F5344CB8AC3E}">
        <p14:creationId xmlns:p14="http://schemas.microsoft.com/office/powerpoint/2010/main" val="1421344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13</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Vystrčený jazyk mezi rty, artikulace „TH“, „TS“.</a:t>
            </a:r>
          </a:p>
          <a:p>
            <a:pPr algn="just"/>
            <a:r>
              <a:rPr lang="cs-CZ" i="1" dirty="0"/>
              <a:t>Něco z určitého důvodu zůstane vryto v paměti, typický zvyk, povahová vlastnost. Jedná se o dlouhé trvání.</a:t>
            </a:r>
          </a:p>
          <a:p>
            <a:pPr algn="just"/>
            <a:r>
              <a:rPr lang="cs-CZ" dirty="0"/>
              <a:t>Kamarád si libuje v černém oblečení. Je to pro něj typické. KAMARÁD + MILOVAT + OBLEČENÍ + ČERNÝ + JEHO (odkaz na osobu) + SZ.</a:t>
            </a:r>
            <a:endParaRPr lang="cs-CZ" i="1" dirty="0"/>
          </a:p>
        </p:txBody>
      </p:sp>
      <p:pic>
        <p:nvPicPr>
          <p:cNvPr id="6" name="Zástupný symbol pro obsah 5">
            <a:extLst>
              <a:ext uri="{FF2B5EF4-FFF2-40B4-BE49-F238E27FC236}">
                <a16:creationId xmlns:a16="http://schemas.microsoft.com/office/drawing/2014/main" id="{51B64183-E562-4A19-9E3E-5EA433EFB9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96301" y="0"/>
            <a:ext cx="3695700" cy="2605523"/>
          </a:xfrm>
        </p:spPr>
      </p:pic>
    </p:spTree>
    <p:extLst>
      <p:ext uri="{BB962C8B-B14F-4D97-AF65-F5344CB8AC3E}">
        <p14:creationId xmlns:p14="http://schemas.microsoft.com/office/powerpoint/2010/main" val="85035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14</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Stažené obočí, koutky úst jsou vodorovně protažené, vzduch je plynule vypouštěn </a:t>
            </a:r>
            <a:r>
              <a:rPr lang="cs-CZ" dirty="0" err="1"/>
              <a:t>polovyšpulenými</a:t>
            </a:r>
            <a:r>
              <a:rPr lang="cs-CZ" dirty="0"/>
              <a:t> ústy ven.</a:t>
            </a:r>
          </a:p>
          <a:p>
            <a:pPr algn="just"/>
            <a:r>
              <a:rPr lang="cs-CZ" i="1" dirty="0"/>
              <a:t>Nebýt schopen něco vykonat/akceptovat z důvodu fyzických omezení, psychických zábran nebo objektivních důvodů.</a:t>
            </a:r>
          </a:p>
          <a:p>
            <a:pPr algn="just"/>
            <a:r>
              <a:rPr lang="cs-CZ" dirty="0"/>
              <a:t>Pro mého kamaráda není problém sníst 18 knedlíků na posezení. Tak to já bych nemohl. KAMARÁD + MOCT + KNEDLÍK + 18 + JÍST + MOCT + JÁ + SZ.</a:t>
            </a:r>
            <a:endParaRPr lang="cs-CZ" i="1" dirty="0"/>
          </a:p>
        </p:txBody>
      </p:sp>
      <p:pic>
        <p:nvPicPr>
          <p:cNvPr id="8" name="Zástupný symbol pro obsah 7">
            <a:extLst>
              <a:ext uri="{FF2B5EF4-FFF2-40B4-BE49-F238E27FC236}">
                <a16:creationId xmlns:a16="http://schemas.microsoft.com/office/drawing/2014/main" id="{AED4F15F-3B0E-433E-A6AD-8838F04A60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10600" y="-1"/>
            <a:ext cx="3581400" cy="2513263"/>
          </a:xfrm>
        </p:spPr>
      </p:pic>
    </p:spTree>
    <p:extLst>
      <p:ext uri="{BB962C8B-B14F-4D97-AF65-F5344CB8AC3E}">
        <p14:creationId xmlns:p14="http://schemas.microsoft.com/office/powerpoint/2010/main" val="1017309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15</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Zpočátku jsou rty semknuté a lehce vyšpulené, vytvářejí překážku pro výdechový proud vzduchu, poté rty povolí a následuje prudký, krátký únik výdechového proudu z úst ven.</a:t>
            </a:r>
          </a:p>
          <a:p>
            <a:pPr algn="just"/>
            <a:r>
              <a:rPr lang="cs-CZ" i="1" dirty="0"/>
              <a:t>Vyjádření podivení nad tím, že v rozporu s očekáváním (po dlouhé době, po snaze změnu provést) se na věci, na člověku jako celku nic nezměnilo.</a:t>
            </a:r>
          </a:p>
          <a:p>
            <a:pPr algn="just"/>
            <a:r>
              <a:rPr lang="cs-CZ" dirty="0"/>
              <a:t>Slibovali, že současné zákony budou brzy přepracovány. Ale dodnes se vůbec nic nezměnilo. ZÁKON + ZMĚNIT + BUDE + PRAVIDLA + SZ.</a:t>
            </a:r>
            <a:endParaRPr lang="cs-CZ" i="1" dirty="0"/>
          </a:p>
        </p:txBody>
      </p:sp>
      <p:pic>
        <p:nvPicPr>
          <p:cNvPr id="6" name="Zástupný symbol pro obsah 5">
            <a:extLst>
              <a:ext uri="{FF2B5EF4-FFF2-40B4-BE49-F238E27FC236}">
                <a16:creationId xmlns:a16="http://schemas.microsoft.com/office/drawing/2014/main" id="{D72880B1-282B-4B8F-8534-D3B488C837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5525" y="113506"/>
            <a:ext cx="4752975" cy="2238375"/>
          </a:xfrm>
        </p:spPr>
      </p:pic>
    </p:spTree>
    <p:extLst>
      <p:ext uri="{BB962C8B-B14F-4D97-AF65-F5344CB8AC3E}">
        <p14:creationId xmlns:p14="http://schemas.microsoft.com/office/powerpoint/2010/main" val="939460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16</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578100"/>
            <a:ext cx="10414000" cy="41687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Čelo svraštělé, oči mírně vyboulené, ústa v koutcích svěšená. V konečné fázi znaku se čelo více svraští, oči více vyboulí, ústa široce rozevřou a jazyk se volně opírá o spodní ret.</a:t>
            </a:r>
          </a:p>
          <a:p>
            <a:pPr algn="just"/>
            <a:r>
              <a:rPr lang="cs-CZ" i="1" dirty="0"/>
              <a:t>Po snaze zajistit situaci a následné jistotě, že je situace pod kontrolou, přijde zásah zvenčí, v jehož důsledku se situace komplikuje nebo se dostává do problémů, jedná se o vyjádření nespokojenosti nad tím, že se věci neodehrávají podle očekávání, zklamání či překvapení, že není možné realizovat původní záměr.</a:t>
            </a:r>
          </a:p>
          <a:p>
            <a:pPr algn="just"/>
            <a:r>
              <a:rPr lang="cs-CZ" dirty="0"/>
              <a:t>Nabídli mi novou práci. Věřil jsem, že tam nastoupím. Hned jsem dal ve své práci výpověď. Ale když jsem se dozvěděl, že mě nakonec do nové práce nevezmou, byl jsem v koncích. PRÁCE + NOVÝ + NABÍDNOUT + NASTOUPIT + VĚŘIT + PRÁCE + MOJE + VÝPOVĚĎ + POTOM + DOZVĚDĚT + PRÁCE + NOVÝ + NEVZÍT (mě) + SZ.</a:t>
            </a:r>
            <a:endParaRPr lang="cs-CZ" i="1" dirty="0"/>
          </a:p>
        </p:txBody>
      </p:sp>
      <p:pic>
        <p:nvPicPr>
          <p:cNvPr id="8" name="Zástupný symbol pro obsah 7">
            <a:extLst>
              <a:ext uri="{FF2B5EF4-FFF2-40B4-BE49-F238E27FC236}">
                <a16:creationId xmlns:a16="http://schemas.microsoft.com/office/drawing/2014/main" id="{93D06E90-9BAE-449D-B5B5-55D245EAFD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97900" y="-24149"/>
            <a:ext cx="3594100" cy="2564149"/>
          </a:xfrm>
        </p:spPr>
      </p:pic>
    </p:spTree>
    <p:extLst>
      <p:ext uri="{BB962C8B-B14F-4D97-AF65-F5344CB8AC3E}">
        <p14:creationId xmlns:p14="http://schemas.microsoft.com/office/powerpoint/2010/main" val="1161987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17</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cs-CZ" i="1" dirty="0"/>
          </a:p>
        </p:txBody>
      </p:sp>
      <p:pic>
        <p:nvPicPr>
          <p:cNvPr id="8" name="Obrázek 7">
            <a:extLst>
              <a:ext uri="{FF2B5EF4-FFF2-40B4-BE49-F238E27FC236}">
                <a16:creationId xmlns:a16="http://schemas.microsoft.com/office/drawing/2014/main" id="{5116F605-4A26-4B8A-9FDE-FBFF708FA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4900" y="0"/>
            <a:ext cx="3467100" cy="2507456"/>
          </a:xfrm>
          <a:prstGeom prst="rect">
            <a:avLst/>
          </a:prstGeom>
        </p:spPr>
      </p:pic>
      <p:sp>
        <p:nvSpPr>
          <p:cNvPr id="9" name="Zástupný symbol pro obsah 2">
            <a:extLst>
              <a:ext uri="{FF2B5EF4-FFF2-40B4-BE49-F238E27FC236}">
                <a16:creationId xmlns:a16="http://schemas.microsoft.com/office/drawing/2014/main" id="{620D529B-CCF2-44C1-B740-4C13E79A3149}"/>
              </a:ext>
            </a:extLst>
          </p:cNvPr>
          <p:cNvSpPr txBox="1">
            <a:spLocks/>
          </p:cNvSpPr>
          <p:nvPr/>
        </p:nvSpPr>
        <p:spPr>
          <a:xfrm>
            <a:off x="838200" y="2578100"/>
            <a:ext cx="10414000" cy="41687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V počáteční fázi hlava v přirozené pozici, v konečné fázi znaku se ústa otevírají, jazyk se mírně opírá o spodní ret a je stisknut zuby.</a:t>
            </a:r>
          </a:p>
          <a:p>
            <a:pPr algn="just"/>
            <a:r>
              <a:rPr lang="cs-CZ" i="1" dirty="0"/>
              <a:t>Po snaze zajistit situaci a následném spolehnutí se jistotu, že je situace pod kontrolou však přichází zjištění, že vlastním pochybením, podceněním situace se vše komplikuje nebo se dostává do problémů, jedná se o vyjádření nespokojenosti nad tím, že se věci neodehrávají podle očekávání, zklamání či překvapení, že není možné realizovat původní záměr v důsledku vlastní viny, bez zásahu zvenčí.</a:t>
            </a:r>
          </a:p>
          <a:p>
            <a:pPr algn="just"/>
            <a:r>
              <a:rPr lang="cs-CZ" dirty="0"/>
              <a:t>Tolik jsem se těšila do práce, kam jsem už v září měla nastoupit. Ale nemohla jsem nastoupit, protože jsem zjistila, že jsem zase těhotná. PRÁCE + NASTOUPIT + ZÁŘÍ + TĚŠIT (opakovaně) + SZ + TĚHOTNÝ</a:t>
            </a:r>
            <a:r>
              <a:rPr lang="cs-CZ" i="1" dirty="0"/>
              <a:t> </a:t>
            </a:r>
          </a:p>
        </p:txBody>
      </p:sp>
    </p:spTree>
    <p:extLst>
      <p:ext uri="{BB962C8B-B14F-4D97-AF65-F5344CB8AC3E}">
        <p14:creationId xmlns:p14="http://schemas.microsoft.com/office/powerpoint/2010/main" val="78050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ECEF50-DA65-4CD9-AB84-E754A51E2E37}"/>
              </a:ext>
            </a:extLst>
          </p:cNvPr>
          <p:cNvSpPr>
            <a:spLocks noGrp="1"/>
          </p:cNvSpPr>
          <p:nvPr>
            <p:ph type="title"/>
          </p:nvPr>
        </p:nvSpPr>
        <p:spPr/>
        <p:txBody>
          <a:bodyPr/>
          <a:lstStyle/>
          <a:p>
            <a:r>
              <a:rPr lang="cs-CZ" dirty="0"/>
              <a:t>Specifické znaky</a:t>
            </a:r>
          </a:p>
        </p:txBody>
      </p:sp>
      <p:sp>
        <p:nvSpPr>
          <p:cNvPr id="3" name="Zástupný symbol pro obsah 2">
            <a:extLst>
              <a:ext uri="{FF2B5EF4-FFF2-40B4-BE49-F238E27FC236}">
                <a16:creationId xmlns:a16="http://schemas.microsoft.com/office/drawing/2014/main" id="{3D45CE8F-772A-4833-85C0-2315CE46B469}"/>
              </a:ext>
            </a:extLst>
          </p:cNvPr>
          <p:cNvSpPr>
            <a:spLocks noGrp="1"/>
          </p:cNvSpPr>
          <p:nvPr>
            <p:ph idx="1"/>
          </p:nvPr>
        </p:nvSpPr>
        <p:spPr/>
        <p:txBody>
          <a:bodyPr/>
          <a:lstStyle/>
          <a:p>
            <a:pPr algn="just"/>
            <a:r>
              <a:rPr lang="cs-CZ" dirty="0"/>
              <a:t>I v českém znakovém jazyce je možné nalézt velké množství znaků, pro které nemáme jednoslovný ekvivalent v českém jazyce. Pro tyto znaky používáme označení „specifické znaky“.</a:t>
            </a:r>
          </a:p>
          <a:p>
            <a:pPr algn="just"/>
            <a:r>
              <a:rPr lang="cs-CZ" dirty="0"/>
              <a:t>Jedná se o zvláštní skupinu znaků, které se vyznačují tím, že v sobě mají velice často znaky nějaké emoce, pozitivní či negativní, popřípadě vyjadřují různé stavy lidské psychiky nebo osobní postoj mluvčího k někomu/něčemu a jejich hodnocení.</a:t>
            </a:r>
          </a:p>
        </p:txBody>
      </p:sp>
    </p:spTree>
    <p:extLst>
      <p:ext uri="{BB962C8B-B14F-4D97-AF65-F5344CB8AC3E}">
        <p14:creationId xmlns:p14="http://schemas.microsoft.com/office/powerpoint/2010/main" val="61003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18</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v přirozené pozici, oči mírně vyboulené, ústa široce rozevřená. V konečné fázi znaku se ústa zavírají, horní zuby se dotýkají dolního rtu.</a:t>
            </a:r>
          </a:p>
          <a:p>
            <a:pPr algn="just"/>
            <a:r>
              <a:rPr lang="cs-CZ" i="1" dirty="0"/>
              <a:t>Nemoci provést nějakou činnost z důvodu nějaké vnější překážky, která však nesouvisí s časem či s časovými možnostmi, vyjádření nespokojenosti s nemožností naplnit svůj záměr.</a:t>
            </a:r>
          </a:p>
          <a:p>
            <a:pPr algn="just"/>
            <a:r>
              <a:rPr lang="cs-CZ" dirty="0"/>
              <a:t>Byla jsem nakupovat jídlo a chtěla jsem platit kartou. Platba však nešla provést. JÍDLO + NAKUPOVAT + BÝT (minulý čas) + CHTÍT + PLATIT + KARTA + SZ</a:t>
            </a:r>
            <a:endParaRPr lang="cs-CZ" i="1" dirty="0"/>
          </a:p>
        </p:txBody>
      </p:sp>
      <p:pic>
        <p:nvPicPr>
          <p:cNvPr id="8" name="Zástupný symbol pro obsah 7">
            <a:extLst>
              <a:ext uri="{FF2B5EF4-FFF2-40B4-BE49-F238E27FC236}">
                <a16:creationId xmlns:a16="http://schemas.microsoft.com/office/drawing/2014/main" id="{6B814BFE-6443-4546-83BC-01CADFCE0D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23350" y="0"/>
            <a:ext cx="3143250" cy="2247900"/>
          </a:xfrm>
        </p:spPr>
      </p:pic>
    </p:spTree>
    <p:extLst>
      <p:ext uri="{BB962C8B-B14F-4D97-AF65-F5344CB8AC3E}">
        <p14:creationId xmlns:p14="http://schemas.microsoft.com/office/powerpoint/2010/main" val="4043333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19</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v přirozené pozici, oči vyboulené, v závěrečné fázi znaku se oči mírně přivřou, ústa otevřou, zuby stisknuté, vzduch jde ven.</a:t>
            </a:r>
          </a:p>
          <a:p>
            <a:pPr algn="just"/>
            <a:r>
              <a:rPr lang="cs-CZ" i="1" dirty="0"/>
              <a:t>Snaha předejít problémům, po vyhodnocení možných důsledků není původní činnost/akce realizována a je realizována jiná, bezpečnější, vyjádření opatrnosti v jednání.</a:t>
            </a:r>
          </a:p>
          <a:p>
            <a:pPr algn="just"/>
            <a:r>
              <a:rPr lang="cs-CZ" dirty="0"/>
              <a:t>Chtěl jsem se svěřit kamarádovi se svým trápením. Raději jsem mu to ale neřekl, bál jsem se, aby to nevykecal. CHTÍT + SVĚŘOVAT + INDEX (mu) + KAMARÁD + TRÁPENÍ + SZ + PROZRADIT (všem).</a:t>
            </a:r>
            <a:endParaRPr lang="cs-CZ" i="1" dirty="0"/>
          </a:p>
          <a:p>
            <a:pPr algn="just"/>
            <a:endParaRPr lang="cs-CZ" i="1" dirty="0"/>
          </a:p>
        </p:txBody>
      </p:sp>
      <p:pic>
        <p:nvPicPr>
          <p:cNvPr id="6" name="Zástupný symbol pro obsah 5">
            <a:extLst>
              <a:ext uri="{FF2B5EF4-FFF2-40B4-BE49-F238E27FC236}">
                <a16:creationId xmlns:a16="http://schemas.microsoft.com/office/drawing/2014/main" id="{E172573E-295F-4345-9429-B72864278E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8750" y="0"/>
            <a:ext cx="3143250" cy="2286000"/>
          </a:xfrm>
        </p:spPr>
      </p:pic>
    </p:spTree>
    <p:extLst>
      <p:ext uri="{BB962C8B-B14F-4D97-AF65-F5344CB8AC3E}">
        <p14:creationId xmlns:p14="http://schemas.microsoft.com/office/powerpoint/2010/main" val="1318382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20</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v přirozené pozici, oči vyboulené, v závěrečné fázi znaku se oči mírně přivřou, ústa otevřou, zuby stisknuté, koutky úst svěšené, vzduch jde ven.</a:t>
            </a:r>
          </a:p>
          <a:p>
            <a:pPr algn="just"/>
            <a:r>
              <a:rPr lang="cs-CZ" i="1" dirty="0"/>
              <a:t>Pro jistotu něco znovu udělat, zkontrolovat, vzít s sebou do zásoby, vykonat preventivní opatření, které zajistí, že nenastanou v budoucnu komplikace.</a:t>
            </a:r>
          </a:p>
          <a:p>
            <a:pPr algn="just"/>
            <a:r>
              <a:rPr lang="cs-CZ" dirty="0"/>
              <a:t>Někdo říká, že je zbytečné tahat s sebou na dovolenou lékárničku. Ale já si myslím, že je lepší ji pro každý případ mít. VĚC + LÉKARNIČKA + S SEBOU + DOVOLENÁ + NĚKDO + ŘÍKAT + ZBYTEČNÝ + JÁ + MYSLET + LEPŠÍ + SZ.</a:t>
            </a:r>
            <a:endParaRPr lang="cs-CZ" i="1" dirty="0"/>
          </a:p>
        </p:txBody>
      </p:sp>
      <p:pic>
        <p:nvPicPr>
          <p:cNvPr id="6" name="Zástupný symbol pro obsah 5">
            <a:extLst>
              <a:ext uri="{FF2B5EF4-FFF2-40B4-BE49-F238E27FC236}">
                <a16:creationId xmlns:a16="http://schemas.microsoft.com/office/drawing/2014/main" id="{CE2FFBC3-84A3-4374-9B11-7750A69F80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2550" y="0"/>
            <a:ext cx="3219450" cy="2295525"/>
          </a:xfrm>
        </p:spPr>
      </p:pic>
    </p:spTree>
    <p:extLst>
      <p:ext uri="{BB962C8B-B14F-4D97-AF65-F5344CB8AC3E}">
        <p14:creationId xmlns:p14="http://schemas.microsoft.com/office/powerpoint/2010/main" val="2896333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21</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mírně nakloněna na stranu, ústa jako v „křeči“, zuby semknuté, vzduch jde z úst ven, koutky úst mírně svěšené.</a:t>
            </a:r>
          </a:p>
          <a:p>
            <a:pPr algn="just"/>
            <a:r>
              <a:rPr lang="cs-CZ" i="1" dirty="0"/>
              <a:t>Nemít k někomu respekt, pohrdat jím, dávat najevo, že mi nestojí za to, abych se jím zabýval. </a:t>
            </a:r>
          </a:p>
          <a:p>
            <a:pPr algn="just"/>
            <a:r>
              <a:rPr lang="cs-CZ" dirty="0"/>
              <a:t>Třídní učitelka nemá u studentů střední školy vůbec žádnou autoritu. STUDENTI + ŠKOLA + STŘEDNÍ + INDEX (jí) + UČITELKA + SZ. </a:t>
            </a:r>
            <a:endParaRPr lang="cs-CZ" i="1" dirty="0"/>
          </a:p>
        </p:txBody>
      </p:sp>
      <p:pic>
        <p:nvPicPr>
          <p:cNvPr id="6" name="Zástupný symbol pro obsah 5">
            <a:extLst>
              <a:ext uri="{FF2B5EF4-FFF2-40B4-BE49-F238E27FC236}">
                <a16:creationId xmlns:a16="http://schemas.microsoft.com/office/drawing/2014/main" id="{B377DD9D-F48C-4148-A2F4-FB20987A81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7400" y="0"/>
            <a:ext cx="6324600" cy="2286000"/>
          </a:xfrm>
        </p:spPr>
      </p:pic>
    </p:spTree>
    <p:extLst>
      <p:ext uri="{BB962C8B-B14F-4D97-AF65-F5344CB8AC3E}">
        <p14:creationId xmlns:p14="http://schemas.microsoft.com/office/powerpoint/2010/main" val="1090617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22</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mírně nakloněna, čelo svraštělé, obočí sevřené, oči nepatrně přivřené, ústa volně vypouští vzduch ven.</a:t>
            </a:r>
          </a:p>
          <a:p>
            <a:pPr algn="just"/>
            <a:r>
              <a:rPr lang="cs-CZ" i="1" dirty="0"/>
              <a:t>Zvládání nějaké situace/činnosti bez problémů, umět si s něčím/někým poradit sám.</a:t>
            </a:r>
          </a:p>
          <a:p>
            <a:pPr algn="just"/>
            <a:r>
              <a:rPr lang="cs-CZ" dirty="0"/>
              <a:t>Mně matika nejde, ale ostatní spolužáci ji zvládají. MATEMATIKA + PROBLÉM + SPOLUŽÁCI + SZ.</a:t>
            </a:r>
            <a:endParaRPr lang="cs-CZ" i="1" dirty="0"/>
          </a:p>
        </p:txBody>
      </p:sp>
      <p:pic>
        <p:nvPicPr>
          <p:cNvPr id="6" name="Zástupný symbol pro obsah 5">
            <a:extLst>
              <a:ext uri="{FF2B5EF4-FFF2-40B4-BE49-F238E27FC236}">
                <a16:creationId xmlns:a16="http://schemas.microsoft.com/office/drawing/2014/main" id="{32B9C84D-46C8-4E49-8770-B0FE43B544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6450" y="0"/>
            <a:ext cx="6305550" cy="2257425"/>
          </a:xfrm>
        </p:spPr>
      </p:pic>
    </p:spTree>
    <p:extLst>
      <p:ext uri="{BB962C8B-B14F-4D97-AF65-F5344CB8AC3E}">
        <p14:creationId xmlns:p14="http://schemas.microsoft.com/office/powerpoint/2010/main" val="3949770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23</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Pravé oko se zavře, pokrčený nos, pravý koutek horního rtu je vyvýšen.</a:t>
            </a:r>
          </a:p>
          <a:p>
            <a:pPr algn="just"/>
            <a:r>
              <a:rPr lang="cs-CZ" i="1" dirty="0"/>
              <a:t>Nevhodné, nezdvořilé chování, které porušuje stanovené normy (psané i nepsané).</a:t>
            </a:r>
          </a:p>
          <a:p>
            <a:pPr algn="just"/>
            <a:r>
              <a:rPr lang="cs-CZ" dirty="0"/>
              <a:t>Beze slova do mě jen tak strčí, nevychovanec. CHLAP + INDEX (mě) + STRČIT + SZ.</a:t>
            </a:r>
            <a:endParaRPr lang="cs-CZ" i="1" dirty="0"/>
          </a:p>
        </p:txBody>
      </p:sp>
      <p:pic>
        <p:nvPicPr>
          <p:cNvPr id="8" name="Zástupný symbol pro obsah 7">
            <a:extLst>
              <a:ext uri="{FF2B5EF4-FFF2-40B4-BE49-F238E27FC236}">
                <a16:creationId xmlns:a16="http://schemas.microsoft.com/office/drawing/2014/main" id="{2C480D3B-3ADA-4AA8-86F1-5DEE4926D4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20175" y="0"/>
            <a:ext cx="3171825" cy="2276475"/>
          </a:xfrm>
        </p:spPr>
      </p:pic>
    </p:spTree>
    <p:extLst>
      <p:ext uri="{BB962C8B-B14F-4D97-AF65-F5344CB8AC3E}">
        <p14:creationId xmlns:p14="http://schemas.microsoft.com/office/powerpoint/2010/main" val="1017734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24</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mírně nakloněná do strany, obočí mírně sevřené, ústa pootevřená, zuby svírají jazyk, který se opírá o spodní ret. </a:t>
            </a:r>
          </a:p>
          <a:p>
            <a:pPr algn="just"/>
            <a:r>
              <a:rPr lang="cs-CZ" i="1" dirty="0"/>
              <a:t>Malý nebo omezený výběr, nepříliš lichotivé hodnocení vzhledu nějaké věci nebo osoby, vyjádření nespokojenosti se zjištěnou skutečností.</a:t>
            </a:r>
          </a:p>
          <a:p>
            <a:pPr algn="just"/>
            <a:r>
              <a:rPr lang="cs-CZ" dirty="0"/>
              <a:t>Byl jsem na FF UK a už byly čtyři hodiny odpoledne. Dostal jsem hlad, tak jsem šel do školního bufetu, že si tam něco dám. Nebylo tam ale vůbec z čeho vybírat. FF UK + BÝT (minulý čas) + UŽ + ODPOLEDNE + 16.00 + HLAD + BUFET + JÍT + JÍDLO + SZ.</a:t>
            </a:r>
          </a:p>
        </p:txBody>
      </p:sp>
      <p:pic>
        <p:nvPicPr>
          <p:cNvPr id="8" name="Zástupný symbol pro obsah 7">
            <a:extLst>
              <a:ext uri="{FF2B5EF4-FFF2-40B4-BE49-F238E27FC236}">
                <a16:creationId xmlns:a16="http://schemas.microsoft.com/office/drawing/2014/main" id="{E192A857-21CB-4EBC-8B09-94797599D66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07275" y="0"/>
            <a:ext cx="4733925" cy="2295525"/>
          </a:xfrm>
        </p:spPr>
      </p:pic>
    </p:spTree>
    <p:extLst>
      <p:ext uri="{BB962C8B-B14F-4D97-AF65-F5344CB8AC3E}">
        <p14:creationId xmlns:p14="http://schemas.microsoft.com/office/powerpoint/2010/main" val="573796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25</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mírně nakloněna, čelo svraštělé, obočí sevřené, oči nepatrně přivřené, ústa volně vypouští vzduch ven.</a:t>
            </a:r>
          </a:p>
          <a:p>
            <a:pPr algn="just"/>
            <a:r>
              <a:rPr lang="cs-CZ" i="1" dirty="0"/>
              <a:t>Na povrchu nezajímavé, nehezké, ale uvnitř velmi často kvalitní nebo hodnotné, bez chuti a bez „šmrncu“.</a:t>
            </a:r>
          </a:p>
          <a:p>
            <a:pPr algn="just"/>
            <a:r>
              <a:rPr lang="cs-CZ" dirty="0"/>
              <a:t>Na první pohled je nic moc, ale ve skutečnosti je hrozně hodná a milá. ŽENA + POPRVÉ + SEJÍT + OBLIČEJ + SZ + ALE + SZ (UUU) + HODNÝ + MILÝ.</a:t>
            </a:r>
            <a:endParaRPr lang="cs-CZ" i="1" dirty="0"/>
          </a:p>
        </p:txBody>
      </p:sp>
      <p:pic>
        <p:nvPicPr>
          <p:cNvPr id="8" name="Zástupný symbol pro obsah 7">
            <a:extLst>
              <a:ext uri="{FF2B5EF4-FFF2-40B4-BE49-F238E27FC236}">
                <a16:creationId xmlns:a16="http://schemas.microsoft.com/office/drawing/2014/main" id="{80343E89-D56D-46CC-BCA3-06D1BD9ED3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0450" y="0"/>
            <a:ext cx="4781550" cy="2276475"/>
          </a:xfrm>
        </p:spPr>
      </p:pic>
    </p:spTree>
    <p:extLst>
      <p:ext uri="{BB962C8B-B14F-4D97-AF65-F5344CB8AC3E}">
        <p14:creationId xmlns:p14="http://schemas.microsoft.com/office/powerpoint/2010/main" val="1645955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26</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nepatrně kýve ze strany na stranu, čelo je svraštělé, obočí stažené, ústa svěšená, koutky svěšené dolů, artikulace „B“, slabě.</a:t>
            </a:r>
          </a:p>
          <a:p>
            <a:pPr algn="just"/>
            <a:r>
              <a:rPr lang="cs-CZ" i="1" dirty="0"/>
              <a:t>Vyjádření názoru, že je něco zbytečné, nepotřebné, objasnění příčiny vzniklé situace, negativní až skeptický postoj k události, k činnosti, k osobě.</a:t>
            </a:r>
          </a:p>
          <a:p>
            <a:pPr algn="just"/>
            <a:r>
              <a:rPr lang="cs-CZ" dirty="0"/>
              <a:t>Myslím, že nemá cenu jezdit na přednášku do Polska, protože tam nebude tlumočník do češtiny. MYSLET + POLSKO + JET + TAM + PŘEDNÁŠKA + SZ + DŮVOD + TLUMOČNÍK + TAM + NEBÝT (budoucí čas).</a:t>
            </a:r>
            <a:endParaRPr lang="cs-CZ" i="1" dirty="0"/>
          </a:p>
        </p:txBody>
      </p:sp>
      <p:pic>
        <p:nvPicPr>
          <p:cNvPr id="6" name="Zástupný symbol pro obsah 5">
            <a:extLst>
              <a:ext uri="{FF2B5EF4-FFF2-40B4-BE49-F238E27FC236}">
                <a16:creationId xmlns:a16="http://schemas.microsoft.com/office/drawing/2014/main" id="{00B5E09A-E1D0-4721-9333-53F735D17A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48750" y="0"/>
            <a:ext cx="3143250" cy="2247900"/>
          </a:xfrm>
        </p:spPr>
      </p:pic>
    </p:spTree>
    <p:extLst>
      <p:ext uri="{BB962C8B-B14F-4D97-AF65-F5344CB8AC3E}">
        <p14:creationId xmlns:p14="http://schemas.microsoft.com/office/powerpoint/2010/main" val="1762631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27</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mírně nakloněna, obočí sevřené, ústa pevně semknutá, v konečné fázi znaku ústa prudce artikulují „B“.</a:t>
            </a:r>
          </a:p>
          <a:p>
            <a:pPr algn="just"/>
            <a:r>
              <a:rPr lang="cs-CZ" i="1" dirty="0"/>
              <a:t>Zdůvodnění následků činnosti, silné emotivní zabarvení, nespokojenost se situací.</a:t>
            </a:r>
          </a:p>
          <a:p>
            <a:pPr algn="just"/>
            <a:r>
              <a:rPr lang="cs-CZ" dirty="0"/>
              <a:t>Učil jsem studenty zdravotnické školy. Byli strašně unavení, což mě u nich opravdu udivilo. Pokračoval jsem ale ve výuce dál. Až později mi došlo, že takhle padají únavou kvůli neustálým výkyvům počasí. ŠKOLA + ZDRAVOTNICKÝ + STUDENTY + UČIT + ONI + UNAVENÝ + SILNÝ + DIVIT SE + VÝUKA + DÁL + UVĚDOMIT + SZ + POČASÍ.</a:t>
            </a:r>
          </a:p>
        </p:txBody>
      </p:sp>
      <p:pic>
        <p:nvPicPr>
          <p:cNvPr id="6" name="Zástupný symbol pro obsah 5">
            <a:extLst>
              <a:ext uri="{FF2B5EF4-FFF2-40B4-BE49-F238E27FC236}">
                <a16:creationId xmlns:a16="http://schemas.microsoft.com/office/drawing/2014/main" id="{7AE80CB5-8794-4AF3-B950-D4722FAF8ED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8275" y="0"/>
            <a:ext cx="3133725" cy="2286000"/>
          </a:xfrm>
        </p:spPr>
      </p:pic>
    </p:spTree>
    <p:extLst>
      <p:ext uri="{BB962C8B-B14F-4D97-AF65-F5344CB8AC3E}">
        <p14:creationId xmlns:p14="http://schemas.microsoft.com/office/powerpoint/2010/main" val="285775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F8568E-6FFD-47C8-B8C4-5396468EFC53}"/>
              </a:ext>
            </a:extLst>
          </p:cNvPr>
          <p:cNvSpPr>
            <a:spLocks noGrp="1"/>
          </p:cNvSpPr>
          <p:nvPr>
            <p:ph type="title"/>
          </p:nvPr>
        </p:nvSpPr>
        <p:spPr/>
        <p:txBody>
          <a:bodyPr/>
          <a:lstStyle/>
          <a:p>
            <a:r>
              <a:rPr lang="cs-CZ" dirty="0"/>
              <a:t>Specifický znak č. 1</a:t>
            </a:r>
          </a:p>
        </p:txBody>
      </p:sp>
      <p:pic>
        <p:nvPicPr>
          <p:cNvPr id="6" name="Obrázek 5">
            <a:extLst>
              <a:ext uri="{FF2B5EF4-FFF2-40B4-BE49-F238E27FC236}">
                <a16:creationId xmlns:a16="http://schemas.microsoft.com/office/drawing/2014/main" id="{D1ED0DC1-1693-4BA4-880C-FCF146CFA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5307" y="365125"/>
            <a:ext cx="3314700" cy="2266950"/>
          </a:xfrm>
          <a:prstGeom prst="rect">
            <a:avLst/>
          </a:prstGeom>
        </p:spPr>
      </p:pic>
      <p:sp>
        <p:nvSpPr>
          <p:cNvPr id="7" name="Zástupný symbol pro obsah 2">
            <a:extLst>
              <a:ext uri="{FF2B5EF4-FFF2-40B4-BE49-F238E27FC236}">
                <a16:creationId xmlns:a16="http://schemas.microsoft.com/office/drawing/2014/main" id="{12B8C8A7-1607-4FA0-BB57-7AF51C685C65}"/>
              </a:ext>
            </a:extLst>
          </p:cNvPr>
          <p:cNvSpPr>
            <a:spLocks noGrp="1"/>
          </p:cNvSpPr>
          <p:nvPr>
            <p:ph idx="1"/>
          </p:nvPr>
        </p:nvSpPr>
        <p:spPr>
          <a:xfrm>
            <a:off x="838200" y="2718033"/>
            <a:ext cx="10515600" cy="3774842"/>
          </a:xfrm>
        </p:spPr>
        <p:txBody>
          <a:bodyPr>
            <a:normAutofit fontScale="85000" lnSpcReduction="20000"/>
          </a:bodyPr>
          <a:lstStyle/>
          <a:p>
            <a:pPr algn="just"/>
            <a:r>
              <a:rPr lang="cs-CZ" dirty="0"/>
              <a:t>Hlava nepatrně dozadu, udivený výraz v obličeji, čelo napjaté, oči vyboulené, ústa široce rozevřená, jazyk volně vyčnívá ven bez kontaktu se zuby, opírá se o dolní ret.</a:t>
            </a:r>
          </a:p>
          <a:p>
            <a:pPr algn="just"/>
            <a:r>
              <a:rPr lang="cs-CZ" i="1" dirty="0"/>
              <a:t>Někdo je zaskočen, vyveden z míry vzniklou skutečností, není na podobnou situaci připraven, neví, co dělat, jak se zachovat.</a:t>
            </a:r>
          </a:p>
          <a:p>
            <a:pPr algn="just"/>
            <a:r>
              <a:rPr lang="cs-CZ" dirty="0"/>
              <a:t>Dcerka se mě ptala, jestli máme doma nějaké sušenky. Řekla jsem jí, že ne, přestože jsem moc dobře věděla, </a:t>
            </a:r>
            <a:r>
              <a:rPr lang="cs-CZ" dirty="0" err="1"/>
              <a:t>ţe</a:t>
            </a:r>
            <a:r>
              <a:rPr lang="cs-CZ" dirty="0"/>
              <a:t> jich máme plnou spíž. Nechtěla jsem, aby se pořád cpala něčím sladkým. Po pár dnech ale dcerka sladkosti ve spíži našla. Ptala se mě, proč jsem jí lhala. Nedokázala jsem jí na to okamžitě nějak rozumně odpovědět. DCERKA + PTÁT SE (mě) + SUŠENKY+ MÍT + JÁ + ŘÍCT (jí) + NEMÍT + ALE + JÁ + VĚDĚT + MÍT + DOMA + SUŠENKY + DOST + JÁ + NECHTÍT + ONA + JÍST + POŘÁD + SLADKOSTI + DNY + PO + DCERKA + SPÍŽ + NAJÍT + ŘÍCT (mě ostře) + LHÁT + TY + PROČ + JÁ + SZ.</a:t>
            </a:r>
            <a:endParaRPr lang="cs-CZ" i="1" dirty="0"/>
          </a:p>
        </p:txBody>
      </p:sp>
    </p:spTree>
    <p:extLst>
      <p:ext uri="{BB962C8B-B14F-4D97-AF65-F5344CB8AC3E}">
        <p14:creationId xmlns:p14="http://schemas.microsoft.com/office/powerpoint/2010/main" val="3763029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28</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v přirozené pozici, koutky úst svěšené, v závěrečné fázi znaku čelo svraštělé, oči přivřené, ústa otevřená, jazyk se opírá o dolní ret, je stisknut horními zuby.</a:t>
            </a:r>
          </a:p>
          <a:p>
            <a:pPr algn="just"/>
            <a:r>
              <a:rPr lang="cs-CZ" i="1" dirty="0"/>
              <a:t>Po snaze vykonat určitou činnost, naplnit nějaký cíl přichází neúspěch v důsledku chyby v jednání, zásahu do průběhu jednání, nespokojenost s výsledkem, který neodpovídá očekávání. </a:t>
            </a:r>
          </a:p>
          <a:p>
            <a:pPr algn="just"/>
            <a:r>
              <a:rPr lang="cs-CZ" dirty="0"/>
              <a:t>S přáteli jsme se chtěli domluvit na termínu společného výletu. Tak dlouho jsme se dohadovali, až jsme se na žádném termínu nedomluvili. PŘÁTELÉ + VÝLET + SPOLEČNÝ + CHTÍT + TERMÍN + DOHODNOUT (opakovaně) + SZ.</a:t>
            </a:r>
            <a:endParaRPr lang="cs-CZ" i="1" dirty="0"/>
          </a:p>
        </p:txBody>
      </p:sp>
      <p:pic>
        <p:nvPicPr>
          <p:cNvPr id="6" name="Zástupný symbol pro obsah 5">
            <a:extLst>
              <a:ext uri="{FF2B5EF4-FFF2-40B4-BE49-F238E27FC236}">
                <a16:creationId xmlns:a16="http://schemas.microsoft.com/office/drawing/2014/main" id="{B194B331-60CF-4168-9DF1-40C43043BE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58075" y="0"/>
            <a:ext cx="4733925" cy="2305050"/>
          </a:xfrm>
        </p:spPr>
      </p:pic>
    </p:spTree>
    <p:extLst>
      <p:ext uri="{BB962C8B-B14F-4D97-AF65-F5344CB8AC3E}">
        <p14:creationId xmlns:p14="http://schemas.microsoft.com/office/powerpoint/2010/main" val="22334774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a:xfrm>
            <a:off x="838200" y="365125"/>
            <a:ext cx="10515600" cy="1325563"/>
          </a:xfrm>
        </p:spPr>
        <p:txBody>
          <a:bodyPr/>
          <a:lstStyle/>
          <a:p>
            <a:r>
              <a:rPr lang="cs-CZ" dirty="0"/>
              <a:t>Specifický znak č. 29</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1460500"/>
            <a:ext cx="6581775" cy="5172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a:t>Nepříjemný výraz v obličeji, hlava se mírně naklání do strany, oči se postupně výrazně vypoulí, ústa po celou dobu artikulace mírně pootevřená.</a:t>
            </a:r>
          </a:p>
          <a:p>
            <a:r>
              <a:rPr lang="cs-CZ" i="1" dirty="0"/>
              <a:t>Opakovaná činnost, která uvádí osobu do stavu naštvanosti.</a:t>
            </a:r>
          </a:p>
          <a:p>
            <a:r>
              <a:rPr lang="cs-CZ" dirty="0"/>
              <a:t>Paní z účtárny mě neustále otravovala, abych jí nezapomněl přinést potvrzení o částečném invalidním důchodu. PANÍ + ÚČTÁRNA + SZ + OTRAVOVAT + ŘÍCT (mi) + VĚC + INVALIDNÍ + DŦCHOD + POTVRZENÍ + DÁT (ji). </a:t>
            </a:r>
            <a:endParaRPr lang="cs-CZ" i="1" dirty="0"/>
          </a:p>
          <a:p>
            <a:endParaRPr lang="cs-CZ" i="1" dirty="0"/>
          </a:p>
        </p:txBody>
      </p:sp>
      <p:pic>
        <p:nvPicPr>
          <p:cNvPr id="8" name="Obrázek 7">
            <a:extLst>
              <a:ext uri="{FF2B5EF4-FFF2-40B4-BE49-F238E27FC236}">
                <a16:creationId xmlns:a16="http://schemas.microsoft.com/office/drawing/2014/main" id="{626E4C18-FF71-4B31-9320-6A8BBC622E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975" y="0"/>
            <a:ext cx="4772025" cy="4667250"/>
          </a:xfrm>
          <a:prstGeom prst="rect">
            <a:avLst/>
          </a:prstGeom>
        </p:spPr>
      </p:pic>
    </p:spTree>
    <p:extLst>
      <p:ext uri="{BB962C8B-B14F-4D97-AF65-F5344CB8AC3E}">
        <p14:creationId xmlns:p14="http://schemas.microsoft.com/office/powerpoint/2010/main" val="1902404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30</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Výraz pochopení, hlava se naklání mírně dozadu, oči se nepatrně přivírají, rty se výrazně špulí.</a:t>
            </a:r>
          </a:p>
          <a:p>
            <a:pPr algn="just"/>
            <a:r>
              <a:rPr lang="cs-CZ" i="1" dirty="0"/>
              <a:t>Po nějaké době rozvzpomenutí se, přijít věci na kloub, vyjádření toho, že se nejednalo o nic náročného, záludného, a že tedy nebylo nutné nad tím tak dlouho přemýšlet.</a:t>
            </a:r>
          </a:p>
          <a:p>
            <a:pPr algn="just"/>
            <a:r>
              <a:rPr lang="cs-CZ" dirty="0"/>
              <a:t>Když se mě ptali, jestli ho znám, řekl jsem, že určitě ne. Když mi ho ale kamarádka připomněla, vzpomněl jsem si. Chvilku mi to trvalo, ale nakonec jsem si vybavil, že jsme se seznámili před 6 lety na přednášce. Že jsem si nevzpomněl hned! PTÁT (mě) + ZNÁT (ho) + NE + KAMARÁDKA + MOJE + PŘIPOMENOUT (mi) + VZPOMENOUT + CHVILKA + VZPOMENOUT + PŘEDNÁŠKA + PŘED 6 LETY (inkorporace) + POTKAT + BÝT (minulý čas) + SZ.</a:t>
            </a:r>
            <a:endParaRPr lang="cs-CZ" i="1" dirty="0"/>
          </a:p>
        </p:txBody>
      </p:sp>
      <p:pic>
        <p:nvPicPr>
          <p:cNvPr id="4" name="Obrázek 3">
            <a:extLst>
              <a:ext uri="{FF2B5EF4-FFF2-40B4-BE49-F238E27FC236}">
                <a16:creationId xmlns:a16="http://schemas.microsoft.com/office/drawing/2014/main" id="{CF91DE31-9AF1-4C0E-8EC4-ECDC9B48BD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925" y="38100"/>
            <a:ext cx="6315075" cy="2295525"/>
          </a:xfrm>
          <a:prstGeom prst="rect">
            <a:avLst/>
          </a:prstGeom>
        </p:spPr>
      </p:pic>
    </p:spTree>
    <p:extLst>
      <p:ext uri="{BB962C8B-B14F-4D97-AF65-F5344CB8AC3E}">
        <p14:creationId xmlns:p14="http://schemas.microsoft.com/office/powerpoint/2010/main" val="304245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31</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Neutrální výraz, hlava se mírně naklání do strany, oči se nepatrně přivírají, rty jsou jemně semknuté.</a:t>
            </a:r>
          </a:p>
          <a:p>
            <a:pPr algn="just"/>
            <a:r>
              <a:rPr lang="cs-CZ" i="1" dirty="0"/>
              <a:t>Jedná se maličkost, o něco, co si nezaslouží zvláštní pozornost, vyjádření údivu nad tím, že to někdo jiný může vnímat jinak, zásadněji. </a:t>
            </a:r>
          </a:p>
          <a:p>
            <a:pPr algn="just"/>
            <a:r>
              <a:rPr lang="cs-CZ" dirty="0"/>
              <a:t>Moc děkuji, že jsi mi pomohl umýt to nádobí. Ale to přece byla maličkost! TY + NÁDOBÍ + UMÝVAT + PODĚKOVAT + MOC + SZ.</a:t>
            </a:r>
            <a:endParaRPr lang="cs-CZ" i="1" dirty="0"/>
          </a:p>
        </p:txBody>
      </p:sp>
      <p:pic>
        <p:nvPicPr>
          <p:cNvPr id="4" name="Obrázek 3">
            <a:extLst>
              <a:ext uri="{FF2B5EF4-FFF2-40B4-BE49-F238E27FC236}">
                <a16:creationId xmlns:a16="http://schemas.microsoft.com/office/drawing/2014/main" id="{F8FDB599-680B-42E7-B8D9-24DC2CFA4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075" y="25400"/>
            <a:ext cx="6372225" cy="2286000"/>
          </a:xfrm>
          <a:prstGeom prst="rect">
            <a:avLst/>
          </a:prstGeom>
        </p:spPr>
      </p:pic>
    </p:spTree>
    <p:extLst>
      <p:ext uri="{BB962C8B-B14F-4D97-AF65-F5344CB8AC3E}">
        <p14:creationId xmlns:p14="http://schemas.microsoft.com/office/powerpoint/2010/main" val="3339856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32</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Neutrální výraz, hlava se mírně naklání do strany, oči jsou v klidu, přivřené, rty jsou jemně semknuté.</a:t>
            </a:r>
          </a:p>
          <a:p>
            <a:pPr algn="just"/>
            <a:r>
              <a:rPr lang="cs-CZ" i="1" dirty="0"/>
              <a:t>Nic se neděje, nevadí, nijak to nenarušuje záměr, atmosféru, náladu. </a:t>
            </a:r>
          </a:p>
          <a:p>
            <a:pPr algn="just"/>
            <a:r>
              <a:rPr lang="cs-CZ" dirty="0"/>
              <a:t>Jé, promiň, pošlapal jsem ti koberec! Ale prosím tě, nedělej si hlavu z takové hlouposti! KOBEREC + POŠLAPAT + OMLOUVAT + SZ.</a:t>
            </a:r>
            <a:endParaRPr lang="cs-CZ" i="1" dirty="0"/>
          </a:p>
        </p:txBody>
      </p:sp>
      <p:pic>
        <p:nvPicPr>
          <p:cNvPr id="4" name="Obrázek 3">
            <a:extLst>
              <a:ext uri="{FF2B5EF4-FFF2-40B4-BE49-F238E27FC236}">
                <a16:creationId xmlns:a16="http://schemas.microsoft.com/office/drawing/2014/main" id="{B6FD53DF-82D9-460C-A2C0-AF9FE1062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875" y="0"/>
            <a:ext cx="6334125" cy="2209800"/>
          </a:xfrm>
          <a:prstGeom prst="rect">
            <a:avLst/>
          </a:prstGeom>
        </p:spPr>
      </p:pic>
    </p:spTree>
    <p:extLst>
      <p:ext uri="{BB962C8B-B14F-4D97-AF65-F5344CB8AC3E}">
        <p14:creationId xmlns:p14="http://schemas.microsoft.com/office/powerpoint/2010/main" val="2688810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33</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Udivující výraz v obličeji, čelo zvrásnělé, oči vypouklé, ústa široce otevřená, jazyk nepatrně vystupuje z úst, v konečné fázi se ústa zavírají.</a:t>
            </a:r>
          </a:p>
          <a:p>
            <a:pPr algn="just"/>
            <a:r>
              <a:rPr lang="cs-CZ" i="1" dirty="0"/>
              <a:t>Nezájem o něco / o někoho, neuspokojení z činnosti, nuda, negativní hodnocení věci/osoby.</a:t>
            </a:r>
          </a:p>
          <a:p>
            <a:pPr algn="just"/>
            <a:r>
              <a:rPr lang="cs-CZ" dirty="0"/>
              <a:t>Tebe baví filmy pro pamětníky? To je pro mě hrozná nuda! FILM + TYP + PAMĚTNÍK + TY + KOUKAT + SZ.</a:t>
            </a:r>
            <a:endParaRPr lang="cs-CZ" i="1" dirty="0"/>
          </a:p>
          <a:p>
            <a:pPr algn="just"/>
            <a:endParaRPr lang="cs-CZ" i="1" dirty="0"/>
          </a:p>
        </p:txBody>
      </p:sp>
      <p:pic>
        <p:nvPicPr>
          <p:cNvPr id="5" name="Obrázek 4">
            <a:extLst>
              <a:ext uri="{FF2B5EF4-FFF2-40B4-BE49-F238E27FC236}">
                <a16:creationId xmlns:a16="http://schemas.microsoft.com/office/drawing/2014/main" id="{BB7C75E9-632C-42E0-AFED-AB8C412206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925" y="0"/>
            <a:ext cx="6315075" cy="2247900"/>
          </a:xfrm>
          <a:prstGeom prst="rect">
            <a:avLst/>
          </a:prstGeom>
        </p:spPr>
      </p:pic>
    </p:spTree>
    <p:extLst>
      <p:ext uri="{BB962C8B-B14F-4D97-AF65-F5344CB8AC3E}">
        <p14:creationId xmlns:p14="http://schemas.microsoft.com/office/powerpoint/2010/main" val="4228843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34</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nakloněna mírně dopředu, čelo svraštělé, oči vyboulené, ústa pevně sevřená, tváře mírně vypouklé.</a:t>
            </a:r>
          </a:p>
          <a:p>
            <a:pPr algn="just"/>
            <a:r>
              <a:rPr lang="cs-CZ" i="1" dirty="0"/>
              <a:t>Vyhovět, udělat něco i za cenu, že to není z vlastní vůle, pro vlastní uspokojení, není cesty, jak odmítnout, jak se vyhnout činnosti bez následků. </a:t>
            </a:r>
          </a:p>
          <a:p>
            <a:pPr algn="just"/>
            <a:r>
              <a:rPr lang="cs-CZ" dirty="0"/>
              <a:t>Kamarádi mě tahali na diskotéku. Vůbec se mi tam nechtělo. Věděl jsem, že se tam budu nudit. Ale přemlouvali mě tak dlouho, až jsem tam kvůli nim nakonec šel. Nechtěl jsem jim zkazit náladu. KAMARÁDI + DISKOTÉKA + TAHAT (mě) + TAM + SZ (</a:t>
            </a:r>
            <a:r>
              <a:rPr lang="cs-CZ" dirty="0" err="1"/>
              <a:t>fifi</a:t>
            </a:r>
            <a:r>
              <a:rPr lang="cs-CZ" dirty="0"/>
              <a:t>) + DŮVOD + VĚDĚT + NUDA + PŘEMLOUVAT (mě) + NAKONEC + SZ + JÍT + TAM. </a:t>
            </a:r>
            <a:endParaRPr lang="cs-CZ" i="1" dirty="0"/>
          </a:p>
        </p:txBody>
      </p:sp>
      <p:pic>
        <p:nvPicPr>
          <p:cNvPr id="4" name="Obrázek 3">
            <a:extLst>
              <a:ext uri="{FF2B5EF4-FFF2-40B4-BE49-F238E27FC236}">
                <a16:creationId xmlns:a16="http://schemas.microsoft.com/office/drawing/2014/main" id="{DC48D6E1-2FB6-440B-9302-54688BB78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450" y="0"/>
            <a:ext cx="6305550" cy="2295525"/>
          </a:xfrm>
          <a:prstGeom prst="rect">
            <a:avLst/>
          </a:prstGeom>
        </p:spPr>
      </p:pic>
    </p:spTree>
    <p:extLst>
      <p:ext uri="{BB962C8B-B14F-4D97-AF65-F5344CB8AC3E}">
        <p14:creationId xmlns:p14="http://schemas.microsoft.com/office/powerpoint/2010/main" val="3982598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35</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nakloněna mírně dopředu, čelo svraštělé, oči výrazně vyboulené, ústa v přirozené pozici, zavřená, tváře mírně vypouklé.</a:t>
            </a:r>
          </a:p>
          <a:p>
            <a:pPr algn="just"/>
            <a:r>
              <a:rPr lang="cs-CZ" i="1" dirty="0"/>
              <a:t>Něco se zatnutými zuby vydržet, přemoci se a nedát své sebezapření najevo. </a:t>
            </a:r>
          </a:p>
          <a:p>
            <a:pPr algn="just"/>
            <a:r>
              <a:rPr lang="cs-CZ" dirty="0"/>
              <a:t>Na návštěvě nám nabídli polévku, která byla chuťově odporná. Neřekli jsme ani slovo a se zapřením ji snědli. NÁVŠTÍVIT (k nim) + MY + BÝT (minulý čas) + POLÉVKA + NABÍDNOUT (NÁM) + ALE + NECHUTNÝ + SZ + JÍST (klasifikátor: lžíce).</a:t>
            </a:r>
            <a:endParaRPr lang="cs-CZ" i="1" dirty="0"/>
          </a:p>
        </p:txBody>
      </p:sp>
      <p:pic>
        <p:nvPicPr>
          <p:cNvPr id="4" name="Obrázek 3">
            <a:extLst>
              <a:ext uri="{FF2B5EF4-FFF2-40B4-BE49-F238E27FC236}">
                <a16:creationId xmlns:a16="http://schemas.microsoft.com/office/drawing/2014/main" id="{0A52E456-DE1F-4FF6-8FDC-CD711186B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437" y="101600"/>
            <a:ext cx="3133725" cy="2209800"/>
          </a:xfrm>
          <a:prstGeom prst="rect">
            <a:avLst/>
          </a:prstGeom>
        </p:spPr>
      </p:pic>
    </p:spTree>
    <p:extLst>
      <p:ext uri="{BB962C8B-B14F-4D97-AF65-F5344CB8AC3E}">
        <p14:creationId xmlns:p14="http://schemas.microsoft.com/office/powerpoint/2010/main" val="3102272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36</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mírně nakloněná do strany, obočí mírně sevřené, ústa pootevřená, zuby svírají jazyk, který se opírá o spodní ret. </a:t>
            </a:r>
          </a:p>
          <a:p>
            <a:pPr algn="just"/>
            <a:r>
              <a:rPr lang="cs-CZ" i="1" dirty="0"/>
              <a:t>Něčeho je zoufalý nedostatek (např. peněz, místa, prostoru, slov). </a:t>
            </a:r>
          </a:p>
          <a:p>
            <a:pPr algn="just"/>
            <a:r>
              <a:rPr lang="cs-CZ" dirty="0"/>
              <a:t>Máme plnou skříň oblečení, už to ani nemáme kam dávat. OBLEČENÍ + MOC + UKLÁDAT + MÍSTO + SZ.</a:t>
            </a:r>
            <a:endParaRPr lang="cs-CZ" i="1" dirty="0"/>
          </a:p>
          <a:p>
            <a:pPr algn="just"/>
            <a:endParaRPr lang="cs-CZ" i="1" dirty="0"/>
          </a:p>
        </p:txBody>
      </p:sp>
      <p:pic>
        <p:nvPicPr>
          <p:cNvPr id="4" name="Obrázek 3">
            <a:extLst>
              <a:ext uri="{FF2B5EF4-FFF2-40B4-BE49-F238E27FC236}">
                <a16:creationId xmlns:a16="http://schemas.microsoft.com/office/drawing/2014/main" id="{171933D8-1C8F-4DD3-807F-B30DB33BA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550" y="0"/>
            <a:ext cx="6267450" cy="2276475"/>
          </a:xfrm>
          <a:prstGeom prst="rect">
            <a:avLst/>
          </a:prstGeom>
        </p:spPr>
      </p:pic>
    </p:spTree>
    <p:extLst>
      <p:ext uri="{BB962C8B-B14F-4D97-AF65-F5344CB8AC3E}">
        <p14:creationId xmlns:p14="http://schemas.microsoft.com/office/powerpoint/2010/main" val="18152450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37</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Obočí sevřené, oči přivřené, ústa výrazně svěšená v koutcích.</a:t>
            </a:r>
          </a:p>
          <a:p>
            <a:pPr algn="just"/>
            <a:r>
              <a:rPr lang="cs-CZ" i="1" dirty="0"/>
              <a:t>Mít nějaký úmysl, ale nakonec ho nerealizovat, vzdát ho, rezignovat, ale nedělat si z toho hlavu, už to dál neřešit.</a:t>
            </a:r>
          </a:p>
          <a:p>
            <a:pPr algn="just"/>
            <a:r>
              <a:rPr lang="cs-CZ" dirty="0"/>
              <a:t>Spolužák si ode mě chtěl půjčit knížku. Moc se mi do toho nechtělo, protože vím, že je hrozný bordelář a jen tak bych se s ní už neshledal. Tak dlouho žadonil, až jsem mu ji, ač nerad, nakonec půjčil. </a:t>
            </a:r>
            <a:r>
              <a:rPr lang="cs-CZ"/>
              <a:t>SPOLUŽÁK </a:t>
            </a:r>
            <a:r>
              <a:rPr lang="cs-CZ" dirty="0"/>
              <a:t>+ KNIHA + CHTÍT </a:t>
            </a:r>
            <a:r>
              <a:rPr lang="cs-CZ"/>
              <a:t>+ PŮJČIT </a:t>
            </a:r>
            <a:r>
              <a:rPr lang="cs-CZ" dirty="0"/>
              <a:t>(mu) + NECHTÍT </a:t>
            </a:r>
            <a:r>
              <a:rPr lang="cs-CZ"/>
              <a:t>+ DŮVOD </a:t>
            </a:r>
            <a:r>
              <a:rPr lang="cs-CZ" dirty="0"/>
              <a:t>+ VĚDĚT + ON + TYP + BORDEL + ZTRATIT + PROSIT (opakovaně) + SZ </a:t>
            </a:r>
            <a:r>
              <a:rPr lang="cs-CZ"/>
              <a:t>+ PŮJČIT </a:t>
            </a:r>
            <a:r>
              <a:rPr lang="cs-CZ" dirty="0"/>
              <a:t>(MU)</a:t>
            </a:r>
            <a:endParaRPr lang="cs-CZ" i="1" dirty="0"/>
          </a:p>
        </p:txBody>
      </p:sp>
      <p:pic>
        <p:nvPicPr>
          <p:cNvPr id="5" name="Obrázek 4">
            <a:extLst>
              <a:ext uri="{FF2B5EF4-FFF2-40B4-BE49-F238E27FC236}">
                <a16:creationId xmlns:a16="http://schemas.microsoft.com/office/drawing/2014/main" id="{678F0E93-57EE-4802-90F3-36919DBF6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800" y="0"/>
            <a:ext cx="3124200" cy="2257425"/>
          </a:xfrm>
          <a:prstGeom prst="rect">
            <a:avLst/>
          </a:prstGeom>
        </p:spPr>
      </p:pic>
    </p:spTree>
    <p:extLst>
      <p:ext uri="{BB962C8B-B14F-4D97-AF65-F5344CB8AC3E}">
        <p14:creationId xmlns:p14="http://schemas.microsoft.com/office/powerpoint/2010/main" val="3060334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F8568E-6FFD-47C8-B8C4-5396468EFC53}"/>
              </a:ext>
            </a:extLst>
          </p:cNvPr>
          <p:cNvSpPr>
            <a:spLocks noGrp="1"/>
          </p:cNvSpPr>
          <p:nvPr>
            <p:ph type="title"/>
          </p:nvPr>
        </p:nvSpPr>
        <p:spPr/>
        <p:txBody>
          <a:bodyPr/>
          <a:lstStyle/>
          <a:p>
            <a:r>
              <a:rPr lang="cs-CZ" dirty="0"/>
              <a:t>Specifický znak č. 2</a:t>
            </a:r>
          </a:p>
        </p:txBody>
      </p:sp>
      <p:pic>
        <p:nvPicPr>
          <p:cNvPr id="4" name="Zástupný symbol pro obsah 3">
            <a:extLst>
              <a:ext uri="{FF2B5EF4-FFF2-40B4-BE49-F238E27FC236}">
                <a16:creationId xmlns:a16="http://schemas.microsoft.com/office/drawing/2014/main" id="{AACEC92E-5878-4653-B3E0-28F8E428B1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16658" y="0"/>
            <a:ext cx="4175342" cy="3775075"/>
          </a:xfrm>
        </p:spPr>
      </p:pic>
      <p:sp>
        <p:nvSpPr>
          <p:cNvPr id="8" name="Zástupný symbol pro obsah 2">
            <a:extLst>
              <a:ext uri="{FF2B5EF4-FFF2-40B4-BE49-F238E27FC236}">
                <a16:creationId xmlns:a16="http://schemas.microsoft.com/office/drawing/2014/main" id="{E4FF6CD1-2A82-4BBE-BBF5-74017259C369}"/>
              </a:ext>
            </a:extLst>
          </p:cNvPr>
          <p:cNvSpPr txBox="1">
            <a:spLocks/>
          </p:cNvSpPr>
          <p:nvPr/>
        </p:nvSpPr>
        <p:spPr>
          <a:xfrm>
            <a:off x="838200" y="1690688"/>
            <a:ext cx="7178458" cy="4802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cs-CZ" i="1" dirty="0"/>
          </a:p>
        </p:txBody>
      </p:sp>
      <p:sp>
        <p:nvSpPr>
          <p:cNvPr id="9" name="Zástupný symbol pro obsah 2">
            <a:extLst>
              <a:ext uri="{FF2B5EF4-FFF2-40B4-BE49-F238E27FC236}">
                <a16:creationId xmlns:a16="http://schemas.microsoft.com/office/drawing/2014/main" id="{FF15D5F3-A2AE-4A3D-9821-2B93EB9E1274}"/>
              </a:ext>
            </a:extLst>
          </p:cNvPr>
          <p:cNvSpPr txBox="1">
            <a:spLocks/>
          </p:cNvSpPr>
          <p:nvPr/>
        </p:nvSpPr>
        <p:spPr>
          <a:xfrm>
            <a:off x="838200" y="2055813"/>
            <a:ext cx="7178458" cy="480218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Obličej jako v „křeči“, obočí sevřené, oči přivřené, ústa rozevřená, zuby semknuté.</a:t>
            </a:r>
          </a:p>
          <a:p>
            <a:pPr algn="just"/>
            <a:r>
              <a:rPr lang="cs-CZ" i="1" dirty="0"/>
              <a:t>Hovoří se o nějaké extrémně namáhavé, obtížné nebo složité činnosti, kterou je někdo nucen vykonat, charakteristický je negativní přístup k této činnosti, „stěžování si“ na těžkou, náročnou situaci. </a:t>
            </a:r>
          </a:p>
          <a:p>
            <a:pPr algn="just"/>
            <a:r>
              <a:rPr lang="cs-CZ" dirty="0"/>
              <a:t>Příští týden budu mít opravdu náročný. Už se nemůžu dočkat! Čeká mě pět zkoušek a všechny z odborných předmětů. PŘÍŠTÍ TÝDEN + SZ + ZKOUŠKA + 5 + VŠECHNO + PŘEDMĚT + ODBORNÝ.</a:t>
            </a:r>
            <a:endParaRPr lang="cs-CZ" i="1" dirty="0"/>
          </a:p>
          <a:p>
            <a:pPr algn="just"/>
            <a:endParaRPr lang="cs-CZ" dirty="0"/>
          </a:p>
        </p:txBody>
      </p:sp>
    </p:spTree>
    <p:extLst>
      <p:ext uri="{BB962C8B-B14F-4D97-AF65-F5344CB8AC3E}">
        <p14:creationId xmlns:p14="http://schemas.microsoft.com/office/powerpoint/2010/main" val="2666821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38</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Obočí a čelo pozvednuté, koutky úst mírně svěšené, ústa vyšpulená, artikulace „B“, slabý proud vzduchu jde z úst ven.</a:t>
            </a:r>
          </a:p>
          <a:p>
            <a:pPr algn="just"/>
            <a:r>
              <a:rPr lang="cs-CZ" i="1" dirty="0"/>
              <a:t>Nečekaná, jiná, překvapující skutečnost, vybočení ze standardní (běžné) situace, podivení se nad touto změnou, být jiné než obvykle.</a:t>
            </a:r>
          </a:p>
          <a:p>
            <a:pPr algn="just"/>
            <a:r>
              <a:rPr lang="cs-CZ" dirty="0"/>
              <a:t>Můj syn normálně vůbec nepije kávu. Nechutná mu. Ale doma jsem ho viděl, jak ji popíjí. To jsou věci! SYN + MŮJ + KÁVA + PÍT + NIKDY + NECHUTNAT + ALE + DOMA + VIDĚT (ho) + PÍT + SZ.</a:t>
            </a:r>
            <a:endParaRPr lang="cs-CZ" i="1" dirty="0"/>
          </a:p>
        </p:txBody>
      </p:sp>
      <p:pic>
        <p:nvPicPr>
          <p:cNvPr id="4" name="Obrázek 3">
            <a:extLst>
              <a:ext uri="{FF2B5EF4-FFF2-40B4-BE49-F238E27FC236}">
                <a16:creationId xmlns:a16="http://schemas.microsoft.com/office/drawing/2014/main" id="{05C69874-991F-481D-BDBD-F95B58C88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8275" y="0"/>
            <a:ext cx="3133725" cy="2305050"/>
          </a:xfrm>
          <a:prstGeom prst="rect">
            <a:avLst/>
          </a:prstGeom>
        </p:spPr>
      </p:pic>
    </p:spTree>
    <p:extLst>
      <p:ext uri="{BB962C8B-B14F-4D97-AF65-F5344CB8AC3E}">
        <p14:creationId xmlns:p14="http://schemas.microsoft.com/office/powerpoint/2010/main" val="2811753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39</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mírně pootočená do strany, obočí pozvednuté, oči vyboulené, ústa vyšpulená, artikulace „B“ (1x), silnější proud vzduchu jde z úst ven.</a:t>
            </a:r>
          </a:p>
          <a:p>
            <a:pPr algn="just"/>
            <a:r>
              <a:rPr lang="cs-CZ" i="1" dirty="0"/>
              <a:t>Náhlé rozhodnutí, které je uskutečňováno v krátkém časovém rozmezí, hnutí mysli, náhlá změna v chování, v názorech, v jednání, v konání, které je vnímáno negativně.</a:t>
            </a:r>
          </a:p>
          <a:p>
            <a:pPr algn="just"/>
            <a:r>
              <a:rPr lang="cs-CZ" dirty="0"/>
              <a:t>Kamarád ve zkratu skočil z balkonu! KAMARÁD + SZ + BALKON + SKOČIT.</a:t>
            </a:r>
            <a:endParaRPr lang="cs-CZ" i="1" dirty="0"/>
          </a:p>
          <a:p>
            <a:pPr algn="just"/>
            <a:endParaRPr lang="cs-CZ" i="1" dirty="0"/>
          </a:p>
        </p:txBody>
      </p:sp>
      <p:pic>
        <p:nvPicPr>
          <p:cNvPr id="4" name="Obrázek 3">
            <a:extLst>
              <a:ext uri="{FF2B5EF4-FFF2-40B4-BE49-F238E27FC236}">
                <a16:creationId xmlns:a16="http://schemas.microsoft.com/office/drawing/2014/main" id="{167138B8-FA8C-4CE2-965D-654D11D3FB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650" y="0"/>
            <a:ext cx="4705350" cy="2305050"/>
          </a:xfrm>
          <a:prstGeom prst="rect">
            <a:avLst/>
          </a:prstGeom>
        </p:spPr>
      </p:pic>
    </p:spTree>
    <p:extLst>
      <p:ext uri="{BB962C8B-B14F-4D97-AF65-F5344CB8AC3E}">
        <p14:creationId xmlns:p14="http://schemas.microsoft.com/office/powerpoint/2010/main" val="2605175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40</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Obočí mírně zvednuté, ústa pootevřená, zuby svírají jazyk, který se opírá o spodní ret.</a:t>
            </a:r>
          </a:p>
          <a:p>
            <a:pPr algn="just"/>
            <a:r>
              <a:rPr lang="cs-CZ" i="1" dirty="0"/>
              <a:t>Váhání, nejistota, zmatenost, neschopnost s jistotou poznat, rozeznat, vzpomenout si.</a:t>
            </a:r>
          </a:p>
          <a:p>
            <a:pPr algn="just"/>
            <a:r>
              <a:rPr lang="cs-CZ" dirty="0"/>
              <a:t>Natankoval jsem benzín. Platil jsem v hotovosti pětitisícovkou. Dostal jsem nazpátek, ale najednou jsem si nemohl vybavit, jestli mi vrátili všechno, nebo jen část. AUTO + BENZÍN + NATANKOVAT + 5 000, – + ZAPLATIT + HOTOVOST + ZBYTEK + PENÍZE + VRÁTIT (mi) + POTOM + SZ + VRÁTIT (mi) + VŠECHNO + NEBO + PŮL. </a:t>
            </a:r>
            <a:endParaRPr lang="cs-CZ" i="1" dirty="0"/>
          </a:p>
          <a:p>
            <a:pPr algn="just"/>
            <a:endParaRPr lang="cs-CZ" i="1" dirty="0"/>
          </a:p>
        </p:txBody>
      </p:sp>
      <p:pic>
        <p:nvPicPr>
          <p:cNvPr id="5" name="Obrázek 4">
            <a:extLst>
              <a:ext uri="{FF2B5EF4-FFF2-40B4-BE49-F238E27FC236}">
                <a16:creationId xmlns:a16="http://schemas.microsoft.com/office/drawing/2014/main" id="{0851EFBF-2053-4621-9DDE-4A4EB68BB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7875" y="0"/>
            <a:ext cx="6334125" cy="2295525"/>
          </a:xfrm>
          <a:prstGeom prst="rect">
            <a:avLst/>
          </a:prstGeom>
        </p:spPr>
      </p:pic>
    </p:spTree>
    <p:extLst>
      <p:ext uri="{BB962C8B-B14F-4D97-AF65-F5344CB8AC3E}">
        <p14:creationId xmlns:p14="http://schemas.microsoft.com/office/powerpoint/2010/main" val="2736242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41</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mírně natočená do strany, obočí pozvednuté, oči vyboulené, ústa zavřena, koutky úst nepatrně svěšené. V konečné fázi znaku jsou oči mírně přivřené a ústa artikulují „B“ (1x).</a:t>
            </a:r>
          </a:p>
          <a:p>
            <a:pPr algn="just"/>
            <a:r>
              <a:rPr lang="cs-CZ" i="1" dirty="0"/>
              <a:t>Dozvědět se něco se zpožděním, nevědět o něčem do poslední chvíle, přestože se očekává, že není problém se k takovým informacím dostat, překvapení nad zjištěnou skutečností.</a:t>
            </a:r>
          </a:p>
          <a:p>
            <a:pPr algn="just"/>
            <a:r>
              <a:rPr lang="cs-CZ" dirty="0"/>
              <a:t>Nevěděl jsem, že dneska máme schůzi katedry. DNES + KATEDRA + SCHŮZE + SZ.</a:t>
            </a:r>
            <a:endParaRPr lang="cs-CZ" i="1" dirty="0"/>
          </a:p>
        </p:txBody>
      </p:sp>
      <p:pic>
        <p:nvPicPr>
          <p:cNvPr id="4" name="Obrázek 3">
            <a:extLst>
              <a:ext uri="{FF2B5EF4-FFF2-40B4-BE49-F238E27FC236}">
                <a16:creationId xmlns:a16="http://schemas.microsoft.com/office/drawing/2014/main" id="{8037863C-6FED-4B8E-8E8E-8241EDD28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700" y="0"/>
            <a:ext cx="4686300" cy="2266950"/>
          </a:xfrm>
          <a:prstGeom prst="rect">
            <a:avLst/>
          </a:prstGeom>
        </p:spPr>
      </p:pic>
    </p:spTree>
    <p:extLst>
      <p:ext uri="{BB962C8B-B14F-4D97-AF65-F5344CB8AC3E}">
        <p14:creationId xmlns:p14="http://schemas.microsoft.com/office/powerpoint/2010/main" val="33281769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42</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je nakloněna na pravou stranu, stažené obočí, sešpulené rty, artikulace „HU“.</a:t>
            </a:r>
          </a:p>
          <a:p>
            <a:pPr algn="just"/>
            <a:r>
              <a:rPr lang="cs-CZ" i="1" dirty="0"/>
              <a:t>Být, být ve skutečnosti, znamenat, vyjadřovat.</a:t>
            </a:r>
          </a:p>
          <a:p>
            <a:pPr algn="just"/>
            <a:r>
              <a:rPr lang="cs-CZ" dirty="0"/>
              <a:t>26. června je pondělí. ČERVEN + 26 + SZ + PONDĚLÍ.</a:t>
            </a:r>
            <a:endParaRPr lang="cs-CZ" i="1" dirty="0"/>
          </a:p>
        </p:txBody>
      </p:sp>
      <p:pic>
        <p:nvPicPr>
          <p:cNvPr id="4" name="Obrázek 3">
            <a:extLst>
              <a:ext uri="{FF2B5EF4-FFF2-40B4-BE49-F238E27FC236}">
                <a16:creationId xmlns:a16="http://schemas.microsoft.com/office/drawing/2014/main" id="{FA27FED2-9260-42EB-A8E5-FA6FE6BA97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550" y="38100"/>
            <a:ext cx="6267450" cy="2257425"/>
          </a:xfrm>
          <a:prstGeom prst="rect">
            <a:avLst/>
          </a:prstGeom>
        </p:spPr>
      </p:pic>
    </p:spTree>
    <p:extLst>
      <p:ext uri="{BB962C8B-B14F-4D97-AF65-F5344CB8AC3E}">
        <p14:creationId xmlns:p14="http://schemas.microsoft.com/office/powerpoint/2010/main" val="11440651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43</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Čelo mírně svraštělé, oči přivřené, ústa široce otevřená, jazyk se opírá o dolní ret, stisknut horními zuby.</a:t>
            </a:r>
          </a:p>
          <a:p>
            <a:pPr algn="just"/>
            <a:r>
              <a:rPr lang="cs-CZ" i="1" dirty="0"/>
              <a:t>Něco zcela odmítnout, zavrhnout, nedat, nedovolit, zamezit přístup, přísun, toto jednání je na základě předchozí špatné zkušenosti, zklamání. </a:t>
            </a:r>
          </a:p>
          <a:p>
            <a:pPr algn="just"/>
            <a:r>
              <a:rPr lang="cs-CZ" dirty="0"/>
              <a:t>Nedám ti ani korunu. PENÍZE + SZ.</a:t>
            </a:r>
            <a:endParaRPr lang="cs-CZ" i="1" dirty="0"/>
          </a:p>
        </p:txBody>
      </p:sp>
      <p:pic>
        <p:nvPicPr>
          <p:cNvPr id="5" name="Obrázek 4">
            <a:extLst>
              <a:ext uri="{FF2B5EF4-FFF2-40B4-BE49-F238E27FC236}">
                <a16:creationId xmlns:a16="http://schemas.microsoft.com/office/drawing/2014/main" id="{65EA55BB-86B5-45F5-AF24-D19F0DBB1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9700" y="0"/>
            <a:ext cx="3162300" cy="2276475"/>
          </a:xfrm>
          <a:prstGeom prst="rect">
            <a:avLst/>
          </a:prstGeom>
        </p:spPr>
      </p:pic>
    </p:spTree>
    <p:extLst>
      <p:ext uri="{BB962C8B-B14F-4D97-AF65-F5344CB8AC3E}">
        <p14:creationId xmlns:p14="http://schemas.microsoft.com/office/powerpoint/2010/main" val="3083833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44</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mírně nakloněná do strany, obočí mírně sevřené, ústa pootevřená, zuby svírají jazyk, který se opírá o spodní ret. </a:t>
            </a:r>
          </a:p>
          <a:p>
            <a:pPr algn="just"/>
            <a:r>
              <a:rPr lang="cs-CZ" i="1" dirty="0"/>
              <a:t>Něco je odporné, nehezké, nepříjemné na pohled, na chuť nebo na pohmat.</a:t>
            </a:r>
          </a:p>
          <a:p>
            <a:pPr algn="just"/>
            <a:r>
              <a:rPr lang="cs-CZ" dirty="0"/>
              <a:t>Moje maminka se štítí chlupatých pavouků. MAMINKA + MOJE + PAVOUK + CHLUPATÝ + SZ.</a:t>
            </a:r>
            <a:endParaRPr lang="cs-CZ" i="1" dirty="0"/>
          </a:p>
          <a:p>
            <a:pPr algn="just"/>
            <a:endParaRPr lang="cs-CZ" i="1" dirty="0"/>
          </a:p>
        </p:txBody>
      </p:sp>
      <p:pic>
        <p:nvPicPr>
          <p:cNvPr id="4" name="Obrázek 3">
            <a:extLst>
              <a:ext uri="{FF2B5EF4-FFF2-40B4-BE49-F238E27FC236}">
                <a16:creationId xmlns:a16="http://schemas.microsoft.com/office/drawing/2014/main" id="{18FB0EA9-F3F1-4F38-9048-600235DA1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075" y="90487"/>
            <a:ext cx="4733925" cy="2257425"/>
          </a:xfrm>
          <a:prstGeom prst="rect">
            <a:avLst/>
          </a:prstGeom>
        </p:spPr>
      </p:pic>
    </p:spTree>
    <p:extLst>
      <p:ext uri="{BB962C8B-B14F-4D97-AF65-F5344CB8AC3E}">
        <p14:creationId xmlns:p14="http://schemas.microsoft.com/office/powerpoint/2010/main" val="3047160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45</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mírně nakloněna vpřed, obočí mírně sevřené, ústa vyšpulená, artikulace „HU“, vzduch jde z úst ven.</a:t>
            </a:r>
          </a:p>
          <a:p>
            <a:pPr algn="just"/>
            <a:r>
              <a:rPr lang="cs-CZ" i="1" dirty="0"/>
              <a:t>Zničit, zlikvidovat, vyřídit, sprovodit z povrchu zemského, (něco) dojít, pozbýt, vyprodat, už nemít k dispozici.</a:t>
            </a:r>
          </a:p>
          <a:p>
            <a:pPr algn="just"/>
            <a:r>
              <a:rPr lang="cs-CZ" dirty="0"/>
              <a:t>Spěchala jsem do kina. Chtěla jsem si koupit lístek, ale měla jsem smůlu. Všechny už byly pryč. Bylo vyprodáno! KINO + LÍSTEK + CHTÍT + KOUPIT + SPĚCHAT + ALE + UŽ + SZ.</a:t>
            </a:r>
            <a:endParaRPr lang="cs-CZ" i="1" dirty="0"/>
          </a:p>
        </p:txBody>
      </p:sp>
      <p:pic>
        <p:nvPicPr>
          <p:cNvPr id="4" name="Obrázek 3">
            <a:extLst>
              <a:ext uri="{FF2B5EF4-FFF2-40B4-BE49-F238E27FC236}">
                <a16:creationId xmlns:a16="http://schemas.microsoft.com/office/drawing/2014/main" id="{118C0138-9976-4ABF-BE82-57955D204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8275" y="0"/>
            <a:ext cx="3133725" cy="2314575"/>
          </a:xfrm>
          <a:prstGeom prst="rect">
            <a:avLst/>
          </a:prstGeom>
        </p:spPr>
      </p:pic>
    </p:spTree>
    <p:extLst>
      <p:ext uri="{BB962C8B-B14F-4D97-AF65-F5344CB8AC3E}">
        <p14:creationId xmlns:p14="http://schemas.microsoft.com/office/powerpoint/2010/main" val="2429596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46</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mírně nakloněna vpřed, obočí mírně sevřené, ústa vyšpulená, artikulace „HU“, vzduch jde z úst ven. V konečné fázi znaku je čelo hladké.</a:t>
            </a:r>
          </a:p>
          <a:p>
            <a:pPr algn="just"/>
            <a:r>
              <a:rPr lang="cs-CZ" i="1" dirty="0"/>
              <a:t>Snaha oplatit/vrátit někomu (něco), co nebylo příjemné, vhodné, přátelské. </a:t>
            </a:r>
          </a:p>
          <a:p>
            <a:pPr algn="just"/>
            <a:r>
              <a:rPr lang="cs-CZ" dirty="0"/>
              <a:t>Hodně jsem kamarádovi pomáhal. Po nějaké době jsem zjistil, že mě za mými zády pomlouvá. To mu připomenu, až po mě bude zase něco chtít. KAMARÁD + PROBLÉM + POMÁHAT (mu – opakovaně) + POTOM + ZJISTIT + POMLOUVAT + OSOBA (klasifikátor: mě) + SZ.</a:t>
            </a:r>
            <a:endParaRPr lang="cs-CZ" i="1" dirty="0"/>
          </a:p>
        </p:txBody>
      </p:sp>
      <p:pic>
        <p:nvPicPr>
          <p:cNvPr id="4" name="Obrázek 3">
            <a:extLst>
              <a:ext uri="{FF2B5EF4-FFF2-40B4-BE49-F238E27FC236}">
                <a16:creationId xmlns:a16="http://schemas.microsoft.com/office/drawing/2014/main" id="{5D4D45A6-8EB0-4106-8C8E-F8C459500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5212" y="0"/>
            <a:ext cx="4676775" cy="2305050"/>
          </a:xfrm>
          <a:prstGeom prst="rect">
            <a:avLst/>
          </a:prstGeom>
        </p:spPr>
      </p:pic>
    </p:spTree>
    <p:extLst>
      <p:ext uri="{BB962C8B-B14F-4D97-AF65-F5344CB8AC3E}">
        <p14:creationId xmlns:p14="http://schemas.microsoft.com/office/powerpoint/2010/main" val="4256200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47</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nakloněna do strany, ústa mírně svěšena, koutky svěšeny dolů, artikulace „B“.</a:t>
            </a:r>
          </a:p>
          <a:p>
            <a:pPr algn="just"/>
            <a:r>
              <a:rPr lang="cs-CZ" i="1" dirty="0"/>
              <a:t>Mít protekci, výjimku, výhodu, povolení vykonávat činnost dál, přestože by mělo přijít pozastavení činnosti, dostat z nějakého důvodu milost, osvobození od trestu, od důsledku svého chování a jednání (většinou z důvodu známosti, kontaktů, paktování se, kolegiality, spiklenectví).</a:t>
            </a:r>
          </a:p>
          <a:p>
            <a:pPr algn="just"/>
            <a:r>
              <a:rPr lang="cs-CZ" dirty="0"/>
              <a:t>Za krádež v obchodě by měl být potrestaný. Vedoucí obchodu se nad ním smiloval a jeho trest mu smazal. MUŽ + OBCHOD + KRÁST + TREST + SPRÁVNÝ + VEDOUCÍ + SZ + TREST + NIC.</a:t>
            </a:r>
            <a:endParaRPr lang="cs-CZ" i="1" dirty="0"/>
          </a:p>
        </p:txBody>
      </p:sp>
      <p:pic>
        <p:nvPicPr>
          <p:cNvPr id="5" name="Obrázek 4">
            <a:extLst>
              <a:ext uri="{FF2B5EF4-FFF2-40B4-BE49-F238E27FC236}">
                <a16:creationId xmlns:a16="http://schemas.microsoft.com/office/drawing/2014/main" id="{3D6D490F-DA1C-48F8-86A2-3488D04E87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475" y="0"/>
            <a:ext cx="3057525" cy="2286000"/>
          </a:xfrm>
          <a:prstGeom prst="rect">
            <a:avLst/>
          </a:prstGeom>
        </p:spPr>
      </p:pic>
    </p:spTree>
    <p:extLst>
      <p:ext uri="{BB962C8B-B14F-4D97-AF65-F5344CB8AC3E}">
        <p14:creationId xmlns:p14="http://schemas.microsoft.com/office/powerpoint/2010/main" val="4120183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3</a:t>
            </a:r>
          </a:p>
        </p:txBody>
      </p:sp>
      <p:pic>
        <p:nvPicPr>
          <p:cNvPr id="5" name="Zástupný symbol pro obsah 4">
            <a:extLst>
              <a:ext uri="{FF2B5EF4-FFF2-40B4-BE49-F238E27FC236}">
                <a16:creationId xmlns:a16="http://schemas.microsoft.com/office/drawing/2014/main" id="{922D3670-1664-4769-9EC8-BE205BD14C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0875" y="123031"/>
            <a:ext cx="6343650" cy="2295525"/>
          </a:xfrm>
        </p:spPr>
      </p:pic>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18556"/>
            <a:ext cx="11061700" cy="4439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Čelo výrazně svraštělé, obočí sevřené, oči mírně přivřené, ústa pootevřená, jazyk se opírá o dolní ret.</a:t>
            </a:r>
          </a:p>
          <a:p>
            <a:pPr algn="just"/>
            <a:r>
              <a:rPr lang="cs-CZ" i="1" dirty="0"/>
              <a:t>Vyjádření nechuti k vykonávání nějaké činnosti, mluvčí je unavený a svým způsobem pohodlný danou činnost vykonávat, často už má vlastní zkušenost s podobnou nebo stejnou činností z minulosti a na základě toho „se mu nechce“ procházet vším znovu.</a:t>
            </a:r>
          </a:p>
          <a:p>
            <a:pPr algn="just"/>
            <a:r>
              <a:rPr lang="cs-CZ" dirty="0"/>
              <a:t>Mám problém s páteří. Lékař mi doporučil rehabilitaci. Měl bych jezdit do bazénu. Ale komu by se chtělo jezdit přes celou Prahu tam a zpátky! JÁ + PÁTEŘ + PROBLÉM + MÍT + LÉKAŘ + DOPORUČIT (mně) + REHABILITACE + JÁ + MUSET + BAZÉN + CHODIT + ALE + DALEKO + PRAHA + AŽ + SZ.</a:t>
            </a:r>
            <a:endParaRPr lang="cs-CZ" i="1" dirty="0"/>
          </a:p>
        </p:txBody>
      </p:sp>
    </p:spTree>
    <p:extLst>
      <p:ext uri="{BB962C8B-B14F-4D97-AF65-F5344CB8AC3E}">
        <p14:creationId xmlns:p14="http://schemas.microsoft.com/office/powerpoint/2010/main" val="821628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48</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nakloněna nepatrně dopředu, čelo svraštělé, oči vyboulené, ústa volně otevřená, jazyk se dotýká dolního spodního rtu.</a:t>
            </a:r>
          </a:p>
          <a:p>
            <a:pPr algn="just"/>
            <a:r>
              <a:rPr lang="cs-CZ" i="1" dirty="0"/>
              <a:t>Udělat něco nedůležitého, drobného, nevýznamného a následuje bouřlivá (rázná či nekompromisní) reakce.</a:t>
            </a:r>
          </a:p>
          <a:p>
            <a:pPr algn="just"/>
            <a:r>
              <a:rPr lang="cs-CZ" dirty="0"/>
              <a:t>Maminka dala chlapečkovi jen mateřský políček, a on se hned rozeřval na celé kolo jako tur. MAMINKA + INDEX (ho) + CHLAPEČEK + SZ + FACKA + UŽ + ŘVÁT.</a:t>
            </a:r>
            <a:endParaRPr lang="cs-CZ" i="1" dirty="0"/>
          </a:p>
        </p:txBody>
      </p:sp>
      <p:pic>
        <p:nvPicPr>
          <p:cNvPr id="4" name="Obrázek 3">
            <a:extLst>
              <a:ext uri="{FF2B5EF4-FFF2-40B4-BE49-F238E27FC236}">
                <a16:creationId xmlns:a16="http://schemas.microsoft.com/office/drawing/2014/main" id="{76A0095C-FB5D-4FDC-9ECF-0F7227A4E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8275" y="0"/>
            <a:ext cx="3133725" cy="2305050"/>
          </a:xfrm>
          <a:prstGeom prst="rect">
            <a:avLst/>
          </a:prstGeom>
        </p:spPr>
      </p:pic>
    </p:spTree>
    <p:extLst>
      <p:ext uri="{BB962C8B-B14F-4D97-AF65-F5344CB8AC3E}">
        <p14:creationId xmlns:p14="http://schemas.microsoft.com/office/powerpoint/2010/main" val="3907763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49</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1536700"/>
            <a:ext cx="6540500" cy="5095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V počátku znaku je čelo svraštělé, oči přivřené, ústa artikulují „U“, ke konci znaku se ústa semknou, tváře jsou vyboulené.</a:t>
            </a:r>
          </a:p>
          <a:p>
            <a:pPr algn="just"/>
            <a:r>
              <a:rPr lang="cs-CZ" i="1" dirty="0"/>
              <a:t>Nemít o něco (někoho) zájem, nemít chuť něco dělat (vlivem nevhodných podmínek, jednání a chování okolí).</a:t>
            </a:r>
          </a:p>
          <a:p>
            <a:pPr algn="just"/>
            <a:r>
              <a:rPr lang="cs-CZ" dirty="0"/>
              <a:t>Snaží se mě za každou cenu uhnat, ale se mnou to vůbec nic nedělá. ONA + SNAŽIT (opakovaně) + CHTÍT + SPOLU + CHODIT + SZ + OSOBA (klasifikátor).</a:t>
            </a:r>
          </a:p>
          <a:p>
            <a:pPr algn="just"/>
            <a:endParaRPr lang="cs-CZ" i="1" dirty="0"/>
          </a:p>
        </p:txBody>
      </p:sp>
      <p:pic>
        <p:nvPicPr>
          <p:cNvPr id="4" name="Obrázek 3">
            <a:extLst>
              <a:ext uri="{FF2B5EF4-FFF2-40B4-BE49-F238E27FC236}">
                <a16:creationId xmlns:a16="http://schemas.microsoft.com/office/drawing/2014/main" id="{28E81F47-A9BE-4A49-9718-B9B22EC08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0"/>
            <a:ext cx="4724400" cy="4562475"/>
          </a:xfrm>
          <a:prstGeom prst="rect">
            <a:avLst/>
          </a:prstGeom>
        </p:spPr>
      </p:pic>
    </p:spTree>
    <p:extLst>
      <p:ext uri="{BB962C8B-B14F-4D97-AF65-F5344CB8AC3E}">
        <p14:creationId xmlns:p14="http://schemas.microsoft.com/office/powerpoint/2010/main" val="39270752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50</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781300"/>
            <a:ext cx="10871200" cy="3851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Oči se při závěrečné fázi znaku zavírají, ústa svěšená. </a:t>
            </a:r>
          </a:p>
          <a:p>
            <a:pPr algn="just"/>
            <a:r>
              <a:rPr lang="cs-CZ" i="1" dirty="0"/>
              <a:t>Udělat něco s vědomím nevýhodnosti, nepříjemnosti, neadekvátnosti, z důvodu nutnosti, tlaku okolností.</a:t>
            </a:r>
          </a:p>
          <a:p>
            <a:pPr algn="just"/>
            <a:r>
              <a:rPr lang="cs-CZ" dirty="0"/>
              <a:t>Na dovolené mi číšník omylem přinesl jiné jídlo, než jsem si objednal. Byl to talíř plný mořských plodů. Zatnul jsem zuby a snědl to. DOVOLENÁ + JÍDLO + OBJEDNAT + ČÍSNÍK + PŘINÉST + JINÝ + OMYL + JÍDLO + V TOM + RYBY + RŮZNÝ + ZVLÁŠTNÍ + SZ + JÍST.</a:t>
            </a:r>
            <a:endParaRPr lang="cs-CZ" i="1" dirty="0"/>
          </a:p>
        </p:txBody>
      </p:sp>
      <p:pic>
        <p:nvPicPr>
          <p:cNvPr id="5" name="Obrázek 4">
            <a:extLst>
              <a:ext uri="{FF2B5EF4-FFF2-40B4-BE49-F238E27FC236}">
                <a16:creationId xmlns:a16="http://schemas.microsoft.com/office/drawing/2014/main" id="{A5D8578A-08CD-4B2E-9BD8-F09487DBF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1125" y="0"/>
            <a:ext cx="3190875" cy="2305050"/>
          </a:xfrm>
          <a:prstGeom prst="rect">
            <a:avLst/>
          </a:prstGeom>
        </p:spPr>
      </p:pic>
    </p:spTree>
    <p:extLst>
      <p:ext uri="{BB962C8B-B14F-4D97-AF65-F5344CB8AC3E}">
        <p14:creationId xmlns:p14="http://schemas.microsoft.com/office/powerpoint/2010/main" val="40416952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51</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lnSpcReduction="10000"/>
          </a:bodyPr>
          <a:lstStyle/>
          <a:p>
            <a:pPr algn="just"/>
            <a:r>
              <a:rPr lang="cs-CZ" dirty="0"/>
              <a:t>Hlava mírně nakloněná do strany, čelo svraštělé, oči přivřen, koutky úst svěšené.</a:t>
            </a:r>
          </a:p>
          <a:p>
            <a:pPr algn="just"/>
            <a:r>
              <a:rPr lang="cs-CZ" i="1" dirty="0"/>
              <a:t>Po špatné zkušenosti se vyhýbat podobným situacím, lidem věcem, nechtít prožít vše znovu.</a:t>
            </a:r>
          </a:p>
          <a:p>
            <a:pPr algn="just"/>
            <a:r>
              <a:rPr lang="cs-CZ" dirty="0"/>
              <a:t>V čínské restauraci jsem snědl asi něco špatného, protože jsem se strašně pozvracel. Za nějakou dobu mě tam chtěl kamarád pozvat znovu. Já už tam ale nikdy nevročím. RESTAURACE + ČÍNSKÝ + JÍST + ŠPATNĚ + ZVRACET + SILNÝ + POTOM + KAMARÁD + POZVAT (mě) + MÍSTO + STEJNÝ + UŽ + SZ.</a:t>
            </a:r>
          </a:p>
          <a:p>
            <a:endParaRPr lang="cs-CZ" dirty="0"/>
          </a:p>
        </p:txBody>
      </p:sp>
      <p:pic>
        <p:nvPicPr>
          <p:cNvPr id="5" name="Obrázek 4">
            <a:extLst>
              <a:ext uri="{FF2B5EF4-FFF2-40B4-BE49-F238E27FC236}">
                <a16:creationId xmlns:a16="http://schemas.microsoft.com/office/drawing/2014/main" id="{4C9EF913-883E-4F85-800C-B5945CD95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5025" y="77787"/>
            <a:ext cx="6276975" cy="2247900"/>
          </a:xfrm>
          <a:prstGeom prst="rect">
            <a:avLst/>
          </a:prstGeom>
        </p:spPr>
      </p:pic>
    </p:spTree>
    <p:extLst>
      <p:ext uri="{BB962C8B-B14F-4D97-AF65-F5344CB8AC3E}">
        <p14:creationId xmlns:p14="http://schemas.microsoft.com/office/powerpoint/2010/main" val="3726419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52</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Neutrální výraz v obličeji, ústa mírně pootevřená, vzduch jde ven, opakovaná artikulace „BB“.</a:t>
            </a:r>
          </a:p>
          <a:p>
            <a:pPr algn="just"/>
            <a:r>
              <a:rPr lang="cs-CZ" i="1" dirty="0"/>
              <a:t>Radovat se, rozplývat se blahem, těšit se ze situace, příjemný pocit ze skutečnosti, být šťastný.</a:t>
            </a:r>
          </a:p>
          <a:p>
            <a:pPr algn="just"/>
            <a:r>
              <a:rPr lang="cs-CZ" dirty="0"/>
              <a:t>Potěšilo mě, když jsem zjistila, jakou dostanu k výplatě odměnu. VÝPLATA + ODMĚNA + DOSTAT + SZ. </a:t>
            </a:r>
          </a:p>
        </p:txBody>
      </p:sp>
      <p:pic>
        <p:nvPicPr>
          <p:cNvPr id="6" name="Obrázek 5">
            <a:extLst>
              <a:ext uri="{FF2B5EF4-FFF2-40B4-BE49-F238E27FC236}">
                <a16:creationId xmlns:a16="http://schemas.microsoft.com/office/drawing/2014/main" id="{15437E85-5373-47E0-9A9F-D0DDDEE9E1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550" y="74612"/>
            <a:ext cx="6267450" cy="2238375"/>
          </a:xfrm>
          <a:prstGeom prst="rect">
            <a:avLst/>
          </a:prstGeom>
        </p:spPr>
      </p:pic>
    </p:spTree>
    <p:extLst>
      <p:ext uri="{BB962C8B-B14F-4D97-AF65-F5344CB8AC3E}">
        <p14:creationId xmlns:p14="http://schemas.microsoft.com/office/powerpoint/2010/main" val="13698256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53</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Obličej je jako v „křeči“, čelo zvrásnělé, oči vypouklé, ústa rozevřená, koutky úst svěšené.</a:t>
            </a:r>
          </a:p>
          <a:p>
            <a:pPr algn="just"/>
            <a:r>
              <a:rPr lang="cs-CZ" i="1" dirty="0"/>
              <a:t>Dělat něco dobrým až vynikajícím způsobem, a to i v případě, že důsledky nejsou pozitivní (řečnit, slibovat, přemlouvat).</a:t>
            </a:r>
          </a:p>
          <a:p>
            <a:pPr algn="just"/>
            <a:r>
              <a:rPr lang="cs-CZ" dirty="0"/>
              <a:t>V TV SHOPU propagují výrobky, které jsou podle jejich slov úžasné. Ve skutečnosti jsou to šunty! TELEVIZE + TYP + SHOP + VÝROBKY + UKÁZAT + SZ + SZ (</a:t>
            </a:r>
            <a:r>
              <a:rPr lang="cs-CZ" dirty="0" err="1"/>
              <a:t>uuu</a:t>
            </a:r>
            <a:r>
              <a:rPr lang="cs-CZ" dirty="0"/>
              <a:t>) +</a:t>
            </a:r>
            <a:r>
              <a:rPr lang="cs-CZ" i="1" dirty="0"/>
              <a:t> </a:t>
            </a:r>
            <a:r>
              <a:rPr lang="cs-CZ" dirty="0"/>
              <a:t>HOVNO</a:t>
            </a:r>
            <a:r>
              <a:rPr lang="cs-CZ" i="1" dirty="0"/>
              <a:t>.</a:t>
            </a:r>
          </a:p>
        </p:txBody>
      </p:sp>
      <p:pic>
        <p:nvPicPr>
          <p:cNvPr id="5" name="Obrázek 4">
            <a:extLst>
              <a:ext uri="{FF2B5EF4-FFF2-40B4-BE49-F238E27FC236}">
                <a16:creationId xmlns:a16="http://schemas.microsoft.com/office/drawing/2014/main" id="{38442332-17D0-4E21-8772-EFDED9B23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125" y="0"/>
            <a:ext cx="6238875" cy="2295525"/>
          </a:xfrm>
          <a:prstGeom prst="rect">
            <a:avLst/>
          </a:prstGeom>
        </p:spPr>
      </p:pic>
    </p:spTree>
    <p:extLst>
      <p:ext uri="{BB962C8B-B14F-4D97-AF65-F5344CB8AC3E}">
        <p14:creationId xmlns:p14="http://schemas.microsoft.com/office/powerpoint/2010/main" val="16330677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54</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Opakované krátké nafouknutí tváří, podle počtu pohybů rukou, artikulace „BB“.</a:t>
            </a:r>
          </a:p>
          <a:p>
            <a:pPr algn="just"/>
            <a:r>
              <a:rPr lang="cs-CZ" i="1" dirty="0"/>
              <a:t>1. Vyjádření pravidelného, opakování nějaké činnosti. Často se objevuje v souvislosti s místem a časem. 2. Mít s někým poměr.</a:t>
            </a:r>
          </a:p>
          <a:p>
            <a:pPr algn="just"/>
            <a:r>
              <a:rPr lang="cs-CZ" dirty="0"/>
              <a:t>Na snídani si obvykle dávám kakao a k tomu namažu chleba.</a:t>
            </a:r>
          </a:p>
        </p:txBody>
      </p:sp>
      <p:pic>
        <p:nvPicPr>
          <p:cNvPr id="6" name="Obrázek 5">
            <a:extLst>
              <a:ext uri="{FF2B5EF4-FFF2-40B4-BE49-F238E27FC236}">
                <a16:creationId xmlns:a16="http://schemas.microsoft.com/office/drawing/2014/main" id="{C5A63ABA-3FBD-4A9F-914E-E597A1394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895" y="119062"/>
            <a:ext cx="6470568" cy="1571626"/>
          </a:xfrm>
          <a:prstGeom prst="rect">
            <a:avLst/>
          </a:prstGeom>
        </p:spPr>
      </p:pic>
    </p:spTree>
    <p:extLst>
      <p:ext uri="{BB962C8B-B14F-4D97-AF65-F5344CB8AC3E}">
        <p14:creationId xmlns:p14="http://schemas.microsoft.com/office/powerpoint/2010/main" val="3631124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55</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Vyfukování vzduchu, rty vyšpulené, artikulace „U“.</a:t>
            </a:r>
          </a:p>
          <a:p>
            <a:pPr algn="just"/>
            <a:r>
              <a:rPr lang="cs-CZ" i="1" dirty="0"/>
              <a:t>Kladné (obdivné) hodnocení nějakého člověka/věci, expresivně zabarvené hodnocení, ve kterém je případně zahrnuta i větší či menší touha, přání vlastnit objekt zájmu.</a:t>
            </a:r>
          </a:p>
          <a:p>
            <a:pPr algn="just"/>
            <a:r>
              <a:rPr lang="cs-CZ" dirty="0"/>
              <a:t>Kamarád pracuje v jedné firmě. Často létá služebně do ciziny. Taková práce by se mi taky líbila!</a:t>
            </a:r>
          </a:p>
        </p:txBody>
      </p:sp>
      <p:pic>
        <p:nvPicPr>
          <p:cNvPr id="5" name="Obrázek 4">
            <a:extLst>
              <a:ext uri="{FF2B5EF4-FFF2-40B4-BE49-F238E27FC236}">
                <a16:creationId xmlns:a16="http://schemas.microsoft.com/office/drawing/2014/main" id="{9F299AEA-CA4F-4AEA-84CB-4AEF57C2F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707" y="104774"/>
            <a:ext cx="6274094" cy="1585913"/>
          </a:xfrm>
          <a:prstGeom prst="rect">
            <a:avLst/>
          </a:prstGeom>
        </p:spPr>
      </p:pic>
    </p:spTree>
    <p:extLst>
      <p:ext uri="{BB962C8B-B14F-4D97-AF65-F5344CB8AC3E}">
        <p14:creationId xmlns:p14="http://schemas.microsoft.com/office/powerpoint/2010/main" val="2414979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56</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Pootevřená ústa, jazyk opřený o spodní ret a lehce prostrčen mezi rty.</a:t>
            </a:r>
          </a:p>
          <a:p>
            <a:pPr algn="just"/>
            <a:r>
              <a:rPr lang="cs-CZ" i="1" dirty="0"/>
              <a:t>Marně se snažit.</a:t>
            </a:r>
            <a:endParaRPr lang="cs-CZ" dirty="0"/>
          </a:p>
          <a:p>
            <a:pPr algn="just"/>
            <a:r>
              <a:rPr lang="cs-CZ" dirty="0"/>
              <a:t>Ne a ne otěhotnět!</a:t>
            </a:r>
          </a:p>
        </p:txBody>
      </p:sp>
      <p:pic>
        <p:nvPicPr>
          <p:cNvPr id="6" name="Obrázek 5">
            <a:extLst>
              <a:ext uri="{FF2B5EF4-FFF2-40B4-BE49-F238E27FC236}">
                <a16:creationId xmlns:a16="http://schemas.microsoft.com/office/drawing/2014/main" id="{6224DC32-8BCC-4ED0-8595-FAE75E73C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738" y="66675"/>
            <a:ext cx="6163262" cy="1624013"/>
          </a:xfrm>
          <a:prstGeom prst="rect">
            <a:avLst/>
          </a:prstGeom>
        </p:spPr>
      </p:pic>
    </p:spTree>
    <p:extLst>
      <p:ext uri="{BB962C8B-B14F-4D97-AF65-F5344CB8AC3E}">
        <p14:creationId xmlns:p14="http://schemas.microsoft.com/office/powerpoint/2010/main" val="16635716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57</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Zaokrouhlená ústa podobně jako při artikulaci samohlásky „O“, jazyk lehce vsunutý mezi rty s hrotem opřeným o vnitřní stranu spodního rtu.</a:t>
            </a:r>
          </a:p>
          <a:p>
            <a:pPr algn="just"/>
            <a:r>
              <a:rPr lang="cs-CZ" i="1" dirty="0"/>
              <a:t>Využívat někoho, přenést zodpovědnost na někoho jiného.</a:t>
            </a:r>
          </a:p>
          <a:p>
            <a:pPr algn="just"/>
            <a:r>
              <a:rPr lang="cs-CZ" dirty="0"/>
              <a:t>Synovi se podařilo získat byt 1+1. Ale placení nájmu nechal na mámě.</a:t>
            </a:r>
          </a:p>
        </p:txBody>
      </p:sp>
      <p:pic>
        <p:nvPicPr>
          <p:cNvPr id="5" name="Obrázek 4">
            <a:extLst>
              <a:ext uri="{FF2B5EF4-FFF2-40B4-BE49-F238E27FC236}">
                <a16:creationId xmlns:a16="http://schemas.microsoft.com/office/drawing/2014/main" id="{28B65F8A-438F-4DAB-96BA-4D424B3F8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748" y="114299"/>
            <a:ext cx="5302252" cy="1325563"/>
          </a:xfrm>
          <a:prstGeom prst="rect">
            <a:avLst/>
          </a:prstGeom>
        </p:spPr>
      </p:pic>
    </p:spTree>
    <p:extLst>
      <p:ext uri="{BB962C8B-B14F-4D97-AF65-F5344CB8AC3E}">
        <p14:creationId xmlns:p14="http://schemas.microsoft.com/office/powerpoint/2010/main" val="2431491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4</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18556"/>
            <a:ext cx="11061700" cy="4439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nepatrně kýve ze strany na stranu, ústa artikulují „FIFI“.</a:t>
            </a:r>
          </a:p>
          <a:p>
            <a:pPr algn="just"/>
            <a:r>
              <a:rPr lang="cs-CZ" i="1" dirty="0"/>
              <a:t>Dva významové okruhy použití: první se váže k nechuti, nechtění mluvčího vykonávat nějakou činnost, druhá oblast významu souvisí se snahou mluvčího předcházet problémům nebo situacím, které by ho uvedly do nepříjemností, někdy mluvčí vyjadřuje snahu hledat jednodušší řešení situace.</a:t>
            </a:r>
          </a:p>
          <a:p>
            <a:pPr algn="just"/>
            <a:r>
              <a:rPr lang="cs-CZ" dirty="0"/>
              <a:t>Včera jsme pracovali dlouho do noci a dneska už nemám sílu ani psát na počítači. MY + VČERA + PRACOVAT + DLOUHO + AŽ + NOC + DNESKA + PRACOVAT + POČÍTAČ + UŽ + SZ</a:t>
            </a:r>
            <a:endParaRPr lang="cs-CZ" i="1" dirty="0"/>
          </a:p>
        </p:txBody>
      </p:sp>
      <p:pic>
        <p:nvPicPr>
          <p:cNvPr id="8" name="Zástupný symbol pro obsah 7">
            <a:extLst>
              <a:ext uri="{FF2B5EF4-FFF2-40B4-BE49-F238E27FC236}">
                <a16:creationId xmlns:a16="http://schemas.microsoft.com/office/drawing/2014/main" id="{9D09BDF7-A105-46A5-A3E7-B6E023D4F7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0725" y="0"/>
            <a:ext cx="6391275" cy="2286000"/>
          </a:xfrm>
        </p:spPr>
      </p:pic>
    </p:spTree>
    <p:extLst>
      <p:ext uri="{BB962C8B-B14F-4D97-AF65-F5344CB8AC3E}">
        <p14:creationId xmlns:p14="http://schemas.microsoft.com/office/powerpoint/2010/main" val="40780841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58</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Negativní výraz – stažené obočí, naklonění hlavy ve směru pohybu ruky, pootevřená ústa, lehce vyplacený jazyk.</a:t>
            </a:r>
          </a:p>
          <a:p>
            <a:pPr algn="just"/>
            <a:r>
              <a:rPr lang="cs-CZ" i="1" dirty="0"/>
              <a:t>Reakce na situaci, kdy nějaká činnost, která vyžadovala hodně námahy, úsilí, přijde nazmar, popř. je zničena a musí být opakována.</a:t>
            </a:r>
          </a:p>
          <a:p>
            <a:pPr algn="just"/>
            <a:r>
              <a:rPr lang="cs-CZ" dirty="0"/>
              <a:t>Už jsem měl vytřeno. Podlaha se jen leskla. A oni mi ji zase pošlapali. Kdo se s tím má pořád dělat?</a:t>
            </a:r>
          </a:p>
        </p:txBody>
      </p:sp>
      <p:pic>
        <p:nvPicPr>
          <p:cNvPr id="5" name="Obrázek 4">
            <a:extLst>
              <a:ext uri="{FF2B5EF4-FFF2-40B4-BE49-F238E27FC236}">
                <a16:creationId xmlns:a16="http://schemas.microsoft.com/office/drawing/2014/main" id="{F8932225-8947-472C-9196-D54A59896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3977" y="90487"/>
            <a:ext cx="6181973" cy="1600201"/>
          </a:xfrm>
          <a:prstGeom prst="rect">
            <a:avLst/>
          </a:prstGeom>
        </p:spPr>
      </p:pic>
    </p:spTree>
    <p:extLst>
      <p:ext uri="{BB962C8B-B14F-4D97-AF65-F5344CB8AC3E}">
        <p14:creationId xmlns:p14="http://schemas.microsoft.com/office/powerpoint/2010/main" val="31178715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59</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Ústa vytvářejí obraz jako při artikulaci hlásky „u“, vzduch je rychle a krátce vdechnut dovnitř.</a:t>
            </a:r>
          </a:p>
          <a:p>
            <a:pPr algn="just"/>
            <a:r>
              <a:rPr lang="cs-CZ" i="1" dirty="0"/>
              <a:t>Reakce na událost, která člověku přináší nějakou ztrátu (např. finanční, časovou …), nějaké poškození.</a:t>
            </a:r>
          </a:p>
          <a:p>
            <a:pPr algn="just"/>
            <a:r>
              <a:rPr lang="cs-CZ" dirty="0"/>
              <a:t>Potřeboval jsem vytisknout jednu kopii. Omylem jsem se překlepl a tiskárna vychrlila sto výtisků. Vzal jsem si jeden a zbytek skončil v koši. Takových vyhozených peněz!</a:t>
            </a:r>
          </a:p>
        </p:txBody>
      </p:sp>
      <p:pic>
        <p:nvPicPr>
          <p:cNvPr id="5" name="Obrázek 4">
            <a:extLst>
              <a:ext uri="{FF2B5EF4-FFF2-40B4-BE49-F238E27FC236}">
                <a16:creationId xmlns:a16="http://schemas.microsoft.com/office/drawing/2014/main" id="{10DAF8C7-28E9-4D6F-8C2E-F4BDE95AD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6385" y="0"/>
            <a:ext cx="6475615" cy="1562100"/>
          </a:xfrm>
          <a:prstGeom prst="rect">
            <a:avLst/>
          </a:prstGeom>
        </p:spPr>
      </p:pic>
    </p:spTree>
    <p:extLst>
      <p:ext uri="{BB962C8B-B14F-4D97-AF65-F5344CB8AC3E}">
        <p14:creationId xmlns:p14="http://schemas.microsoft.com/office/powerpoint/2010/main" val="37749291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60</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Stažené obočí, koutky rtů dolů, vyšpulené rty, vzduch jde ven z úst.</a:t>
            </a:r>
          </a:p>
          <a:p>
            <a:pPr algn="just"/>
            <a:r>
              <a:rPr lang="cs-CZ" i="1" dirty="0"/>
              <a:t>Dobrovolně se vzdát něčeho, oželit něco, smířit se se ztrátou.</a:t>
            </a:r>
          </a:p>
          <a:p>
            <a:pPr algn="just"/>
            <a:r>
              <a:rPr lang="cs-CZ" dirty="0"/>
              <a:t>Kdysi jsem mu půjčil stovku, ale on mi ji dodnes nevrátil. Teď ať už si ji nechá!</a:t>
            </a:r>
          </a:p>
        </p:txBody>
      </p:sp>
      <p:pic>
        <p:nvPicPr>
          <p:cNvPr id="5" name="Obrázek 4">
            <a:extLst>
              <a:ext uri="{FF2B5EF4-FFF2-40B4-BE49-F238E27FC236}">
                <a16:creationId xmlns:a16="http://schemas.microsoft.com/office/drawing/2014/main" id="{DE15F5F1-2723-496A-8BED-64AA4831A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3095" y="123825"/>
            <a:ext cx="5458905" cy="1325562"/>
          </a:xfrm>
          <a:prstGeom prst="rect">
            <a:avLst/>
          </a:prstGeom>
        </p:spPr>
      </p:pic>
    </p:spTree>
    <p:extLst>
      <p:ext uri="{BB962C8B-B14F-4D97-AF65-F5344CB8AC3E}">
        <p14:creationId xmlns:p14="http://schemas.microsoft.com/office/powerpoint/2010/main" val="7184842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61</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Koutky rtů nahoře, ústa v úsměvu, artikulace „CHE, CHE“.</a:t>
            </a:r>
          </a:p>
          <a:p>
            <a:pPr algn="just"/>
            <a:r>
              <a:rPr lang="cs-CZ" i="1" dirty="0"/>
              <a:t>Jemný posměch (ne výsměch), reakce na něco komického, roztomilého.</a:t>
            </a:r>
          </a:p>
          <a:p>
            <a:pPr algn="just"/>
            <a:r>
              <a:rPr lang="cs-CZ" dirty="0"/>
              <a:t>Ten student byl tak roztomilý, když si při vyprávění pletl znaky.</a:t>
            </a:r>
          </a:p>
        </p:txBody>
      </p:sp>
      <p:pic>
        <p:nvPicPr>
          <p:cNvPr id="5" name="Obrázek 4">
            <a:extLst>
              <a:ext uri="{FF2B5EF4-FFF2-40B4-BE49-F238E27FC236}">
                <a16:creationId xmlns:a16="http://schemas.microsoft.com/office/drawing/2014/main" id="{B68D17A2-39C9-4A86-BE67-55108B14D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352" y="8731"/>
            <a:ext cx="6454598" cy="1527969"/>
          </a:xfrm>
          <a:prstGeom prst="rect">
            <a:avLst/>
          </a:prstGeom>
        </p:spPr>
      </p:pic>
    </p:spTree>
    <p:extLst>
      <p:ext uri="{BB962C8B-B14F-4D97-AF65-F5344CB8AC3E}">
        <p14:creationId xmlns:p14="http://schemas.microsoft.com/office/powerpoint/2010/main" val="15166457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62</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Hlava se vrtí ze strany na stranu, pohybem jazyka je vzduch vytlačen krátce a prudce ven, artikulace „TU“.</a:t>
            </a:r>
          </a:p>
          <a:p>
            <a:pPr algn="just"/>
            <a:r>
              <a:rPr lang="cs-CZ" i="1" dirty="0"/>
              <a:t>Reakce na ukončení práce, který byla nějakým způsobem nepříjemná, např. dlouhá, namáhavá, unavující, nudná… Často se objevuje ve spojení s vyjádřením úlevy, že člověk má práci za sebou.</a:t>
            </a:r>
          </a:p>
          <a:p>
            <a:pPr algn="just"/>
            <a:r>
              <a:rPr lang="cs-CZ" dirty="0"/>
              <a:t>Představte si sbírání toho množství jablek, co roste na těch stromech na naší obrovské zahradě. Jsem ráda, že už to mám za sebou!</a:t>
            </a:r>
          </a:p>
        </p:txBody>
      </p:sp>
      <p:pic>
        <p:nvPicPr>
          <p:cNvPr id="5" name="Obrázek 4">
            <a:extLst>
              <a:ext uri="{FF2B5EF4-FFF2-40B4-BE49-F238E27FC236}">
                <a16:creationId xmlns:a16="http://schemas.microsoft.com/office/drawing/2014/main" id="{7367E767-695D-4AB5-9558-CE6CECBAF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1924"/>
            <a:ext cx="5930900" cy="1350339"/>
          </a:xfrm>
          <a:prstGeom prst="rect">
            <a:avLst/>
          </a:prstGeom>
        </p:spPr>
      </p:pic>
    </p:spTree>
    <p:extLst>
      <p:ext uri="{BB962C8B-B14F-4D97-AF65-F5344CB8AC3E}">
        <p14:creationId xmlns:p14="http://schemas.microsoft.com/office/powerpoint/2010/main" val="17787986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63</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Hlava mírně posunuta dozadu, dolní ret se dotýká horních zubů, rty jsou lehce vodorovně protaženy a koutky úst směřují dolů.</a:t>
            </a:r>
          </a:p>
          <a:p>
            <a:pPr algn="just"/>
            <a:r>
              <a:rPr lang="cs-CZ" i="1" dirty="0"/>
              <a:t>Zamaskovat činnost nebo stav, např. z důvodu obav z postihu, kvůli společenské nepřijatelnosti.</a:t>
            </a:r>
          </a:p>
          <a:p>
            <a:pPr algn="just"/>
            <a:r>
              <a:rPr lang="cs-CZ" dirty="0"/>
              <a:t>Byl ze mě hodně cítit alkohol. Zachránil jsem to ústním sprejem a nikdo nic necítil.</a:t>
            </a:r>
          </a:p>
        </p:txBody>
      </p:sp>
      <p:pic>
        <p:nvPicPr>
          <p:cNvPr id="5" name="Obrázek 4">
            <a:extLst>
              <a:ext uri="{FF2B5EF4-FFF2-40B4-BE49-F238E27FC236}">
                <a16:creationId xmlns:a16="http://schemas.microsoft.com/office/drawing/2014/main" id="{6EE51DF1-9A89-4701-B3F3-90C190DE1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587" y="0"/>
            <a:ext cx="6461413" cy="1562100"/>
          </a:xfrm>
          <a:prstGeom prst="rect">
            <a:avLst/>
          </a:prstGeom>
        </p:spPr>
      </p:pic>
    </p:spTree>
    <p:extLst>
      <p:ext uri="{BB962C8B-B14F-4D97-AF65-F5344CB8AC3E}">
        <p14:creationId xmlns:p14="http://schemas.microsoft.com/office/powerpoint/2010/main" val="31778099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64</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Hlava jde směrem dopředu, oči se výrazně vypoulí.</a:t>
            </a:r>
          </a:p>
          <a:p>
            <a:pPr algn="just"/>
            <a:r>
              <a:rPr lang="cs-CZ" i="1" dirty="0"/>
              <a:t>Vyjádření absolutního překvapení, reakce na nějakou nevšední, neočekávanou, šokující zprávu, příhodný český ekvivalent: „Ztratit řeč, nebýt schopen slova“.</a:t>
            </a:r>
          </a:p>
          <a:p>
            <a:pPr algn="just"/>
            <a:r>
              <a:rPr lang="cs-CZ" dirty="0"/>
              <a:t>Kamarád má nové auto. Tak to mě podrž!</a:t>
            </a:r>
          </a:p>
        </p:txBody>
      </p:sp>
      <p:pic>
        <p:nvPicPr>
          <p:cNvPr id="5" name="Obrázek 4">
            <a:extLst>
              <a:ext uri="{FF2B5EF4-FFF2-40B4-BE49-F238E27FC236}">
                <a16:creationId xmlns:a16="http://schemas.microsoft.com/office/drawing/2014/main" id="{F7252CE3-54E6-4F7D-B757-462F7214F7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468" y="84931"/>
            <a:ext cx="6634819" cy="1515269"/>
          </a:xfrm>
          <a:prstGeom prst="rect">
            <a:avLst/>
          </a:prstGeom>
        </p:spPr>
      </p:pic>
    </p:spTree>
    <p:extLst>
      <p:ext uri="{BB962C8B-B14F-4D97-AF65-F5344CB8AC3E}">
        <p14:creationId xmlns:p14="http://schemas.microsoft.com/office/powerpoint/2010/main" val="30906950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65</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Stažené obočí, hlava se nakloní na stranu, rty se zavřou a otevřou, artikulace „BE“.</a:t>
            </a:r>
          </a:p>
          <a:p>
            <a:pPr algn="just"/>
            <a:r>
              <a:rPr lang="cs-CZ" i="1" dirty="0"/>
              <a:t>Vyjádření silného osobního vztahu k nějaké věci, citového zaujetí pro věc. Obava z její ztráty.</a:t>
            </a:r>
          </a:p>
          <a:p>
            <a:pPr algn="just"/>
            <a:r>
              <a:rPr lang="cs-CZ" dirty="0"/>
              <a:t>Prodat naši chaloupku? Ani nápad!</a:t>
            </a:r>
          </a:p>
        </p:txBody>
      </p:sp>
      <p:pic>
        <p:nvPicPr>
          <p:cNvPr id="5" name="Obrázek 4">
            <a:extLst>
              <a:ext uri="{FF2B5EF4-FFF2-40B4-BE49-F238E27FC236}">
                <a16:creationId xmlns:a16="http://schemas.microsoft.com/office/drawing/2014/main" id="{F97F8210-452B-4084-ABC6-480312790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722" y="27781"/>
            <a:ext cx="6524278" cy="1508919"/>
          </a:xfrm>
          <a:prstGeom prst="rect">
            <a:avLst/>
          </a:prstGeom>
        </p:spPr>
      </p:pic>
    </p:spTree>
    <p:extLst>
      <p:ext uri="{BB962C8B-B14F-4D97-AF65-F5344CB8AC3E}">
        <p14:creationId xmlns:p14="http://schemas.microsoft.com/office/powerpoint/2010/main" val="39859719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66</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Mírně stažené obočí, pootevřená ústa s koutky svěšenými, jazyk lehce prostrčen mezi rty s hrotem opřeným o vnitřní stranu spodního rtu.</a:t>
            </a:r>
          </a:p>
          <a:p>
            <a:pPr algn="just"/>
            <a:r>
              <a:rPr lang="cs-CZ" i="1" dirty="0"/>
              <a:t>Zachovat klid, nemuset se o něco starat.</a:t>
            </a:r>
          </a:p>
          <a:p>
            <a:pPr algn="just"/>
            <a:r>
              <a:rPr lang="cs-CZ" dirty="0"/>
              <a:t>Letěl jsem do Austrálie. Maminka se o mě velmi strachovala, ale tatínek zachoval ledový klid.</a:t>
            </a:r>
          </a:p>
        </p:txBody>
      </p:sp>
      <p:pic>
        <p:nvPicPr>
          <p:cNvPr id="5" name="Obrázek 4">
            <a:extLst>
              <a:ext uri="{FF2B5EF4-FFF2-40B4-BE49-F238E27FC236}">
                <a16:creationId xmlns:a16="http://schemas.microsoft.com/office/drawing/2014/main" id="{2CEF3364-88EE-47D1-A52C-84D6613F4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531" y="0"/>
            <a:ext cx="6300470" cy="1536700"/>
          </a:xfrm>
          <a:prstGeom prst="rect">
            <a:avLst/>
          </a:prstGeom>
        </p:spPr>
      </p:pic>
    </p:spTree>
    <p:extLst>
      <p:ext uri="{BB962C8B-B14F-4D97-AF65-F5344CB8AC3E}">
        <p14:creationId xmlns:p14="http://schemas.microsoft.com/office/powerpoint/2010/main" val="21983947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67</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Přimhouřené oči, mírně otevřená ústa, koutky úst směřují dolů, jazyk pasivně mezi rty, hrot jazyka opřen o vnitřní část spodního rtu.</a:t>
            </a:r>
          </a:p>
          <a:p>
            <a:pPr algn="just"/>
            <a:r>
              <a:rPr lang="cs-CZ" i="1" dirty="0"/>
              <a:t>Nedělat si starosti s řešením nějakého problému, vědět si s ním rady („není problém“).</a:t>
            </a:r>
          </a:p>
          <a:p>
            <a:pPr algn="just"/>
            <a:r>
              <a:rPr lang="cs-CZ" dirty="0"/>
              <a:t>Vstal jsem pozdě, ale nic hrozného se nestalo. Mám auto.</a:t>
            </a:r>
          </a:p>
        </p:txBody>
      </p:sp>
      <p:pic>
        <p:nvPicPr>
          <p:cNvPr id="5" name="Obrázek 4">
            <a:extLst>
              <a:ext uri="{FF2B5EF4-FFF2-40B4-BE49-F238E27FC236}">
                <a16:creationId xmlns:a16="http://schemas.microsoft.com/office/drawing/2014/main" id="{EB2E404C-06A9-4A71-9282-A7FB815D0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883" y="27781"/>
            <a:ext cx="6440867" cy="1496219"/>
          </a:xfrm>
          <a:prstGeom prst="rect">
            <a:avLst/>
          </a:prstGeom>
        </p:spPr>
      </p:pic>
    </p:spTree>
    <p:extLst>
      <p:ext uri="{BB962C8B-B14F-4D97-AF65-F5344CB8AC3E}">
        <p14:creationId xmlns:p14="http://schemas.microsoft.com/office/powerpoint/2010/main" val="90592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5</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18556"/>
            <a:ext cx="11061700" cy="44394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Stažené oči, hlava se kroutí ze strany na stranu, vyšpulené rty, vzduch je vypouštěn z úst ven.</a:t>
            </a:r>
          </a:p>
          <a:p>
            <a:pPr algn="just"/>
            <a:r>
              <a:rPr lang="cs-CZ" i="1" dirty="0"/>
              <a:t>Vyjádření silné negativní emoce jako reakce na něco/někoho, co/kdo je mluvčímu nepříjemné, otravuje ho to, protože ho to stojí mnoho úsilí a sebezapření.</a:t>
            </a:r>
          </a:p>
          <a:p>
            <a:pPr algn="just"/>
            <a:r>
              <a:rPr lang="cs-CZ" dirty="0"/>
              <a:t>Dneska přijde na návštěvu? Fakt dneska? Tak to mám radost! KAMARÁD + DNESKA + BUDE + NAVŠTÍVIT (mě) + DNES + KAMARÁD + NAVŠTÍVIT + SZ.</a:t>
            </a:r>
          </a:p>
        </p:txBody>
      </p:sp>
      <p:pic>
        <p:nvPicPr>
          <p:cNvPr id="6" name="Zástupný symbol pro obsah 5">
            <a:extLst>
              <a:ext uri="{FF2B5EF4-FFF2-40B4-BE49-F238E27FC236}">
                <a16:creationId xmlns:a16="http://schemas.microsoft.com/office/drawing/2014/main" id="{87B3E622-E76F-4F12-B0C6-46848A775D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1883" y="0"/>
            <a:ext cx="6110117" cy="2197100"/>
          </a:xfrm>
        </p:spPr>
      </p:pic>
    </p:spTree>
    <p:extLst>
      <p:ext uri="{BB962C8B-B14F-4D97-AF65-F5344CB8AC3E}">
        <p14:creationId xmlns:p14="http://schemas.microsoft.com/office/powerpoint/2010/main" val="27467116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68</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Stažené obočí, našpulené rty, artikulace „U“ („Š“).</a:t>
            </a:r>
          </a:p>
          <a:p>
            <a:pPr algn="just"/>
            <a:r>
              <a:rPr lang="cs-CZ" i="1" dirty="0"/>
              <a:t>Nezasahovat do činnosti někoho jiného, nerušit.</a:t>
            </a:r>
          </a:p>
          <a:p>
            <a:pPr algn="just"/>
            <a:r>
              <a:rPr lang="cs-CZ" dirty="0"/>
              <a:t>Vešel jsem do synova pokoje, ale když jsem viděl, že se učí, nerušil jsem ho.</a:t>
            </a:r>
          </a:p>
          <a:p>
            <a:pPr marL="0" indent="0" algn="just">
              <a:buNone/>
            </a:pPr>
            <a:endParaRPr lang="cs-CZ" dirty="0"/>
          </a:p>
        </p:txBody>
      </p:sp>
      <p:pic>
        <p:nvPicPr>
          <p:cNvPr id="5" name="Obrázek 4">
            <a:extLst>
              <a:ext uri="{FF2B5EF4-FFF2-40B4-BE49-F238E27FC236}">
                <a16:creationId xmlns:a16="http://schemas.microsoft.com/office/drawing/2014/main" id="{CE247577-182D-4C4D-870A-E41425C7CE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197" y="65881"/>
            <a:ext cx="6653803" cy="1483519"/>
          </a:xfrm>
          <a:prstGeom prst="rect">
            <a:avLst/>
          </a:prstGeom>
        </p:spPr>
      </p:pic>
    </p:spTree>
    <p:extLst>
      <p:ext uri="{BB962C8B-B14F-4D97-AF65-F5344CB8AC3E}">
        <p14:creationId xmlns:p14="http://schemas.microsoft.com/office/powerpoint/2010/main" val="28454998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69</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Povytažené obočí, ústa se nejdříve pootevřou, jazyk lehce vložen mezi rty, poté se rázně zavřou a končí v klidové poloze se rty semknutými.</a:t>
            </a:r>
          </a:p>
          <a:p>
            <a:pPr algn="just"/>
            <a:r>
              <a:rPr lang="cs-CZ" i="1" dirty="0"/>
              <a:t>Zklamaně reagovat na nenaplněná očekávání.</a:t>
            </a:r>
          </a:p>
          <a:p>
            <a:pPr algn="just"/>
            <a:r>
              <a:rPr lang="cs-CZ" dirty="0"/>
              <a:t>Vsadila jsem si fortunu. Tak jsem si dala záležet, ale nevyhrála jsem ani korunu. V tu ránu se moje krásné představy o výhře rozplynuly.</a:t>
            </a:r>
          </a:p>
        </p:txBody>
      </p:sp>
      <p:pic>
        <p:nvPicPr>
          <p:cNvPr id="5" name="Obrázek 4">
            <a:extLst>
              <a:ext uri="{FF2B5EF4-FFF2-40B4-BE49-F238E27FC236}">
                <a16:creationId xmlns:a16="http://schemas.microsoft.com/office/drawing/2014/main" id="{12FC526F-FEF4-47B2-BA2C-AC8D4F654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3020" y="56356"/>
            <a:ext cx="6532455" cy="1467644"/>
          </a:xfrm>
          <a:prstGeom prst="rect">
            <a:avLst/>
          </a:prstGeom>
        </p:spPr>
      </p:pic>
    </p:spTree>
    <p:extLst>
      <p:ext uri="{BB962C8B-B14F-4D97-AF65-F5344CB8AC3E}">
        <p14:creationId xmlns:p14="http://schemas.microsoft.com/office/powerpoint/2010/main" val="36137291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37873-359A-437A-8337-A15A24328292}"/>
              </a:ext>
            </a:extLst>
          </p:cNvPr>
          <p:cNvSpPr>
            <a:spLocks noGrp="1"/>
          </p:cNvSpPr>
          <p:nvPr>
            <p:ph type="title"/>
          </p:nvPr>
        </p:nvSpPr>
        <p:spPr/>
        <p:txBody>
          <a:bodyPr/>
          <a:lstStyle/>
          <a:p>
            <a:r>
              <a:rPr lang="cs-CZ" dirty="0"/>
              <a:t>Specifický znak č. 70</a:t>
            </a:r>
          </a:p>
        </p:txBody>
      </p:sp>
      <p:sp>
        <p:nvSpPr>
          <p:cNvPr id="3" name="Zástupný symbol pro obsah 2">
            <a:extLst>
              <a:ext uri="{FF2B5EF4-FFF2-40B4-BE49-F238E27FC236}">
                <a16:creationId xmlns:a16="http://schemas.microsoft.com/office/drawing/2014/main" id="{E71EB067-3ACA-478C-A8A8-B6B5CB4BF8A0}"/>
              </a:ext>
            </a:extLst>
          </p:cNvPr>
          <p:cNvSpPr>
            <a:spLocks noGrp="1"/>
          </p:cNvSpPr>
          <p:nvPr>
            <p:ph idx="1"/>
          </p:nvPr>
        </p:nvSpPr>
        <p:spPr>
          <a:xfrm>
            <a:off x="838200" y="2497136"/>
            <a:ext cx="10515600" cy="3713164"/>
          </a:xfrm>
        </p:spPr>
        <p:txBody>
          <a:bodyPr>
            <a:normAutofit/>
          </a:bodyPr>
          <a:lstStyle/>
          <a:p>
            <a:pPr algn="just"/>
            <a:r>
              <a:rPr lang="cs-CZ" dirty="0"/>
              <a:t>Hlava se naklání dopředu, kladný výraz tváře: lehce vypoulené oči, koutky úst nahoře, ústa v úsměvu, našpulené rty, artikulace „U“.</a:t>
            </a:r>
          </a:p>
          <a:p>
            <a:pPr algn="just"/>
            <a:r>
              <a:rPr lang="cs-CZ" i="1" dirty="0"/>
              <a:t>Vyjádření dlouhého časového odstupu, časové prodlevy (od nějaké činnosti, od setkání s člověkem, popř. věci).</a:t>
            </a:r>
          </a:p>
          <a:p>
            <a:pPr algn="just"/>
            <a:r>
              <a:rPr lang="cs-CZ" dirty="0"/>
              <a:t>Po dlouhé době špagety!</a:t>
            </a:r>
          </a:p>
        </p:txBody>
      </p:sp>
      <p:pic>
        <p:nvPicPr>
          <p:cNvPr id="5" name="Obrázek 4">
            <a:extLst>
              <a:ext uri="{FF2B5EF4-FFF2-40B4-BE49-F238E27FC236}">
                <a16:creationId xmlns:a16="http://schemas.microsoft.com/office/drawing/2014/main" id="{34CCFF2A-F874-4789-A11F-C1EABAF39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4623" y="114300"/>
            <a:ext cx="6333702" cy="1576388"/>
          </a:xfrm>
          <a:prstGeom prst="rect">
            <a:avLst/>
          </a:prstGeom>
        </p:spPr>
      </p:pic>
    </p:spTree>
    <p:extLst>
      <p:ext uri="{BB962C8B-B14F-4D97-AF65-F5344CB8AC3E}">
        <p14:creationId xmlns:p14="http://schemas.microsoft.com/office/powerpoint/2010/main" val="26389989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DD2D1D-1E2A-430F-9ACD-36118953590F}"/>
              </a:ext>
            </a:extLst>
          </p:cNvPr>
          <p:cNvSpPr>
            <a:spLocks noGrp="1"/>
          </p:cNvSpPr>
          <p:nvPr>
            <p:ph type="title"/>
          </p:nvPr>
        </p:nvSpPr>
        <p:spPr/>
        <p:txBody>
          <a:bodyPr/>
          <a:lstStyle/>
          <a:p>
            <a:r>
              <a:rPr lang="cs-CZ" dirty="0"/>
              <a:t>Zdroje</a:t>
            </a:r>
          </a:p>
        </p:txBody>
      </p:sp>
      <p:sp>
        <p:nvSpPr>
          <p:cNvPr id="3" name="Zástupný symbol pro obsah 2">
            <a:extLst>
              <a:ext uri="{FF2B5EF4-FFF2-40B4-BE49-F238E27FC236}">
                <a16:creationId xmlns:a16="http://schemas.microsoft.com/office/drawing/2014/main" id="{20E982DD-4E36-4B36-BD04-F17CB6397B0E}"/>
              </a:ext>
            </a:extLst>
          </p:cNvPr>
          <p:cNvSpPr>
            <a:spLocks noGrp="1"/>
          </p:cNvSpPr>
          <p:nvPr>
            <p:ph idx="1"/>
          </p:nvPr>
        </p:nvSpPr>
        <p:spPr/>
        <p:txBody>
          <a:bodyPr/>
          <a:lstStyle/>
          <a:p>
            <a:r>
              <a:rPr lang="cs-CZ" dirty="0"/>
              <a:t>Specifické znaky v českém znakovém jazyce / Petr </a:t>
            </a:r>
            <a:r>
              <a:rPr lang="cs-CZ" dirty="0" err="1"/>
              <a:t>Vysuček</a:t>
            </a:r>
            <a:r>
              <a:rPr lang="cs-CZ" dirty="0"/>
              <a:t>. - Vyd. 1. - Praha : Česká komora tlumočníků znakového jazyka, 2008. ISBN 978-80-87153-54-3, ISBN 978-80-87153-55-0.</a:t>
            </a:r>
          </a:p>
          <a:p>
            <a:pPr algn="just"/>
            <a:r>
              <a:rPr lang="cs-CZ" dirty="0"/>
              <a:t>VYSUČEK, Petr. </a:t>
            </a:r>
            <a:r>
              <a:rPr lang="cs-CZ" i="1" dirty="0"/>
              <a:t>Specifické znaky</a:t>
            </a:r>
            <a:r>
              <a:rPr lang="cs-CZ" dirty="0"/>
              <a:t>. 2009. Diplomová práce. Univerzita Karlova, Filozofická fakulta, Ústav českého jazyka a teorie komunikace. Vedoucí práce Macurová, Alena. </a:t>
            </a:r>
            <a:r>
              <a:rPr lang="cs-CZ" dirty="0">
                <a:hlinkClick r:id="rId2"/>
              </a:rPr>
              <a:t>https://dspace.cuni.cz/bitstream/handle/20.500.11956/19075/DPTX_2005_2_11210_ASZK10001_126106_0_68881.pdf?sequence=1&amp;isAllowed=y</a:t>
            </a:r>
            <a:endParaRPr lang="cs-CZ" dirty="0"/>
          </a:p>
          <a:p>
            <a:pPr algn="just"/>
            <a:endParaRPr lang="cs-CZ" dirty="0"/>
          </a:p>
          <a:p>
            <a:endParaRPr lang="cs-CZ" dirty="0"/>
          </a:p>
        </p:txBody>
      </p:sp>
    </p:spTree>
    <p:extLst>
      <p:ext uri="{BB962C8B-B14F-4D97-AF65-F5344CB8AC3E}">
        <p14:creationId xmlns:p14="http://schemas.microsoft.com/office/powerpoint/2010/main" val="106517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6</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1765300"/>
            <a:ext cx="6579840" cy="48672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Hlava mírně nakloněna do strany, čelo výrazně svraštělé, oči mírně přivřeny, ústa vyšpulená, zavřená. V konečné fázi znaku se hlava vrací do přirozené pozice, i obličej je v přirozené pozici, ústa zavřená.</a:t>
            </a:r>
          </a:p>
          <a:p>
            <a:pPr algn="just"/>
            <a:r>
              <a:rPr lang="cs-CZ" i="1" dirty="0"/>
              <a:t>Po opakované snaze něco vysvětlovat, omlouvat se, žádat o něco, obhajovat něco či vymlouvat se je situace rázně ukončena nekompromisním řešením, proti kterému už není odvolání.</a:t>
            </a:r>
          </a:p>
          <a:p>
            <a:pPr algn="just"/>
            <a:r>
              <a:rPr lang="cs-CZ" dirty="0"/>
              <a:t>Žák nepřinesl úkol, který měl udělat. Snažil se učiteli namluvit, že ho zapomněl doma. Učitel mu ale bez jakékoliv dlouhé diskuze dal pětku. ŽÁK + ÚKOL + NEPŘINÉST + CHTÍT + VYMLOUVAT SE + ZAPOMÍNAT + DOMA + NECHAT + UČITEL + SZ + PĚTKA.</a:t>
            </a:r>
            <a:endParaRPr lang="cs-CZ" i="1" dirty="0"/>
          </a:p>
        </p:txBody>
      </p:sp>
      <p:pic>
        <p:nvPicPr>
          <p:cNvPr id="8" name="Zástupný symbol pro obsah 7">
            <a:extLst>
              <a:ext uri="{FF2B5EF4-FFF2-40B4-BE49-F238E27FC236}">
                <a16:creationId xmlns:a16="http://schemas.microsoft.com/office/drawing/2014/main" id="{1D07DBBB-EB62-45F5-A59E-AE85040A3A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8040" y="136525"/>
            <a:ext cx="4645720" cy="4351338"/>
          </a:xfrm>
        </p:spPr>
      </p:pic>
    </p:spTree>
    <p:extLst>
      <p:ext uri="{BB962C8B-B14F-4D97-AF65-F5344CB8AC3E}">
        <p14:creationId xmlns:p14="http://schemas.microsoft.com/office/powerpoint/2010/main" val="261755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2C7927-8CF6-4B0B-9881-4B62799719EC}"/>
              </a:ext>
            </a:extLst>
          </p:cNvPr>
          <p:cNvSpPr>
            <a:spLocks noGrp="1"/>
          </p:cNvSpPr>
          <p:nvPr>
            <p:ph type="title"/>
          </p:nvPr>
        </p:nvSpPr>
        <p:spPr/>
        <p:txBody>
          <a:bodyPr/>
          <a:lstStyle/>
          <a:p>
            <a:r>
              <a:rPr lang="cs-CZ" dirty="0"/>
              <a:t>Specifický znak č. 7</a:t>
            </a:r>
          </a:p>
        </p:txBody>
      </p:sp>
      <p:sp>
        <p:nvSpPr>
          <p:cNvPr id="7" name="Zástupný symbol pro obsah 2">
            <a:extLst>
              <a:ext uri="{FF2B5EF4-FFF2-40B4-BE49-F238E27FC236}">
                <a16:creationId xmlns:a16="http://schemas.microsoft.com/office/drawing/2014/main" id="{B19EA516-4F3D-4859-B87F-D9D199974C38}"/>
              </a:ext>
            </a:extLst>
          </p:cNvPr>
          <p:cNvSpPr txBox="1">
            <a:spLocks/>
          </p:cNvSpPr>
          <p:nvPr/>
        </p:nvSpPr>
        <p:spPr>
          <a:xfrm>
            <a:off x="838200" y="2463800"/>
            <a:ext cx="10414000" cy="4168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Zděšený výraz v obličeji, oči mírně přivřené, ústa zavřená.</a:t>
            </a:r>
          </a:p>
          <a:p>
            <a:pPr algn="just"/>
            <a:r>
              <a:rPr lang="cs-CZ" i="1" dirty="0"/>
              <a:t>Jedná se o zcela novou, neznámou a především neočekávanou situaci, která vyvede z míry, velmi často vyvolá údiv či nepříjemné, trapné pocity.</a:t>
            </a:r>
          </a:p>
          <a:p>
            <a:pPr algn="just"/>
            <a:r>
              <a:rPr lang="cs-CZ" dirty="0"/>
              <a:t>Známá mi vyprávěla svůj zážitek z tramvaje. Přišel k ní neznámý muž a zničehonic jí dal pusu na tvář. Byla z toho vyvedená z míry, protože ho vůbec neznala a nic podobného se jí ještě nikdy nestalo! KAMARÁDKA + VYPRÁVĚT (mi) + STALO + TRAMVAJ + MUŽ + NEZNÁMÝ + DÁT JÍ + PUSU + SZ. </a:t>
            </a:r>
            <a:endParaRPr lang="cs-CZ" i="1" dirty="0"/>
          </a:p>
        </p:txBody>
      </p:sp>
      <p:pic>
        <p:nvPicPr>
          <p:cNvPr id="6" name="Zástupný symbol pro obsah 5">
            <a:extLst>
              <a:ext uri="{FF2B5EF4-FFF2-40B4-BE49-F238E27FC236}">
                <a16:creationId xmlns:a16="http://schemas.microsoft.com/office/drawing/2014/main" id="{0706D450-9073-4363-B549-4D71846B34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0250" y="0"/>
            <a:ext cx="6381750" cy="2286000"/>
          </a:xfrm>
        </p:spPr>
      </p:pic>
    </p:spTree>
    <p:extLst>
      <p:ext uri="{BB962C8B-B14F-4D97-AF65-F5344CB8AC3E}">
        <p14:creationId xmlns:p14="http://schemas.microsoft.com/office/powerpoint/2010/main" val="186484228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6267</Words>
  <Application>Microsoft Office PowerPoint</Application>
  <PresentationFormat>Širokoúhlá obrazovka</PresentationFormat>
  <Paragraphs>287</Paragraphs>
  <Slides>73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73</vt:i4>
      </vt:variant>
    </vt:vector>
  </HeadingPairs>
  <TitlesOfParts>
    <vt:vector size="77" baseType="lpstr">
      <vt:lpstr>Arial</vt:lpstr>
      <vt:lpstr>Calibri</vt:lpstr>
      <vt:lpstr>Calibri Light</vt:lpstr>
      <vt:lpstr>Motiv Office</vt:lpstr>
      <vt:lpstr>Specifické znaky</vt:lpstr>
      <vt:lpstr>Specifické znaky</vt:lpstr>
      <vt:lpstr>Specifický znak č. 1</vt:lpstr>
      <vt:lpstr>Specifický znak č. 2</vt:lpstr>
      <vt:lpstr>Specifický znak č. 3</vt:lpstr>
      <vt:lpstr>Specifický znak č. 4</vt:lpstr>
      <vt:lpstr>Specifický znak č. 5</vt:lpstr>
      <vt:lpstr>Specifický znak č. 6</vt:lpstr>
      <vt:lpstr>Specifický znak č. 7</vt:lpstr>
      <vt:lpstr>Specifický znak č. 8</vt:lpstr>
      <vt:lpstr>Specifický znak č. 9</vt:lpstr>
      <vt:lpstr>Specifický znak č. 10</vt:lpstr>
      <vt:lpstr>Specifický znak č. 11</vt:lpstr>
      <vt:lpstr>Specifický znak č. 12</vt:lpstr>
      <vt:lpstr>Specifický znak č. 13</vt:lpstr>
      <vt:lpstr>Specifický znak č. 14</vt:lpstr>
      <vt:lpstr>Specifický znak č. 15</vt:lpstr>
      <vt:lpstr>Specifický znak č. 16</vt:lpstr>
      <vt:lpstr>Specifický znak č. 17</vt:lpstr>
      <vt:lpstr>Specifický znak č. 18</vt:lpstr>
      <vt:lpstr>Specifický znak č. 19</vt:lpstr>
      <vt:lpstr>Specifický znak č. 20</vt:lpstr>
      <vt:lpstr>Specifický znak č. 21</vt:lpstr>
      <vt:lpstr>Specifický znak č. 22</vt:lpstr>
      <vt:lpstr>Specifický znak č. 23</vt:lpstr>
      <vt:lpstr>Specifický znak č. 24</vt:lpstr>
      <vt:lpstr>Specifický znak č. 25</vt:lpstr>
      <vt:lpstr>Specifický znak č. 26</vt:lpstr>
      <vt:lpstr>Specifický znak č. 27</vt:lpstr>
      <vt:lpstr>Specifický znak č. 28</vt:lpstr>
      <vt:lpstr>Specifický znak č. 29</vt:lpstr>
      <vt:lpstr>Specifický znak č. 30</vt:lpstr>
      <vt:lpstr>Specifický znak č. 31</vt:lpstr>
      <vt:lpstr>Specifický znak č. 32</vt:lpstr>
      <vt:lpstr>Specifický znak č. 33</vt:lpstr>
      <vt:lpstr>Specifický znak č. 34</vt:lpstr>
      <vt:lpstr>Specifický znak č. 35</vt:lpstr>
      <vt:lpstr>Specifický znak č. 36</vt:lpstr>
      <vt:lpstr>Specifický znak č. 37</vt:lpstr>
      <vt:lpstr>Specifický znak č. 38</vt:lpstr>
      <vt:lpstr>Specifický znak č. 39</vt:lpstr>
      <vt:lpstr>Specifický znak č. 40</vt:lpstr>
      <vt:lpstr>Specifický znak č. 41</vt:lpstr>
      <vt:lpstr>Specifický znak č. 42</vt:lpstr>
      <vt:lpstr>Specifický znak č. 43</vt:lpstr>
      <vt:lpstr>Specifický znak č. 44</vt:lpstr>
      <vt:lpstr>Specifický znak č. 45</vt:lpstr>
      <vt:lpstr>Specifický znak č. 46</vt:lpstr>
      <vt:lpstr>Specifický znak č. 47</vt:lpstr>
      <vt:lpstr>Specifický znak č. 48</vt:lpstr>
      <vt:lpstr>Specifický znak č. 49</vt:lpstr>
      <vt:lpstr>Specifický znak č. 50</vt:lpstr>
      <vt:lpstr>Specifický znak č. 51</vt:lpstr>
      <vt:lpstr>Specifický znak č. 52</vt:lpstr>
      <vt:lpstr>Specifický znak č. 53</vt:lpstr>
      <vt:lpstr>Specifický znak č. 54</vt:lpstr>
      <vt:lpstr>Specifický znak č. 55</vt:lpstr>
      <vt:lpstr>Specifický znak č. 56</vt:lpstr>
      <vt:lpstr>Specifický znak č. 57</vt:lpstr>
      <vt:lpstr>Specifický znak č. 58</vt:lpstr>
      <vt:lpstr>Specifický znak č. 59</vt:lpstr>
      <vt:lpstr>Specifický znak č. 60</vt:lpstr>
      <vt:lpstr>Specifický znak č. 61</vt:lpstr>
      <vt:lpstr>Specifický znak č. 62</vt:lpstr>
      <vt:lpstr>Specifický znak č. 63</vt:lpstr>
      <vt:lpstr>Specifický znak č. 64</vt:lpstr>
      <vt:lpstr>Specifický znak č. 65</vt:lpstr>
      <vt:lpstr>Specifický znak č. 66</vt:lpstr>
      <vt:lpstr>Specifický znak č. 67</vt:lpstr>
      <vt:lpstr>Specifický znak č. 68</vt:lpstr>
      <vt:lpstr>Specifický znak č. 69</vt:lpstr>
      <vt:lpstr>Specifický znak č. 70</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Specifické znaky</dc:title>
  <dc:creator>Jana Havlová</dc:creator>
  <cp:lastModifiedBy>Jana Havlová</cp:lastModifiedBy>
  <cp:revision>32</cp:revision>
  <dcterms:created xsi:type="dcterms:W3CDTF">2023-04-25T06:54:55Z</dcterms:created>
  <dcterms:modified xsi:type="dcterms:W3CDTF">2023-05-11T12:49:42Z</dcterms:modified>
</cp:coreProperties>
</file>