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1"/>
  </p:notesMasterIdLst>
  <p:sldIdLst>
    <p:sldId id="256" r:id="rId2"/>
    <p:sldId id="295" r:id="rId3"/>
    <p:sldId id="296" r:id="rId4"/>
    <p:sldId id="298" r:id="rId5"/>
    <p:sldId id="299" r:id="rId6"/>
    <p:sldId id="300" r:id="rId7"/>
    <p:sldId id="301" r:id="rId8"/>
    <p:sldId id="302" r:id="rId9"/>
    <p:sldId id="303" r:id="rId10"/>
    <p:sldId id="304" r:id="rId11"/>
    <p:sldId id="306" r:id="rId12"/>
    <p:sldId id="315" r:id="rId13"/>
    <p:sldId id="316" r:id="rId14"/>
    <p:sldId id="320" r:id="rId15"/>
    <p:sldId id="321" r:id="rId16"/>
    <p:sldId id="322" r:id="rId17"/>
    <p:sldId id="323" r:id="rId18"/>
    <p:sldId id="324" r:id="rId19"/>
    <p:sldId id="325" r:id="rId20"/>
  </p:sldIdLst>
  <p:sldSz cx="9144000" cy="5143500" type="screen16x9"/>
  <p:notesSz cx="6858000" cy="9144000"/>
  <p:embeddedFontLst>
    <p:embeddedFont>
      <p:font typeface="Playfair Display" panose="00000500000000000000" pitchFamily="2" charset="-18"/>
      <p:regular r:id="rId22"/>
      <p:bold r:id="rId23"/>
      <p:italic r:id="rId24"/>
      <p:boldItalic r:id="rId25"/>
    </p:embeddedFont>
    <p:embeddedFont>
      <p:font typeface="PT Serif" panose="020A0603040505020204" pitchFamily="18" charset="-18"/>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B1EF8C-80D7-432A-8A8E-BE115640C814}">
  <a:tblStyle styleId="{71B1EF8C-80D7-432A-8A8E-BE115640C81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8E6813-FC1B-481F-AC74-7B53D04BDA1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0000"/>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768800" y="1991813"/>
            <a:ext cx="56064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3600"/>
              <a:buNone/>
              <a:defRPr sz="3600">
                <a:solidFill>
                  <a:srgbClr val="FFFFFF"/>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222625" y="226575"/>
            <a:ext cx="8698800" cy="4690200"/>
          </a:xfrm>
          <a:prstGeom prst="rect">
            <a:avLst/>
          </a:prstGeom>
          <a:noFill/>
          <a:ln w="2857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288000" y="288125"/>
            <a:ext cx="8567700" cy="4567200"/>
          </a:xfrm>
          <a:prstGeom prst="rect">
            <a:avLst/>
          </a:prstGeom>
          <a:noFill/>
          <a:ln w="9525" cap="flat" cmpd="sng">
            <a:solidFill>
              <a:srgbClr val="D9D9D9"/>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388955" y="338306"/>
            <a:ext cx="8366100" cy="762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1pPr>
            <a:lvl2pPr lvl="1"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2pPr>
            <a:lvl3pPr lvl="2"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3pPr>
            <a:lvl4pPr lvl="3"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4pPr>
            <a:lvl5pPr lvl="4"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5pPr>
            <a:lvl6pPr lvl="5"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6pPr>
            <a:lvl7pPr lvl="6"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7pPr>
            <a:lvl8pPr lvl="7"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8pPr>
            <a:lvl9pPr lvl="8" algn="ctr">
              <a:spcBef>
                <a:spcPts val="0"/>
              </a:spcBef>
              <a:spcAft>
                <a:spcPts val="0"/>
              </a:spcAft>
              <a:buClr>
                <a:schemeClr val="dk1"/>
              </a:buClr>
              <a:buSzPts val="1600"/>
              <a:buFont typeface="Playfair Display"/>
              <a:buNone/>
              <a:defRPr sz="1600">
                <a:solidFill>
                  <a:schemeClr val="dk1"/>
                </a:solidFill>
                <a:latin typeface="Playfair Display"/>
                <a:ea typeface="Playfair Display"/>
                <a:cs typeface="Playfair Display"/>
                <a:sym typeface="Playfair Display"/>
              </a:defRPr>
            </a:lvl9pPr>
          </a:lstStyle>
          <a:p>
            <a:endParaRPr/>
          </a:p>
        </p:txBody>
      </p:sp>
      <p:sp>
        <p:nvSpPr>
          <p:cNvPr id="9" name="Google Shape;9;p1"/>
          <p:cNvSpPr txBox="1">
            <a:spLocks noGrp="1"/>
          </p:cNvSpPr>
          <p:nvPr>
            <p:ph type="body" idx="1"/>
          </p:nvPr>
        </p:nvSpPr>
        <p:spPr>
          <a:xfrm>
            <a:off x="1251600" y="1272975"/>
            <a:ext cx="6640800" cy="30675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1pPr>
            <a:lvl2pPr marL="914400" lvl="1"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2pPr>
            <a:lvl3pPr marL="1371600" lvl="2"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3pPr>
            <a:lvl4pPr marL="1828800" lvl="3"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4pPr>
            <a:lvl5pPr marL="2286000" lvl="4"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5pPr>
            <a:lvl6pPr marL="2743200" lvl="5"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6pPr>
            <a:lvl7pPr marL="3200400" lvl="6"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7pPr>
            <a:lvl8pPr marL="3657600" lvl="7"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8pPr>
            <a:lvl9pPr marL="4114800" lvl="8" indent="-355600">
              <a:spcBef>
                <a:spcPts val="0"/>
              </a:spcBef>
              <a:spcAft>
                <a:spcPts val="0"/>
              </a:spcAft>
              <a:buClr>
                <a:schemeClr val="dk1"/>
              </a:buClr>
              <a:buSzPts val="2000"/>
              <a:buFont typeface="PT Serif"/>
              <a:buChar char="■"/>
              <a:defRPr sz="2000">
                <a:solidFill>
                  <a:schemeClr val="dk1"/>
                </a:solidFill>
                <a:latin typeface="PT Serif"/>
                <a:ea typeface="PT Serif"/>
                <a:cs typeface="PT Serif"/>
                <a:sym typeface="PT Serif"/>
              </a:defRPr>
            </a:lvl9pPr>
          </a:lstStyle>
          <a:p>
            <a:endParaRPr/>
          </a:p>
        </p:txBody>
      </p:sp>
      <p:sp>
        <p:nvSpPr>
          <p:cNvPr id="10" name="Google Shape;10;p1"/>
          <p:cNvSpPr txBox="1">
            <a:spLocks noGrp="1"/>
          </p:cNvSpPr>
          <p:nvPr>
            <p:ph type="sldNum" idx="12"/>
          </p:nvPr>
        </p:nvSpPr>
        <p:spPr>
          <a:xfrm>
            <a:off x="4297650" y="4419838"/>
            <a:ext cx="548700" cy="393600"/>
          </a:xfrm>
          <a:prstGeom prst="rect">
            <a:avLst/>
          </a:prstGeom>
          <a:noFill/>
          <a:ln>
            <a:noFill/>
          </a:ln>
        </p:spPr>
        <p:txBody>
          <a:bodyPr spcFirstLastPara="1" wrap="square" lIns="91425" tIns="91425" rIns="91425" bIns="91425" anchor="b" anchorCtr="0">
            <a:noAutofit/>
          </a:bodyPr>
          <a:lstStyle>
            <a:lvl1pPr lvl="0" algn="ctr">
              <a:buNone/>
              <a:defRPr sz="1100">
                <a:solidFill>
                  <a:schemeClr val="accent3"/>
                </a:solidFill>
                <a:latin typeface="PT Serif"/>
                <a:ea typeface="PT Serif"/>
                <a:cs typeface="PT Serif"/>
                <a:sym typeface="PT Serif"/>
              </a:defRPr>
            </a:lvl1pPr>
            <a:lvl2pPr lvl="1" algn="ctr">
              <a:buNone/>
              <a:defRPr sz="1100">
                <a:solidFill>
                  <a:schemeClr val="accent3"/>
                </a:solidFill>
                <a:latin typeface="PT Serif"/>
                <a:ea typeface="PT Serif"/>
                <a:cs typeface="PT Serif"/>
                <a:sym typeface="PT Serif"/>
              </a:defRPr>
            </a:lvl2pPr>
            <a:lvl3pPr lvl="2" algn="ctr">
              <a:buNone/>
              <a:defRPr sz="1100">
                <a:solidFill>
                  <a:schemeClr val="accent3"/>
                </a:solidFill>
                <a:latin typeface="PT Serif"/>
                <a:ea typeface="PT Serif"/>
                <a:cs typeface="PT Serif"/>
                <a:sym typeface="PT Serif"/>
              </a:defRPr>
            </a:lvl3pPr>
            <a:lvl4pPr lvl="3" algn="ctr">
              <a:buNone/>
              <a:defRPr sz="1100">
                <a:solidFill>
                  <a:schemeClr val="accent3"/>
                </a:solidFill>
                <a:latin typeface="PT Serif"/>
                <a:ea typeface="PT Serif"/>
                <a:cs typeface="PT Serif"/>
                <a:sym typeface="PT Serif"/>
              </a:defRPr>
            </a:lvl4pPr>
            <a:lvl5pPr lvl="4" algn="ctr">
              <a:buNone/>
              <a:defRPr sz="1100">
                <a:solidFill>
                  <a:schemeClr val="accent3"/>
                </a:solidFill>
                <a:latin typeface="PT Serif"/>
                <a:ea typeface="PT Serif"/>
                <a:cs typeface="PT Serif"/>
                <a:sym typeface="PT Serif"/>
              </a:defRPr>
            </a:lvl5pPr>
            <a:lvl6pPr lvl="5" algn="ctr">
              <a:buNone/>
              <a:defRPr sz="1100">
                <a:solidFill>
                  <a:schemeClr val="accent3"/>
                </a:solidFill>
                <a:latin typeface="PT Serif"/>
                <a:ea typeface="PT Serif"/>
                <a:cs typeface="PT Serif"/>
                <a:sym typeface="PT Serif"/>
              </a:defRPr>
            </a:lvl6pPr>
            <a:lvl7pPr lvl="6" algn="ctr">
              <a:buNone/>
              <a:defRPr sz="1100">
                <a:solidFill>
                  <a:schemeClr val="accent3"/>
                </a:solidFill>
                <a:latin typeface="PT Serif"/>
                <a:ea typeface="PT Serif"/>
                <a:cs typeface="PT Serif"/>
                <a:sym typeface="PT Serif"/>
              </a:defRPr>
            </a:lvl7pPr>
            <a:lvl8pPr lvl="7" algn="ctr">
              <a:buNone/>
              <a:defRPr sz="1100">
                <a:solidFill>
                  <a:schemeClr val="accent3"/>
                </a:solidFill>
                <a:latin typeface="PT Serif"/>
                <a:ea typeface="PT Serif"/>
                <a:cs typeface="PT Serif"/>
                <a:sym typeface="PT Serif"/>
              </a:defRPr>
            </a:lvl8pPr>
            <a:lvl9pPr lvl="8" algn="ctr">
              <a:buNone/>
              <a:defRPr sz="1100">
                <a:solidFill>
                  <a:schemeClr val="accent3"/>
                </a:solidFill>
                <a:latin typeface="PT Serif"/>
                <a:ea typeface="PT Serif"/>
                <a:cs typeface="PT Serif"/>
                <a:sym typeface="PT Serif"/>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143231189" TargetMode="External"/><Relationship Id="rId2" Type="http://schemas.openxmlformats.org/officeDocument/2006/relationships/hyperlink" Target="https://www.gebseng.com/08_a_parallel_image/" TargetMode="Externa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gebseng.com/02_vsst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vimeo.com/245355619" TargetMode="Externa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lchetron.com/Zoe-Beloff" TargetMode="Externa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z.pinterest.com/pin/207024914099922115/" TargetMode="Externa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fdb.cz/film/bezucelna-prochazka/trailery/123375"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video" Target="https://www.youtube.com/embed/WmZ4VPmhAkw?feature=oembed"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eroicafenice.com/film-serie-tv/precinema-storia-del-cinema170050/" TargetMode="External"/><Relationship Id="rId2" Type="http://schemas.openxmlformats.org/officeDocument/2006/relationships/slideLayout" Target="../slideLayouts/slideLayout1.xml"/><Relationship Id="rId1" Type="http://schemas.openxmlformats.org/officeDocument/2006/relationships/video" Target="https://www.youtube.com/embed/u67js9HfCBI?feature=oembed"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2" name="Obrázek 1">
            <a:extLst>
              <a:ext uri="{FF2B5EF4-FFF2-40B4-BE49-F238E27FC236}">
                <a16:creationId xmlns:a16="http://schemas.microsoft.com/office/drawing/2014/main" id="{41AD69BB-9D5D-46DD-92B9-2D07848A5CE5}"/>
              </a:ext>
            </a:extLst>
          </p:cNvPr>
          <p:cNvPicPr>
            <a:picLocks noChangeAspect="1"/>
          </p:cNvPicPr>
          <p:nvPr/>
        </p:nvPicPr>
        <p:blipFill>
          <a:blip r:embed="rId3"/>
          <a:stretch>
            <a:fillRect/>
          </a:stretch>
        </p:blipFill>
        <p:spPr>
          <a:xfrm>
            <a:off x="1439695" y="758757"/>
            <a:ext cx="6069346" cy="3802989"/>
          </a:xfrm>
          <a:prstGeom prst="rect">
            <a:avLst/>
          </a:prstGeom>
        </p:spPr>
      </p:pic>
      <p:sp>
        <p:nvSpPr>
          <p:cNvPr id="51" name="Google Shape;51;p12"/>
          <p:cNvSpPr txBox="1">
            <a:spLocks noGrp="1"/>
          </p:cNvSpPr>
          <p:nvPr>
            <p:ph type="ctrTitle"/>
          </p:nvPr>
        </p:nvSpPr>
        <p:spPr>
          <a:xfrm>
            <a:off x="1768800" y="1991813"/>
            <a:ext cx="5606400" cy="1159800"/>
          </a:xfrm>
          <a:prstGeom prst="rect">
            <a:avLst/>
          </a:prstGeom>
          <a:effectLst>
            <a:softEdge rad="31750"/>
          </a:effectLst>
        </p:spPr>
        <p:txBody>
          <a:bodyPr spcFirstLastPara="1" wrap="square" lIns="91425" tIns="91425" rIns="91425" bIns="91425" anchor="ctr" anchorCtr="0">
            <a:noAutofit/>
          </a:bodyPr>
          <a:lstStyle/>
          <a:p>
            <a:pPr marL="0" lvl="0" indent="0" algn="ctr" rtl="0">
              <a:spcBef>
                <a:spcPts val="0"/>
              </a:spcBef>
              <a:spcAft>
                <a:spcPts val="0"/>
              </a:spcAft>
              <a:buNone/>
            </a:pPr>
            <a:r>
              <a:rPr lang="cs-CZ" dirty="0">
                <a:effectLst>
                  <a:outerShdw blurRad="38100" dist="38100" dir="2700000" algn="tl">
                    <a:srgbClr val="000000">
                      <a:alpha val="43137"/>
                    </a:srgbClr>
                  </a:outerShdw>
                </a:effectLst>
              </a:rPr>
              <a:t>Mediální archeologie</a:t>
            </a:r>
            <a:endParaRPr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3" y="1363530"/>
            <a:ext cx="7103150" cy="1754326"/>
          </a:xfrm>
          <a:prstGeom prst="rect">
            <a:avLst/>
          </a:prstGeom>
          <a:noFill/>
        </p:spPr>
        <p:txBody>
          <a:bodyPr wrap="square" rtlCol="0">
            <a:spAutoFit/>
          </a:bodyPr>
          <a:lstStyle/>
          <a:p>
            <a:r>
              <a:rPr lang="pl-PL" sz="1800" dirty="0">
                <a:solidFill>
                  <a:schemeClr val="bg1"/>
                </a:solidFill>
              </a:rPr>
              <a:t>- studium cyklicky se navracejících motivů a figur v mediální historii</a:t>
            </a:r>
          </a:p>
          <a:p>
            <a:r>
              <a:rPr lang="pl-PL" sz="1800" dirty="0">
                <a:solidFill>
                  <a:schemeClr val="bg1"/>
                </a:solidFill>
              </a:rPr>
              <a:t>- příklad: figura kaleidoskomaniaka </a:t>
            </a: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3" name="Obrázek 2">
            <a:extLst>
              <a:ext uri="{FF2B5EF4-FFF2-40B4-BE49-F238E27FC236}">
                <a16:creationId xmlns:a16="http://schemas.microsoft.com/office/drawing/2014/main" id="{DF4E8696-4EA1-4F20-8E79-DC3231AC4934}"/>
              </a:ext>
            </a:extLst>
          </p:cNvPr>
          <p:cNvPicPr>
            <a:picLocks noChangeAspect="1"/>
          </p:cNvPicPr>
          <p:nvPr/>
        </p:nvPicPr>
        <p:blipFill>
          <a:blip r:embed="rId2"/>
          <a:stretch>
            <a:fillRect/>
          </a:stretch>
        </p:blipFill>
        <p:spPr>
          <a:xfrm>
            <a:off x="476583" y="2240693"/>
            <a:ext cx="4426158" cy="2491281"/>
          </a:xfrm>
          <a:prstGeom prst="rect">
            <a:avLst/>
          </a:prstGeom>
        </p:spPr>
      </p:pic>
      <p:pic>
        <p:nvPicPr>
          <p:cNvPr id="9" name="Obrázek 8">
            <a:extLst>
              <a:ext uri="{FF2B5EF4-FFF2-40B4-BE49-F238E27FC236}">
                <a16:creationId xmlns:a16="http://schemas.microsoft.com/office/drawing/2014/main" id="{9C326427-9644-4B31-9A04-56B81B2CB152}"/>
              </a:ext>
            </a:extLst>
          </p:cNvPr>
          <p:cNvPicPr>
            <a:picLocks noChangeAspect="1"/>
          </p:cNvPicPr>
          <p:nvPr/>
        </p:nvPicPr>
        <p:blipFill>
          <a:blip r:embed="rId3"/>
          <a:stretch>
            <a:fillRect/>
          </a:stretch>
        </p:blipFill>
        <p:spPr>
          <a:xfrm>
            <a:off x="5242802" y="1846186"/>
            <a:ext cx="3110013" cy="2770264"/>
          </a:xfrm>
          <a:prstGeom prst="rect">
            <a:avLst/>
          </a:prstGeom>
        </p:spPr>
      </p:pic>
    </p:spTree>
    <p:extLst>
      <p:ext uri="{BB962C8B-B14F-4D97-AF65-F5344CB8AC3E}">
        <p14:creationId xmlns:p14="http://schemas.microsoft.com/office/powerpoint/2010/main" val="1257218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Metody– </a:t>
            </a:r>
            <a:r>
              <a:rPr lang="cs-CZ" sz="2800" dirty="0" err="1"/>
              <a:t>Erkki</a:t>
            </a:r>
            <a:r>
              <a:rPr lang="cs-CZ" sz="2800" dirty="0"/>
              <a:t> </a:t>
            </a:r>
            <a:r>
              <a:rPr lang="cs-CZ" sz="2800" dirty="0" err="1"/>
              <a:t>Huhtamo</a:t>
            </a:r>
            <a:r>
              <a:rPr lang="cs-CZ" sz="2800" dirty="0"/>
              <a:t> – studium </a:t>
            </a:r>
            <a:r>
              <a:rPr lang="cs-CZ" sz="2800" dirty="0" err="1"/>
              <a:t>topoi</a:t>
            </a:r>
            <a:endParaRPr lang="cs-CZ" sz="28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11</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406604" y="1241354"/>
            <a:ext cx="5449448" cy="3416320"/>
          </a:xfrm>
          <a:prstGeom prst="rect">
            <a:avLst/>
          </a:prstGeom>
          <a:noFill/>
        </p:spPr>
        <p:txBody>
          <a:bodyPr wrap="square" rtlCol="0">
            <a:spAutoFit/>
          </a:bodyPr>
          <a:lstStyle/>
          <a:p>
            <a:r>
              <a:rPr lang="cs-CZ" sz="1800" dirty="0">
                <a:solidFill>
                  <a:schemeClr val="bg1"/>
                </a:solidFill>
              </a:rPr>
              <a:t>„</a:t>
            </a:r>
            <a:r>
              <a:rPr lang="en-US" sz="1800" dirty="0">
                <a:solidFill>
                  <a:schemeClr val="bg1"/>
                </a:solidFill>
              </a:rPr>
              <a:t>…the reality of media history lies primarily in the discourses that guide and  mold its development, rather than in  the "things" and "artifacts" that, for writers like Ceram, form the core around  which everything (r) evolves.</a:t>
            </a:r>
            <a:r>
              <a:rPr lang="cs-CZ" sz="1800" dirty="0">
                <a:solidFill>
                  <a:schemeClr val="bg1"/>
                </a:solidFill>
              </a:rPr>
              <a:t>“</a:t>
            </a:r>
          </a:p>
          <a:p>
            <a:endParaRPr lang="cs-CZ" sz="1800" dirty="0">
              <a:solidFill>
                <a:schemeClr val="bg1"/>
              </a:solidFill>
            </a:endParaRPr>
          </a:p>
          <a:p>
            <a:r>
              <a:rPr lang="cs-CZ" sz="1800" dirty="0" err="1">
                <a:solidFill>
                  <a:schemeClr val="bg1"/>
                </a:solidFill>
              </a:rPr>
              <a:t>Erkki</a:t>
            </a:r>
            <a:r>
              <a:rPr lang="cs-CZ" sz="1800" dirty="0">
                <a:solidFill>
                  <a:schemeClr val="bg1"/>
                </a:solidFill>
              </a:rPr>
              <a:t> </a:t>
            </a:r>
            <a:r>
              <a:rPr lang="cs-CZ" sz="1800" dirty="0" err="1">
                <a:solidFill>
                  <a:schemeClr val="bg1"/>
                </a:solidFill>
              </a:rPr>
              <a:t>Huhtamo</a:t>
            </a:r>
            <a:r>
              <a:rPr lang="cs-CZ" sz="1800" dirty="0">
                <a:solidFill>
                  <a:schemeClr val="bg1"/>
                </a:solidFill>
              </a:rPr>
              <a:t> - </a:t>
            </a:r>
            <a:r>
              <a:rPr lang="en-US" sz="1800" dirty="0">
                <a:solidFill>
                  <a:schemeClr val="bg1"/>
                </a:solidFill>
              </a:rPr>
              <a:t>From </a:t>
            </a:r>
            <a:r>
              <a:rPr lang="en-US" sz="1800" dirty="0" err="1">
                <a:solidFill>
                  <a:schemeClr val="bg1"/>
                </a:solidFill>
              </a:rPr>
              <a:t>Kaleidoscomaniac</a:t>
            </a:r>
            <a:r>
              <a:rPr lang="en-US" sz="1800" dirty="0">
                <a:solidFill>
                  <a:schemeClr val="bg1"/>
                </a:solidFill>
              </a:rPr>
              <a:t> to </a:t>
            </a:r>
            <a:r>
              <a:rPr lang="en-US" sz="1800" dirty="0" err="1">
                <a:solidFill>
                  <a:schemeClr val="bg1"/>
                </a:solidFill>
              </a:rPr>
              <a:t>Cybernerd</a:t>
            </a:r>
            <a:r>
              <a:rPr lang="en-US" sz="1800" dirty="0">
                <a:solidFill>
                  <a:schemeClr val="bg1"/>
                </a:solidFill>
              </a:rPr>
              <a:t>: Notes Toward  an Archaeology of the Media</a:t>
            </a:r>
            <a:endParaRPr lang="cs-CZ" sz="1800" dirty="0">
              <a:solidFill>
                <a:schemeClr val="bg1"/>
              </a:solidFill>
            </a:endParaRPr>
          </a:p>
          <a:p>
            <a:endParaRPr lang="cs-CZ" sz="1800" dirty="0">
              <a:solidFill>
                <a:schemeClr val="bg1"/>
              </a:solidFill>
            </a:endParaRPr>
          </a:p>
          <a:p>
            <a:r>
              <a:rPr lang="cs-CZ" sz="1800" dirty="0">
                <a:solidFill>
                  <a:schemeClr val="bg1"/>
                </a:solidFill>
              </a:rPr>
              <a:t>- neexistující motiv média, které přenáší obraz na velké vzdálenosti: </a:t>
            </a:r>
            <a:r>
              <a:rPr lang="cs-CZ" sz="1800" dirty="0" err="1">
                <a:solidFill>
                  <a:schemeClr val="bg1"/>
                </a:solidFill>
              </a:rPr>
              <a:t>Telectroscope</a:t>
            </a:r>
            <a:endParaRPr lang="pl-PL" sz="1800" dirty="0">
              <a:solidFill>
                <a:schemeClr val="bg1"/>
              </a:solidFill>
            </a:endParaRPr>
          </a:p>
        </p:txBody>
      </p:sp>
      <p:pic>
        <p:nvPicPr>
          <p:cNvPr id="2" name="Obrázek 1">
            <a:extLst>
              <a:ext uri="{FF2B5EF4-FFF2-40B4-BE49-F238E27FC236}">
                <a16:creationId xmlns:a16="http://schemas.microsoft.com/office/drawing/2014/main" id="{394A4C67-3A75-4BFA-9F15-5AF5A3BB2FD0}"/>
              </a:ext>
            </a:extLst>
          </p:cNvPr>
          <p:cNvPicPr>
            <a:picLocks noChangeAspect="1"/>
          </p:cNvPicPr>
          <p:nvPr/>
        </p:nvPicPr>
        <p:blipFill>
          <a:blip r:embed="rId2"/>
          <a:stretch>
            <a:fillRect/>
          </a:stretch>
        </p:blipFill>
        <p:spPr>
          <a:xfrm>
            <a:off x="6063574" y="1241354"/>
            <a:ext cx="2399489" cy="3494352"/>
          </a:xfrm>
          <a:prstGeom prst="rect">
            <a:avLst/>
          </a:prstGeom>
        </p:spPr>
      </p:pic>
    </p:spTree>
    <p:extLst>
      <p:ext uri="{BB962C8B-B14F-4D97-AF65-F5344CB8AC3E}">
        <p14:creationId xmlns:p14="http://schemas.microsoft.com/office/powerpoint/2010/main" val="2040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4795979" cy="2949525"/>
          </a:xfrm>
          <a:prstGeom prst="rect">
            <a:avLst/>
          </a:prstGeom>
          <a:noFill/>
        </p:spPr>
        <p:txBody>
          <a:bodyPr wrap="square" rtlCol="0">
            <a:spAutoFit/>
          </a:bodyPr>
          <a:lstStyle/>
          <a:p>
            <a:pPr>
              <a:lnSpc>
                <a:spcPct val="150000"/>
              </a:lnSpc>
            </a:pPr>
            <a:r>
              <a:rPr lang="pl-PL" sz="1800" dirty="0">
                <a:solidFill>
                  <a:schemeClr val="bg1"/>
                </a:solidFill>
              </a:rPr>
              <a:t>Motto: Šťastný nález místo marného hledání</a:t>
            </a:r>
          </a:p>
          <a:p>
            <a:pPr>
              <a:lnSpc>
                <a:spcPct val="150000"/>
              </a:lnSpc>
            </a:pPr>
            <a:endParaRPr lang="pl-PL" sz="1800" dirty="0">
              <a:solidFill>
                <a:schemeClr val="bg1"/>
              </a:solidFill>
            </a:endParaRPr>
          </a:p>
          <a:p>
            <a:pPr>
              <a:lnSpc>
                <a:spcPct val="150000"/>
              </a:lnSpc>
            </a:pPr>
            <a:r>
              <a:rPr lang="pl-PL" sz="1800" dirty="0">
                <a:solidFill>
                  <a:schemeClr val="bg1"/>
                </a:solidFill>
              </a:rPr>
              <a:t>- Zielinski zkoumá audiovizuální diskurz za posledních 150 let</a:t>
            </a:r>
          </a:p>
          <a:p>
            <a:pPr>
              <a:lnSpc>
                <a:spcPct val="150000"/>
              </a:lnSpc>
            </a:pPr>
            <a:r>
              <a:rPr lang="pl-PL" sz="1800" dirty="0">
                <a:solidFill>
                  <a:schemeClr val="bg1"/>
                </a:solidFill>
              </a:rPr>
              <a:t>- mapování rozmanitých historií médií</a:t>
            </a:r>
          </a:p>
          <a:p>
            <a:pPr>
              <a:lnSpc>
                <a:spcPct val="150000"/>
              </a:lnSpc>
            </a:pPr>
            <a:r>
              <a:rPr lang="pl-PL" sz="1800" dirty="0">
                <a:solidFill>
                  <a:schemeClr val="bg1"/>
                </a:solidFill>
              </a:rPr>
              <a:t>- průzkum vědy, umění a technologie</a:t>
            </a:r>
          </a:p>
          <a:p>
            <a:pPr>
              <a:lnSpc>
                <a:spcPct val="150000"/>
              </a:lnSpc>
            </a:pPr>
            <a:r>
              <a:rPr lang="pl-PL" sz="1800" dirty="0">
                <a:solidFill>
                  <a:schemeClr val="bg1"/>
                </a:solidFill>
              </a:rPr>
              <a:t>- pojem – anarcheologie médií</a:t>
            </a:r>
          </a:p>
        </p:txBody>
      </p:sp>
      <p:pic>
        <p:nvPicPr>
          <p:cNvPr id="2" name="Obrázek 1">
            <a:extLst>
              <a:ext uri="{FF2B5EF4-FFF2-40B4-BE49-F238E27FC236}">
                <a16:creationId xmlns:a16="http://schemas.microsoft.com/office/drawing/2014/main" id="{5FB18856-539C-484E-BA57-D4A2B0DEB513}"/>
              </a:ext>
            </a:extLst>
          </p:cNvPr>
          <p:cNvPicPr>
            <a:picLocks noChangeAspect="1"/>
          </p:cNvPicPr>
          <p:nvPr/>
        </p:nvPicPr>
        <p:blipFill>
          <a:blip r:embed="rId2"/>
          <a:stretch>
            <a:fillRect/>
          </a:stretch>
        </p:blipFill>
        <p:spPr>
          <a:xfrm>
            <a:off x="7075367" y="1573415"/>
            <a:ext cx="1977841" cy="2989634"/>
          </a:xfrm>
          <a:prstGeom prst="rect">
            <a:avLst/>
          </a:prstGeom>
        </p:spPr>
      </p:pic>
      <p:pic>
        <p:nvPicPr>
          <p:cNvPr id="3" name="Obrázek 2">
            <a:extLst>
              <a:ext uri="{FF2B5EF4-FFF2-40B4-BE49-F238E27FC236}">
                <a16:creationId xmlns:a16="http://schemas.microsoft.com/office/drawing/2014/main" id="{7DEE893E-C63C-480F-8ABA-A4953180F822}"/>
              </a:ext>
            </a:extLst>
          </p:cNvPr>
          <p:cNvPicPr>
            <a:picLocks noChangeAspect="1"/>
          </p:cNvPicPr>
          <p:nvPr/>
        </p:nvPicPr>
        <p:blipFill>
          <a:blip r:embed="rId3"/>
          <a:stretch>
            <a:fillRect/>
          </a:stretch>
        </p:blipFill>
        <p:spPr>
          <a:xfrm>
            <a:off x="4782111" y="1613524"/>
            <a:ext cx="2293256" cy="2949525"/>
          </a:xfrm>
          <a:prstGeom prst="rect">
            <a:avLst/>
          </a:prstGeom>
        </p:spPr>
      </p:pic>
    </p:spTree>
    <p:extLst>
      <p:ext uri="{BB962C8B-B14F-4D97-AF65-F5344CB8AC3E}">
        <p14:creationId xmlns:p14="http://schemas.microsoft.com/office/powerpoint/2010/main" val="63135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a:t>
            </a:r>
            <a:r>
              <a:rPr lang="cs-CZ" sz="2000" dirty="0" err="1"/>
              <a:t>Sigfried</a:t>
            </a:r>
            <a:r>
              <a:rPr lang="cs-CZ" sz="2000" dirty="0"/>
              <a:t> </a:t>
            </a:r>
            <a:r>
              <a:rPr lang="cs-CZ" sz="2000" dirty="0" err="1"/>
              <a:t>Zielinski</a:t>
            </a:r>
            <a:r>
              <a:rPr lang="cs-CZ" sz="2000" dirty="0"/>
              <a:t> - </a:t>
            </a:r>
            <a:r>
              <a:rPr lang="cs-CZ" sz="2000" dirty="0" err="1"/>
              <a:t>Variantologie</a:t>
            </a:r>
            <a:endParaRPr lang="cs-CZ" sz="2000" dirty="0"/>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2651" y="882553"/>
            <a:ext cx="8680557" cy="1287532"/>
          </a:xfrm>
          <a:prstGeom prst="rect">
            <a:avLst/>
          </a:prstGeom>
          <a:noFill/>
        </p:spPr>
        <p:txBody>
          <a:bodyPr wrap="square" rtlCol="0">
            <a:spAutoFit/>
          </a:bodyPr>
          <a:lstStyle/>
          <a:p>
            <a:r>
              <a:rPr lang="pl-PL" sz="1800" dirty="0">
                <a:solidFill>
                  <a:schemeClr val="bg1"/>
                </a:solidFill>
              </a:rPr>
              <a:t>„Variantologie se snaží odhalit historii a vývoj komunikace, umění a médií, který není eurocentrický, který není univerzální, ale naopak pluralitní, který není antropocentrický, ale kosmický a který není pouze lineární, ale je dynamický.“</a:t>
            </a:r>
          </a:p>
          <a:p>
            <a:pPr>
              <a:lnSpc>
                <a:spcPct val="150000"/>
              </a:lnSpc>
            </a:pPr>
            <a:endParaRPr lang="pl-PL" sz="1800" dirty="0">
              <a:solidFill>
                <a:schemeClr val="bg1"/>
              </a:solidFill>
            </a:endParaRPr>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920200"/>
            <a:ext cx="5315879" cy="3108543"/>
          </a:xfrm>
          <a:prstGeom prst="rect">
            <a:avLst/>
          </a:prstGeom>
          <a:noFill/>
        </p:spPr>
        <p:txBody>
          <a:bodyPr wrap="none" rtlCol="0">
            <a:spAutoFit/>
          </a:bodyPr>
          <a:lstStyle/>
          <a:p>
            <a:r>
              <a:rPr lang="cs-CZ" dirty="0">
                <a:solidFill>
                  <a:schemeClr val="bg1"/>
                </a:solidFill>
              </a:rPr>
              <a:t>Usiluje o zpochybnění současné standardizované definice toho, </a:t>
            </a:r>
          </a:p>
          <a:p>
            <a:r>
              <a:rPr lang="cs-CZ" dirty="0">
                <a:solidFill>
                  <a:schemeClr val="bg1"/>
                </a:solidFill>
              </a:rPr>
              <a:t>co může být považováno za médium</a:t>
            </a:r>
          </a:p>
          <a:p>
            <a:pPr marL="285750" indent="-285750">
              <a:buFontTx/>
              <a:buChar char="-"/>
            </a:pPr>
            <a:endParaRPr lang="cs-CZ" dirty="0">
              <a:solidFill>
                <a:schemeClr val="bg1"/>
              </a:solidFill>
            </a:endParaRPr>
          </a:p>
          <a:p>
            <a:r>
              <a:rPr lang="cs-CZ" dirty="0">
                <a:solidFill>
                  <a:schemeClr val="bg1"/>
                </a:solidFill>
              </a:rPr>
              <a:t>Tří základní principy </a:t>
            </a:r>
            <a:r>
              <a:rPr lang="cs-CZ" dirty="0" err="1">
                <a:solidFill>
                  <a:schemeClr val="bg1"/>
                </a:solidFill>
              </a:rPr>
              <a:t>variantologie</a:t>
            </a:r>
            <a:r>
              <a:rPr lang="cs-CZ" dirty="0">
                <a:solidFill>
                  <a:schemeClr val="bg1"/>
                </a:solidFill>
              </a:rPr>
              <a:t>:</a:t>
            </a:r>
          </a:p>
          <a:p>
            <a:endParaRPr lang="cs-CZ" dirty="0">
              <a:solidFill>
                <a:schemeClr val="bg1"/>
              </a:solidFill>
            </a:endParaRPr>
          </a:p>
          <a:p>
            <a:r>
              <a:rPr lang="cs-CZ" dirty="0">
                <a:solidFill>
                  <a:schemeClr val="bg1"/>
                </a:solidFill>
              </a:rPr>
              <a:t>1. Koncept varianty </a:t>
            </a:r>
          </a:p>
          <a:p>
            <a:endParaRPr lang="cs-CZ" dirty="0">
              <a:solidFill>
                <a:schemeClr val="bg1"/>
              </a:solidFill>
            </a:endParaRPr>
          </a:p>
          <a:p>
            <a:r>
              <a:rPr lang="cs-CZ" dirty="0">
                <a:solidFill>
                  <a:schemeClr val="bg1"/>
                </a:solidFill>
              </a:rPr>
              <a:t>2. Koncept hlubinného času </a:t>
            </a:r>
          </a:p>
          <a:p>
            <a:endParaRPr lang="cs-CZ" dirty="0">
              <a:solidFill>
                <a:schemeClr val="bg1"/>
              </a:solidFill>
            </a:endParaRPr>
          </a:p>
          <a:p>
            <a:r>
              <a:rPr lang="cs-CZ" dirty="0">
                <a:solidFill>
                  <a:schemeClr val="bg1"/>
                </a:solidFill>
              </a:rPr>
              <a:t>3. Koncept nové kartografie</a:t>
            </a:r>
          </a:p>
          <a:p>
            <a:endParaRPr lang="cs-CZ" dirty="0">
              <a:solidFill>
                <a:schemeClr val="bg1"/>
              </a:solidFill>
            </a:endParaRPr>
          </a:p>
          <a:p>
            <a:r>
              <a:rPr lang="cs-CZ" dirty="0">
                <a:solidFill>
                  <a:schemeClr val="bg1"/>
                </a:solidFill>
              </a:rPr>
              <a:t>- touha po hledání rozmanitostí, alternativ a variací historie médií</a:t>
            </a:r>
          </a:p>
          <a:p>
            <a:r>
              <a:rPr lang="cs-CZ" dirty="0">
                <a:solidFill>
                  <a:schemeClr val="bg1"/>
                </a:solidFill>
              </a:rPr>
              <a:t>- média zkoumaná ve vztahu k vědě, technologiím a umění</a:t>
            </a:r>
          </a:p>
          <a:p>
            <a:r>
              <a:rPr lang="cs-CZ" dirty="0">
                <a:solidFill>
                  <a:schemeClr val="bg1"/>
                </a:solidFill>
              </a:rPr>
              <a:t> </a:t>
            </a:r>
          </a:p>
        </p:txBody>
      </p:sp>
      <p:pic>
        <p:nvPicPr>
          <p:cNvPr id="8" name="Obrázek 7">
            <a:extLst>
              <a:ext uri="{FF2B5EF4-FFF2-40B4-BE49-F238E27FC236}">
                <a16:creationId xmlns:a16="http://schemas.microsoft.com/office/drawing/2014/main" id="{C8EE38C2-0B10-47C4-B82A-4BA336C3A49B}"/>
              </a:ext>
            </a:extLst>
          </p:cNvPr>
          <p:cNvPicPr>
            <a:picLocks noChangeAspect="1"/>
          </p:cNvPicPr>
          <p:nvPr/>
        </p:nvPicPr>
        <p:blipFill>
          <a:blip r:embed="rId2"/>
          <a:stretch>
            <a:fillRect/>
          </a:stretch>
        </p:blipFill>
        <p:spPr>
          <a:xfrm>
            <a:off x="6281537" y="1892055"/>
            <a:ext cx="2080649" cy="3136688"/>
          </a:xfrm>
          <a:prstGeom prst="rect">
            <a:avLst/>
          </a:prstGeom>
        </p:spPr>
      </p:pic>
    </p:spTree>
    <p:extLst>
      <p:ext uri="{BB962C8B-B14F-4D97-AF65-F5344CB8AC3E}">
        <p14:creationId xmlns:p14="http://schemas.microsoft.com/office/powerpoint/2010/main" val="1713497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14</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274637" y="1157666"/>
            <a:ext cx="8380718" cy="3046988"/>
          </a:xfrm>
          <a:prstGeom prst="rect">
            <a:avLst/>
          </a:prstGeom>
          <a:noFill/>
        </p:spPr>
        <p:txBody>
          <a:bodyPr wrap="square" rtlCol="0">
            <a:spAutoFit/>
          </a:bodyPr>
          <a:lstStyle/>
          <a:p>
            <a:pPr marL="285750" indent="-285750">
              <a:buFontTx/>
              <a:buChar char="-"/>
            </a:pPr>
            <a:r>
              <a:rPr lang="cs-CZ" sz="1600" dirty="0">
                <a:solidFill>
                  <a:schemeClr val="bg1"/>
                </a:solidFill>
              </a:rPr>
              <a:t>- umělci provádí kreativní a kritickou reflexi současných i minulých technologií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zastaralých médií, která jsou dávána do vztahu se současnou mediální kulturou</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realizace imaginárních médií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tvorba asambláží médií, která pocházejí z odlišných historických období</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využívání levných technologií, proces recyklace</a:t>
            </a:r>
          </a:p>
          <a:p>
            <a:pPr marL="285750" indent="-285750">
              <a:buFontTx/>
              <a:buChar char="-"/>
            </a:pPr>
            <a:endParaRPr lang="cs-CZ" sz="1600" dirty="0">
              <a:solidFill>
                <a:schemeClr val="bg1"/>
              </a:solidFill>
            </a:endParaRPr>
          </a:p>
          <a:p>
            <a:pPr marL="285750" indent="-285750">
              <a:buFontTx/>
              <a:buChar char="-"/>
            </a:pPr>
            <a:r>
              <a:rPr lang="cs-CZ" sz="1600" dirty="0">
                <a:solidFill>
                  <a:schemeClr val="bg1"/>
                </a:solidFill>
              </a:rPr>
              <a:t>- tematizace různých technologických prvků starých médií </a:t>
            </a:r>
          </a:p>
        </p:txBody>
      </p:sp>
    </p:spTree>
    <p:extLst>
      <p:ext uri="{BB962C8B-B14F-4D97-AF65-F5344CB8AC3E}">
        <p14:creationId xmlns:p14="http://schemas.microsoft.com/office/powerpoint/2010/main" val="3185037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882553"/>
            <a:ext cx="8380718" cy="2031325"/>
          </a:xfrm>
          <a:prstGeom prst="rect">
            <a:avLst/>
          </a:prstGeom>
          <a:noFill/>
        </p:spPr>
        <p:txBody>
          <a:bodyPr wrap="square" rtlCol="0">
            <a:spAutoFit/>
          </a:bodyPr>
          <a:lstStyle/>
          <a:p>
            <a:r>
              <a:rPr lang="cs-CZ" sz="1800" dirty="0" err="1">
                <a:solidFill>
                  <a:schemeClr val="bg1"/>
                </a:solidFill>
              </a:rPr>
              <a:t>Gebhard</a:t>
            </a:r>
            <a:r>
              <a:rPr lang="cs-CZ" sz="1800" dirty="0">
                <a:solidFill>
                  <a:schemeClr val="bg1"/>
                </a:solidFill>
              </a:rPr>
              <a:t> </a:t>
            </a:r>
            <a:r>
              <a:rPr lang="cs-CZ" sz="1800" dirty="0" err="1">
                <a:solidFill>
                  <a:schemeClr val="bg1"/>
                </a:solidFill>
              </a:rPr>
              <a:t>Sengmüller</a:t>
            </a:r>
            <a:endParaRPr lang="cs-CZ" sz="1800" dirty="0">
              <a:solidFill>
                <a:schemeClr val="bg1"/>
              </a:solidFill>
            </a:endParaRPr>
          </a:p>
          <a:p>
            <a:pPr marL="285750" indent="-285750">
              <a:buFontTx/>
              <a:buChar char="-"/>
            </a:pPr>
            <a:endParaRPr lang="cs-CZ" sz="1800" dirty="0">
              <a:solidFill>
                <a:schemeClr val="bg1"/>
              </a:solidFill>
            </a:endParaRPr>
          </a:p>
          <a:p>
            <a:r>
              <a:rPr lang="cs-CZ" sz="1800" dirty="0">
                <a:solidFill>
                  <a:schemeClr val="bg1"/>
                </a:solidFill>
              </a:rPr>
              <a:t>Paralelní obraz (2008), Vinyl Video (1998), Very </a:t>
            </a:r>
            <a:r>
              <a:rPr lang="cs-CZ" sz="1800" dirty="0" err="1">
                <a:solidFill>
                  <a:schemeClr val="bg1"/>
                </a:solidFill>
              </a:rPr>
              <a:t>Slow</a:t>
            </a:r>
            <a:r>
              <a:rPr lang="cs-CZ" sz="1800" dirty="0">
                <a:solidFill>
                  <a:schemeClr val="bg1"/>
                </a:solidFill>
              </a:rPr>
              <a:t> </a:t>
            </a:r>
            <a:r>
              <a:rPr lang="cs-CZ" sz="1800" dirty="0" err="1">
                <a:solidFill>
                  <a:schemeClr val="bg1"/>
                </a:solidFill>
              </a:rPr>
              <a:t>Scan</a:t>
            </a:r>
            <a:r>
              <a:rPr lang="cs-CZ" sz="1800" dirty="0">
                <a:solidFill>
                  <a:schemeClr val="bg1"/>
                </a:solidFill>
              </a:rPr>
              <a:t> </a:t>
            </a:r>
            <a:r>
              <a:rPr lang="cs-CZ" sz="1800" dirty="0" err="1">
                <a:solidFill>
                  <a:schemeClr val="bg1"/>
                </a:solidFill>
              </a:rPr>
              <a:t>Television</a:t>
            </a:r>
            <a:r>
              <a:rPr lang="cs-CZ" sz="1800" dirty="0">
                <a:solidFill>
                  <a:schemeClr val="bg1"/>
                </a:solidFill>
              </a:rPr>
              <a:t> (2005)</a:t>
            </a:r>
          </a:p>
          <a:p>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https://www.gebseng.com/08_a_parallel_image</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r>
              <a:rPr lang="cs-CZ"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https://vimeo.com/143231189</a:t>
            </a:r>
            <a:endParaRPr lang="cs-CZ" sz="1800" dirty="0">
              <a:solidFill>
                <a:schemeClr val="tx1">
                  <a:lumMod val="50000"/>
                  <a:lumOff val="50000"/>
                </a:schemeClr>
              </a:solidFill>
            </a:endParaRPr>
          </a:p>
          <a:p>
            <a:r>
              <a:rPr lang="cs-CZ" sz="1800"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https://www.gebseng.com/02_vsstv/</a:t>
            </a:r>
            <a:endParaRPr lang="cs-CZ" sz="1800" dirty="0">
              <a:solidFill>
                <a:schemeClr val="tx1">
                  <a:lumMod val="50000"/>
                  <a:lumOff val="50000"/>
                </a:schemeClr>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924AF4E6-FB93-4456-A5E2-6337FCCEF59D}"/>
              </a:ext>
            </a:extLst>
          </p:cNvPr>
          <p:cNvPicPr>
            <a:picLocks noChangeAspect="1"/>
          </p:cNvPicPr>
          <p:nvPr/>
        </p:nvPicPr>
        <p:blipFill>
          <a:blip r:embed="rId5"/>
          <a:stretch>
            <a:fillRect/>
          </a:stretch>
        </p:blipFill>
        <p:spPr>
          <a:xfrm>
            <a:off x="4805949" y="2224392"/>
            <a:ext cx="3678289" cy="2470092"/>
          </a:xfrm>
          <a:prstGeom prst="rect">
            <a:avLst/>
          </a:prstGeom>
        </p:spPr>
      </p:pic>
      <p:pic>
        <p:nvPicPr>
          <p:cNvPr id="3" name="Obrázek 2">
            <a:extLst>
              <a:ext uri="{FF2B5EF4-FFF2-40B4-BE49-F238E27FC236}">
                <a16:creationId xmlns:a16="http://schemas.microsoft.com/office/drawing/2014/main" id="{E926B730-F0FD-4858-B3C7-E3DDB8ADD8F2}"/>
              </a:ext>
            </a:extLst>
          </p:cNvPr>
          <p:cNvPicPr>
            <a:picLocks noChangeAspect="1"/>
          </p:cNvPicPr>
          <p:nvPr/>
        </p:nvPicPr>
        <p:blipFill>
          <a:blip r:embed="rId6"/>
          <a:stretch>
            <a:fillRect/>
          </a:stretch>
        </p:blipFill>
        <p:spPr>
          <a:xfrm>
            <a:off x="1296030" y="2738537"/>
            <a:ext cx="2763163" cy="1955947"/>
          </a:xfrm>
          <a:prstGeom prst="rect">
            <a:avLst/>
          </a:prstGeom>
        </p:spPr>
      </p:pic>
    </p:spTree>
    <p:extLst>
      <p:ext uri="{BB962C8B-B14F-4D97-AF65-F5344CB8AC3E}">
        <p14:creationId xmlns:p14="http://schemas.microsoft.com/office/powerpoint/2010/main" val="420292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16</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57224" y="882553"/>
            <a:ext cx="8380718" cy="1477328"/>
          </a:xfrm>
          <a:prstGeom prst="rect">
            <a:avLst/>
          </a:prstGeom>
          <a:noFill/>
        </p:spPr>
        <p:txBody>
          <a:bodyPr wrap="square" rtlCol="0">
            <a:spAutoFit/>
          </a:bodyPr>
          <a:lstStyle/>
          <a:p>
            <a:r>
              <a:rPr lang="cs-CZ" sz="1800" dirty="0">
                <a:solidFill>
                  <a:schemeClr val="bg1"/>
                </a:solidFill>
              </a:rPr>
              <a:t>Paul De </a:t>
            </a:r>
            <a:r>
              <a:rPr lang="cs-CZ" sz="1800" dirty="0" err="1">
                <a:solidFill>
                  <a:schemeClr val="bg1"/>
                </a:solidFill>
              </a:rPr>
              <a:t>Marinis</a:t>
            </a:r>
            <a:endParaRPr lang="cs-CZ" sz="1800" dirty="0">
              <a:solidFill>
                <a:schemeClr val="bg1"/>
              </a:solidFill>
            </a:endParaRPr>
          </a:p>
          <a:p>
            <a:endParaRPr lang="cs-CZ" sz="1800" dirty="0">
              <a:solidFill>
                <a:schemeClr val="bg1"/>
              </a:solidFill>
            </a:endParaRPr>
          </a:p>
          <a:p>
            <a:r>
              <a:rPr lang="cs-CZ" sz="1800" dirty="0">
                <a:solidFill>
                  <a:schemeClr val="bg1"/>
                </a:solidFill>
              </a:rPr>
              <a:t>Messenger (1998) -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https://vimeo.com/245355619</a:t>
            </a:r>
            <a:endParaRPr lang="cs-CZ" sz="1800" dirty="0">
              <a:solidFill>
                <a:schemeClr val="tx1">
                  <a:lumMod val="50000"/>
                  <a:lumOff val="50000"/>
                </a:schemeClr>
              </a:solidFill>
            </a:endParaRPr>
          </a:p>
          <a:p>
            <a:r>
              <a:rPr lang="cs-CZ" sz="1800" dirty="0">
                <a:solidFill>
                  <a:schemeClr val="bg1"/>
                </a:solidFill>
              </a:rPr>
              <a:t> </a:t>
            </a:r>
          </a:p>
          <a:p>
            <a:pPr marL="285750" indent="-285750">
              <a:buFontTx/>
              <a:buChar char="-"/>
            </a:pPr>
            <a:endParaRPr lang="cs-CZ" sz="1800" dirty="0">
              <a:solidFill>
                <a:schemeClr val="bg1"/>
              </a:solidFill>
            </a:endParaRPr>
          </a:p>
        </p:txBody>
      </p:sp>
      <p:pic>
        <p:nvPicPr>
          <p:cNvPr id="3" name="Obrázek 2">
            <a:extLst>
              <a:ext uri="{FF2B5EF4-FFF2-40B4-BE49-F238E27FC236}">
                <a16:creationId xmlns:a16="http://schemas.microsoft.com/office/drawing/2014/main" id="{55E4D183-02EB-4B18-BE37-F2CCD49BB29D}"/>
              </a:ext>
            </a:extLst>
          </p:cNvPr>
          <p:cNvPicPr>
            <a:picLocks noChangeAspect="1"/>
          </p:cNvPicPr>
          <p:nvPr/>
        </p:nvPicPr>
        <p:blipFill>
          <a:blip r:embed="rId3"/>
          <a:stretch>
            <a:fillRect/>
          </a:stretch>
        </p:blipFill>
        <p:spPr>
          <a:xfrm>
            <a:off x="492868" y="1829514"/>
            <a:ext cx="3819960" cy="2864970"/>
          </a:xfrm>
          <a:prstGeom prst="rect">
            <a:avLst/>
          </a:prstGeom>
        </p:spPr>
      </p:pic>
      <p:pic>
        <p:nvPicPr>
          <p:cNvPr id="7" name="Obrázek 6">
            <a:extLst>
              <a:ext uri="{FF2B5EF4-FFF2-40B4-BE49-F238E27FC236}">
                <a16:creationId xmlns:a16="http://schemas.microsoft.com/office/drawing/2014/main" id="{896852EA-DBC9-420C-9ABD-047A1CD43942}"/>
              </a:ext>
            </a:extLst>
          </p:cNvPr>
          <p:cNvPicPr>
            <a:picLocks noChangeAspect="1"/>
          </p:cNvPicPr>
          <p:nvPr/>
        </p:nvPicPr>
        <p:blipFill>
          <a:blip r:embed="rId4"/>
          <a:stretch>
            <a:fillRect/>
          </a:stretch>
        </p:blipFill>
        <p:spPr>
          <a:xfrm>
            <a:off x="4831173" y="1946034"/>
            <a:ext cx="3560554" cy="2670416"/>
          </a:xfrm>
          <a:prstGeom prst="rect">
            <a:avLst/>
          </a:prstGeom>
        </p:spPr>
      </p:pic>
    </p:spTree>
    <p:extLst>
      <p:ext uri="{BB962C8B-B14F-4D97-AF65-F5344CB8AC3E}">
        <p14:creationId xmlns:p14="http://schemas.microsoft.com/office/powerpoint/2010/main" val="139072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754326"/>
          </a:xfrm>
          <a:prstGeom prst="rect">
            <a:avLst/>
          </a:prstGeom>
          <a:noFill/>
        </p:spPr>
        <p:txBody>
          <a:bodyPr wrap="square" rtlCol="0">
            <a:spAutoFit/>
          </a:bodyPr>
          <a:lstStyle/>
          <a:p>
            <a:r>
              <a:rPr lang="cs-CZ" sz="1800" dirty="0">
                <a:solidFill>
                  <a:schemeClr val="bg1"/>
                </a:solidFill>
              </a:rPr>
              <a:t>Zoe </a:t>
            </a:r>
            <a:r>
              <a:rPr lang="cs-CZ" sz="1800" dirty="0" err="1">
                <a:solidFill>
                  <a:schemeClr val="bg1"/>
                </a:solidFill>
              </a:rPr>
              <a:t>Belloff</a:t>
            </a:r>
            <a:r>
              <a:rPr lang="cs-CZ" sz="1800" dirty="0">
                <a:solidFill>
                  <a:schemeClr val="bg1"/>
                </a:solidFill>
              </a:rPr>
              <a:t> </a:t>
            </a:r>
          </a:p>
          <a:p>
            <a:endParaRPr lang="cs-CZ" sz="1800" dirty="0">
              <a:solidFill>
                <a:schemeClr val="bg1"/>
              </a:solidFill>
            </a:endParaRPr>
          </a:p>
          <a:p>
            <a:r>
              <a:rPr lang="en-US" sz="1800" dirty="0">
                <a:solidFill>
                  <a:schemeClr val="bg1"/>
                </a:solidFill>
              </a:rPr>
              <a:t>Shadow Land</a:t>
            </a:r>
            <a:r>
              <a:rPr lang="cs-CZ" sz="1800" dirty="0">
                <a:solidFill>
                  <a:schemeClr val="bg1"/>
                </a:solidFill>
              </a:rPr>
              <a:t> </a:t>
            </a:r>
            <a:r>
              <a:rPr lang="en-US" sz="1800" dirty="0">
                <a:solidFill>
                  <a:schemeClr val="bg1"/>
                </a:solidFill>
              </a:rPr>
              <a:t>or</a:t>
            </a:r>
            <a:r>
              <a:rPr lang="cs-CZ" sz="1800" dirty="0">
                <a:solidFill>
                  <a:schemeClr val="bg1"/>
                </a:solidFill>
              </a:rPr>
              <a:t> </a:t>
            </a:r>
            <a:r>
              <a:rPr lang="en-US" sz="1800" dirty="0">
                <a:solidFill>
                  <a:schemeClr val="bg1"/>
                </a:solidFill>
              </a:rPr>
              <a:t>Light from the Other Side</a:t>
            </a:r>
            <a:r>
              <a:rPr lang="cs-CZ" sz="1800" dirty="0">
                <a:solidFill>
                  <a:schemeClr val="bg1"/>
                </a:solidFill>
              </a:rPr>
              <a:t> (2000)</a:t>
            </a:r>
          </a:p>
          <a:p>
            <a:r>
              <a:rPr lang="cs-CZ" sz="1800" dirty="0">
                <a:solidFill>
                  <a:schemeClr val="bg1"/>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https://alchetron.com/Zoe-Beloff</a:t>
            </a:r>
            <a:endParaRPr lang="cs-CZ" sz="1800" dirty="0">
              <a:solidFill>
                <a:schemeClr val="tx1">
                  <a:lumMod val="50000"/>
                  <a:lumOff val="50000"/>
                </a:schemeClr>
              </a:solidFill>
            </a:endParaRPr>
          </a:p>
          <a:p>
            <a:endParaRPr lang="cs-CZ" sz="1800" dirty="0">
              <a:solidFill>
                <a:schemeClr val="bg1"/>
              </a:solidFill>
            </a:endParaRPr>
          </a:p>
          <a:p>
            <a:pPr marL="285750" indent="-285750">
              <a:buFontTx/>
              <a:buChar char="-"/>
            </a:pPr>
            <a:endParaRPr lang="cs-CZ" sz="1800" dirty="0">
              <a:solidFill>
                <a:schemeClr val="bg1"/>
              </a:solidFill>
            </a:endParaRPr>
          </a:p>
        </p:txBody>
      </p:sp>
      <p:pic>
        <p:nvPicPr>
          <p:cNvPr id="2" name="Obrázek 1">
            <a:extLst>
              <a:ext uri="{FF2B5EF4-FFF2-40B4-BE49-F238E27FC236}">
                <a16:creationId xmlns:a16="http://schemas.microsoft.com/office/drawing/2014/main" id="{6F776B9B-FBD2-48B1-B27C-4280890C5AA2}"/>
              </a:ext>
            </a:extLst>
          </p:cNvPr>
          <p:cNvPicPr>
            <a:picLocks noChangeAspect="1"/>
          </p:cNvPicPr>
          <p:nvPr/>
        </p:nvPicPr>
        <p:blipFill>
          <a:blip r:embed="rId3"/>
          <a:stretch>
            <a:fillRect/>
          </a:stretch>
        </p:blipFill>
        <p:spPr>
          <a:xfrm>
            <a:off x="4260715" y="2186541"/>
            <a:ext cx="3821687" cy="2464257"/>
          </a:xfrm>
          <a:prstGeom prst="rect">
            <a:avLst/>
          </a:prstGeom>
        </p:spPr>
      </p:pic>
      <p:pic>
        <p:nvPicPr>
          <p:cNvPr id="8" name="Obrázek 7">
            <a:extLst>
              <a:ext uri="{FF2B5EF4-FFF2-40B4-BE49-F238E27FC236}">
                <a16:creationId xmlns:a16="http://schemas.microsoft.com/office/drawing/2014/main" id="{8A198BAD-4C56-4546-9051-EB403D23EDB2}"/>
              </a:ext>
            </a:extLst>
          </p:cNvPr>
          <p:cNvPicPr>
            <a:picLocks noChangeAspect="1"/>
          </p:cNvPicPr>
          <p:nvPr/>
        </p:nvPicPr>
        <p:blipFill>
          <a:blip r:embed="rId4"/>
          <a:stretch>
            <a:fillRect/>
          </a:stretch>
        </p:blipFill>
        <p:spPr>
          <a:xfrm>
            <a:off x="1310649" y="2186541"/>
            <a:ext cx="2102475" cy="2504574"/>
          </a:xfrm>
          <a:prstGeom prst="rect">
            <a:avLst/>
          </a:prstGeom>
        </p:spPr>
      </p:pic>
    </p:spTree>
    <p:extLst>
      <p:ext uri="{BB962C8B-B14F-4D97-AF65-F5344CB8AC3E}">
        <p14:creationId xmlns:p14="http://schemas.microsoft.com/office/powerpoint/2010/main" val="1326380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549275" y="882553"/>
            <a:ext cx="8380718" cy="1477328"/>
          </a:xfrm>
          <a:prstGeom prst="rect">
            <a:avLst/>
          </a:prstGeom>
          <a:noFill/>
        </p:spPr>
        <p:txBody>
          <a:bodyPr wrap="square" rtlCol="0">
            <a:spAutoFit/>
          </a:bodyPr>
          <a:lstStyle/>
          <a:p>
            <a:r>
              <a:rPr lang="cs-CZ" sz="1800" dirty="0">
                <a:solidFill>
                  <a:schemeClr val="bg1"/>
                </a:solidFill>
              </a:rPr>
              <a:t>Rosa </a:t>
            </a:r>
            <a:r>
              <a:rPr lang="cs-CZ" sz="1800" dirty="0" err="1">
                <a:solidFill>
                  <a:schemeClr val="bg1"/>
                </a:solidFill>
              </a:rPr>
              <a:t>Menkman</a:t>
            </a:r>
            <a:r>
              <a:rPr lang="cs-CZ" sz="1800" dirty="0">
                <a:solidFill>
                  <a:schemeClr val="bg1"/>
                </a:solidFill>
              </a:rPr>
              <a:t> </a:t>
            </a:r>
          </a:p>
          <a:p>
            <a:endParaRPr lang="cs-CZ" sz="1800" dirty="0">
              <a:solidFill>
                <a:schemeClr val="bg1"/>
              </a:solidFill>
            </a:endParaRPr>
          </a:p>
          <a:p>
            <a:r>
              <a:rPr lang="en-US" sz="1800" dirty="0">
                <a:solidFill>
                  <a:schemeClr val="bg1"/>
                </a:solidFill>
              </a:rPr>
              <a:t>The Collapse of PAL (2010)</a:t>
            </a:r>
            <a:endParaRPr lang="cs-CZ" sz="1800" dirty="0">
              <a:solidFill>
                <a:schemeClr val="bg1"/>
              </a:solidFill>
            </a:endParaRPr>
          </a:p>
          <a:p>
            <a:r>
              <a:rPr lang="en-US" sz="1800" dirty="0">
                <a:solidFill>
                  <a:schemeClr val="tx1">
                    <a:lumMod val="50000"/>
                    <a:lumOff val="50000"/>
                  </a:schemeClr>
                </a:solidFill>
              </a:rPr>
              <a:t> </a:t>
            </a:r>
            <a:r>
              <a:rPr lang="cs-CZ" sz="1800"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https://cz.pinterest.com/pin/207024914099922115</a:t>
            </a:r>
            <a:r>
              <a:rPr lang="cs-CZ" sz="1800" dirty="0">
                <a:solidFill>
                  <a:srgbClr val="1D1D1B"/>
                </a:solidFill>
                <a:hlinkClick r:id="rId2">
                  <a:extLst>
                    <a:ext uri="{A12FA001-AC4F-418D-AE19-62706E023703}">
                      <ahyp:hlinkClr xmlns:ahyp="http://schemas.microsoft.com/office/drawing/2018/hyperlinkcolor" val="tx"/>
                    </a:ext>
                  </a:extLst>
                </a:hlinkClick>
              </a:rPr>
              <a:t>/</a:t>
            </a:r>
            <a:endParaRPr lang="cs-CZ" sz="1800" dirty="0">
              <a:solidFill>
                <a:schemeClr val="bg1"/>
              </a:solidFill>
            </a:endParaRPr>
          </a:p>
          <a:p>
            <a:endParaRPr lang="cs-CZ" sz="1800" dirty="0">
              <a:solidFill>
                <a:schemeClr val="bg1"/>
              </a:solidFill>
            </a:endParaRPr>
          </a:p>
        </p:txBody>
      </p:sp>
      <p:pic>
        <p:nvPicPr>
          <p:cNvPr id="3" name="Obrázek 2">
            <a:extLst>
              <a:ext uri="{FF2B5EF4-FFF2-40B4-BE49-F238E27FC236}">
                <a16:creationId xmlns:a16="http://schemas.microsoft.com/office/drawing/2014/main" id="{CF9AB278-E4D8-4BAE-A56D-206EC4B6DF72}"/>
              </a:ext>
            </a:extLst>
          </p:cNvPr>
          <p:cNvPicPr>
            <a:picLocks noChangeAspect="1"/>
          </p:cNvPicPr>
          <p:nvPr/>
        </p:nvPicPr>
        <p:blipFill>
          <a:blip r:embed="rId3"/>
          <a:stretch>
            <a:fillRect/>
          </a:stretch>
        </p:blipFill>
        <p:spPr>
          <a:xfrm>
            <a:off x="4476590" y="2200118"/>
            <a:ext cx="3162865" cy="2377602"/>
          </a:xfrm>
          <a:prstGeom prst="rect">
            <a:avLst/>
          </a:prstGeom>
        </p:spPr>
      </p:pic>
      <p:pic>
        <p:nvPicPr>
          <p:cNvPr id="9" name="Obrázek 8">
            <a:extLst>
              <a:ext uri="{FF2B5EF4-FFF2-40B4-BE49-F238E27FC236}">
                <a16:creationId xmlns:a16="http://schemas.microsoft.com/office/drawing/2014/main" id="{287DE97A-85EA-4427-8737-7409E0C1AB16}"/>
              </a:ext>
            </a:extLst>
          </p:cNvPr>
          <p:cNvPicPr>
            <a:picLocks noChangeAspect="1"/>
          </p:cNvPicPr>
          <p:nvPr/>
        </p:nvPicPr>
        <p:blipFill>
          <a:blip r:embed="rId4"/>
          <a:stretch>
            <a:fillRect/>
          </a:stretch>
        </p:blipFill>
        <p:spPr>
          <a:xfrm>
            <a:off x="1504545" y="2235472"/>
            <a:ext cx="2203507" cy="2505387"/>
          </a:xfrm>
          <a:prstGeom prst="rect">
            <a:avLst/>
          </a:prstGeom>
        </p:spPr>
      </p:pic>
    </p:spTree>
    <p:extLst>
      <p:ext uri="{BB962C8B-B14F-4D97-AF65-F5344CB8AC3E}">
        <p14:creationId xmlns:p14="http://schemas.microsoft.com/office/powerpoint/2010/main" val="4173530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103440" y="245466"/>
            <a:ext cx="7288287" cy="637087"/>
          </a:xfrm>
        </p:spPr>
        <p:txBody>
          <a:bodyPr/>
          <a:lstStyle/>
          <a:p>
            <a:r>
              <a:rPr lang="cs-CZ" sz="2000" dirty="0"/>
              <a:t>Metody– Umělecký výzkum mediální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19</a:t>
            </a:fld>
            <a:endParaRPr lang="en"/>
          </a:p>
        </p:txBody>
      </p:sp>
      <p:sp>
        <p:nvSpPr>
          <p:cNvPr id="5" name="TextovéPole 4">
            <a:extLst>
              <a:ext uri="{FF2B5EF4-FFF2-40B4-BE49-F238E27FC236}">
                <a16:creationId xmlns:a16="http://schemas.microsoft.com/office/drawing/2014/main" id="{CD675159-0B2D-4B55-8AD8-1FD3299C1EF0}"/>
              </a:ext>
            </a:extLst>
          </p:cNvPr>
          <p:cNvSpPr txBox="1"/>
          <p:nvPr/>
        </p:nvSpPr>
        <p:spPr>
          <a:xfrm>
            <a:off x="381641" y="999285"/>
            <a:ext cx="8380718" cy="923330"/>
          </a:xfrm>
          <a:prstGeom prst="rect">
            <a:avLst/>
          </a:prstGeom>
          <a:noFill/>
        </p:spPr>
        <p:txBody>
          <a:bodyPr wrap="square" rtlCol="0">
            <a:spAutoFit/>
          </a:bodyPr>
          <a:lstStyle/>
          <a:p>
            <a:r>
              <a:rPr lang="cs-CZ" sz="1800" dirty="0">
                <a:solidFill>
                  <a:schemeClr val="bg1"/>
                </a:solidFill>
              </a:rPr>
              <a:t>Werner </a:t>
            </a:r>
            <a:r>
              <a:rPr lang="cs-CZ" sz="1800" dirty="0" err="1">
                <a:solidFill>
                  <a:schemeClr val="bg1"/>
                </a:solidFill>
              </a:rPr>
              <a:t>Nekes</a:t>
            </a:r>
            <a:endParaRPr lang="cs-CZ" sz="1800" dirty="0">
              <a:solidFill>
                <a:schemeClr val="bg1"/>
              </a:solidFill>
            </a:endParaRPr>
          </a:p>
          <a:p>
            <a:endParaRPr lang="cs-CZ" sz="1800" dirty="0">
              <a:solidFill>
                <a:schemeClr val="bg1"/>
              </a:solidFill>
            </a:endParaRPr>
          </a:p>
          <a:p>
            <a:r>
              <a:rPr lang="cs-CZ" sz="1800" dirty="0">
                <a:solidFill>
                  <a:schemeClr val="bg1"/>
                </a:solidFill>
              </a:rPr>
              <a:t>Série Media </a:t>
            </a:r>
            <a:r>
              <a:rPr lang="cs-CZ" sz="1800" dirty="0" err="1">
                <a:solidFill>
                  <a:schemeClr val="bg1"/>
                </a:solidFill>
              </a:rPr>
              <a:t>Magica</a:t>
            </a:r>
            <a:r>
              <a:rPr lang="cs-CZ" sz="1800" dirty="0">
                <a:solidFill>
                  <a:schemeClr val="bg1"/>
                </a:solidFill>
              </a:rPr>
              <a:t> (2005)</a:t>
            </a:r>
          </a:p>
        </p:txBody>
      </p:sp>
      <p:pic>
        <p:nvPicPr>
          <p:cNvPr id="2" name="Obrázek 1">
            <a:extLst>
              <a:ext uri="{FF2B5EF4-FFF2-40B4-BE49-F238E27FC236}">
                <a16:creationId xmlns:a16="http://schemas.microsoft.com/office/drawing/2014/main" id="{CB22B31B-B2A1-4B88-B560-4EA0587E3D67}"/>
              </a:ext>
            </a:extLst>
          </p:cNvPr>
          <p:cNvPicPr>
            <a:picLocks noChangeAspect="1"/>
          </p:cNvPicPr>
          <p:nvPr/>
        </p:nvPicPr>
        <p:blipFill>
          <a:blip r:embed="rId2"/>
          <a:stretch>
            <a:fillRect/>
          </a:stretch>
        </p:blipFill>
        <p:spPr>
          <a:xfrm>
            <a:off x="4872375" y="2039347"/>
            <a:ext cx="3762992" cy="2619983"/>
          </a:xfrm>
          <a:prstGeom prst="rect">
            <a:avLst/>
          </a:prstGeom>
        </p:spPr>
      </p:pic>
      <p:pic>
        <p:nvPicPr>
          <p:cNvPr id="7" name="Obrázek 6">
            <a:extLst>
              <a:ext uri="{FF2B5EF4-FFF2-40B4-BE49-F238E27FC236}">
                <a16:creationId xmlns:a16="http://schemas.microsoft.com/office/drawing/2014/main" id="{8035C043-65E2-45F4-9718-462D076D6805}"/>
              </a:ext>
            </a:extLst>
          </p:cNvPr>
          <p:cNvPicPr>
            <a:picLocks noChangeAspect="1"/>
          </p:cNvPicPr>
          <p:nvPr/>
        </p:nvPicPr>
        <p:blipFill>
          <a:blip r:embed="rId3"/>
          <a:stretch>
            <a:fillRect/>
          </a:stretch>
        </p:blipFill>
        <p:spPr>
          <a:xfrm>
            <a:off x="875489" y="2087580"/>
            <a:ext cx="3558074" cy="2571750"/>
          </a:xfrm>
          <a:prstGeom prst="rect">
            <a:avLst/>
          </a:prstGeom>
        </p:spPr>
      </p:pic>
    </p:spTree>
    <p:extLst>
      <p:ext uri="{BB962C8B-B14F-4D97-AF65-F5344CB8AC3E}">
        <p14:creationId xmlns:p14="http://schemas.microsoft.com/office/powerpoint/2010/main" val="3334204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2585323"/>
          </a:xfrm>
          <a:prstGeom prst="rect">
            <a:avLst/>
          </a:prstGeom>
          <a:noFill/>
        </p:spPr>
        <p:txBody>
          <a:bodyPr wrap="square" rtlCol="0">
            <a:spAutoFit/>
          </a:bodyPr>
          <a:lstStyle/>
          <a:p>
            <a:r>
              <a:rPr lang="cs-CZ" sz="1800" dirty="0">
                <a:solidFill>
                  <a:schemeClr val="bg1"/>
                </a:solidFill>
              </a:rPr>
              <a:t>- výzkum nových i starých médií </a:t>
            </a:r>
          </a:p>
          <a:p>
            <a:endParaRPr lang="cs-CZ" sz="1800" dirty="0">
              <a:solidFill>
                <a:schemeClr val="bg1"/>
              </a:solidFill>
            </a:endParaRPr>
          </a:p>
          <a:p>
            <a:r>
              <a:rPr lang="cs-CZ" sz="1800" dirty="0">
                <a:solidFill>
                  <a:schemeClr val="bg1"/>
                </a:solidFill>
              </a:rPr>
              <a:t>- průzkum vztahů mezi nimi </a:t>
            </a:r>
          </a:p>
          <a:p>
            <a:endParaRPr lang="cs-CZ" sz="1800" dirty="0">
              <a:solidFill>
                <a:schemeClr val="bg1"/>
              </a:solidFill>
            </a:endParaRPr>
          </a:p>
          <a:p>
            <a:r>
              <a:rPr lang="cs-CZ" sz="1800" dirty="0">
                <a:solidFill>
                  <a:schemeClr val="bg1"/>
                </a:solidFill>
              </a:rPr>
              <a:t>- sledování toho, jak se proplétá minulost s přítomností</a:t>
            </a:r>
          </a:p>
          <a:p>
            <a:pPr marL="285750" indent="-285750">
              <a:buFontTx/>
              <a:buChar char="-"/>
            </a:pPr>
            <a:endParaRPr lang="cs-CZ" sz="1800" dirty="0">
              <a:solidFill>
                <a:schemeClr val="bg1"/>
              </a:solidFill>
            </a:endParaRPr>
          </a:p>
          <a:p>
            <a:r>
              <a:rPr lang="cs-CZ" sz="1800" dirty="0">
                <a:solidFill>
                  <a:schemeClr val="bg1"/>
                </a:solidFill>
              </a:rPr>
              <a:t>- interdisciplinární charakter</a:t>
            </a:r>
          </a:p>
          <a:p>
            <a:pPr marL="285750" indent="-285750">
              <a:buFontTx/>
              <a:buChar char="-"/>
            </a:pPr>
            <a:endParaRPr lang="cs-CZ" sz="1800" dirty="0">
              <a:solidFill>
                <a:schemeClr val="bg1"/>
              </a:solidFill>
            </a:endParaRPr>
          </a:p>
          <a:p>
            <a:r>
              <a:rPr lang="cs-CZ" sz="1800" dirty="0">
                <a:solidFill>
                  <a:schemeClr val="bg1"/>
                </a:solidFill>
              </a:rPr>
              <a:t>- rozmanitost výzkumných metod a přístupů </a:t>
            </a:r>
          </a:p>
        </p:txBody>
      </p:sp>
      <p:pic>
        <p:nvPicPr>
          <p:cNvPr id="8" name="Obrázek 7">
            <a:extLst>
              <a:ext uri="{FF2B5EF4-FFF2-40B4-BE49-F238E27FC236}">
                <a16:creationId xmlns:a16="http://schemas.microsoft.com/office/drawing/2014/main" id="{C95BBB3B-3DE8-41A9-952D-3576288E626D}"/>
              </a:ext>
            </a:extLst>
          </p:cNvPr>
          <p:cNvPicPr>
            <a:picLocks noChangeAspect="1"/>
          </p:cNvPicPr>
          <p:nvPr/>
        </p:nvPicPr>
        <p:blipFill>
          <a:blip r:embed="rId2"/>
          <a:stretch>
            <a:fillRect/>
          </a:stretch>
        </p:blipFill>
        <p:spPr>
          <a:xfrm>
            <a:off x="6381344" y="1686128"/>
            <a:ext cx="2438400" cy="2438400"/>
          </a:xfrm>
          <a:prstGeom prst="rect">
            <a:avLst/>
          </a:prstGeom>
        </p:spPr>
      </p:pic>
    </p:spTree>
    <p:extLst>
      <p:ext uri="{BB962C8B-B14F-4D97-AF65-F5344CB8AC3E}">
        <p14:creationId xmlns:p14="http://schemas.microsoft.com/office/powerpoint/2010/main" val="350149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51559" y="574493"/>
            <a:ext cx="7288287" cy="637087"/>
          </a:xfrm>
        </p:spPr>
        <p:txBody>
          <a:bodyPr/>
          <a:lstStyle/>
          <a:p>
            <a:r>
              <a:rPr lang="cs-CZ" dirty="0"/>
              <a:t>Mediální archeologie - definice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3</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549276" y="1686128"/>
            <a:ext cx="6785380" cy="1754326"/>
          </a:xfrm>
          <a:prstGeom prst="rect">
            <a:avLst/>
          </a:prstGeom>
          <a:noFill/>
        </p:spPr>
        <p:txBody>
          <a:bodyPr wrap="square" rtlCol="0">
            <a:spAutoFit/>
          </a:bodyPr>
          <a:lstStyle/>
          <a:p>
            <a:r>
              <a:rPr lang="cs-CZ" sz="1800" dirty="0">
                <a:solidFill>
                  <a:schemeClr val="bg1"/>
                </a:solidFill>
              </a:rPr>
              <a:t>inspirace - Michael </a:t>
            </a:r>
            <a:r>
              <a:rPr lang="cs-CZ" sz="1800" dirty="0" err="1">
                <a:solidFill>
                  <a:schemeClr val="bg1"/>
                </a:solidFill>
              </a:rPr>
              <a:t>Foucault</a:t>
            </a:r>
            <a:r>
              <a:rPr lang="cs-CZ" sz="1800" dirty="0">
                <a:solidFill>
                  <a:schemeClr val="bg1"/>
                </a:solidFill>
              </a:rPr>
              <a:t> – kniha Archeologie vědění</a:t>
            </a:r>
          </a:p>
          <a:p>
            <a:endParaRPr lang="cs-CZ" sz="1800" dirty="0">
              <a:solidFill>
                <a:schemeClr val="bg1"/>
              </a:solidFill>
            </a:endParaRPr>
          </a:p>
          <a:p>
            <a:r>
              <a:rPr lang="cs-CZ" sz="1800" dirty="0">
                <a:solidFill>
                  <a:schemeClr val="bg1"/>
                </a:solidFill>
              </a:rPr>
              <a:t>Klíčové pojmy:</a:t>
            </a:r>
          </a:p>
          <a:p>
            <a:r>
              <a:rPr lang="cs-CZ" sz="1800" dirty="0">
                <a:solidFill>
                  <a:schemeClr val="bg1"/>
                </a:solidFill>
              </a:rPr>
              <a:t>- epistémé</a:t>
            </a:r>
          </a:p>
          <a:p>
            <a:r>
              <a:rPr lang="cs-CZ" sz="1800" dirty="0">
                <a:solidFill>
                  <a:schemeClr val="bg1"/>
                </a:solidFill>
              </a:rPr>
              <a:t>- archeologie</a:t>
            </a:r>
          </a:p>
          <a:p>
            <a:r>
              <a:rPr lang="cs-CZ" sz="1800" dirty="0">
                <a:solidFill>
                  <a:schemeClr val="bg1"/>
                </a:solidFill>
              </a:rPr>
              <a:t>- genealogie</a:t>
            </a:r>
          </a:p>
        </p:txBody>
      </p:sp>
      <p:pic>
        <p:nvPicPr>
          <p:cNvPr id="2" name="Obrázek 1">
            <a:extLst>
              <a:ext uri="{FF2B5EF4-FFF2-40B4-BE49-F238E27FC236}">
                <a16:creationId xmlns:a16="http://schemas.microsoft.com/office/drawing/2014/main" id="{DADC1502-EB8D-47D5-8DCF-B13A80B366ED}"/>
              </a:ext>
            </a:extLst>
          </p:cNvPr>
          <p:cNvPicPr>
            <a:picLocks noChangeAspect="1"/>
          </p:cNvPicPr>
          <p:nvPr/>
        </p:nvPicPr>
        <p:blipFill>
          <a:blip r:embed="rId2"/>
          <a:stretch>
            <a:fillRect/>
          </a:stretch>
        </p:blipFill>
        <p:spPr>
          <a:xfrm>
            <a:off x="6442097" y="1433667"/>
            <a:ext cx="2424259" cy="3258413"/>
          </a:xfrm>
          <a:prstGeom prst="rect">
            <a:avLst/>
          </a:prstGeom>
        </p:spPr>
      </p:pic>
    </p:spTree>
    <p:extLst>
      <p:ext uri="{BB962C8B-B14F-4D97-AF65-F5344CB8AC3E}">
        <p14:creationId xmlns:p14="http://schemas.microsoft.com/office/powerpoint/2010/main" val="276461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74178" y="1718553"/>
            <a:ext cx="4476681" cy="2585323"/>
          </a:xfrm>
          <a:prstGeom prst="rect">
            <a:avLst/>
          </a:prstGeom>
          <a:noFill/>
        </p:spPr>
        <p:txBody>
          <a:bodyPr wrap="square" rtlCol="0">
            <a:spAutoFit/>
          </a:bodyPr>
          <a:lstStyle/>
          <a:p>
            <a:r>
              <a:rPr lang="cs-CZ" sz="1800" dirty="0">
                <a:solidFill>
                  <a:schemeClr val="bg1"/>
                </a:solidFill>
              </a:rPr>
              <a:t>- průzkum moderního městského prostoru a médií spojených s moderním životem</a:t>
            </a:r>
          </a:p>
          <a:p>
            <a:pPr marL="285750" indent="-285750">
              <a:buFontTx/>
              <a:buChar char="-"/>
            </a:pPr>
            <a:endParaRPr lang="cs-CZ" sz="1800" dirty="0">
              <a:solidFill>
                <a:schemeClr val="bg1"/>
              </a:solidFill>
            </a:endParaRPr>
          </a:p>
          <a:p>
            <a:r>
              <a:rPr lang="pl-PL" sz="1800" dirty="0">
                <a:solidFill>
                  <a:schemeClr val="bg1"/>
                </a:solidFill>
              </a:rPr>
              <a:t>- výzkumy zasazeny do 19. století a raného 20.století  </a:t>
            </a:r>
          </a:p>
          <a:p>
            <a:pPr marL="285750" indent="-285750">
              <a:buFontTx/>
              <a:buChar char="-"/>
            </a:pPr>
            <a:endParaRPr lang="pl-PL" sz="1800" dirty="0">
              <a:solidFill>
                <a:schemeClr val="bg1"/>
              </a:solidFill>
            </a:endParaRPr>
          </a:p>
          <a:p>
            <a:r>
              <a:rPr lang="pl-PL" sz="1800" dirty="0">
                <a:solidFill>
                  <a:schemeClr val="bg1"/>
                </a:solidFill>
              </a:rPr>
              <a:t>- modernita viděna jako základ pro naší dnešní mediální krajinu </a:t>
            </a:r>
          </a:p>
          <a:p>
            <a:pPr marL="285750" indent="-285750">
              <a:buFontTx/>
              <a:buChar char="-"/>
            </a:pPr>
            <a:endParaRPr lang="pl-PL" sz="1800" dirty="0">
              <a:solidFill>
                <a:schemeClr val="bg1"/>
              </a:solidFill>
            </a:endParaRPr>
          </a:p>
        </p:txBody>
      </p:sp>
      <p:pic>
        <p:nvPicPr>
          <p:cNvPr id="5" name="Obrázek 4">
            <a:extLst>
              <a:ext uri="{FF2B5EF4-FFF2-40B4-BE49-F238E27FC236}">
                <a16:creationId xmlns:a16="http://schemas.microsoft.com/office/drawing/2014/main" id="{1AC21654-F41E-4482-8BE0-FC4D8EF2F152}"/>
              </a:ext>
            </a:extLst>
          </p:cNvPr>
          <p:cNvPicPr>
            <a:picLocks noChangeAspect="1"/>
          </p:cNvPicPr>
          <p:nvPr/>
        </p:nvPicPr>
        <p:blipFill>
          <a:blip r:embed="rId2"/>
          <a:stretch>
            <a:fillRect/>
          </a:stretch>
        </p:blipFill>
        <p:spPr>
          <a:xfrm>
            <a:off x="5745805" y="1305938"/>
            <a:ext cx="2333016" cy="1749762"/>
          </a:xfrm>
          <a:prstGeom prst="rect">
            <a:avLst/>
          </a:prstGeom>
        </p:spPr>
      </p:pic>
      <p:pic>
        <p:nvPicPr>
          <p:cNvPr id="8" name="Obrázek 7">
            <a:extLst>
              <a:ext uri="{FF2B5EF4-FFF2-40B4-BE49-F238E27FC236}">
                <a16:creationId xmlns:a16="http://schemas.microsoft.com/office/drawing/2014/main" id="{4F1F9280-E654-4831-90B8-A64B43E802DB}"/>
              </a:ext>
            </a:extLst>
          </p:cNvPr>
          <p:cNvPicPr>
            <a:picLocks noChangeAspect="1"/>
          </p:cNvPicPr>
          <p:nvPr/>
        </p:nvPicPr>
        <p:blipFill>
          <a:blip r:embed="rId3"/>
          <a:stretch>
            <a:fillRect/>
          </a:stretch>
        </p:blipFill>
        <p:spPr>
          <a:xfrm>
            <a:off x="5745805" y="3120284"/>
            <a:ext cx="2281171" cy="1749762"/>
          </a:xfrm>
          <a:prstGeom prst="rect">
            <a:avLst/>
          </a:prstGeom>
        </p:spPr>
      </p:pic>
    </p:spTree>
    <p:extLst>
      <p:ext uri="{BB962C8B-B14F-4D97-AF65-F5344CB8AC3E}">
        <p14:creationId xmlns:p14="http://schemas.microsoft.com/office/powerpoint/2010/main" val="235984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modernita</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87148" y="1452663"/>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Walter Benjamin – kniha Pasáže - flanér </a:t>
            </a:r>
          </a:p>
          <a:p>
            <a:pPr marL="285750" indent="-285750">
              <a:buFontTx/>
              <a:buChar char="-"/>
            </a:pPr>
            <a:r>
              <a:rPr lang="pl-PL" sz="1800" b="1" dirty="0">
                <a:solidFill>
                  <a:schemeClr val="tx1">
                    <a:lumMod val="50000"/>
                    <a:lumOff val="50000"/>
                  </a:schemeClr>
                </a:solidFill>
                <a:hlinkClick r:id="rId2">
                  <a:extLst>
                    <a:ext uri="{A12FA001-AC4F-418D-AE19-62706E023703}">
                      <ahyp:hlinkClr xmlns:ahyp="http://schemas.microsoft.com/office/drawing/2018/hyperlinkcolor" val="tx"/>
                    </a:ext>
                  </a:extLst>
                </a:hlinkClick>
              </a:rPr>
              <a:t>https://www.fdb.cz/film/bezucelna-prochazka/trailery/123375</a:t>
            </a:r>
            <a:endParaRPr lang="pl-PL" sz="1800" b="1" dirty="0">
              <a:solidFill>
                <a:schemeClr val="tx1">
                  <a:lumMod val="50000"/>
                  <a:lumOff val="50000"/>
                </a:schemeClr>
              </a:solidFill>
            </a:endParaRPr>
          </a:p>
          <a:p>
            <a:pPr marL="285750" indent="-285750">
              <a:buFontTx/>
              <a:buChar char="-"/>
            </a:pPr>
            <a:endParaRPr lang="pl-PL" sz="1800" dirty="0">
              <a:solidFill>
                <a:schemeClr val="bg1"/>
              </a:solidFill>
            </a:endParaRPr>
          </a:p>
        </p:txBody>
      </p:sp>
      <p:pic>
        <p:nvPicPr>
          <p:cNvPr id="2" name="Obrázek 1">
            <a:extLst>
              <a:ext uri="{FF2B5EF4-FFF2-40B4-BE49-F238E27FC236}">
                <a16:creationId xmlns:a16="http://schemas.microsoft.com/office/drawing/2014/main" id="{21321C0E-955C-45BD-ADA4-EB6AA8873D2E}"/>
              </a:ext>
            </a:extLst>
          </p:cNvPr>
          <p:cNvPicPr>
            <a:picLocks noChangeAspect="1"/>
          </p:cNvPicPr>
          <p:nvPr/>
        </p:nvPicPr>
        <p:blipFill>
          <a:blip r:embed="rId3"/>
          <a:stretch>
            <a:fillRect/>
          </a:stretch>
        </p:blipFill>
        <p:spPr>
          <a:xfrm>
            <a:off x="707355" y="2512408"/>
            <a:ext cx="1795805" cy="2253735"/>
          </a:xfrm>
          <a:prstGeom prst="rect">
            <a:avLst/>
          </a:prstGeom>
        </p:spPr>
      </p:pic>
      <p:pic>
        <p:nvPicPr>
          <p:cNvPr id="5" name="Obrázek 4">
            <a:extLst>
              <a:ext uri="{FF2B5EF4-FFF2-40B4-BE49-F238E27FC236}">
                <a16:creationId xmlns:a16="http://schemas.microsoft.com/office/drawing/2014/main" id="{C58E59FC-C5A5-472A-A3FA-DB581C9555C4}"/>
              </a:ext>
            </a:extLst>
          </p:cNvPr>
          <p:cNvPicPr>
            <a:picLocks noChangeAspect="1"/>
          </p:cNvPicPr>
          <p:nvPr/>
        </p:nvPicPr>
        <p:blipFill>
          <a:blip r:embed="rId4"/>
          <a:stretch>
            <a:fillRect/>
          </a:stretch>
        </p:blipFill>
        <p:spPr>
          <a:xfrm>
            <a:off x="3929771" y="2375993"/>
            <a:ext cx="3333750" cy="2305050"/>
          </a:xfrm>
          <a:prstGeom prst="rect">
            <a:avLst/>
          </a:prstGeom>
        </p:spPr>
      </p:pic>
    </p:spTree>
    <p:extLst>
      <p:ext uri="{BB962C8B-B14F-4D97-AF65-F5344CB8AC3E}">
        <p14:creationId xmlns:p14="http://schemas.microsoft.com/office/powerpoint/2010/main" val="3643028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1138395"/>
            <a:ext cx="7621957" cy="923330"/>
          </a:xfrm>
          <a:prstGeom prst="rect">
            <a:avLst/>
          </a:prstGeom>
          <a:noFill/>
        </p:spPr>
        <p:txBody>
          <a:bodyPr wrap="square" rtlCol="0">
            <a:spAutoFit/>
          </a:bodyPr>
          <a:lstStyle/>
          <a:p>
            <a:pPr marL="285750" indent="-285750">
              <a:buFontTx/>
              <a:buChar char="-"/>
            </a:pPr>
            <a:r>
              <a:rPr lang="pl-PL" sz="1800" dirty="0">
                <a:solidFill>
                  <a:schemeClr val="bg1"/>
                </a:solidFill>
              </a:rPr>
              <a:t>- klíčové médium pro modernitu  </a:t>
            </a:r>
          </a:p>
          <a:p>
            <a:pPr marL="285750" indent="-285750">
              <a:buFontTx/>
              <a:buChar char="-"/>
            </a:pPr>
            <a:r>
              <a:rPr lang="pl-PL" sz="1800" dirty="0">
                <a:solidFill>
                  <a:schemeClr val="bg1"/>
                </a:solidFill>
              </a:rPr>
              <a:t>- nová zkušenost světa</a:t>
            </a:r>
          </a:p>
          <a:p>
            <a:pPr marL="285750" indent="-285750">
              <a:buFontTx/>
              <a:buChar char="-"/>
            </a:pPr>
            <a:r>
              <a:rPr lang="pl-PL" sz="1800" dirty="0">
                <a:solidFill>
                  <a:schemeClr val="bg1"/>
                </a:solidFill>
              </a:rPr>
              <a:t>- film atrakcí – Tom Gunning</a:t>
            </a:r>
          </a:p>
        </p:txBody>
      </p:sp>
      <p:pic>
        <p:nvPicPr>
          <p:cNvPr id="8" name="Online médium 7" title="Edison Kinetoscope Films 1894-1896">
            <a:hlinkClick r:id="" action="ppaction://media"/>
            <a:extLst>
              <a:ext uri="{FF2B5EF4-FFF2-40B4-BE49-F238E27FC236}">
                <a16:creationId xmlns:a16="http://schemas.microsoft.com/office/drawing/2014/main" id="{B35ADF31-D012-4547-ABD7-A8E7042C9F00}"/>
              </a:ext>
            </a:extLst>
          </p:cNvPr>
          <p:cNvPicPr>
            <a:picLocks noRot="1" noChangeAspect="1"/>
          </p:cNvPicPr>
          <p:nvPr>
            <a:videoFile r:link="rId1"/>
          </p:nvPr>
        </p:nvPicPr>
        <p:blipFill>
          <a:blip r:embed="rId3"/>
          <a:stretch>
            <a:fillRect/>
          </a:stretch>
        </p:blipFill>
        <p:spPr>
          <a:xfrm>
            <a:off x="3810978" y="1326348"/>
            <a:ext cx="5448367" cy="4086275"/>
          </a:xfrm>
          <a:prstGeom prst="rect">
            <a:avLst/>
          </a:prstGeom>
        </p:spPr>
      </p:pic>
      <p:pic>
        <p:nvPicPr>
          <p:cNvPr id="9" name="Obrázek 8">
            <a:extLst>
              <a:ext uri="{FF2B5EF4-FFF2-40B4-BE49-F238E27FC236}">
                <a16:creationId xmlns:a16="http://schemas.microsoft.com/office/drawing/2014/main" id="{886E1F6B-D151-4875-8181-51CD9523AB84}"/>
              </a:ext>
            </a:extLst>
          </p:cNvPr>
          <p:cNvPicPr>
            <a:picLocks noChangeAspect="1"/>
          </p:cNvPicPr>
          <p:nvPr/>
        </p:nvPicPr>
        <p:blipFill>
          <a:blip r:embed="rId4"/>
          <a:stretch>
            <a:fillRect/>
          </a:stretch>
        </p:blipFill>
        <p:spPr>
          <a:xfrm>
            <a:off x="984619" y="2121507"/>
            <a:ext cx="2095500" cy="2781300"/>
          </a:xfrm>
          <a:prstGeom prst="rect">
            <a:avLst/>
          </a:prstGeom>
        </p:spPr>
      </p:pic>
    </p:spTree>
    <p:extLst>
      <p:ext uri="{BB962C8B-B14F-4D97-AF65-F5344CB8AC3E}">
        <p14:creationId xmlns:p14="http://schemas.microsoft.com/office/powerpoint/2010/main" val="41925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986708" y="277866"/>
            <a:ext cx="7288287" cy="637087"/>
          </a:xfrm>
        </p:spPr>
        <p:txBody>
          <a:bodyPr/>
          <a:lstStyle/>
          <a:p>
            <a:r>
              <a:rPr lang="cs-CZ" dirty="0"/>
              <a:t>Klíčová témata - film</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0" y="914953"/>
            <a:ext cx="7621957" cy="2031325"/>
          </a:xfrm>
          <a:prstGeom prst="rect">
            <a:avLst/>
          </a:prstGeom>
          <a:noFill/>
        </p:spPr>
        <p:txBody>
          <a:bodyPr wrap="square" rtlCol="0">
            <a:spAutoFit/>
          </a:bodyPr>
          <a:lstStyle/>
          <a:p>
            <a:pPr marL="285750" indent="-285750">
              <a:buFontTx/>
              <a:buChar char="-"/>
            </a:pPr>
            <a:r>
              <a:rPr lang="pl-PL" sz="1800" dirty="0">
                <a:solidFill>
                  <a:schemeClr val="bg1"/>
                </a:solidFill>
              </a:rPr>
              <a:t>- nové dějiny filmu – historie diváctví, technologií apod.</a:t>
            </a:r>
          </a:p>
          <a:p>
            <a:pPr marL="285750" indent="-285750">
              <a:buFontTx/>
              <a:buChar char="-"/>
            </a:pPr>
            <a:r>
              <a:rPr lang="pl-PL" sz="1800" dirty="0">
                <a:solidFill>
                  <a:schemeClr val="bg1"/>
                </a:solidFill>
              </a:rPr>
              <a:t>- archeologie filmového média – precinema technologies</a:t>
            </a:r>
          </a:p>
          <a:p>
            <a:pPr marL="285750" indent="-285750">
              <a:buFontTx/>
              <a:buChar char="-"/>
            </a:pPr>
            <a:r>
              <a:rPr lang="pl-PL" sz="1800"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https://www.eroicafenice.com/film-serie-tv/precinema-storia-de</a:t>
            </a:r>
            <a:r>
              <a:rPr lang="pl-PL" sz="1800" dirty="0">
                <a:solidFill>
                  <a:srgbClr val="1D1D1B"/>
                </a:solidFill>
                <a:hlinkClick r:id="rId3">
                  <a:extLst>
                    <a:ext uri="{A12FA001-AC4F-418D-AE19-62706E023703}">
                      <ahyp:hlinkClr xmlns:ahyp="http://schemas.microsoft.com/office/drawing/2018/hyperlinkcolor" val="tx"/>
                    </a:ext>
                  </a:extLst>
                </a:hlinkClick>
              </a:rPr>
              <a:t>l-cinema170050/</a:t>
            </a: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p:txBody>
      </p:sp>
      <p:pic>
        <p:nvPicPr>
          <p:cNvPr id="2" name="Online médium 1" title="Bratři Lumierové - (Příjezd vlaku do stanice La Ciotat) r.1896">
            <a:hlinkClick r:id="" action="ppaction://media"/>
            <a:extLst>
              <a:ext uri="{FF2B5EF4-FFF2-40B4-BE49-F238E27FC236}">
                <a16:creationId xmlns:a16="http://schemas.microsoft.com/office/drawing/2014/main" id="{09DD26ED-AB9E-41CD-8656-7DA6A021FDBE}"/>
              </a:ext>
            </a:extLst>
          </p:cNvPr>
          <p:cNvPicPr>
            <a:picLocks noRot="1" noChangeAspect="1"/>
          </p:cNvPicPr>
          <p:nvPr>
            <a:videoFile r:link="rId1"/>
          </p:nvPr>
        </p:nvPicPr>
        <p:blipFill>
          <a:blip r:embed="rId4"/>
          <a:stretch>
            <a:fillRect/>
          </a:stretch>
        </p:blipFill>
        <p:spPr>
          <a:xfrm>
            <a:off x="216271" y="1846015"/>
            <a:ext cx="5737057" cy="3241437"/>
          </a:xfrm>
          <a:prstGeom prst="rect">
            <a:avLst/>
          </a:prstGeom>
        </p:spPr>
      </p:pic>
      <p:pic>
        <p:nvPicPr>
          <p:cNvPr id="3" name="Obrázek 2">
            <a:extLst>
              <a:ext uri="{FF2B5EF4-FFF2-40B4-BE49-F238E27FC236}">
                <a16:creationId xmlns:a16="http://schemas.microsoft.com/office/drawing/2014/main" id="{A127E1AB-675F-4C36-B5E5-CCBBE380C2DB}"/>
              </a:ext>
            </a:extLst>
          </p:cNvPr>
          <p:cNvPicPr>
            <a:picLocks noChangeAspect="1"/>
          </p:cNvPicPr>
          <p:nvPr/>
        </p:nvPicPr>
        <p:blipFill>
          <a:blip r:embed="rId5"/>
          <a:stretch>
            <a:fillRect/>
          </a:stretch>
        </p:blipFill>
        <p:spPr>
          <a:xfrm>
            <a:off x="5629072" y="2283574"/>
            <a:ext cx="3164732" cy="2045208"/>
          </a:xfrm>
          <a:prstGeom prst="rect">
            <a:avLst/>
          </a:prstGeom>
        </p:spPr>
      </p:pic>
    </p:spTree>
    <p:extLst>
      <p:ext uri="{BB962C8B-B14F-4D97-AF65-F5344CB8AC3E}">
        <p14:creationId xmlns:p14="http://schemas.microsoft.com/office/powerpoint/2010/main" val="424258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–Historie současnosti</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629419"/>
            <a:ext cx="7621957" cy="1477328"/>
          </a:xfrm>
          <a:prstGeom prst="rect">
            <a:avLst/>
          </a:prstGeom>
          <a:noFill/>
        </p:spPr>
        <p:txBody>
          <a:bodyPr wrap="square" rtlCol="0">
            <a:spAutoFit/>
          </a:bodyPr>
          <a:lstStyle/>
          <a:p>
            <a:r>
              <a:rPr lang="pl-PL" sz="1800" dirty="0">
                <a:solidFill>
                  <a:schemeClr val="bg1"/>
                </a:solidFill>
              </a:rPr>
              <a:t>- zpochybnění konceptu novosti nových médií</a:t>
            </a:r>
          </a:p>
          <a:p>
            <a:pPr marL="285750" indent="-285750">
              <a:buFontTx/>
              <a:buChar char="-"/>
            </a:pPr>
            <a:endParaRPr lang="pl-PL" sz="1800" dirty="0">
              <a:solidFill>
                <a:schemeClr val="bg1"/>
              </a:solidFill>
            </a:endParaRPr>
          </a:p>
          <a:p>
            <a:r>
              <a:rPr lang="pl-PL" sz="1800" dirty="0">
                <a:solidFill>
                  <a:schemeClr val="bg1"/>
                </a:solidFill>
              </a:rPr>
              <a:t>- každá technologie byla v určitém momentu nová</a:t>
            </a:r>
          </a:p>
          <a:p>
            <a:pPr marL="285750" indent="-285750">
              <a:buFontTx/>
              <a:buChar char="-"/>
            </a:pPr>
            <a:endParaRPr lang="pl-PL" sz="1800" dirty="0">
              <a:solidFill>
                <a:schemeClr val="bg1"/>
              </a:solidFill>
            </a:endParaRPr>
          </a:p>
          <a:p>
            <a:r>
              <a:rPr lang="pl-PL" sz="1800" dirty="0">
                <a:solidFill>
                  <a:schemeClr val="bg1"/>
                </a:solidFill>
              </a:rPr>
              <a:t>- modely přijetí médií se opakují</a:t>
            </a:r>
          </a:p>
        </p:txBody>
      </p:sp>
      <p:pic>
        <p:nvPicPr>
          <p:cNvPr id="3" name="Obrázek 2">
            <a:extLst>
              <a:ext uri="{FF2B5EF4-FFF2-40B4-BE49-F238E27FC236}">
                <a16:creationId xmlns:a16="http://schemas.microsoft.com/office/drawing/2014/main" id="{6E0C9636-B471-446D-B2BA-D60ED24B6EB3}"/>
              </a:ext>
            </a:extLst>
          </p:cNvPr>
          <p:cNvPicPr>
            <a:picLocks noChangeAspect="1"/>
          </p:cNvPicPr>
          <p:nvPr/>
        </p:nvPicPr>
        <p:blipFill>
          <a:blip r:embed="rId2"/>
          <a:stretch>
            <a:fillRect/>
          </a:stretch>
        </p:blipFill>
        <p:spPr>
          <a:xfrm>
            <a:off x="5849565" y="1248536"/>
            <a:ext cx="2869861" cy="3564764"/>
          </a:xfrm>
          <a:prstGeom prst="rect">
            <a:avLst/>
          </a:prstGeom>
        </p:spPr>
      </p:pic>
    </p:spTree>
    <p:extLst>
      <p:ext uri="{BB962C8B-B14F-4D97-AF65-F5344CB8AC3E}">
        <p14:creationId xmlns:p14="http://schemas.microsoft.com/office/powerpoint/2010/main" val="278655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83F03156-7248-4468-8EA4-209570ECC115}"/>
              </a:ext>
            </a:extLst>
          </p:cNvPr>
          <p:cNvSpPr>
            <a:spLocks noGrp="1"/>
          </p:cNvSpPr>
          <p:nvPr>
            <p:ph type="ctrTitle"/>
          </p:nvPr>
        </p:nvSpPr>
        <p:spPr>
          <a:xfrm>
            <a:off x="1064529" y="604267"/>
            <a:ext cx="7288287" cy="637087"/>
          </a:xfrm>
        </p:spPr>
        <p:txBody>
          <a:bodyPr/>
          <a:lstStyle/>
          <a:p>
            <a:r>
              <a:rPr lang="cs-CZ" sz="2800" dirty="0"/>
              <a:t>Klíčová témata – Alternativní historie</a:t>
            </a:r>
          </a:p>
        </p:txBody>
      </p:sp>
      <p:sp>
        <p:nvSpPr>
          <p:cNvPr id="4" name="Zástupný symbol pro číslo snímku 3">
            <a:extLst>
              <a:ext uri="{FF2B5EF4-FFF2-40B4-BE49-F238E27FC236}">
                <a16:creationId xmlns:a16="http://schemas.microsoft.com/office/drawing/2014/main" id="{6B000814-4DE7-471C-BCD4-35DE468C72B0}"/>
              </a:ext>
            </a:extLst>
          </p:cNvPr>
          <p:cNvSpPr>
            <a:spLocks noGrp="1"/>
          </p:cNvSpPr>
          <p:nvPr>
            <p:ph type="sldNum" idx="4294967295"/>
          </p:nvPr>
        </p:nvSpPr>
        <p:spPr>
          <a:xfrm>
            <a:off x="0" y="4419600"/>
            <a:ext cx="549275" cy="393700"/>
          </a:xfrm>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7" name="TextovéPole 6">
            <a:extLst>
              <a:ext uri="{FF2B5EF4-FFF2-40B4-BE49-F238E27FC236}">
                <a16:creationId xmlns:a16="http://schemas.microsoft.com/office/drawing/2014/main" id="{33D1709B-6912-4045-BE58-462C27AE5E56}"/>
              </a:ext>
            </a:extLst>
          </p:cNvPr>
          <p:cNvSpPr txBox="1"/>
          <p:nvPr/>
        </p:nvSpPr>
        <p:spPr>
          <a:xfrm>
            <a:off x="348237" y="1629419"/>
            <a:ext cx="3662443" cy="3693319"/>
          </a:xfrm>
          <a:prstGeom prst="rect">
            <a:avLst/>
          </a:prstGeom>
          <a:noFill/>
        </p:spPr>
        <p:txBody>
          <a:bodyPr wrap="square" rtlCol="0">
            <a:spAutoFit/>
          </a:bodyPr>
          <a:lstStyle/>
          <a:p>
            <a:r>
              <a:rPr lang="pl-PL" sz="1800" dirty="0">
                <a:solidFill>
                  <a:schemeClr val="bg1"/>
                </a:solidFill>
              </a:rPr>
              <a:t>- psaní alternativní historie nebo přítomnosti</a:t>
            </a:r>
          </a:p>
          <a:p>
            <a:pPr marL="285750" indent="-285750">
              <a:buFontTx/>
              <a:buChar char="-"/>
            </a:pPr>
            <a:endParaRPr lang="pl-PL" sz="1800" dirty="0">
              <a:solidFill>
                <a:schemeClr val="bg1"/>
              </a:solidFill>
            </a:endParaRPr>
          </a:p>
          <a:p>
            <a:r>
              <a:rPr lang="pl-PL" sz="1800" dirty="0">
                <a:solidFill>
                  <a:schemeClr val="bg1"/>
                </a:solidFill>
              </a:rPr>
              <a:t>- alternativních historie médií</a:t>
            </a:r>
          </a:p>
          <a:p>
            <a:pPr marL="285750" indent="-285750">
              <a:buFontTx/>
              <a:buChar char="-"/>
            </a:pPr>
            <a:endParaRPr lang="pl-PL" sz="1800" dirty="0">
              <a:solidFill>
                <a:schemeClr val="bg1"/>
              </a:solidFill>
            </a:endParaRPr>
          </a:p>
          <a:p>
            <a:r>
              <a:rPr lang="pl-PL" sz="1800" dirty="0">
                <a:solidFill>
                  <a:schemeClr val="bg1"/>
                </a:solidFill>
              </a:rPr>
              <a:t>- pohled na historii médií z jiné perspektivy </a:t>
            </a:r>
          </a:p>
          <a:p>
            <a:pPr marL="285750" indent="-285750">
              <a:buFontTx/>
              <a:buChar char="-"/>
            </a:pPr>
            <a:endParaRPr lang="pl-PL" sz="1800" dirty="0">
              <a:solidFill>
                <a:schemeClr val="bg1"/>
              </a:solidFill>
            </a:endParaRPr>
          </a:p>
          <a:p>
            <a:r>
              <a:rPr lang="pl-PL" sz="1800" dirty="0">
                <a:solidFill>
                  <a:schemeClr val="bg1"/>
                </a:solidFill>
              </a:rPr>
              <a:t>- Manuel de Landa – idea robotického historika</a:t>
            </a:r>
          </a:p>
          <a:p>
            <a:pPr marL="285750" indent="-285750">
              <a:buFontTx/>
              <a:buChar char="-"/>
            </a:pPr>
            <a:endParaRPr lang="pl-PL" sz="1800" dirty="0">
              <a:solidFill>
                <a:schemeClr val="bg1"/>
              </a:solidFill>
            </a:endParaRPr>
          </a:p>
          <a:p>
            <a:pPr marL="285750" indent="-285750">
              <a:buFontTx/>
              <a:buChar char="-"/>
            </a:pPr>
            <a:endParaRPr lang="pl-PL" sz="1800" dirty="0">
              <a:solidFill>
                <a:schemeClr val="bg1"/>
              </a:solidFill>
            </a:endParaRPr>
          </a:p>
          <a:p>
            <a:endParaRPr lang="pl-PL" sz="1800" dirty="0">
              <a:solidFill>
                <a:schemeClr val="bg1"/>
              </a:solidFill>
            </a:endParaRPr>
          </a:p>
        </p:txBody>
      </p:sp>
      <p:pic>
        <p:nvPicPr>
          <p:cNvPr id="2" name="Obrázek 1">
            <a:extLst>
              <a:ext uri="{FF2B5EF4-FFF2-40B4-BE49-F238E27FC236}">
                <a16:creationId xmlns:a16="http://schemas.microsoft.com/office/drawing/2014/main" id="{72C75428-F223-493F-A9A9-D5A2660C667C}"/>
              </a:ext>
            </a:extLst>
          </p:cNvPr>
          <p:cNvPicPr>
            <a:picLocks noChangeAspect="1"/>
          </p:cNvPicPr>
          <p:nvPr/>
        </p:nvPicPr>
        <p:blipFill>
          <a:blip r:embed="rId2"/>
          <a:stretch>
            <a:fillRect/>
          </a:stretch>
        </p:blipFill>
        <p:spPr>
          <a:xfrm>
            <a:off x="6301621" y="1345715"/>
            <a:ext cx="2133088" cy="3270735"/>
          </a:xfrm>
          <a:prstGeom prst="rect">
            <a:avLst/>
          </a:prstGeom>
        </p:spPr>
      </p:pic>
      <p:pic>
        <p:nvPicPr>
          <p:cNvPr id="5" name="Obrázek 4">
            <a:extLst>
              <a:ext uri="{FF2B5EF4-FFF2-40B4-BE49-F238E27FC236}">
                <a16:creationId xmlns:a16="http://schemas.microsoft.com/office/drawing/2014/main" id="{9CD425DC-F9DA-4387-A8D4-58BE2377ED1C}"/>
              </a:ext>
            </a:extLst>
          </p:cNvPr>
          <p:cNvPicPr>
            <a:picLocks noChangeAspect="1"/>
          </p:cNvPicPr>
          <p:nvPr/>
        </p:nvPicPr>
        <p:blipFill>
          <a:blip r:embed="rId3"/>
          <a:stretch>
            <a:fillRect/>
          </a:stretch>
        </p:blipFill>
        <p:spPr>
          <a:xfrm>
            <a:off x="4010680" y="2121339"/>
            <a:ext cx="1772413" cy="2632244"/>
          </a:xfrm>
          <a:prstGeom prst="rect">
            <a:avLst/>
          </a:prstGeom>
        </p:spPr>
      </p:pic>
    </p:spTree>
    <p:extLst>
      <p:ext uri="{BB962C8B-B14F-4D97-AF65-F5344CB8AC3E}">
        <p14:creationId xmlns:p14="http://schemas.microsoft.com/office/powerpoint/2010/main" val="3250915756"/>
      </p:ext>
    </p:extLst>
  </p:cSld>
  <p:clrMapOvr>
    <a:masterClrMapping/>
  </p:clrMapOvr>
</p:sld>
</file>

<file path=ppt/theme/theme1.xml><?xml version="1.0" encoding="utf-8"?>
<a:theme xmlns:a="http://schemas.openxmlformats.org/drawingml/2006/main" name="Portia template">
  <a:themeElements>
    <a:clrScheme name="Custom 347">
      <a:dk1>
        <a:srgbClr val="000000"/>
      </a:dk1>
      <a:lt1>
        <a:srgbClr val="FFFFFF"/>
      </a:lt1>
      <a:dk2>
        <a:srgbClr val="000000"/>
      </a:dk2>
      <a:lt2>
        <a:srgbClr val="F3F3F3"/>
      </a:lt2>
      <a:accent1>
        <a:srgbClr val="434343"/>
      </a:accent1>
      <a:accent2>
        <a:srgbClr val="999999"/>
      </a:accent2>
      <a:accent3>
        <a:srgbClr val="CCCCCC"/>
      </a:accent3>
      <a:accent4>
        <a:srgbClr val="4D5F6D"/>
      </a:accent4>
      <a:accent5>
        <a:srgbClr val="7F98AC"/>
      </a:accent5>
      <a:accent6>
        <a:srgbClr val="BCCEDB"/>
      </a:accent6>
      <a:hlink>
        <a:srgbClr val="1D1D1B"/>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709</Words>
  <Application>Microsoft Office PowerPoint</Application>
  <PresentationFormat>Předvádění na obrazovce (16:9)</PresentationFormat>
  <Paragraphs>141</Paragraphs>
  <Slides>19</Slides>
  <Notes>1</Notes>
  <HiddenSlides>0</HiddenSlides>
  <MMClips>2</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19</vt:i4>
      </vt:variant>
    </vt:vector>
  </HeadingPairs>
  <TitlesOfParts>
    <vt:vector size="23" baseType="lpstr">
      <vt:lpstr>Playfair Display</vt:lpstr>
      <vt:lpstr>PT Serif</vt:lpstr>
      <vt:lpstr>Arial</vt:lpstr>
      <vt:lpstr>Portia template</vt:lpstr>
      <vt:lpstr>Mediální archeologie</vt:lpstr>
      <vt:lpstr>Mediální archeologie - definice</vt:lpstr>
      <vt:lpstr>Mediální archeologie - definice</vt:lpstr>
      <vt:lpstr>Klíčová témata - modernita</vt:lpstr>
      <vt:lpstr>Klíčová témata - modernita</vt:lpstr>
      <vt:lpstr>Klíčová témata - film</vt:lpstr>
      <vt:lpstr>Klíčová témata - film</vt:lpstr>
      <vt:lpstr>Klíčová témata –Historie současnosti</vt:lpstr>
      <vt:lpstr>Klíčová témata – Alternativní historie</vt:lpstr>
      <vt:lpstr>Metody– Erkki Huhtamo – studium topoi</vt:lpstr>
      <vt:lpstr>Metody– Erkki Huhtamo – studium topoi</vt:lpstr>
      <vt:lpstr>Metody– Sigfried Zielinski - Variantologie</vt:lpstr>
      <vt:lpstr>Metody– Sigfried Zielinski - Variantologie</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lpstr>Metody– Umělecký výzkum mediální historie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Mediální archeologie</dc:title>
  <dc:creator>adam</dc:creator>
  <cp:lastModifiedBy>Adam Franc</cp:lastModifiedBy>
  <cp:revision>26</cp:revision>
  <dcterms:modified xsi:type="dcterms:W3CDTF">2023-03-24T06:18:16Z</dcterms:modified>
</cp:coreProperties>
</file>