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3/21/2023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3/21/2023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3/21/2023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3/21/2023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3/21/2023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3/21/2023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3/21/2023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3/21/2023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3/21/2023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3/21/2023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3/21/2023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3/21/2023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3/21/2023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3/21/2023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3/21/2023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3/21/2023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3/21/2023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3/21/2023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www.youtube.com/watch?v=K5O3UgLG2Jw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i_cYCqf8tg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zkm.de/en/media/video/bernd-lintermann-peter-weibel-yourcod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chive.org/details/antiillusionproc61whit/page/22/mode/2up?view=theater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Fqi-ZXbUQM?feature=oembed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tHHYYBlGQ4?feature=oembed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video" Target="https://www.youtube.com/embed/hjvWXiUp1hI?feature=oembed" TargetMode="External"/><Relationship Id="rId1" Type="http://schemas.openxmlformats.org/officeDocument/2006/relationships/video" Target="https://www.youtube.com/embed/BJQYSPFo7hk?feature=oembed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8205C9-3BC2-4CDF-852B-5E0FBED73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9682" y="2571149"/>
            <a:ext cx="8144134" cy="1373070"/>
          </a:xfrm>
        </p:spPr>
        <p:txBody>
          <a:bodyPr/>
          <a:lstStyle/>
          <a:p>
            <a:r>
              <a:rPr lang="cs-CZ" dirty="0"/>
              <a:t>Peter </a:t>
            </a:r>
            <a:r>
              <a:rPr lang="cs-CZ" dirty="0" err="1"/>
              <a:t>Weibel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C319C10-8745-451D-ACAD-154EBDD2AB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CAAB05D-202B-469F-AE1A-F19B401C0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931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75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6FEC94-3383-4514-9674-92FFB110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cs-CZ" sz="2200" dirty="0"/>
              <a:t>Text - </a:t>
            </a:r>
            <a:r>
              <a:rPr lang="en-US" sz="2200" dirty="0"/>
              <a:t>Synthetic Times</a:t>
            </a:r>
            <a:r>
              <a:rPr lang="cs-CZ" sz="2200" dirty="0"/>
              <a:t> (2008) – téma: genealogie mediálního umění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C94072-09D2-4274-9F38-239F1663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15" y="2229228"/>
            <a:ext cx="6365456" cy="3599316"/>
          </a:xfrm>
        </p:spPr>
        <p:txBody>
          <a:bodyPr>
            <a:normAutofit/>
          </a:bodyPr>
          <a:lstStyle/>
          <a:p>
            <a:r>
              <a:rPr lang="pl-PL" dirty="0"/>
              <a:t>Metoda skriptu – současné mediální umění (Scripted media)</a:t>
            </a:r>
          </a:p>
          <a:p>
            <a:endParaRPr lang="pl-PL" dirty="0"/>
          </a:p>
          <a:p>
            <a:r>
              <a:rPr lang="pl-PL" dirty="0"/>
              <a:t>Umělecká díla zviditelňující skripty (kódy), které řídí náš život</a:t>
            </a:r>
          </a:p>
          <a:p>
            <a:endParaRPr lang="pl-PL" sz="1600" dirty="0"/>
          </a:p>
          <a:p>
            <a:endParaRPr lang="pl-PL" sz="1600" dirty="0"/>
          </a:p>
          <a:p>
            <a:endParaRPr lang="cs-CZ" sz="1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F5B0F77-4739-46D5-818F-CBB02DA9F75E}"/>
              </a:ext>
            </a:extLst>
          </p:cNvPr>
          <p:cNvSpPr txBox="1"/>
          <p:nvPr/>
        </p:nvSpPr>
        <p:spPr>
          <a:xfrm>
            <a:off x="7274379" y="230232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9D4A0C9-6101-4B4F-880F-F3D41CCE3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03" y="4628772"/>
            <a:ext cx="10432570" cy="201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61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DBF0B1-7F14-4C1A-9ED8-EBB2D6EF3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Text - </a:t>
            </a:r>
            <a:r>
              <a:rPr lang="en-US" sz="3600" dirty="0"/>
              <a:t>Synthetic Times</a:t>
            </a:r>
            <a:r>
              <a:rPr lang="cs-CZ" sz="3600" dirty="0"/>
              <a:t> (2008) – téma: genealogie mediálního umění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1F3A4D-D03B-49DA-BC54-7420D4C2A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Reenactment</a:t>
            </a:r>
            <a:r>
              <a:rPr lang="cs-CZ" dirty="0"/>
              <a:t> a reference místo reprezentace v aktuálním mediálním umění</a:t>
            </a:r>
          </a:p>
          <a:p>
            <a:endParaRPr lang="cs-CZ" dirty="0"/>
          </a:p>
          <a:p>
            <a:r>
              <a:rPr lang="cs-CZ" dirty="0"/>
              <a:t>Současné  umění odkazuje na jiná média  a na různé fenomény okolního světa</a:t>
            </a:r>
          </a:p>
          <a:p>
            <a:endParaRPr lang="cs-CZ" dirty="0"/>
          </a:p>
          <a:p>
            <a:r>
              <a:rPr lang="cs-CZ" dirty="0"/>
              <a:t>„</a:t>
            </a:r>
            <a:r>
              <a:rPr lang="en-US" dirty="0"/>
              <a:t>Re-enactment means to get back to an illusion which pretends to be reality.</a:t>
            </a:r>
            <a:r>
              <a:rPr lang="cs-CZ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874255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BE1F1-691A-47D8-9C40-514FB00F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Text - </a:t>
            </a:r>
            <a:r>
              <a:rPr lang="en-US" sz="3600" dirty="0"/>
              <a:t>Synthetic Times</a:t>
            </a:r>
            <a:r>
              <a:rPr lang="cs-CZ" sz="3600" dirty="0"/>
              <a:t> (2008) – téma: genealogie mediálního umění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F941EC-F67E-4C03-B5E9-835AE0BD0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43541"/>
          </a:xfrm>
        </p:spPr>
        <p:txBody>
          <a:bodyPr/>
          <a:lstStyle/>
          <a:p>
            <a:r>
              <a:rPr lang="cs-CZ" b="1" dirty="0"/>
              <a:t>Současné a budoucí mediální umění</a:t>
            </a:r>
          </a:p>
          <a:p>
            <a:endParaRPr lang="cs-CZ" b="1" dirty="0"/>
          </a:p>
          <a:p>
            <a:r>
              <a:rPr lang="cs-CZ" dirty="0"/>
              <a:t>Aristoteles – hierarchie různých forem vědění:</a:t>
            </a:r>
          </a:p>
          <a:p>
            <a:r>
              <a:rPr lang="cs-CZ" dirty="0" err="1"/>
              <a:t>Techné</a:t>
            </a:r>
            <a:r>
              <a:rPr lang="cs-CZ" dirty="0"/>
              <a:t> </a:t>
            </a:r>
          </a:p>
          <a:p>
            <a:r>
              <a:rPr lang="cs-CZ" dirty="0" err="1"/>
              <a:t>Epistemé</a:t>
            </a:r>
            <a:endParaRPr lang="cs-CZ" dirty="0"/>
          </a:p>
          <a:p>
            <a:endParaRPr lang="cs-CZ" dirty="0"/>
          </a:p>
          <a:p>
            <a:r>
              <a:rPr lang="cs-CZ" dirty="0"/>
              <a:t>Římané modifikovali:</a:t>
            </a:r>
          </a:p>
          <a:p>
            <a:r>
              <a:rPr lang="cs-CZ" dirty="0" err="1"/>
              <a:t>Artes</a:t>
            </a:r>
            <a:r>
              <a:rPr lang="cs-CZ" dirty="0"/>
              <a:t> </a:t>
            </a:r>
            <a:r>
              <a:rPr lang="cs-CZ" dirty="0" err="1"/>
              <a:t>liberales</a:t>
            </a:r>
            <a:endParaRPr lang="cs-CZ" dirty="0"/>
          </a:p>
          <a:p>
            <a:r>
              <a:rPr lang="cs-CZ" dirty="0" err="1"/>
              <a:t>Artes</a:t>
            </a:r>
            <a:r>
              <a:rPr lang="cs-CZ" dirty="0"/>
              <a:t> </a:t>
            </a:r>
            <a:r>
              <a:rPr lang="cs-CZ" dirty="0" err="1"/>
              <a:t>mechanicae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5089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BE1F1-691A-47D8-9C40-514FB00F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Text - </a:t>
            </a:r>
            <a:r>
              <a:rPr lang="en-US" sz="3600" dirty="0"/>
              <a:t>Synthetic Times</a:t>
            </a:r>
            <a:r>
              <a:rPr lang="cs-CZ" sz="3600" dirty="0"/>
              <a:t> (2008) – téma: genealogie mediálního umění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F941EC-F67E-4C03-B5E9-835AE0BD0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43541"/>
          </a:xfrm>
        </p:spPr>
        <p:txBody>
          <a:bodyPr/>
          <a:lstStyle/>
          <a:p>
            <a:r>
              <a:rPr lang="cs-CZ" b="1" dirty="0"/>
              <a:t>Současné a budoucí mediální umění</a:t>
            </a:r>
          </a:p>
          <a:p>
            <a:endParaRPr lang="cs-CZ" b="1" dirty="0"/>
          </a:p>
          <a:p>
            <a:r>
              <a:rPr lang="cs-CZ" sz="2000" dirty="0"/>
              <a:t>Středověk:</a:t>
            </a:r>
          </a:p>
          <a:p>
            <a:r>
              <a:rPr lang="cs-CZ" sz="2000" dirty="0"/>
              <a:t>Sedmero svobodných umění (gramatika, rétorika, dialektika, aritmetika, geometrie, astronomie a hudba)</a:t>
            </a:r>
          </a:p>
          <a:p>
            <a:r>
              <a:rPr lang="cs-CZ" sz="2000" dirty="0"/>
              <a:t>Mechanická umění (architektura, malba, socha, zemědělství)</a:t>
            </a:r>
          </a:p>
          <a:p>
            <a:endParaRPr lang="cs-CZ" sz="2000" dirty="0"/>
          </a:p>
          <a:p>
            <a:r>
              <a:rPr lang="cs-CZ" sz="2000" dirty="0"/>
              <a:t>Renesance – soupeření mezi uměními (snaha získat vyšší statut)</a:t>
            </a:r>
          </a:p>
          <a:p>
            <a:r>
              <a:rPr lang="cs-CZ" sz="2000" dirty="0"/>
              <a:t>Svobodná umění (architektura, malba, socha)</a:t>
            </a:r>
          </a:p>
          <a:p>
            <a:r>
              <a:rPr lang="cs-CZ" sz="2000" dirty="0"/>
              <a:t>Mechanická umění (aplikovaná umění, design, užitné předměty)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2134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BE1F1-691A-47D8-9C40-514FB00F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Text - </a:t>
            </a:r>
            <a:r>
              <a:rPr lang="en-US" sz="3600" dirty="0"/>
              <a:t>Synthetic Times</a:t>
            </a:r>
            <a:r>
              <a:rPr lang="cs-CZ" sz="3600" dirty="0"/>
              <a:t> (2008) – téma: genealogie mediálního umění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F941EC-F67E-4C03-B5E9-835AE0BD0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978279" cy="4243541"/>
          </a:xfrm>
        </p:spPr>
        <p:txBody>
          <a:bodyPr/>
          <a:lstStyle/>
          <a:p>
            <a:r>
              <a:rPr lang="cs-CZ" b="1" dirty="0"/>
              <a:t>Současné a budoucí mediální umění</a:t>
            </a:r>
          </a:p>
          <a:p>
            <a:endParaRPr lang="cs-CZ" b="1" dirty="0"/>
          </a:p>
          <a:p>
            <a:r>
              <a:rPr lang="cs-CZ" sz="2000" dirty="0"/>
              <a:t>Osvícenství:</a:t>
            </a:r>
          </a:p>
          <a:p>
            <a:r>
              <a:rPr lang="cs-CZ" sz="2000" dirty="0"/>
              <a:t>monumentální dílo osvícenství 35 svazková encyklopedie (1751-1780), editoři Denis Diderot a Jean </a:t>
            </a:r>
            <a:r>
              <a:rPr lang="cs-CZ" sz="2000" dirty="0" err="1"/>
              <a:t>le</a:t>
            </a:r>
            <a:r>
              <a:rPr lang="cs-CZ" sz="2000" dirty="0"/>
              <a:t> Rond </a:t>
            </a:r>
            <a:r>
              <a:rPr lang="cs-CZ" sz="2000" dirty="0" err="1"/>
              <a:t>DʼAlembert</a:t>
            </a:r>
            <a:endParaRPr lang="cs-CZ" sz="2000" dirty="0"/>
          </a:p>
          <a:p>
            <a:r>
              <a:rPr lang="cs-CZ" sz="2000" dirty="0"/>
              <a:t>Diderot – přál si integraci mechanických umění do svobodných umění </a:t>
            </a:r>
          </a:p>
          <a:p>
            <a:endParaRPr lang="cs-CZ" sz="2000" dirty="0"/>
          </a:p>
          <a:p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„in Diderot and in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agenda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Enlightenment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interest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integrating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separate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representational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science, art (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mechanical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and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Enlightenment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Diderot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regarded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mechanical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technology and science as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foundation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enlightened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.“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0122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BE1F1-691A-47D8-9C40-514FB00F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Text - </a:t>
            </a:r>
            <a:r>
              <a:rPr lang="en-US" sz="3600" dirty="0"/>
              <a:t>Synthetic Times</a:t>
            </a:r>
            <a:r>
              <a:rPr lang="cs-CZ" sz="3600" dirty="0"/>
              <a:t> (2008) – téma: genealogie mediálního umění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F941EC-F67E-4C03-B5E9-835AE0BD0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978279" cy="4243541"/>
          </a:xfrm>
        </p:spPr>
        <p:txBody>
          <a:bodyPr/>
          <a:lstStyle/>
          <a:p>
            <a:r>
              <a:rPr lang="cs-CZ" b="1" dirty="0"/>
              <a:t>Současné a budoucí mediální umění</a:t>
            </a:r>
          </a:p>
          <a:p>
            <a:endParaRPr lang="cs-CZ" b="1" dirty="0"/>
          </a:p>
          <a:p>
            <a:r>
              <a:rPr lang="cs-CZ" sz="2000" dirty="0"/>
              <a:t>Rovnost materiálů a médií</a:t>
            </a:r>
          </a:p>
          <a:p>
            <a:r>
              <a:rPr lang="cs-CZ" sz="2000" dirty="0"/>
              <a:t>Avantgardy ve 20.letech 20. století – zaměření na materiál</a:t>
            </a:r>
          </a:p>
          <a:p>
            <a:endParaRPr lang="cs-CZ" sz="2000" dirty="0"/>
          </a:p>
          <a:p>
            <a:r>
              <a:rPr lang="cs-CZ" sz="2000" dirty="0"/>
              <a:t>Volání po rovnosti všech uměleckých </a:t>
            </a:r>
            <a:r>
              <a:rPr lang="cs-CZ" sz="2000" dirty="0" err="1"/>
              <a:t>mateirálů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Vymezování specifičnosti jednotlivých médií</a:t>
            </a:r>
          </a:p>
          <a:p>
            <a:endParaRPr lang="cs-CZ" sz="20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0819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BE1F1-691A-47D8-9C40-514FB00F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Text - </a:t>
            </a:r>
            <a:r>
              <a:rPr lang="en-US" sz="3600" dirty="0"/>
              <a:t>Synthetic Times</a:t>
            </a:r>
            <a:r>
              <a:rPr lang="cs-CZ" sz="3600" dirty="0"/>
              <a:t> (2008) – téma: genealogie mediálního umění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F941EC-F67E-4C03-B5E9-835AE0BD0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978279" cy="4243541"/>
          </a:xfrm>
        </p:spPr>
        <p:txBody>
          <a:bodyPr/>
          <a:lstStyle/>
          <a:p>
            <a:r>
              <a:rPr lang="cs-CZ" b="1" dirty="0"/>
              <a:t>Současné a budoucí mediální umění</a:t>
            </a:r>
          </a:p>
          <a:p>
            <a:endParaRPr lang="cs-CZ" b="1" dirty="0"/>
          </a:p>
          <a:p>
            <a:r>
              <a:rPr lang="cs-CZ" sz="2000" dirty="0"/>
              <a:t>Rovnost materiálů a médií</a:t>
            </a:r>
          </a:p>
          <a:p>
            <a:r>
              <a:rPr lang="cs-CZ" sz="2000" dirty="0"/>
              <a:t>Avantgardy ve 20.letech 20. století – zaměření na materiál</a:t>
            </a:r>
          </a:p>
          <a:p>
            <a:endParaRPr lang="cs-CZ" sz="2000" dirty="0"/>
          </a:p>
          <a:p>
            <a:r>
              <a:rPr lang="cs-CZ" sz="2000" dirty="0"/>
              <a:t>Volání po rovnosti všech uměleckých </a:t>
            </a:r>
            <a:r>
              <a:rPr lang="cs-CZ" sz="2000" dirty="0" err="1"/>
              <a:t>mateirálů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Vymezování specifičnosti jednotlivých médií</a:t>
            </a:r>
          </a:p>
          <a:p>
            <a:endParaRPr lang="cs-CZ" sz="20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9733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A91E20-B669-436D-81EF-70EA2F19B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Text - </a:t>
            </a:r>
            <a:r>
              <a:rPr lang="cs-CZ" dirty="0" err="1"/>
              <a:t>Synthetic</a:t>
            </a:r>
            <a:r>
              <a:rPr lang="cs-CZ" dirty="0"/>
              <a:t> Times (2008) – téma: genealogie mediálního umění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90A76-B665-4750-8C9C-E25F9AF4E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478" y="2320545"/>
            <a:ext cx="9613861" cy="3599316"/>
          </a:xfrm>
        </p:spPr>
        <p:txBody>
          <a:bodyPr/>
          <a:lstStyle/>
          <a:p>
            <a:r>
              <a:rPr lang="cs-CZ" dirty="0" err="1"/>
              <a:t>Postmediální</a:t>
            </a:r>
            <a:r>
              <a:rPr lang="cs-CZ" dirty="0"/>
              <a:t> situace:</a:t>
            </a:r>
          </a:p>
          <a:p>
            <a:r>
              <a:rPr lang="cs-CZ" dirty="0"/>
              <a:t>nová média vždy ovlivňovala starší umělecké druhy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E3661F-F7D3-4499-B38C-21DC6D27E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171" y="1265464"/>
            <a:ext cx="4623829" cy="559253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D162CBB-964A-4D84-B3F1-C27FEC94A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21" y="3616779"/>
            <a:ext cx="5225837" cy="324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11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A91E20-B669-436D-81EF-70EA2F19B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Text - </a:t>
            </a:r>
            <a:r>
              <a:rPr lang="cs-CZ" dirty="0" err="1"/>
              <a:t>Synthetic</a:t>
            </a:r>
            <a:r>
              <a:rPr lang="cs-CZ" dirty="0"/>
              <a:t> Times (2008) – téma: genealogie mediálního umění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90A76-B665-4750-8C9C-E25F9AF4E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478" y="2320545"/>
            <a:ext cx="9613861" cy="3599316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Postmediální</a:t>
            </a:r>
            <a:r>
              <a:rPr lang="cs-CZ" dirty="0"/>
              <a:t> situace:</a:t>
            </a:r>
          </a:p>
          <a:p>
            <a:r>
              <a:rPr lang="cs-CZ" dirty="0"/>
              <a:t>nová média vždy ovlivňovala starší umělecké druhy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Digitální média dokáží simulovat vlastnosti rozmanitých médií</a:t>
            </a:r>
          </a:p>
          <a:p>
            <a:endParaRPr lang="cs-CZ" dirty="0"/>
          </a:p>
          <a:p>
            <a:r>
              <a:rPr lang="cs-CZ" dirty="0"/>
              <a:t>Umění pracuje s instrukcemi, algoritmy, skripty</a:t>
            </a:r>
          </a:p>
          <a:p>
            <a:endParaRPr lang="cs-CZ" dirty="0"/>
          </a:p>
          <a:p>
            <a:r>
              <a:rPr lang="cs-CZ" dirty="0"/>
              <a:t>Každé vytvořené umělecké dílo je ovlivněno naší zkušeností s novými technickými médii</a:t>
            </a:r>
          </a:p>
        </p:txBody>
      </p:sp>
    </p:spTree>
    <p:extLst>
      <p:ext uri="{BB962C8B-B14F-4D97-AF65-F5344CB8AC3E}">
        <p14:creationId xmlns:p14="http://schemas.microsoft.com/office/powerpoint/2010/main" val="515781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50A4B3-C32C-4322-B92D-C077623C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1A9A51A9-AA1B-4283-BF13-6F1D63FDD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85DFA7-77F5-4963-B6BD-9BCF3D045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Obrázek 4" descr="Obsah obrázku text, interiér&#10;&#10;Popis byl vytvořen automaticky">
            <a:extLst>
              <a:ext uri="{FF2B5EF4-FFF2-40B4-BE49-F238E27FC236}">
                <a16:creationId xmlns:a16="http://schemas.microsoft.com/office/drawing/2014/main" id="{1BBB0924-350B-410B-9611-F5669729BA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18" r="818" b="-4"/>
          <a:stretch/>
        </p:blipFill>
        <p:spPr>
          <a:xfrm>
            <a:off x="7547810" y="10"/>
            <a:ext cx="4641013" cy="42336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974EFF1-6555-4277-8547-1C92974E7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A91E20-B669-436D-81EF-70EA2F19B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 fontScale="90000"/>
          </a:bodyPr>
          <a:lstStyle/>
          <a:p>
            <a:r>
              <a:rPr lang="cs-CZ" dirty="0"/>
              <a:t>Text - </a:t>
            </a:r>
            <a:r>
              <a:rPr lang="cs-CZ" dirty="0" err="1"/>
              <a:t>Synthetic</a:t>
            </a:r>
            <a:r>
              <a:rPr lang="cs-CZ" dirty="0"/>
              <a:t> Times (2008) – téma: genealogie mediálního umění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74BEAF-D0A0-45D8-852C-637D4C6E2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90A76-B665-4750-8C9C-E25F9AF4E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cs-CZ" sz="2000"/>
              <a:t>Postmediální situace</a:t>
            </a:r>
          </a:p>
          <a:p>
            <a:r>
              <a:rPr lang="cs-CZ" sz="2000"/>
              <a:t>Tuto situaci definují dvě fáze:</a:t>
            </a:r>
          </a:p>
          <a:p>
            <a:r>
              <a:rPr lang="cs-CZ" sz="2000"/>
              <a:t>1. Rovnocennost médií </a:t>
            </a:r>
          </a:p>
          <a:p>
            <a:r>
              <a:rPr lang="cs-CZ" sz="2000"/>
              <a:t>2. Mísení médií </a:t>
            </a:r>
          </a:p>
          <a:p>
            <a:endParaRPr lang="cs-CZ" sz="2000"/>
          </a:p>
          <a:p>
            <a:r>
              <a:rPr lang="cs-CZ" sz="2000"/>
              <a:t>nedominuje jedno médium, ale všechna média se vzájemně ovlivňují a podmiňují</a:t>
            </a:r>
          </a:p>
        </p:txBody>
      </p:sp>
      <p:pic>
        <p:nvPicPr>
          <p:cNvPr id="4" name="Obrázek 3" descr="Obsah obrázku patro, interiér, strop, stojící&#10;&#10;Popis byl vytvořen automaticky">
            <a:extLst>
              <a:ext uri="{FF2B5EF4-FFF2-40B4-BE49-F238E27FC236}">
                <a16:creationId xmlns:a16="http://schemas.microsoft.com/office/drawing/2014/main" id="{D60281DE-D952-4BA2-9EAF-DA51074B2B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06" r="-4" b="-4"/>
          <a:stretch/>
        </p:blipFill>
        <p:spPr>
          <a:xfrm>
            <a:off x="7547809" y="4233673"/>
            <a:ext cx="4644191" cy="262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16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A4B74-716B-4A68-82DB-CE5F8D360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Umělecká tvorba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923A15-36FD-4C4B-B9E8-F59369BE5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Die Kommunikation ist das Medium (1972)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561707-9CED-48D1-84D2-5D56B4637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9" y="3169992"/>
            <a:ext cx="4034190" cy="334030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69B195C-024E-4885-B87C-D6CB97A83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248" y="3169992"/>
            <a:ext cx="3940847" cy="326302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6DB3688-2262-472B-B808-AB0D25E3C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524" y="3169991"/>
            <a:ext cx="3940847" cy="326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03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20">
            <a:extLst>
              <a:ext uri="{FF2B5EF4-FFF2-40B4-BE49-F238E27FC236}">
                <a16:creationId xmlns:a16="http://schemas.microsoft.com/office/drawing/2014/main" id="{7D0669C1-CDCE-41C7-A9AB-65D9119F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38" name="Rectangle 21">
              <a:extLst>
                <a:ext uri="{FF2B5EF4-FFF2-40B4-BE49-F238E27FC236}">
                  <a16:creationId xmlns:a16="http://schemas.microsoft.com/office/drawing/2014/main" id="{1F80B4EE-271C-45C6-9338-555D3B0C4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FCF3DCC-E585-4F88-8F8B-4EABFEF06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9" name="Rectangle 24">
            <a:extLst>
              <a:ext uri="{FF2B5EF4-FFF2-40B4-BE49-F238E27FC236}">
                <a16:creationId xmlns:a16="http://schemas.microsoft.com/office/drawing/2014/main" id="{F1AACF4D-AF22-463C-97CE-C34F0783C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A91E20-B669-436D-81EF-70EA2F19B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632247" cy="1080938"/>
          </a:xfrm>
        </p:spPr>
        <p:txBody>
          <a:bodyPr>
            <a:normAutofit/>
          </a:bodyPr>
          <a:lstStyle/>
          <a:p>
            <a:r>
              <a:rPr lang="cs-CZ" sz="2500"/>
              <a:t>Text - </a:t>
            </a:r>
            <a:r>
              <a:rPr lang="cs-CZ" sz="2500" err="1"/>
              <a:t>Synthetic</a:t>
            </a:r>
            <a:r>
              <a:rPr lang="cs-CZ" sz="2500"/>
              <a:t> Times (2008) – téma: genealogie mediálního umění</a:t>
            </a:r>
          </a:p>
        </p:txBody>
      </p:sp>
      <p:pic>
        <p:nvPicPr>
          <p:cNvPr id="40" name="Picture 26">
            <a:extLst>
              <a:ext uri="{FF2B5EF4-FFF2-40B4-BE49-F238E27FC236}">
                <a16:creationId xmlns:a16="http://schemas.microsoft.com/office/drawing/2014/main" id="{6524329A-37E7-4025-B6E9-A97D40536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90A76-B665-4750-8C9C-E25F9AF4E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764" y="2368028"/>
            <a:ext cx="6492239" cy="3599316"/>
          </a:xfrm>
        </p:spPr>
        <p:txBody>
          <a:bodyPr>
            <a:normAutofit lnSpcReduction="10000"/>
          </a:bodyPr>
          <a:lstStyle/>
          <a:p>
            <a:r>
              <a:rPr lang="cs-CZ" sz="1700" b="1" dirty="0"/>
              <a:t>User Art</a:t>
            </a:r>
          </a:p>
          <a:p>
            <a:endParaRPr lang="cs-CZ" sz="1700" b="1" dirty="0"/>
          </a:p>
          <a:p>
            <a:r>
              <a:rPr lang="cs-CZ" sz="1700" dirty="0"/>
              <a:t>umění se stává uživatelsky generovanými obsahem</a:t>
            </a:r>
          </a:p>
          <a:p>
            <a:endParaRPr lang="cs-CZ" sz="1700" dirty="0"/>
          </a:p>
          <a:p>
            <a:r>
              <a:rPr lang="cs-CZ" sz="1700" dirty="0"/>
              <a:t>konzument je zároveň producentem</a:t>
            </a:r>
          </a:p>
          <a:p>
            <a:endParaRPr lang="cs-CZ" sz="1700" dirty="0"/>
          </a:p>
          <a:p>
            <a:r>
              <a:rPr lang="cs-CZ" sz="1700" dirty="0"/>
              <a:t>„</a:t>
            </a:r>
            <a:r>
              <a:rPr lang="en-US" sz="1700" dirty="0"/>
              <a:t>Exhibition visitors can act as artists, curators, and producers. The visitor is at the center of the exhibition as user, as emancipated consumer.</a:t>
            </a:r>
            <a:r>
              <a:rPr lang="cs-CZ" sz="1700" dirty="0"/>
              <a:t>“</a:t>
            </a:r>
          </a:p>
          <a:p>
            <a:endParaRPr lang="cs-CZ" sz="1700" dirty="0"/>
          </a:p>
          <a:p>
            <a:r>
              <a:rPr lang="cs-CZ" sz="1700" dirty="0">
                <a:hlinkClick r:id="rId4"/>
              </a:rPr>
              <a:t>r/Place: https://www.youtube.com/watch?v=K5O3UgLG2Jw</a:t>
            </a:r>
            <a:endParaRPr lang="cs-CZ" sz="1700" dirty="0"/>
          </a:p>
          <a:p>
            <a:endParaRPr lang="cs-CZ" sz="1700" dirty="0"/>
          </a:p>
          <a:p>
            <a:endParaRPr lang="cs-CZ" sz="1700" dirty="0"/>
          </a:p>
          <a:p>
            <a:endParaRPr lang="cs-CZ" sz="17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3F5D767-E940-427D-96CE-9EC1181494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553" r="4" b="22360"/>
          <a:stretch/>
        </p:blipFill>
        <p:spPr>
          <a:xfrm>
            <a:off x="6984387" y="484632"/>
            <a:ext cx="4719805" cy="283608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A6AAC13-F917-4287-9E51-53EF02A5FB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362" r="4" b="26513"/>
          <a:stretch/>
        </p:blipFill>
        <p:spPr>
          <a:xfrm>
            <a:off x="6984386" y="3632401"/>
            <a:ext cx="4719805" cy="274353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5229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71886C-762A-4387-916B-83A465511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Peter </a:t>
            </a:r>
            <a:r>
              <a:rPr lang="cs-CZ" dirty="0" err="1"/>
              <a:t>Weibel</a:t>
            </a:r>
            <a:r>
              <a:rPr lang="cs-CZ" dirty="0"/>
              <a:t> – Teleologie médií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418CC2-EA78-4FAF-B37F-FD2592C01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325184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 err="1"/>
              <a:t>Weibelova</a:t>
            </a:r>
            <a:r>
              <a:rPr lang="cs-CZ" dirty="0"/>
              <a:t> interpretace historie (digitálního) umění je příkladem teleologického přístupu k psaní historie nových médií</a:t>
            </a:r>
          </a:p>
          <a:p>
            <a:endParaRPr lang="cs-CZ" dirty="0"/>
          </a:p>
          <a:p>
            <a:r>
              <a:rPr lang="cs-CZ" dirty="0"/>
              <a:t>Dějiny nevyhnutelně směřují k nějakému finálnímu cíli: vývoj veden nějakým velkým plánem</a:t>
            </a:r>
          </a:p>
          <a:p>
            <a:endParaRPr lang="cs-CZ" dirty="0"/>
          </a:p>
          <a:p>
            <a:r>
              <a:rPr lang="cs-CZ" dirty="0"/>
              <a:t>teleologický způsob vyprávění vynechává některé věci a</a:t>
            </a:r>
          </a:p>
          <a:p>
            <a:r>
              <a:rPr lang="cs-CZ" dirty="0"/>
              <a:t>zároveň některé jiné ve vývoji upřednostňuje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9057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71886C-762A-4387-916B-83A465511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cs-CZ" dirty="0"/>
              <a:t>Peter </a:t>
            </a:r>
            <a:r>
              <a:rPr lang="cs-CZ" dirty="0" err="1"/>
              <a:t>Weibel</a:t>
            </a:r>
            <a:r>
              <a:rPr lang="cs-CZ" dirty="0"/>
              <a:t> – Teleologie médií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418CC2-EA78-4FAF-B37F-FD2592C01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18078" y="2491542"/>
            <a:ext cx="6872319" cy="3599316"/>
          </a:xfrm>
        </p:spPr>
        <p:txBody>
          <a:bodyPr>
            <a:normAutofit/>
          </a:bodyPr>
          <a:lstStyle/>
          <a:p>
            <a:pPr algn="just"/>
            <a:r>
              <a:rPr lang="cs-CZ" sz="2000" dirty="0"/>
              <a:t>„Historie pojímané z hlediska teleologie jsou psány s cílem postihnout příčinu pokroku až do naprostého naplnění – až k bodu vyvrcholení –, kdy pravděpodobně nastoupí zcela odlišná etapa historie. V případě nových médií je tento proces vysvětlován s důrazem na technologie a jejich rozvoj. Daný jev je popisován v časové posloupnosti od jeho počátků přes vývoj až k jeho zdárnému naplnění. Z tohoto hlediska jsou tedy nová média vyústěním či naplněním dlouhodobých historických procesů, do nichž je vždy téma technologie včleněno jako určující.” (</a:t>
            </a:r>
            <a:r>
              <a:rPr lang="cs-CZ" sz="2000" dirty="0" err="1"/>
              <a:t>Hinková</a:t>
            </a:r>
            <a:r>
              <a:rPr lang="cs-CZ" sz="2000" dirty="0"/>
              <a:t> 2011: 6)</a:t>
            </a:r>
          </a:p>
          <a:p>
            <a:endParaRPr lang="cs-CZ" sz="17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0611D2-9B8D-4EDF-ABFB-A2917CC25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95" r="48620" b="-1"/>
          <a:stretch/>
        </p:blipFill>
        <p:spPr>
          <a:xfrm>
            <a:off x="9499093" y="2301453"/>
            <a:ext cx="2692907" cy="359878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C2282CB-942A-42B9-A6E4-CF5427B62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28" r="25036" b="-2"/>
          <a:stretch/>
        </p:blipFill>
        <p:spPr>
          <a:xfrm>
            <a:off x="6734790" y="2301453"/>
            <a:ext cx="2692907" cy="359878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3459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71886C-762A-4387-916B-83A465511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Peter </a:t>
            </a:r>
            <a:r>
              <a:rPr lang="cs-CZ" dirty="0" err="1"/>
              <a:t>Weibel</a:t>
            </a:r>
            <a:r>
              <a:rPr lang="cs-CZ" dirty="0"/>
              <a:t> – Teleologie médií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418CC2-EA78-4FAF-B37F-FD2592C01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32518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Vývoj umění směřoval k emancipaci diváka umění (</a:t>
            </a:r>
            <a:r>
              <a:rPr lang="cs-CZ" dirty="0" err="1"/>
              <a:t>produser</a:t>
            </a:r>
            <a:r>
              <a:rPr lang="cs-CZ" dirty="0"/>
              <a:t>), promísení všech médií, ke spojení vědy, techniky a umění</a:t>
            </a:r>
          </a:p>
          <a:p>
            <a:r>
              <a:rPr lang="cs-CZ" dirty="0"/>
              <a:t>Naše zkušenost s médii je příčinou všech změn, k nimž došlo v umění 20. </a:t>
            </a:r>
            <a:r>
              <a:rPr lang="cs-CZ" dirty="0" err="1"/>
              <a:t>stoetí</a:t>
            </a:r>
            <a:endParaRPr lang="cs-CZ" dirty="0"/>
          </a:p>
          <a:p>
            <a:pPr marL="457200">
              <a:lnSpc>
                <a:spcPct val="110000"/>
              </a:lnSpc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„[K]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rize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reprezentace, zrušení tradičního pojetí uměleckého díla a zmizení autora –všechny tyto faktory jsou způsobeny nástupem nových médií. Radikální obrat ke kultuře recepce, který se objevil ve 20. století, exploze vizuálního v umění a vědě, obrat k obrazu (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pictorial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turn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 performativní obrat (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performative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turn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to vše jsou důsledky nových médií.“”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0000"/>
              </a:lnSpc>
              <a:spcAft>
                <a:spcPts val="8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(Horáková 2011: 160-161, dle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Weibel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2008: 112-142)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097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8AA98D-6283-4E9D-971F-AEBFBC100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610988"/>
            <a:ext cx="9613861" cy="1080938"/>
          </a:xfrm>
        </p:spPr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Endless</a:t>
            </a:r>
            <a:r>
              <a:rPr lang="cs-CZ" dirty="0"/>
              <a:t> </a:t>
            </a:r>
            <a:r>
              <a:rPr lang="cs-CZ" dirty="0" err="1"/>
              <a:t>Sandwich</a:t>
            </a:r>
            <a:r>
              <a:rPr lang="cs-CZ" dirty="0"/>
              <a:t> (1969-1972)</a:t>
            </a:r>
          </a:p>
        </p:txBody>
      </p:sp>
      <p:pic>
        <p:nvPicPr>
          <p:cNvPr id="4" name="Online médium 3" title="The endless sandwich. Peter Weibel">
            <a:hlinkClick r:id="" action="ppaction://media"/>
            <a:extLst>
              <a:ext uri="{FF2B5EF4-FFF2-40B4-BE49-F238E27FC236}">
                <a16:creationId xmlns:a16="http://schemas.microsoft.com/office/drawing/2014/main" id="{92A7E735-410D-44F9-AEA6-9392BFD706A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89835" y="1616494"/>
            <a:ext cx="6989445" cy="524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6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B34D04-6C96-46C8-B045-E4471A893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YOU:R:CODE (2017)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5875DB-7C97-4E9F-8972-5E9957189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https://zkm.de/en/media/video/bernd-lintermann-peter-weibel-yourcode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724E0BC-E203-46C9-BC67-90D11E068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66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2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Obrázek 3" descr="Obsah obrázku interiér, budova, patro, strop&#10;&#10;Popis byl vytvořen automaticky">
            <a:extLst>
              <a:ext uri="{FF2B5EF4-FFF2-40B4-BE49-F238E27FC236}">
                <a16:creationId xmlns:a16="http://schemas.microsoft.com/office/drawing/2014/main" id="{C71C6D1F-1AF8-492E-94B9-7672E2CC3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06" r="4067" b="-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6FEC94-3383-4514-9674-92FFB110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cs-CZ" sz="2200"/>
              <a:t>Text - </a:t>
            </a:r>
            <a:r>
              <a:rPr lang="en-US" sz="2200"/>
              <a:t>Synthetic Times</a:t>
            </a:r>
            <a:r>
              <a:rPr lang="cs-CZ" sz="2200"/>
              <a:t> (2008) – téma: genealogie mediálního umění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C94072-09D2-4274-9F38-239F1663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pt-BR" sz="1600" b="1" dirty="0"/>
              <a:t>Anti-iluze – mediální umění v 60. a 70. letech</a:t>
            </a:r>
            <a:endParaRPr lang="cs-CZ" sz="1600" b="1" dirty="0"/>
          </a:p>
          <a:p>
            <a:r>
              <a:rPr lang="cs-CZ" sz="1600" dirty="0"/>
              <a:t>Výstava Anti-</a:t>
            </a:r>
            <a:r>
              <a:rPr lang="cs-CZ" sz="1600" dirty="0" err="1"/>
              <a:t>Illusion</a:t>
            </a:r>
            <a:r>
              <a:rPr lang="cs-CZ" sz="1600" dirty="0"/>
              <a:t>: </a:t>
            </a:r>
            <a:r>
              <a:rPr lang="cs-CZ" sz="1600" dirty="0" err="1"/>
              <a:t>Procedures</a:t>
            </a:r>
            <a:r>
              <a:rPr lang="cs-CZ" sz="1600" dirty="0"/>
              <a:t>/</a:t>
            </a:r>
            <a:r>
              <a:rPr lang="cs-CZ" sz="1600" dirty="0" err="1"/>
              <a:t>Materials</a:t>
            </a:r>
            <a:r>
              <a:rPr lang="cs-CZ" sz="1600" dirty="0"/>
              <a:t> (1969) - </a:t>
            </a:r>
            <a:r>
              <a:rPr lang="pl-PL" sz="1600" dirty="0"/>
              <a:t>důraz na procesy a materiály v umění</a:t>
            </a:r>
          </a:p>
          <a:p>
            <a:r>
              <a:rPr lang="cs-CZ" sz="1600" dirty="0">
                <a:hlinkClick r:id="rId5"/>
              </a:rPr>
              <a:t>https://archive.org/details/antiillusionproc61whit/page/22/mode/2up?view=theater</a:t>
            </a:r>
            <a:endParaRPr lang="cs-CZ" sz="1600" dirty="0"/>
          </a:p>
          <a:p>
            <a:r>
              <a:rPr lang="cs-CZ" sz="1600" dirty="0"/>
              <a:t>Tendence tehdejšího umění k anti-iluzivnosti</a:t>
            </a:r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028325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Obrázek 4" descr="Obsah obrázku text, rozmazání&#10;&#10;Popis byl vytvořen automaticky">
            <a:extLst>
              <a:ext uri="{FF2B5EF4-FFF2-40B4-BE49-F238E27FC236}">
                <a16:creationId xmlns:a16="http://schemas.microsoft.com/office/drawing/2014/main" id="{AE6376DB-2C7E-4A7F-BA74-006B2E4F18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10" r="2370" b="-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6FEC94-3383-4514-9674-92FFB110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cs-CZ" sz="2200"/>
              <a:t>Text - </a:t>
            </a:r>
            <a:r>
              <a:rPr lang="en-US" sz="2200"/>
              <a:t>Synthetic Times</a:t>
            </a:r>
            <a:r>
              <a:rPr lang="cs-CZ" sz="2200"/>
              <a:t> (2008) – téma: genealogie mediálního umění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C94072-09D2-4274-9F38-239F1663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842" y="2336873"/>
            <a:ext cx="3581635" cy="3599316"/>
          </a:xfrm>
        </p:spPr>
        <p:txBody>
          <a:bodyPr>
            <a:normAutofit/>
          </a:bodyPr>
          <a:lstStyle/>
          <a:p>
            <a:r>
              <a:rPr lang="cs-CZ" sz="1600" dirty="0"/>
              <a:t>Stejné tendence i v případě mediálního umění</a:t>
            </a:r>
          </a:p>
          <a:p>
            <a:endParaRPr lang="cs-CZ" sz="1600" dirty="0"/>
          </a:p>
          <a:p>
            <a:r>
              <a:rPr lang="cs-CZ" sz="1600" dirty="0"/>
              <a:t>strukturální film, materiální film, </a:t>
            </a:r>
            <a:r>
              <a:rPr lang="cs-CZ" sz="1600" dirty="0" err="1"/>
              <a:t>expanded</a:t>
            </a:r>
            <a:r>
              <a:rPr lang="cs-CZ" sz="1600" dirty="0"/>
              <a:t> </a:t>
            </a:r>
            <a:r>
              <a:rPr lang="cs-CZ" sz="1600" dirty="0" err="1"/>
              <a:t>cinema</a:t>
            </a:r>
            <a:endParaRPr lang="cs-CZ" sz="1600" dirty="0"/>
          </a:p>
          <a:p>
            <a:endParaRPr lang="cs-CZ" sz="1600" dirty="0"/>
          </a:p>
          <a:p>
            <a:r>
              <a:rPr lang="cs-CZ" sz="1600" dirty="0"/>
              <a:t>Kurt </a:t>
            </a:r>
            <a:r>
              <a:rPr lang="cs-CZ" sz="1600" dirty="0" err="1"/>
              <a:t>Kren</a:t>
            </a:r>
            <a:r>
              <a:rPr lang="cs-CZ" sz="1600" dirty="0"/>
              <a:t> - 31/75 Asyl </a:t>
            </a:r>
          </a:p>
          <a:p>
            <a:endParaRPr lang="cs-CZ" sz="1600" dirty="0"/>
          </a:p>
          <a:p>
            <a:r>
              <a:rPr lang="cs-CZ" sz="1600" dirty="0"/>
              <a:t>V 80. letech opět návrat figurativní a expresivní malby</a:t>
            </a:r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6" name="Online médium 5" title="31/75 Asylum [12 PM, 8 AM]">
            <a:hlinkClick r:id="" action="ppaction://media"/>
            <a:extLst>
              <a:ext uri="{FF2B5EF4-FFF2-40B4-BE49-F238E27FC236}">
                <a16:creationId xmlns:a16="http://schemas.microsoft.com/office/drawing/2014/main" id="{35121311-9E90-4280-A4E6-4609D6691CF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636007" y="1087120"/>
            <a:ext cx="7692267" cy="57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8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6FEC94-3383-4514-9674-92FFB110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cs-CZ" sz="2200"/>
              <a:t>Text - </a:t>
            </a:r>
            <a:r>
              <a:rPr lang="en-US" sz="2200"/>
              <a:t>Synthetic Times</a:t>
            </a:r>
            <a:r>
              <a:rPr lang="cs-CZ" sz="2200"/>
              <a:t> (2008) – téma: genealogie mediálního umění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C94072-09D2-4274-9F38-239F1663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6472318" cy="3599316"/>
          </a:xfrm>
        </p:spPr>
        <p:txBody>
          <a:bodyPr>
            <a:normAutofit lnSpcReduction="10000"/>
          </a:bodyPr>
          <a:lstStyle/>
          <a:p>
            <a:r>
              <a:rPr lang="nl-NL" b="1" dirty="0"/>
              <a:t>Aluze – Mediální umění v 90.letech</a:t>
            </a:r>
            <a:endParaRPr lang="cs-CZ" b="1" dirty="0"/>
          </a:p>
          <a:p>
            <a:endParaRPr lang="cs-CZ" b="1" dirty="0"/>
          </a:p>
          <a:p>
            <a:r>
              <a:rPr lang="cs-CZ" dirty="0"/>
              <a:t>zaměření na </a:t>
            </a:r>
            <a:r>
              <a:rPr lang="cs-CZ" dirty="0" err="1"/>
              <a:t>narativitu</a:t>
            </a:r>
            <a:r>
              <a:rPr lang="cs-CZ" dirty="0"/>
              <a:t>, </a:t>
            </a:r>
            <a:r>
              <a:rPr lang="cs-CZ" dirty="0" err="1"/>
              <a:t>spektakulárnost</a:t>
            </a:r>
            <a:r>
              <a:rPr lang="cs-CZ" dirty="0"/>
              <a:t>, iluzi</a:t>
            </a:r>
          </a:p>
          <a:p>
            <a:endParaRPr lang="cs-CZ" dirty="0"/>
          </a:p>
          <a:p>
            <a:r>
              <a:rPr lang="cs-CZ" dirty="0"/>
              <a:t>Hlavní zdroj : populární kultura</a:t>
            </a:r>
          </a:p>
          <a:p>
            <a:endParaRPr lang="cs-CZ" dirty="0"/>
          </a:p>
          <a:p>
            <a:r>
              <a:rPr lang="cs-CZ" dirty="0"/>
              <a:t>Postmoderní přístup – spousta referencí na jiná díla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711119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23B311-663A-4F7A-8FFF-D6A75E32D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cs-CZ" sz="3200"/>
              <a:t>Odbočka – Co je to Intertextualita?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58B405-CCFA-4A24-8B73-59EAD11D4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cs-CZ" sz="1600" dirty="0"/>
              <a:t>Julia </a:t>
            </a:r>
            <a:r>
              <a:rPr lang="cs-CZ" sz="1600" dirty="0" err="1"/>
              <a:t>Kristeva</a:t>
            </a:r>
            <a:r>
              <a:rPr lang="cs-CZ" sz="1600" dirty="0"/>
              <a:t> – koncept intertextuality</a:t>
            </a:r>
          </a:p>
          <a:p>
            <a:endParaRPr lang="cs-CZ" sz="1600" dirty="0"/>
          </a:p>
          <a:p>
            <a:r>
              <a:rPr lang="cs-CZ" sz="1600" dirty="0"/>
              <a:t>Studium toho, jak se jeden text vztahuje k druhému</a:t>
            </a:r>
          </a:p>
          <a:p>
            <a:endParaRPr lang="cs-CZ" sz="1600" dirty="0"/>
          </a:p>
          <a:p>
            <a:r>
              <a:rPr lang="cs-CZ" sz="1600" dirty="0"/>
              <a:t>Složitá síť vzájemných referencí</a:t>
            </a:r>
          </a:p>
        </p:txBody>
      </p:sp>
      <p:pic>
        <p:nvPicPr>
          <p:cNvPr id="6" name="Online médium 5" title="The Simpsons: Mom &amp; Pop Art">
            <a:hlinkClick r:id="" action="ppaction://media"/>
            <a:extLst>
              <a:ext uri="{FF2B5EF4-FFF2-40B4-BE49-F238E27FC236}">
                <a16:creationId xmlns:a16="http://schemas.microsoft.com/office/drawing/2014/main" id="{BBD9385A-31B2-4518-A4C3-525FA2D588E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800649" y="1391920"/>
            <a:ext cx="7418227" cy="556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6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6FEC94-3383-4514-9674-92FFB110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cs-CZ" sz="2200"/>
              <a:t>Text - </a:t>
            </a:r>
            <a:r>
              <a:rPr lang="en-US" sz="2200"/>
              <a:t>Synthetic Times</a:t>
            </a:r>
            <a:r>
              <a:rPr lang="cs-CZ" sz="2200"/>
              <a:t> (2008) – téma: genealogie mediálního umění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C94072-09D2-4274-9F38-239F1663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121426"/>
            <a:ext cx="6472318" cy="3599316"/>
          </a:xfrm>
        </p:spPr>
        <p:txBody>
          <a:bodyPr>
            <a:normAutofit/>
          </a:bodyPr>
          <a:lstStyle/>
          <a:p>
            <a:r>
              <a:rPr lang="pl-PL" sz="1600" dirty="0"/>
              <a:t>Aluzivní technika v sobě zahrnuje iluzi i anti-iluzi</a:t>
            </a:r>
          </a:p>
          <a:p>
            <a:r>
              <a:rPr lang="pl-PL" sz="1600" dirty="0"/>
              <a:t>Odkrývání struktury iluze</a:t>
            </a:r>
          </a:p>
          <a:p>
            <a:endParaRPr lang="pl-PL" sz="1600" dirty="0"/>
          </a:p>
          <a:p>
            <a:endParaRPr lang="pl-PL" sz="1600" dirty="0"/>
          </a:p>
          <a:p>
            <a:endParaRPr lang="pl-PL" sz="1600" dirty="0"/>
          </a:p>
          <a:p>
            <a:endParaRPr lang="cs-CZ" sz="1600" dirty="0"/>
          </a:p>
        </p:txBody>
      </p:sp>
      <p:pic>
        <p:nvPicPr>
          <p:cNvPr id="4" name="Online médium 3" title="Still Life by Sam Taylor-Wood">
            <a:hlinkClick r:id="" action="ppaction://media"/>
            <a:extLst>
              <a:ext uri="{FF2B5EF4-FFF2-40B4-BE49-F238E27FC236}">
                <a16:creationId xmlns:a16="http://schemas.microsoft.com/office/drawing/2014/main" id="{E02A81B9-8CD6-4931-BBE0-91384964D9F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176" y="2963636"/>
            <a:ext cx="6947942" cy="3925587"/>
          </a:xfrm>
          <a:prstGeom prst="rect">
            <a:avLst/>
          </a:prstGeom>
        </p:spPr>
      </p:pic>
      <p:pic>
        <p:nvPicPr>
          <p:cNvPr id="5" name="Online médium 4" title="Pipilotti Rist - I'm Not The Girl Who Misses Much">
            <a:hlinkClick r:id="" action="ppaction://media"/>
            <a:extLst>
              <a:ext uri="{FF2B5EF4-FFF2-40B4-BE49-F238E27FC236}">
                <a16:creationId xmlns:a16="http://schemas.microsoft.com/office/drawing/2014/main" id="{8173A905-B021-4C21-8CDF-D87A0369DE8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951118" y="2842605"/>
            <a:ext cx="5408288" cy="405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1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174</TotalTime>
  <Words>1079</Words>
  <Application>Microsoft Office PowerPoint</Application>
  <PresentationFormat>Širokoúhlá obrazovka</PresentationFormat>
  <Paragraphs>158</Paragraphs>
  <Slides>23</Slides>
  <Notes>0</Notes>
  <HiddenSlides>0</HiddenSlides>
  <MMClips>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Trebuchet MS</vt:lpstr>
      <vt:lpstr>Berlín</vt:lpstr>
      <vt:lpstr>Peter Weibel</vt:lpstr>
      <vt:lpstr>Umělecká tvorba</vt:lpstr>
      <vt:lpstr>The Endless Sandwich (1969-1972)</vt:lpstr>
      <vt:lpstr>YOU:R:CODE (2017) 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Odbočka – Co je to Intertextualita?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Peter Weibel – Teleologie médií</vt:lpstr>
      <vt:lpstr>Peter Weibel – Teleologie médií</vt:lpstr>
      <vt:lpstr>Peter Weibel – Teleologie médií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Peter Weibel</dc:title>
  <dc:creator>Adam Franc</dc:creator>
  <cp:lastModifiedBy>Adam Franc</cp:lastModifiedBy>
  <cp:revision>11</cp:revision>
  <dcterms:created xsi:type="dcterms:W3CDTF">2022-03-22T08:18:20Z</dcterms:created>
  <dcterms:modified xsi:type="dcterms:W3CDTF">2023-03-21T10:42:45Z</dcterms:modified>
</cp:coreProperties>
</file>