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8" r:id="rId3"/>
    <p:sldId id="284" r:id="rId4"/>
    <p:sldId id="285" r:id="rId5"/>
    <p:sldId id="286" r:id="rId6"/>
    <p:sldId id="287" r:id="rId7"/>
    <p:sldId id="288" r:id="rId8"/>
    <p:sldId id="269" r:id="rId9"/>
    <p:sldId id="289" r:id="rId10"/>
    <p:sldId id="290" r:id="rId11"/>
    <p:sldId id="291" r:id="rId12"/>
    <p:sldId id="292" r:id="rId13"/>
  </p:sldIdLst>
  <p:sldSz cx="12192000" cy="6858000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48A3-172A-4CD9-8083-7E49E80EF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58E9C9-0BC8-4D7F-8E8F-C07A0B438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C2B8F6-0C1B-45CF-9313-9D04C0CA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9ADD5F-2B47-4C39-96EA-B5E07C4BC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C97FA1-225D-47D9-AD7D-90C6A5CE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44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F6116-9801-4D65-BCA9-B2D83DDF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2D77BD-E246-4BB3-BB12-4DE46CD43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A7744B-B8FE-41AA-80F7-349BBB617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88B3DB-8368-494E-A3F8-CA55E2491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325D14-E783-4C44-B57F-0FCEFD70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92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6F63F5-4F63-4B0E-8566-9B78524BD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5CC47E-2D2E-44C7-85E3-20F7FFFE9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183FA6-EF8D-491F-A2DD-5466B491D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97B66B-A2BF-4180-AE3A-4AB3166B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667CFA-32EF-4727-B729-F9E87FBA0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85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C767A-D514-4BAF-A8F5-6202D59A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25C28-C4F6-4655-8330-1CB6701F1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5F8258-B696-42A5-964B-CEFA25C2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F4868-5ABE-42CC-9116-5282F977F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7CEF8-A4FD-4FFD-B0E5-F9654F52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3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2C7E2-EDAD-41D6-9051-F2CB7FE7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96F270-F799-4580-A4D0-9198ADEE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4B988-3186-418B-B784-507BA0347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936510-6427-408A-91F3-827D09A2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F7CC3A-A254-4ACB-866F-9DE8C4E2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2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A45FD-7B3B-45A4-8AD6-7F6D6F8C1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D8EDA-70FF-4F52-951C-1D1653579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2C3659-5304-4D83-84FA-C8CC9894D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94168C-8C21-4E60-8FD0-744457B08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F30C0D-4B22-4E1D-ADA4-8352D6F00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16AECC-EBE0-46A1-B097-81A554AB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34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F14D2-18B3-4248-830E-5BD29CE2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004D0D-EA98-4BCE-8D90-A5996C135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D8B6E6-CCE5-4731-9C75-E2812DBC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5577B9-3DD9-4610-B840-8A6C7127A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5956BC-CC6F-4F76-8B4A-0D6143F15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6FAEE62-FFCF-4330-B638-DCEBD047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0551BB-BE8A-4FC9-8490-2F64243B7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294878A-F737-40F9-9EB2-4B2F75A8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73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AD438-0296-4820-AC13-E088F62A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0DE6CF-583A-41ED-B6B0-416D6F490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CEB402-0595-477B-AB88-4BA55EA42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94CCDC-D7AF-4E95-A3EB-CB5CBA8B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55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049E752-4E42-41FD-AFA9-B14AE1031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D4CB2EB-89A5-4D4C-8CA5-F5BAC9A0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D416C2-A581-4941-9991-24163AB7D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95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E5FD0-8FBA-46EA-BAAE-6FEDCA852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6B151E-25FB-4D88-9C9E-8873D5CF7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8BBE51-3DAA-4C97-8BEF-1923092BB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F71941-DB81-43CC-83DC-DBFC755F5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08091A-54F5-40B2-A253-6DA16167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79658-C986-4336-AB49-5E3800DB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82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65EC9-2689-4209-B5B0-BB7523E39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E7824CB-1953-44DE-873D-0DC434A1D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3AFF58-B3AE-4724-98FA-8A2FE984E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072ACD-2F45-4FBB-865E-3361B2D6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4CB8B4-320C-4E16-B1BE-DFAF0C60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BF61B9-87A8-431A-AE66-C12654FF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99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6C2B5F-2544-45FB-87E1-59872756D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66EF9D-22BD-478F-A450-00B4BB49A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C9C470-295E-4CC7-B5FC-F26943912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7194-A29F-41C2-BC46-853DEBE52D79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539763-A912-484A-ABF0-36649A5F5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78259E-07BA-4F35-A4BB-1B370F9CF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BB549-0F2D-4B8B-A429-DF565F041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27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iaartnet.org/works/monodramas/" TargetMode="External"/><Relationship Id="rId3" Type="http://schemas.openxmlformats.org/officeDocument/2006/relationships/hyperlink" Target="http://www.mediaartnet.org/works/tv-as-a-fireplace/" TargetMode="External"/><Relationship Id="rId7" Type="http://schemas.openxmlformats.org/officeDocument/2006/relationships/hyperlink" Target="http://www.mediaartnet.org/works/reverse-television/" TargetMode="External"/><Relationship Id="rId2" Type="http://schemas.openxmlformats.org/officeDocument/2006/relationships/hyperlink" Target="http://www.mediaartnet.org/works/self-buria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aartnet.org/works/tv-interruptions/" TargetMode="External"/><Relationship Id="rId5" Type="http://schemas.openxmlformats.org/officeDocument/2006/relationships/hyperlink" Target="http://www.mediaartnet.org/works/facing-a-family/" TargetMode="External"/><Relationship Id="rId4" Type="http://schemas.openxmlformats.org/officeDocument/2006/relationships/hyperlink" Target="http://www.mediaartnet.org/works/the-endless-sandwich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artnet.org/works/chris-burden-promo/" TargetMode="External"/><Relationship Id="rId2" Type="http://schemas.openxmlformats.org/officeDocument/2006/relationships/hyperlink" Target="http://www.mediaartnet.org/works/tv-hijac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diaartnet.org/works/rape/images/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nLcRXfd3NI" TargetMode="External"/><Relationship Id="rId7" Type="http://schemas.openxmlformats.org/officeDocument/2006/relationships/hyperlink" Target="http://www.mediaartnet.org/works/wrap-around-the-world/" TargetMode="External"/><Relationship Id="rId2" Type="http://schemas.openxmlformats.org/officeDocument/2006/relationships/hyperlink" Target="http://www.mediaartnet.org/works/global-grov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jw9-RE80EEg" TargetMode="External"/><Relationship Id="rId5" Type="http://schemas.openxmlformats.org/officeDocument/2006/relationships/hyperlink" Target="http://www.mediaartnet.org/works/goog-morning/" TargetMode="External"/><Relationship Id="rId4" Type="http://schemas.openxmlformats.org/officeDocument/2006/relationships/hyperlink" Target="http://www.youtube.com/watch?v=EgU9Xw6Mu20&amp;feature=relat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ai.org/kinetic/ch1/creative/articles.html" TargetMode="External"/><Relationship Id="rId2" Type="http://schemas.openxmlformats.org/officeDocument/2006/relationships/hyperlink" Target="http://www.eai.org/kinetic/ch1/creative/pdfs/exhibitionbrochur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aartnet.org/works/black-gate-cologn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artnet.org/works/hello-kaprow/" TargetMode="External"/><Relationship Id="rId2" Type="http://schemas.openxmlformats.org/officeDocument/2006/relationships/hyperlink" Target="http://www.youtube.com/watch?v=XDhAVAlYTIQ&amp;feature=rela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aartnet.org/works/video-commune/" TargetMode="External"/><Relationship Id="rId5" Type="http://schemas.openxmlformats.org/officeDocument/2006/relationships/hyperlink" Target="http://www.youtube.com/watch?v=VIBEaszndLA" TargetMode="External"/><Relationship Id="rId4" Type="http://schemas.openxmlformats.org/officeDocument/2006/relationships/hyperlink" Target="http://www.youtube.com/watch?v=eVk7vl85snU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aartnet.org/works/video-commun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artnet.org/works/land-art/" TargetMode="External"/><Relationship Id="rId2" Type="http://schemas.openxmlformats.org/officeDocument/2006/relationships/hyperlink" Target="http://www.mediaartnet.org/works/die-fernsehgaleri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ApLbz1Idzqk&amp;playnext=1&amp;list=PL4EBA1D902A17D111" TargetMode="External"/><Relationship Id="rId4" Type="http://schemas.openxmlformats.org/officeDocument/2006/relationships/hyperlink" Target="http://www.mediaartnet.org/works/identification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F8BE71A-1DAE-48B3-8927-28738A40E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B36134D-4430-4E57-AF7E-3DAD01344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solidFill>
                  <a:schemeClr val="bg2"/>
                </a:solidFill>
              </a:rPr>
              <a:t>1962 – 1964: „Boj s oblbující bednou.“</a:t>
            </a:r>
          </a:p>
          <a:p>
            <a:pPr eaLnBrk="1" hangingPunct="1"/>
            <a:r>
              <a:rPr lang="cs-CZ" altLang="cs-CZ" sz="2000" b="1"/>
              <a:t>1968 – 1969: „Umělci jdou do éteru:“</a:t>
            </a:r>
          </a:p>
          <a:p>
            <a:pPr eaLnBrk="1" hangingPunct="1"/>
            <a:r>
              <a:rPr lang="cs-CZ" altLang="cs-CZ" sz="2000">
                <a:solidFill>
                  <a:schemeClr val="bg2"/>
                </a:solidFill>
              </a:rPr>
              <a:t>1970 –  dále: „Intervence a spolupráce.“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057D1D9-E32A-4737-AADF-3F42134E2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2172F16-6E65-465A-B193-9E9865FDD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1970 –  dále: „Intervence a spolupráce.“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/>
              <a:t>Konceptuální intervence: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/>
              <a:t>Hravé výtržnosti: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>
                <a:solidFill>
                  <a:schemeClr val="bg2"/>
                </a:solidFill>
              </a:rPr>
              <a:t>Radikální výtržnosti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>
                <a:solidFill>
                  <a:schemeClr val="bg2"/>
                </a:solidFill>
              </a:rPr>
              <a:t>Radikální kooperace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Keith Arnatt „</a:t>
            </a:r>
            <a:r>
              <a:rPr lang="cs-CZ" altLang="cs-CZ" sz="1400" i="1"/>
              <a:t>Self Burial</a:t>
            </a:r>
            <a:r>
              <a:rPr lang="cs-CZ" altLang="cs-CZ" sz="1400"/>
              <a:t>“ (1968): </a:t>
            </a:r>
            <a:r>
              <a:rPr lang="cs-CZ" altLang="cs-CZ" sz="1400">
                <a:hlinkClick r:id="rId2"/>
              </a:rPr>
              <a:t>http://www.mediaartnet.org/works/self-burial/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Jan Dibbets „</a:t>
            </a:r>
            <a:r>
              <a:rPr lang="cs-CZ" altLang="cs-CZ" sz="1400" i="1"/>
              <a:t>TV as fireplace</a:t>
            </a:r>
            <a:r>
              <a:rPr lang="cs-CZ" altLang="cs-CZ" sz="1400"/>
              <a:t>“ (1969): </a:t>
            </a:r>
            <a:r>
              <a:rPr lang="cs-CZ" altLang="cs-CZ" sz="1400">
                <a:hlinkClick r:id="rId3"/>
              </a:rPr>
              <a:t>http://www.mediaartnet.org/works/tv-as-a-fireplace/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Peter Weibel „</a:t>
            </a:r>
            <a:r>
              <a:rPr lang="cs-CZ" altLang="cs-CZ" sz="1400" i="1"/>
              <a:t>The Endless Sandwich</a:t>
            </a:r>
            <a:r>
              <a:rPr lang="cs-CZ" altLang="cs-CZ" sz="1400"/>
              <a:t>“(1969): </a:t>
            </a:r>
            <a:r>
              <a:rPr lang="cs-CZ" altLang="cs-CZ" sz="1400">
                <a:hlinkClick r:id="rId4"/>
              </a:rPr>
              <a:t>http://www.mediaartnet.org/works/the-endless-sandwich/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Valie Export „</a:t>
            </a:r>
            <a:r>
              <a:rPr lang="cs-CZ" altLang="cs-CZ" sz="1400" i="1"/>
              <a:t>Facing a Family</a:t>
            </a:r>
            <a:r>
              <a:rPr lang="cs-CZ" altLang="cs-CZ" sz="1400"/>
              <a:t>“(1971): </a:t>
            </a:r>
            <a:r>
              <a:rPr lang="cs-CZ" altLang="cs-CZ" sz="1400">
                <a:hlinkClick r:id="rId5"/>
              </a:rPr>
              <a:t>http://www.mediaartnet.org/works/facing-a-family/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David Hall „</a:t>
            </a:r>
            <a:r>
              <a:rPr lang="cs-CZ" altLang="cs-CZ" sz="1400" i="1"/>
              <a:t>TV Interruptions</a:t>
            </a:r>
            <a:r>
              <a:rPr lang="cs-CZ" altLang="cs-CZ" sz="1400"/>
              <a:t>“(1971): </a:t>
            </a:r>
            <a:r>
              <a:rPr lang="cs-CZ" altLang="cs-CZ" sz="1400">
                <a:hlinkClick r:id="rId6"/>
              </a:rPr>
              <a:t>http://www.mediaartnet.org/works/tv-interruptions/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Bill Viola „</a:t>
            </a:r>
            <a:r>
              <a:rPr lang="cs-CZ" altLang="cs-CZ" sz="1400" i="1"/>
              <a:t>Reverse Television</a:t>
            </a:r>
            <a:r>
              <a:rPr lang="cs-CZ" altLang="cs-CZ" sz="1400"/>
              <a:t>“ (1982): </a:t>
            </a:r>
            <a:r>
              <a:rPr lang="cs-CZ" altLang="cs-CZ" sz="1400">
                <a:hlinkClick r:id="rId7"/>
              </a:rPr>
              <a:t>http://www.mediaartnet.org/works/reverse-television/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Stan Douglas  „</a:t>
            </a:r>
            <a:r>
              <a:rPr lang="cs-CZ" altLang="cs-CZ" sz="1400" i="1"/>
              <a:t>Monodramas</a:t>
            </a:r>
            <a:r>
              <a:rPr lang="cs-CZ" altLang="cs-CZ" sz="1400"/>
              <a:t>“ (1991): </a:t>
            </a:r>
            <a:r>
              <a:rPr lang="cs-CZ" altLang="cs-CZ" sz="1400">
                <a:hlinkClick r:id="rId8"/>
              </a:rPr>
              <a:t>http://www.mediaartnet.org/works/monodramas/</a:t>
            </a:r>
            <a:endParaRPr lang="cs-CZ" altLang="cs-CZ" sz="1400"/>
          </a:p>
          <a:p>
            <a:pPr eaLnBrk="1" hangingPunct="1">
              <a:lnSpc>
                <a:spcPct val="80000"/>
              </a:lnSpc>
            </a:pPr>
            <a:endParaRPr lang="cs-CZ" altLang="cs-CZ" sz="1400"/>
          </a:p>
          <a:p>
            <a:pPr eaLnBrk="1" hangingPunct="1">
              <a:lnSpc>
                <a:spcPct val="80000"/>
              </a:lnSpc>
            </a:pPr>
            <a:endParaRPr lang="cs-CZ" altLang="cs-CZ" sz="1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E8285C9-A454-4845-953B-5BF46B092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D32CF16-38A1-4A61-89E6-AD4A2A072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/>
              <a:t>1970 –  dále: „Intervence a spolupráce.“</a:t>
            </a:r>
          </a:p>
          <a:p>
            <a:pPr eaLnBrk="1" hangingPunct="1"/>
            <a:endParaRPr lang="cs-CZ" altLang="cs-CZ" sz="1600" b="1"/>
          </a:p>
          <a:p>
            <a:pPr eaLnBrk="1" hangingPunct="1">
              <a:buFontTx/>
              <a:buNone/>
            </a:pPr>
            <a:r>
              <a:rPr lang="cs-CZ" altLang="cs-CZ" sz="1600" b="1"/>
              <a:t>Konceptuální intervence: 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Hravé výtržnosti</a:t>
            </a:r>
          </a:p>
          <a:p>
            <a:pPr eaLnBrk="1" hangingPunct="1"/>
            <a:r>
              <a:rPr lang="cs-CZ" altLang="cs-CZ" sz="1600" b="1"/>
              <a:t>Radikální výtržnosti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Radikální kooperace</a:t>
            </a:r>
          </a:p>
          <a:p>
            <a:pPr eaLnBrk="1" hangingPunct="1"/>
            <a:endParaRPr lang="cs-CZ" altLang="cs-CZ" sz="1600">
              <a:solidFill>
                <a:schemeClr val="bg2"/>
              </a:solidFill>
            </a:endParaRPr>
          </a:p>
          <a:p>
            <a:pPr eaLnBrk="1" hangingPunct="1"/>
            <a:r>
              <a:rPr lang="cs-CZ" altLang="cs-CZ" sz="1600"/>
              <a:t>Chris Burden „</a:t>
            </a:r>
            <a:r>
              <a:rPr lang="cs-CZ" altLang="cs-CZ" sz="1600" i="1"/>
              <a:t>TV Hijack</a:t>
            </a:r>
            <a:r>
              <a:rPr lang="cs-CZ" altLang="cs-CZ" sz="1600"/>
              <a:t>“(1972): </a:t>
            </a:r>
            <a:r>
              <a:rPr lang="cs-CZ" altLang="cs-CZ" sz="1600">
                <a:hlinkClick r:id="rId2"/>
              </a:rPr>
              <a:t>http://www.mediaartnet.org/works/tv-hijack/</a:t>
            </a:r>
            <a:endParaRPr lang="cs-CZ" altLang="cs-CZ" sz="1600"/>
          </a:p>
          <a:p>
            <a:pPr eaLnBrk="1" hangingPunct="1"/>
            <a:r>
              <a:rPr lang="cs-CZ" altLang="cs-CZ" sz="1600"/>
              <a:t>Chris Burden „</a:t>
            </a:r>
            <a:r>
              <a:rPr lang="cs-CZ" altLang="cs-CZ" sz="1600" i="1"/>
              <a:t>Chris Burden Promo</a:t>
            </a:r>
            <a:r>
              <a:rPr lang="cs-CZ" altLang="cs-CZ" sz="1600"/>
              <a:t>“(1976): </a:t>
            </a:r>
            <a:r>
              <a:rPr lang="cs-CZ" altLang="cs-CZ" sz="1600">
                <a:hlinkClick r:id="rId3"/>
              </a:rPr>
              <a:t>http://www.mediaartnet.org/works/chris-burden-promo/</a:t>
            </a:r>
            <a:endParaRPr lang="cs-CZ" altLang="cs-CZ" sz="1600"/>
          </a:p>
          <a:p>
            <a:pPr eaLnBrk="1" hangingPunct="1"/>
            <a:r>
              <a:rPr lang="cs-CZ" altLang="cs-CZ" sz="1600"/>
              <a:t>Chris Burden „</a:t>
            </a:r>
            <a:r>
              <a:rPr lang="cs-CZ" altLang="cs-CZ" sz="1600" i="1"/>
              <a:t>C.B.T.V.“</a:t>
            </a:r>
            <a:r>
              <a:rPr lang="cs-CZ" altLang="cs-CZ" sz="1600"/>
              <a:t> (1977):http://www.mediaartnet.org/works/cbtv/</a:t>
            </a:r>
          </a:p>
          <a:p>
            <a:pPr eaLnBrk="1" hangingPunct="1"/>
            <a:r>
              <a:rPr lang="cs-CZ" altLang="cs-CZ" sz="1600"/>
              <a:t>John Lennon, Yoko Ono „</a:t>
            </a:r>
            <a:r>
              <a:rPr lang="cs-CZ" altLang="cs-CZ" sz="1600" i="1"/>
              <a:t>Film No.6, Rape</a:t>
            </a:r>
            <a:r>
              <a:rPr lang="cs-CZ" altLang="cs-CZ" sz="1600"/>
              <a:t>“ (1969): </a:t>
            </a:r>
            <a:r>
              <a:rPr lang="cs-CZ" altLang="cs-CZ" sz="1600">
                <a:hlinkClick r:id="rId4"/>
              </a:rPr>
              <a:t>http://www.mediaartnet.org/works/rape/images/1/</a:t>
            </a:r>
            <a:endParaRPr lang="cs-CZ" altLang="cs-CZ" sz="1600"/>
          </a:p>
          <a:p>
            <a:pPr eaLnBrk="1" hangingPunct="1"/>
            <a:endParaRPr lang="cs-CZ" altLang="cs-CZ" sz="1600">
              <a:solidFill>
                <a:schemeClr val="bg2"/>
              </a:solidFill>
            </a:endParaRPr>
          </a:p>
          <a:p>
            <a:pPr lvl="1" eaLnBrk="1" hangingPunct="1"/>
            <a:endParaRPr lang="cs-CZ" altLang="cs-CZ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608328A-1AFA-401C-A773-8CFDF543C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58B95FE-E229-40A2-910F-F9BC69C45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1970 –  dále: „Intervence a spolupráce.“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/>
              <a:t>Konceptuální intervence: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solidFill>
                  <a:schemeClr val="bg2"/>
                </a:solidFill>
              </a:rPr>
              <a:t>Hravé výtržnosti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solidFill>
                  <a:schemeClr val="bg2"/>
                </a:solidFill>
              </a:rPr>
              <a:t>Radikální výtržnosti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Radikální kooperace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Nam June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 „</a:t>
            </a:r>
            <a:r>
              <a:rPr lang="cs-CZ" altLang="cs-CZ" sz="1600" i="1" dirty="0" err="1"/>
              <a:t>Global</a:t>
            </a:r>
            <a:r>
              <a:rPr lang="cs-CZ" altLang="cs-CZ" sz="1600" i="1" dirty="0"/>
              <a:t> Groove</a:t>
            </a:r>
            <a:r>
              <a:rPr lang="cs-CZ" altLang="cs-CZ" sz="1600" dirty="0"/>
              <a:t>“ (1973):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2"/>
              </a:rPr>
              <a:t>http://www.mediaartnet.org/works/global-grove/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3"/>
              </a:rPr>
              <a:t>http://www.youtube.com/watch?v=InLcRXfd3NI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4"/>
              </a:rPr>
              <a:t>http://www.youtube.com/watch?v=EgU9Xw6Mu20&amp;feature=related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Nam June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 „</a:t>
            </a:r>
            <a:r>
              <a:rPr lang="cs-CZ" altLang="cs-CZ" sz="1600" i="1" dirty="0" err="1"/>
              <a:t>Good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Morning</a:t>
            </a:r>
            <a:r>
              <a:rPr lang="cs-CZ" altLang="cs-CZ" sz="1600" i="1" dirty="0"/>
              <a:t> Mr. Orwell</a:t>
            </a:r>
            <a:r>
              <a:rPr lang="cs-CZ" altLang="cs-CZ" sz="1600" dirty="0"/>
              <a:t>“ (1984):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5"/>
              </a:rPr>
              <a:t>http://www.mediaartnet.org/works/goog-morning/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6"/>
              </a:rPr>
              <a:t>http://www.youtube.com/watch?v=jw9-RE80EEg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Nam June </a:t>
            </a:r>
            <a:r>
              <a:rPr lang="cs-CZ" altLang="cs-CZ" sz="1600" dirty="0" err="1"/>
              <a:t>Paik</a:t>
            </a:r>
            <a:r>
              <a:rPr lang="cs-CZ" altLang="cs-CZ" sz="1600" dirty="0"/>
              <a:t> „</a:t>
            </a:r>
            <a:r>
              <a:rPr lang="cs-CZ" altLang="cs-CZ" sz="1600" i="1" dirty="0" err="1"/>
              <a:t>Wrap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Around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dirty="0"/>
              <a:t>“ (1988):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7"/>
              </a:rPr>
              <a:t>http://www.mediaartnet.org/works/wrap-around-the-world/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b="1" dirty="0"/>
          </a:p>
          <a:p>
            <a:pPr lvl="1" eaLnBrk="1" hangingPunct="1">
              <a:lnSpc>
                <a:spcPct val="80000"/>
              </a:lnSpc>
            </a:pPr>
            <a:endParaRPr lang="cs-CZ" altLang="cs-CZ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48FE8DA-FDB0-4DAE-A60D-6F6840C438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D4F6AC8-1EE9-4208-8568-F502AFAAD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/>
              <a:t>1968 – 1969: „Umělci jdou do éteru:“</a:t>
            </a:r>
          </a:p>
          <a:p>
            <a:pPr lvl="1" algn="ctr" eaLnBrk="1" hangingPunct="1">
              <a:defRPr/>
            </a:pPr>
            <a:r>
              <a:rPr lang="cs-CZ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lvl="1" eaLnBrk="1" hangingPunct="1">
              <a:buFontTx/>
              <a:buNone/>
              <a:defRPr/>
            </a:pPr>
            <a:r>
              <a:rPr lang="cs-CZ" sz="1400"/>
              <a:t>Kolem roku 1970: Elektronický obraz = TV obraz</a:t>
            </a:r>
          </a:p>
          <a:p>
            <a:pPr lvl="1" eaLnBrk="1" hangingPunct="1">
              <a:buFontTx/>
              <a:buNone/>
              <a:defRPr/>
            </a:pPr>
            <a:r>
              <a:rPr lang="cs-CZ" sz="1400"/>
              <a:t>Viz  výstavy: </a:t>
            </a:r>
          </a:p>
          <a:p>
            <a:pPr lvl="1" eaLnBrk="1" hangingPunct="1">
              <a:buFontTx/>
              <a:buNone/>
              <a:defRPr/>
            </a:pPr>
            <a:endParaRPr lang="cs-CZ" sz="1400"/>
          </a:p>
          <a:p>
            <a:pPr lvl="1" eaLnBrk="1" hangingPunct="1">
              <a:buFontTx/>
              <a:buNone/>
              <a:defRPr/>
            </a:pPr>
            <a:r>
              <a:rPr lang="cs-CZ" sz="1400" b="1" i="1"/>
              <a:t>TV as a Creative Medium</a:t>
            </a:r>
            <a:r>
              <a:rPr lang="cs-CZ" sz="1400"/>
              <a:t>: Howard Wise Gallery, NY: 1969: 		</a:t>
            </a:r>
            <a:r>
              <a:rPr lang="cs-CZ" sz="1200">
                <a:hlinkClick r:id="rId2"/>
              </a:rPr>
              <a:t>http://www.eai.org/kinetic/ch1/creative/pdfs/exhibitionbrochure.pdf</a:t>
            </a:r>
            <a:endParaRPr lang="cs-CZ" sz="1200"/>
          </a:p>
          <a:p>
            <a:pPr lvl="1" eaLnBrk="1" hangingPunct="1">
              <a:buFontTx/>
              <a:buNone/>
              <a:defRPr/>
            </a:pPr>
            <a:r>
              <a:rPr lang="cs-CZ" sz="1400" b="1" i="1"/>
              <a:t>Vision and Television</a:t>
            </a:r>
            <a:r>
              <a:rPr lang="cs-CZ" sz="1400"/>
              <a:t>: The Rose Art Museum, Waltham, MA: 1970:</a:t>
            </a:r>
          </a:p>
          <a:p>
            <a:pPr lvl="1" eaLnBrk="1" hangingPunct="1">
              <a:buFontTx/>
              <a:buNone/>
              <a:defRPr/>
            </a:pPr>
            <a:r>
              <a:rPr lang="cs-CZ" sz="1400"/>
              <a:t>Viz časopis: Margolies, John. "</a:t>
            </a:r>
            <a:r>
              <a:rPr lang="cs-CZ" sz="1400" b="1"/>
              <a:t>TV The Next Medium</a:t>
            </a:r>
            <a:r>
              <a:rPr lang="cs-CZ" sz="1400"/>
              <a:t>," Art In America Sept.-Oct. 1969.</a:t>
            </a:r>
            <a:r>
              <a:rPr lang="cs-CZ"/>
              <a:t> </a:t>
            </a:r>
          </a:p>
          <a:p>
            <a:pPr lvl="1" eaLnBrk="1" hangingPunct="1">
              <a:buFontTx/>
              <a:buNone/>
              <a:defRPr/>
            </a:pPr>
            <a:r>
              <a:rPr lang="cs-CZ" sz="1200"/>
              <a:t>		</a:t>
            </a:r>
            <a:r>
              <a:rPr lang="cs-CZ" sz="1200">
                <a:hlinkClick r:id="rId3"/>
              </a:rPr>
              <a:t>http://eai.org/kinetic/ch1/creative/articles.html</a:t>
            </a:r>
            <a:endParaRPr lang="cs-CZ" sz="1200"/>
          </a:p>
          <a:p>
            <a:pPr lvl="1" eaLnBrk="1" hangingPunct="1">
              <a:buFontTx/>
              <a:buNone/>
              <a:defRPr/>
            </a:pPr>
            <a:endParaRPr 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253963F-37D7-4FB0-9E2A-9F21CE53E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6A991FC-2877-4E23-94D4-EA2905C10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/>
              <a:t>1968 – 1969: „Umělci jdou do éteru:“</a:t>
            </a:r>
          </a:p>
          <a:p>
            <a:pPr eaLnBrk="1" hangingPunct="1">
              <a:defRPr/>
            </a:pPr>
            <a:r>
              <a: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1800" b="1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 dirty="0"/>
              <a:t>1968: </a:t>
            </a:r>
            <a:r>
              <a:rPr lang="cs-CZ" sz="1600" b="1" i="1" dirty="0"/>
              <a:t>Black </a:t>
            </a:r>
            <a:r>
              <a:rPr lang="cs-CZ" sz="1600" b="1" i="1" dirty="0" err="1"/>
              <a:t>Gate</a:t>
            </a:r>
            <a:r>
              <a:rPr lang="cs-CZ" sz="1600" b="1" i="1" dirty="0"/>
              <a:t> </a:t>
            </a:r>
            <a:r>
              <a:rPr lang="cs-CZ" sz="1600" b="1" i="1" dirty="0" err="1"/>
              <a:t>Cologne</a:t>
            </a:r>
            <a:r>
              <a:rPr lang="cs-CZ" sz="1600" dirty="0"/>
              <a:t>: WDR TV, Kolín nad Rýnem: „happening ve studiu“.</a:t>
            </a:r>
          </a:p>
          <a:p>
            <a:pPr eaLnBrk="1" hangingPunct="1">
              <a:defRPr/>
            </a:pPr>
            <a:r>
              <a:rPr lang="cs-CZ" sz="1600" dirty="0"/>
              <a:t>1969: </a:t>
            </a:r>
            <a:r>
              <a:rPr lang="cs-CZ" sz="1600" b="1" i="1" dirty="0" err="1"/>
              <a:t>The</a:t>
            </a:r>
            <a:r>
              <a:rPr lang="cs-CZ" sz="1600" b="1" i="1" dirty="0"/>
              <a:t> Medium </a:t>
            </a:r>
            <a:r>
              <a:rPr lang="cs-CZ" sz="1600" b="1" i="1" dirty="0" err="1"/>
              <a:t>is</a:t>
            </a:r>
            <a:r>
              <a:rPr lang="cs-CZ" sz="1600" b="1" i="1" dirty="0"/>
              <a:t> </a:t>
            </a:r>
            <a:r>
              <a:rPr lang="cs-CZ" sz="1600" b="1" i="1" dirty="0" err="1"/>
              <a:t>the</a:t>
            </a:r>
            <a:r>
              <a:rPr lang="cs-CZ" sz="1600" b="1" i="1" dirty="0"/>
              <a:t> Medium</a:t>
            </a:r>
            <a:r>
              <a:rPr lang="cs-CZ" sz="1600" dirty="0"/>
              <a:t>: WGBH TV, Boston: „všechno je možné“.</a:t>
            </a:r>
          </a:p>
          <a:p>
            <a:pPr eaLnBrk="1" hangingPunct="1">
              <a:defRPr/>
            </a:pPr>
            <a:r>
              <a:rPr lang="cs-CZ" sz="1600" dirty="0"/>
              <a:t>1968 – 1969: </a:t>
            </a:r>
            <a:r>
              <a:rPr lang="cs-CZ" sz="1600" b="1" i="1" dirty="0"/>
              <a:t>TV galerie</a:t>
            </a:r>
            <a:r>
              <a:rPr lang="cs-CZ" sz="1600" dirty="0"/>
              <a:t>: </a:t>
            </a:r>
            <a:r>
              <a:rPr lang="cs-CZ" sz="1600" dirty="0" err="1"/>
              <a:t>Gerry</a:t>
            </a:r>
            <a:r>
              <a:rPr lang="cs-CZ" sz="1600" dirty="0"/>
              <a:t> </a:t>
            </a:r>
            <a:r>
              <a:rPr lang="cs-CZ" sz="1600" dirty="0" err="1"/>
              <a:t>Schum</a:t>
            </a:r>
            <a:r>
              <a:rPr lang="cs-CZ" sz="1600" dirty="0"/>
              <a:t>: „umění bez místa“.</a:t>
            </a:r>
          </a:p>
          <a:p>
            <a:pPr lvl="1" eaLnBrk="1" hangingPunct="1">
              <a:buFontTx/>
              <a:buNone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87CD359-79ED-40EC-9A64-AA922C083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EC2D140-8730-42CE-ADC9-C7B90EAE3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/>
              <a:t>1968 – 1969: „Umělci jdou do éteru:“</a:t>
            </a:r>
          </a:p>
          <a:p>
            <a:pPr eaLnBrk="1" hangingPunct="1">
              <a:defRPr/>
            </a:pPr>
            <a:r>
              <a:rPr lang="cs-CZ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/>
              <a:t>1968: </a:t>
            </a:r>
            <a:r>
              <a:rPr lang="cs-CZ" sz="1600" b="1" i="1"/>
              <a:t>Black Gate Cologne</a:t>
            </a:r>
            <a:r>
              <a:rPr lang="cs-CZ" sz="1600"/>
              <a:t>: WDR TV, Kolín nad Rýnem: „happening ve studiu“.</a:t>
            </a:r>
          </a:p>
          <a:p>
            <a:pPr eaLnBrk="1" hangingPunct="1">
              <a:defRPr/>
            </a:pPr>
            <a:r>
              <a:rPr lang="cs-CZ" sz="1600"/>
              <a:t>Piene, Otto - Tambellini, Aldo </a:t>
            </a:r>
          </a:p>
          <a:p>
            <a:pPr eaLnBrk="1" hangingPunct="1">
              <a:defRPr/>
            </a:pPr>
            <a:r>
              <a:rPr lang="cs-CZ" sz="1600">
                <a:hlinkClick r:id="rId2"/>
              </a:rPr>
              <a:t>http://www.mediaartnet.org/works/black-gate-cologne/</a:t>
            </a:r>
            <a:endParaRPr lang="cs-CZ" sz="1600"/>
          </a:p>
          <a:p>
            <a:pPr eaLnBrk="1" hangingPunct="1">
              <a:defRPr/>
            </a:pPr>
            <a:endParaRPr lang="cs-CZ" sz="1600"/>
          </a:p>
          <a:p>
            <a:pPr lvl="1" eaLnBrk="1" hangingPunct="1">
              <a:buFontTx/>
              <a:buNone/>
              <a:defRPr/>
            </a:pPr>
            <a:endParaRPr lang="cs-CZ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A0CA01A-FE0B-42AB-A486-B8CFBD7ED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574BA2F-4979-40E8-8A63-53F5B0AB30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cs-CZ" sz="1800" b="1"/>
              <a:t>1968 – 1969: „Umělci jdou do éteru:“</a:t>
            </a:r>
          </a:p>
          <a:p>
            <a:pPr eaLnBrk="1" hangingPunct="1">
              <a:defRPr/>
            </a:pPr>
            <a:r>
              <a:rPr lang="cs-CZ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/>
              <a:t>1969: </a:t>
            </a:r>
            <a:r>
              <a:rPr lang="cs-CZ" sz="1600" b="1" i="1"/>
              <a:t>The Medium is the Medium</a:t>
            </a:r>
            <a:r>
              <a:rPr lang="cs-CZ" sz="1600"/>
              <a:t>: WGBH TV, Boston: „všechno je možné“.</a:t>
            </a:r>
          </a:p>
          <a:p>
            <a:pPr eaLnBrk="1" hangingPunct="1">
              <a:defRPr/>
            </a:pPr>
            <a:endParaRPr lang="cs-CZ" sz="1600"/>
          </a:p>
          <a:p>
            <a:pPr eaLnBrk="1" hangingPunct="1">
              <a:defRPr/>
            </a:pPr>
            <a:r>
              <a:rPr lang="cs-CZ" sz="1200"/>
              <a:t>Aldo Tambellini: </a:t>
            </a:r>
            <a:r>
              <a:rPr lang="cs-CZ" sz="1200" i="1"/>
              <a:t>Black</a:t>
            </a:r>
          </a:p>
          <a:p>
            <a:pPr eaLnBrk="1" hangingPunct="1">
              <a:defRPr/>
            </a:pPr>
            <a:r>
              <a:rPr lang="cs-CZ" sz="1200">
                <a:hlinkClick r:id="rId2"/>
              </a:rPr>
              <a:t>http://www.youtube.com/watch?v=XDhAVAlYTIQ&amp;feature=related</a:t>
            </a:r>
            <a:endParaRPr lang="cs-CZ" sz="1200"/>
          </a:p>
          <a:p>
            <a:pPr eaLnBrk="1" hangingPunct="1">
              <a:defRPr/>
            </a:pPr>
            <a:r>
              <a:rPr lang="cs-CZ" sz="1200"/>
              <a:t>Thomas Tadlock: </a:t>
            </a:r>
            <a:r>
              <a:rPr lang="cs-CZ" sz="1200" i="1"/>
              <a:t>Architron</a:t>
            </a:r>
          </a:p>
          <a:p>
            <a:pPr eaLnBrk="1" hangingPunct="1">
              <a:defRPr/>
            </a:pPr>
            <a:r>
              <a:rPr lang="cs-CZ" sz="1200"/>
              <a:t>Allan Kaprow: telehappening </a:t>
            </a:r>
            <a:r>
              <a:rPr lang="cs-CZ" sz="1200" i="1"/>
              <a:t>Hello</a:t>
            </a:r>
            <a:r>
              <a:rPr lang="cs-CZ" sz="1200"/>
              <a:t> </a:t>
            </a:r>
          </a:p>
          <a:p>
            <a:pPr eaLnBrk="1" hangingPunct="1">
              <a:defRPr/>
            </a:pPr>
            <a:r>
              <a:rPr lang="cs-CZ" sz="1200">
                <a:hlinkClick r:id="rId3"/>
              </a:rPr>
              <a:t>http://www.mediaartnet.org/works/hello-kaprow/</a:t>
            </a:r>
            <a:endParaRPr lang="cs-CZ" sz="1200"/>
          </a:p>
          <a:p>
            <a:pPr eaLnBrk="1" hangingPunct="1">
              <a:defRPr/>
            </a:pPr>
            <a:r>
              <a:rPr lang="cs-CZ" sz="1200"/>
              <a:t>James Seawright: </a:t>
            </a:r>
            <a:r>
              <a:rPr lang="cs-CZ" sz="1200" i="1"/>
              <a:t>Capriccio</a:t>
            </a:r>
          </a:p>
          <a:p>
            <a:pPr eaLnBrk="1" hangingPunct="1">
              <a:defRPr/>
            </a:pPr>
            <a:r>
              <a:rPr lang="cs-CZ" sz="1200"/>
              <a:t>Otto Piene: </a:t>
            </a:r>
            <a:r>
              <a:rPr lang="cs-CZ" sz="1200" i="1"/>
              <a:t>Electronic Light Ballet </a:t>
            </a:r>
          </a:p>
          <a:p>
            <a:pPr eaLnBrk="1" hangingPunct="1">
              <a:defRPr/>
            </a:pPr>
            <a:r>
              <a:rPr lang="cs-CZ" sz="1200" i="1">
                <a:hlinkClick r:id="rId4"/>
              </a:rPr>
              <a:t>http://www.youtube.com/watch?v=eVk7vl85snU</a:t>
            </a:r>
            <a:endParaRPr lang="cs-CZ" sz="1200" i="1"/>
          </a:p>
          <a:p>
            <a:pPr eaLnBrk="1" hangingPunct="1">
              <a:defRPr/>
            </a:pPr>
            <a:r>
              <a:rPr lang="cs-CZ" sz="1200"/>
              <a:t>Nam June Paik: Electronic Opera #1 </a:t>
            </a:r>
          </a:p>
          <a:p>
            <a:pPr eaLnBrk="1" hangingPunct="1">
              <a:defRPr/>
            </a:pPr>
            <a:r>
              <a:rPr lang="cs-CZ" sz="1200">
                <a:hlinkClick r:id="rId5"/>
              </a:rPr>
              <a:t>http://www.youtube.com/watch?v=VIBEaszndLA</a:t>
            </a:r>
            <a:endParaRPr lang="cs-CZ" sz="1200"/>
          </a:p>
          <a:p>
            <a:pPr eaLnBrk="1" hangingPunct="1">
              <a:defRPr/>
            </a:pPr>
            <a:endParaRPr lang="cs-CZ" sz="1200"/>
          </a:p>
          <a:p>
            <a:pPr lvl="1" eaLnBrk="1" hangingPunct="1">
              <a:defRPr/>
            </a:pPr>
            <a:r>
              <a:rPr lang="cs-CZ" sz="1000"/>
              <a:t>1970: Paik: Video Commune: </a:t>
            </a:r>
          </a:p>
          <a:p>
            <a:pPr lvl="1" eaLnBrk="1" hangingPunct="1">
              <a:defRPr/>
            </a:pPr>
            <a:r>
              <a:rPr lang="cs-CZ" sz="1200">
                <a:hlinkClick r:id="rId6"/>
              </a:rPr>
              <a:t>http://www.mediaartnet.org/works/video-commune/</a:t>
            </a:r>
            <a:endParaRPr lang="cs-CZ" sz="1200"/>
          </a:p>
          <a:p>
            <a:pPr eaLnBrk="1" hangingPunct="1">
              <a:defRPr/>
            </a:pPr>
            <a:endParaRPr lang="cs-CZ" sz="2400"/>
          </a:p>
          <a:p>
            <a:pPr eaLnBrk="1" hangingPunct="1">
              <a:defRPr/>
            </a:pPr>
            <a:endParaRPr lang="cs-CZ" sz="2400"/>
          </a:p>
          <a:p>
            <a:pPr lvl="1" eaLnBrk="1" hangingPunct="1">
              <a:buFontTx/>
              <a:buNone/>
              <a:defRPr/>
            </a:pP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18B95E7-562C-487A-8F0E-3C8B6A4CD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BF00E2A-FEF1-4AFD-B209-FA0D2405D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b="1"/>
              <a:t>1968 – 1969: „Umělci jdou do éteru:“</a:t>
            </a:r>
          </a:p>
          <a:p>
            <a:pPr algn="ctr" eaLnBrk="1" hangingPunct="1">
              <a:defRPr/>
            </a:pPr>
            <a:r>
              <a:rPr lang="cs-CZ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/>
              <a:t>1969: </a:t>
            </a:r>
            <a:r>
              <a:rPr lang="cs-CZ" sz="1600" b="1" i="1"/>
              <a:t>The Medium is the Medium</a:t>
            </a:r>
            <a:r>
              <a:rPr lang="cs-CZ" sz="1600"/>
              <a:t>: WGBH TV, Boston: „všechno je možné“.</a:t>
            </a:r>
          </a:p>
          <a:p>
            <a:pPr eaLnBrk="1" hangingPunct="1">
              <a:defRPr/>
            </a:pPr>
            <a:endParaRPr lang="cs-CZ" sz="1600"/>
          </a:p>
          <a:p>
            <a:pPr eaLnBrk="1" hangingPunct="1">
              <a:defRPr/>
            </a:pPr>
            <a:r>
              <a:rPr lang="cs-CZ" sz="1800" b="1"/>
              <a:t>Nam June Paik</a:t>
            </a:r>
            <a:r>
              <a:rPr lang="cs-CZ" sz="1600" b="1"/>
              <a:t> a jeho další TV projekty s WGBH TV:</a:t>
            </a:r>
          </a:p>
          <a:p>
            <a:pPr eaLnBrk="1" hangingPunct="1">
              <a:buFontTx/>
              <a:buNone/>
              <a:defRPr/>
            </a:pPr>
            <a:endParaRPr lang="cs-CZ" sz="1600" b="1"/>
          </a:p>
          <a:p>
            <a:pPr eaLnBrk="1" hangingPunct="1">
              <a:defRPr/>
            </a:pPr>
            <a:r>
              <a:rPr lang="cs-CZ" sz="1600"/>
              <a:t>1970: </a:t>
            </a:r>
            <a:r>
              <a:rPr lang="de-DE" sz="1600" b="1" i="1"/>
              <a:t>Video Commune: Beatles from beginning to end - An experiment for television</a:t>
            </a:r>
            <a:r>
              <a:rPr lang="cs-CZ" sz="1600" i="1"/>
              <a:t>:</a:t>
            </a:r>
            <a:r>
              <a:rPr lang="cs-CZ" sz="1600"/>
              <a:t> </a:t>
            </a:r>
            <a:r>
              <a:rPr lang="cs-CZ" sz="1600">
                <a:hlinkClick r:id="rId2"/>
              </a:rPr>
              <a:t>http://www.mediaartnet.org/works/video-commune/</a:t>
            </a:r>
            <a:endParaRPr lang="cs-CZ" sz="1600"/>
          </a:p>
          <a:p>
            <a:pPr eaLnBrk="1" hangingPunct="1">
              <a:defRPr/>
            </a:pPr>
            <a:endParaRPr lang="cs-CZ" sz="4800"/>
          </a:p>
          <a:p>
            <a:pPr lvl="1" eaLnBrk="1" hangingPunct="1">
              <a:buFontTx/>
              <a:buNone/>
              <a:defRPr/>
            </a:pPr>
            <a:endParaRPr lang="cs-CZ" sz="4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2A387E5-7889-48D8-8E07-045E32582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2. dekáda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D8BAE93-1604-4B0B-BC73-FBA35A4A1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/>
              <a:t>1968 – 1969: „Umělci jdou do éteru:“</a:t>
            </a:r>
          </a:p>
          <a:p>
            <a:pPr eaLnBrk="1" hangingPunct="1">
              <a:defRPr/>
            </a:pPr>
            <a:r>
              <a:rPr lang="cs-CZ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Televize – umělecká forma budoucnosti?</a:t>
            </a:r>
          </a:p>
          <a:p>
            <a:pPr eaLnBrk="1" hangingPunct="1">
              <a:defRPr/>
            </a:pPr>
            <a:endParaRPr lang="cs-CZ" sz="2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cs-CZ" sz="1600"/>
              <a:t>1968 – 1969: </a:t>
            </a:r>
            <a:r>
              <a:rPr lang="cs-CZ" sz="1600" b="1" i="1"/>
              <a:t>TV galerie</a:t>
            </a:r>
            <a:r>
              <a:rPr lang="cs-CZ" sz="1600"/>
              <a:t>: Gerry Schum: „umění bez místa“. </a:t>
            </a:r>
            <a:r>
              <a:rPr lang="cs-CZ" sz="1600">
                <a:hlinkClick r:id="rId2"/>
              </a:rPr>
              <a:t>http://www.mediaartnet.org/works/die-fernsehgalerie/</a:t>
            </a:r>
            <a:endParaRPr lang="cs-CZ" sz="1600"/>
          </a:p>
          <a:p>
            <a:pPr eaLnBrk="1" hangingPunct="1">
              <a:defRPr/>
            </a:pPr>
            <a:endParaRPr lang="cs-CZ" sz="1600"/>
          </a:p>
          <a:p>
            <a:pPr eaLnBrk="1" hangingPunct="1">
              <a:defRPr/>
            </a:pPr>
            <a:r>
              <a:rPr lang="cs-CZ" sz="1600" b="1" i="1"/>
              <a:t>Landart: </a:t>
            </a:r>
            <a:r>
              <a:rPr lang="cs-CZ" sz="1600"/>
              <a:t>1969: </a:t>
            </a:r>
            <a:r>
              <a:rPr lang="cs-CZ" sz="1600">
                <a:hlinkClick r:id="rId3"/>
              </a:rPr>
              <a:t>http://www.mediaartnet.org/works/land-art/</a:t>
            </a:r>
            <a:endParaRPr lang="cs-CZ" sz="1600"/>
          </a:p>
          <a:p>
            <a:pPr eaLnBrk="1" hangingPunct="1">
              <a:defRPr/>
            </a:pPr>
            <a:r>
              <a:rPr lang="cs-CZ" sz="1600" b="1" i="1"/>
              <a:t>Identivifactions</a:t>
            </a:r>
            <a:r>
              <a:rPr lang="cs-CZ" sz="1600"/>
              <a:t>: 1970: </a:t>
            </a:r>
            <a:r>
              <a:rPr lang="cs-CZ" sz="1600">
                <a:hlinkClick r:id="rId4"/>
              </a:rPr>
              <a:t>http://www.mediaartnet.org/works/identifications/</a:t>
            </a:r>
            <a:endParaRPr lang="cs-CZ" sz="1600"/>
          </a:p>
          <a:p>
            <a:pPr eaLnBrk="1" hangingPunct="1">
              <a:defRPr/>
            </a:pPr>
            <a:endParaRPr lang="cs-CZ" sz="1600"/>
          </a:p>
          <a:p>
            <a:pPr eaLnBrk="1" hangingPunct="1">
              <a:lnSpc>
                <a:spcPct val="90000"/>
              </a:lnSpc>
              <a:defRPr/>
            </a:pPr>
            <a:r>
              <a:rPr lang="cs-CZ" sz="1600"/>
              <a:t>Např.: Joseph Beuys: </a:t>
            </a:r>
            <a:r>
              <a:rPr lang="cs-CZ" sz="1600" i="1"/>
              <a:t>Filz-TV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1600">
                <a:hlinkClick r:id="rId5"/>
              </a:rPr>
              <a:t>http://www.youtube.com/watch?v=ApLbz1Idzqk&amp;playnext=1&amp;list=PL4EBA1D902A17D111</a:t>
            </a:r>
            <a:endParaRPr lang="cs-CZ" sz="1600"/>
          </a:p>
          <a:p>
            <a:pPr lvl="1" eaLnBrk="1" hangingPunct="1">
              <a:buFontTx/>
              <a:buNone/>
              <a:defRPr/>
            </a:pPr>
            <a:endParaRPr lang="cs-CZ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1D73CE0-9D03-4C52-9ECB-C77863000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4ED92A6-710D-4AF6-B4B6-5EA76C3B7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solidFill>
                  <a:schemeClr val="bg2"/>
                </a:solidFill>
              </a:rPr>
              <a:t>1962 – 1964: „Boj s oblbující bednou.“</a:t>
            </a:r>
          </a:p>
          <a:p>
            <a:pPr eaLnBrk="1" hangingPunct="1"/>
            <a:r>
              <a:rPr lang="cs-CZ" altLang="cs-CZ" sz="2000">
                <a:solidFill>
                  <a:schemeClr val="bg2"/>
                </a:solidFill>
              </a:rPr>
              <a:t>1968 – 1969: „Umělci jdou do éteru:“</a:t>
            </a:r>
          </a:p>
          <a:p>
            <a:pPr eaLnBrk="1" hangingPunct="1"/>
            <a:r>
              <a:rPr lang="cs-CZ" altLang="cs-CZ" sz="2000" b="1"/>
              <a:t>1970 –  dále: „Intervence a spolupráce.“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E723022-C940-4D80-B304-DB7E25063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3 dekády vývoje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3. dekáda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E6E4F96-3571-46AC-BE68-FE77AE2C7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/>
              <a:t>1970 –  dále: „Intervence a spolupráce.“</a:t>
            </a:r>
          </a:p>
          <a:p>
            <a:pPr eaLnBrk="1" hangingPunct="1"/>
            <a:endParaRPr lang="cs-CZ" altLang="cs-CZ" sz="2000" b="1"/>
          </a:p>
          <a:p>
            <a:pPr eaLnBrk="1" hangingPunct="1">
              <a:buFontTx/>
              <a:buNone/>
            </a:pPr>
            <a:r>
              <a:rPr lang="cs-CZ" altLang="cs-CZ" sz="1600" b="1"/>
              <a:t>Konceptuální intervence: </a:t>
            </a:r>
          </a:p>
          <a:p>
            <a:pPr eaLnBrk="1" hangingPunct="1"/>
            <a:r>
              <a:rPr lang="cs-CZ" altLang="cs-CZ" sz="1600" b="1"/>
              <a:t>Hravé výtržnosti</a:t>
            </a:r>
          </a:p>
          <a:p>
            <a:pPr eaLnBrk="1" hangingPunct="1"/>
            <a:r>
              <a:rPr lang="cs-CZ" altLang="cs-CZ" sz="1600" b="1"/>
              <a:t>Radikální výtržnosti</a:t>
            </a:r>
          </a:p>
          <a:p>
            <a:pPr eaLnBrk="1" hangingPunct="1"/>
            <a:r>
              <a:rPr lang="cs-CZ" altLang="cs-CZ" sz="1600" b="1"/>
              <a:t>Radikální kooperace</a:t>
            </a:r>
          </a:p>
          <a:p>
            <a:pPr lvl="1" eaLnBrk="1" hangingPunct="1"/>
            <a:endParaRPr lang="cs-CZ" altLang="cs-CZ" sz="16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1174</Words>
  <Application>Microsoft Office PowerPoint</Application>
  <PresentationFormat>Širokoúhlá obrazovka</PresentationFormat>
  <Paragraphs>127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2. dekáda</vt:lpstr>
      <vt:lpstr>Umění – TV: 3 dekády vývoje / 3. dekáda</vt:lpstr>
      <vt:lpstr>Umění – TV: 3 dekády vývoje / 3. dekáda</vt:lpstr>
      <vt:lpstr>Umění – TV: 3 dekády vývoje / 3. dekáda</vt:lpstr>
      <vt:lpstr>Umění – TV: 3 dekády vývoje / 3. dekáda</vt:lpstr>
      <vt:lpstr>Umění – TV: 3 dekády vývoje / 3. dekáda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Umění – TV: 3 dekády vývoje / 2. dekáda</dc:title>
  <dc:creator>Jana Horáková</dc:creator>
  <cp:lastModifiedBy>Jana Horáková</cp:lastModifiedBy>
  <cp:revision>4</cp:revision>
  <cp:lastPrinted>2020-04-19T10:24:11Z</cp:lastPrinted>
  <dcterms:created xsi:type="dcterms:W3CDTF">2020-04-19T10:19:45Z</dcterms:created>
  <dcterms:modified xsi:type="dcterms:W3CDTF">2020-04-19T12:03:47Z</dcterms:modified>
</cp:coreProperties>
</file>