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sldIdLst>
    <p:sldId id="256" r:id="rId3"/>
    <p:sldId id="257" r:id="rId4"/>
    <p:sldId id="295" r:id="rId5"/>
    <p:sldId id="287" r:id="rId6"/>
    <p:sldId id="258" r:id="rId7"/>
    <p:sldId id="283" r:id="rId8"/>
    <p:sldId id="297" r:id="rId9"/>
    <p:sldId id="284" r:id="rId10"/>
    <p:sldId id="285" r:id="rId11"/>
    <p:sldId id="259" r:id="rId12"/>
    <p:sldId id="286" r:id="rId13"/>
    <p:sldId id="291" r:id="rId14"/>
    <p:sldId id="292" r:id="rId15"/>
    <p:sldId id="293" r:id="rId16"/>
    <p:sldId id="294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88" r:id="rId28"/>
    <p:sldId id="289" r:id="rId29"/>
    <p:sldId id="290" r:id="rId30"/>
    <p:sldId id="270" r:id="rId31"/>
    <p:sldId id="271" r:id="rId32"/>
    <p:sldId id="272" r:id="rId33"/>
    <p:sldId id="275" r:id="rId34"/>
    <p:sldId id="277" r:id="rId35"/>
    <p:sldId id="278" r:id="rId36"/>
    <p:sldId id="279" r:id="rId37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60" autoAdjust="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C848757-C639-AFB7-6861-52ACE5CF3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8B93B8-62C3-D0C1-5292-EFC238ACD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654207D-1C22-5854-5B17-412FBF444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4DB34-6131-400E-9364-58F12474B605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56792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1896A0E-0540-792A-ECDD-1DB6EED80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6DF230E-1062-2BD1-F759-57B651A4B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A0898DC-8302-208F-67DB-485B1F917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A71D8-E905-4B34-9855-565F493985F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99911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F696883-DC4E-252E-756E-C4C89ACF9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84489DA-E20B-5A98-0DF6-81082A326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EE2C2B1-FD2F-A54F-F874-B1EC72E4A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E2F37-D0E5-4642-B799-47D29AB186A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0137363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noProof="1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3F00CF6-5D77-7281-BF42-A83AC444C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8908245-6F0D-B901-B52B-8860D3446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6C10F8-1459-21E4-A843-547D88275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390CB-D15F-4CB3-965E-7149EFB8645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0829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2FC8D9E-E367-6910-EAB3-99228949A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6FF4065-091C-3161-D4C6-3BAEA8D43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39C49DB-EB00-E528-5FC1-FEF656D16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6713C-2F07-49AF-8BEE-7244A687F1D3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797661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82FEE8-4572-C27E-6A6C-72CDA39CC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8FC552B-313A-60B6-B65E-E09F57CD3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BCE6441-ADC1-70AB-2100-A2683473B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F5333-9D3A-4C16-BE9B-5F861EB2901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1214380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E532A098-F3F1-EAB9-6270-A0A86A7119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76AA8FA-572C-3272-4E90-FE991FAC2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5DC33371-F17A-8649-F98C-D263CCD9E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A4AE23-B2F1-4E47-BE6F-5DFA69F73521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5844354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285F9969-C4F8-FD67-B543-45A1FC06B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92D61F2-8C30-E7BB-8EF9-323FFEEF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C1A8E71-5F8D-6948-12CA-770588F7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CC9A4-4DC9-4AB2-BA49-78CF17A0DC4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545304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4F3BF301-51FD-0F4A-DFFF-DF133576D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5BCB8975-9761-BC5E-DAF7-B1A2A3134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F5CE4B09-885F-671B-EAC6-F2334CFF9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3748CF-1533-4CCE-96C8-35C1BBFE760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62820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72A4E653-5306-E1C9-116A-0E06BDB96F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0803CC05-53D9-6449-2F2A-297B79E8E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CEA259ED-BFE7-7887-81EE-4D04C94CE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8FFC1-590F-4A97-9C0C-1E87D91D842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252943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4D5472E6-307F-9D68-6B66-B3050154E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C27604E-AF03-7F4C-D4DA-A71403BDB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3CA5CE9-5ACA-26BC-25A6-7DECA67F5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505B0-E04E-473F-8BEE-C7B9D63840E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72315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BCC3B8-8B19-056A-31B2-3D92AFA731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1A0F03-58F9-7BD6-0538-59A230B0E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1965F93-8F21-C572-5E98-809575761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9A77D6-221D-4CD4-8921-CED2CBAF021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7160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F67506D4-9939-5516-18F4-AD2802073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0490B3C4-5D6B-5245-2549-230596914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76B5068-0EEB-B949-FE1D-7311386FB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A14F-759A-4321-98E6-993FC5D57C1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7752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07CA463-2B07-74FB-E826-6CE36C6FA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B22C144-192F-81BA-86D3-99EB6562EA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B0C70AB-34EB-EAAD-AF69-0728AB80A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6B60C-79B1-410C-BB2A-95B074B7AF3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99337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970E29C-4E1A-6CC3-1D6D-9220CF8F87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AA8CC9-A093-525A-5A14-D78BF73CE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4B2499F-5AA1-B2E5-0B8C-CEA9AE99E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98A951-18FE-4A5F-84E1-C0FB4D127F4B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444622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1B0C6E3-E2DF-049A-2F9A-23B89E014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AFC57E-1DBB-CAF5-D2D7-90B3C25AC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DAC8082-3322-4975-C1A7-BD0E036A5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D050B1-4371-4879-992F-3CA4AE85DB26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15293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30FC4EA-A415-F6F1-FE52-62D479572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41AAB97F-0FCE-B8F8-0EBA-044B1EEE2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2E442FDD-AC40-A61E-8B84-B8151C24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60A7D-84E4-4949-B202-2B0E0B33F580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06634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20E85CA3-86FF-7ADE-13F6-C3166E6DB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451EE53D-75F9-CB80-F8E4-D8DF31AFA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23242405-71DF-6D60-B9EB-0A174942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D2517C-228A-41C9-A889-5328E57274EA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59344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68AFFECC-BD22-0C4E-B264-72BF166F0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9DD25A0A-173D-2DBE-DD0C-B32451972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BD4E8E4-1989-5AAD-F2BB-35BBFA926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E544-2C0E-4439-BD05-1101996BC642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527018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5AC66A22-EB5B-1377-731F-9FAC42A99F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3370637F-1D5A-826B-AE29-83953AE60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708F46BB-306C-3EB1-79F2-4E8AA611E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808C4-5F89-4561-A977-23E0194AFD8D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3413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noProof="1"/>
              <a:t>Upravte styly předlohy textu.</a:t>
            </a:r>
          </a:p>
          <a:p>
            <a:pPr lvl="1"/>
            <a:r>
              <a:rPr lang="cs-CZ" noProof="1"/>
              <a:t>Druhá úroveň</a:t>
            </a:r>
          </a:p>
          <a:p>
            <a:pPr lvl="2"/>
            <a:r>
              <a:rPr lang="cs-CZ" noProof="1"/>
              <a:t>Třetí úroveň</a:t>
            </a:r>
          </a:p>
          <a:p>
            <a:pPr lvl="3"/>
            <a:r>
              <a:rPr lang="cs-CZ" noProof="1"/>
              <a:t>Čtvrtá úroveň</a:t>
            </a:r>
          </a:p>
          <a:p>
            <a:pPr lvl="4"/>
            <a:r>
              <a:rPr lang="cs-CZ" noProof="1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CB2C6B61-A8EC-AC7A-9B71-95C911D2E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E4CE8B5E-766E-D11C-1686-4DC0F481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ABB3DAFC-0DA8-4EC6-8480-31BBCD1A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994DEF-F307-4A80-AF5B-945522BE844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702957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noProof="1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noProof="1"/>
              <a:t>Upravte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DAD278A3-E7B0-2E7C-8BA9-6CE646D8A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6F6C8666-7A9C-97FD-6FC7-C4B545963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79D6A8F-B3EC-8767-1E33-4B5FB03FC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A62DF-1ADD-466C-865C-0C8CE0EE6E4E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28027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21A5F4C4-2EAB-89AC-2DAF-46635D565BA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3CE84DF0-23A2-782C-5BDC-6432281022FB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0DBA9E6-C89F-7895-D994-9F134F614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3BA7A95-B6F6-A9B5-6213-E710057C3C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0036A39-4EDA-53DD-F556-17D204B23D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7102C5C-C2E3-410F-A269-946DB32574BC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id="{7A915AE8-D16D-4CA8-F875-F0388889172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id="{B16ACBA6-4212-A169-2ACB-20AD292C18B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937B773-21CA-8ECC-9347-16548FDB2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0FD52DE-CC34-529E-A306-E80AF6122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5669A0-2BDE-86E9-6732-01E4F7243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6054C4B-91B4-4883-AE81-FDF72CBDA158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FdRLeLgst2E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gbHPIztVAWU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https://vimeo.com/555723409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://www.medienkunstnetz.de/works/random-access/images/2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jTf2pIAZNM" TargetMode="External"/><Relationship Id="rId2" Type="http://schemas.openxmlformats.org/officeDocument/2006/relationships/hyperlink" Target="https://whitney.org/collection/works/613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3ahjdOaJ4JE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vimeo.com/13547624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detail/video/gustav-metzger-performs-an-auto-destructive-art-piece-on-news-footage/119716444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://radicalart.info/destruction/metzger.html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s://en.wikipedia.org/wiki/Codework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beyondresolution.info/A-Vernacular-of-File-Formats" TargetMode="External"/><Relationship Id="rId2" Type="http://schemas.openxmlformats.org/officeDocument/2006/relationships/hyperlink" Target="http://www.intelligentmachinery.net/?page_id=2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40&amp;v=t1f3St51S9I" TargetMode="External"/><Relationship Id="rId2" Type="http://schemas.openxmlformats.org/officeDocument/2006/relationships/hyperlink" Target="https://knowyourmeme.com/memes/datamosh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kAw9Z76h9M" TargetMode="External"/><Relationship Id="rId2" Type="http://schemas.openxmlformats.org/officeDocument/2006/relationships/hyperlink" Target="https://www.sparkfun.com/news/1314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igitalcraft.org/iloveyou/lovers.htm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s://www.youtube.com/watch?v=hxSLs7QEcZI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ubu.com/film/fluxfilm21_vostell.html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Obrázek 1">
            <a:extLst>
              <a:ext uri="{FF2B5EF4-FFF2-40B4-BE49-F238E27FC236}">
                <a16:creationId xmlns:a16="http://schemas.microsoft.com/office/drawing/2014/main" id="{F1633DEF-75C0-4656-61D1-86EED4E28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0013"/>
            <a:ext cx="9144000" cy="695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Nadpis 1">
            <a:extLst>
              <a:ext uri="{FF2B5EF4-FFF2-40B4-BE49-F238E27FC236}">
                <a16:creationId xmlns:a16="http://schemas.microsoft.com/office/drawing/2014/main" id="{37D1E1B3-460D-7904-07C8-581D97A2D7C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187450" y="1341438"/>
            <a:ext cx="6965950" cy="2671762"/>
          </a:xfrm>
          <a:solidFill>
            <a:schemeClr val="accent1">
              <a:alpha val="72940"/>
            </a:schemeClr>
          </a:solidFill>
        </p:spPr>
        <p:txBody>
          <a:bodyPr/>
          <a:lstStyle/>
          <a:p>
            <a:pPr eaLnBrk="1" hangingPunct="1"/>
            <a:r>
              <a:rPr lang="cs-CZ" altLang="en-US" sz="6000">
                <a:solidFill>
                  <a:schemeClr val="bg1"/>
                </a:solidFill>
              </a:rPr>
              <a:t>Destrukce, glitch a virus jako kreativní programovací praxe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>
            <a:extLst>
              <a:ext uri="{FF2B5EF4-FFF2-40B4-BE49-F238E27FC236}">
                <a16:creationId xmlns:a16="http://schemas.microsoft.com/office/drawing/2014/main" id="{3EC273AB-0676-926F-F0F7-1334A5045B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Jean Tinguely 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9D4B389B-362C-DF6C-B047-32316AE102E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cs-CZ"/>
              <a:t>Homage to new York (1960) </a:t>
            </a:r>
            <a:r>
              <a:rPr lang="cs-CZ" altLang="en-US"/>
              <a:t> -</a:t>
            </a:r>
          </a:p>
          <a:p>
            <a:pPr eaLnBrk="1" hangingPunct="1"/>
            <a:r>
              <a:rPr lang="cs-CZ" altLang="en-US">
                <a:hlinkClick r:id="rId2"/>
              </a:rPr>
              <a:t>https://www.youtube.com/watch?v=FdRLeLgst2E</a:t>
            </a:r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8EB7EF95-6948-F3A3-811F-0C360959A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08275"/>
            <a:ext cx="524986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6C6D3DBF-8117-0676-5B23-8D6252EF23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Niki de Saint Phalle 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96822B43-D1AF-AC80-334F-A3C2D63EB43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628775"/>
            <a:ext cx="8229600" cy="5688013"/>
          </a:xfrm>
        </p:spPr>
        <p:txBody>
          <a:bodyPr/>
          <a:lstStyle/>
          <a:p>
            <a:r>
              <a:rPr lang="cs-CZ" altLang="cs-CZ"/>
              <a:t>Ostřelované obrazy (1963)</a:t>
            </a:r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r>
              <a:rPr lang="cs-CZ" altLang="cs-CZ">
                <a:hlinkClick r:id="rId2"/>
              </a:rPr>
              <a:t>https://www.youtube.com/watch?v=gbHPIztVAWU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13316" name="Obrázek 3">
            <a:extLst>
              <a:ext uri="{FF2B5EF4-FFF2-40B4-BE49-F238E27FC236}">
                <a16:creationId xmlns:a16="http://schemas.microsoft.com/office/drawing/2014/main" id="{0AB4DB73-81B6-6723-552B-02A43227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276475"/>
            <a:ext cx="5040313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Nadpis 1">
            <a:extLst>
              <a:ext uri="{FF2B5EF4-FFF2-40B4-BE49-F238E27FC236}">
                <a16:creationId xmlns:a16="http://schemas.microsoft.com/office/drawing/2014/main" id="{77196D44-6D63-4732-A4E5-BA1984580D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Tvorba analogových glitchů 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EC1602E6-41D0-D12B-1C4B-A538D93A8DD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417638"/>
            <a:ext cx="8713788" cy="4525962"/>
          </a:xfrm>
        </p:spPr>
        <p:txBody>
          <a:bodyPr/>
          <a:lstStyle/>
          <a:p>
            <a:r>
              <a:rPr lang="cs-CZ" altLang="cs-CZ" b="1"/>
              <a:t>1. Zpětná vazba </a:t>
            </a:r>
            <a:endParaRPr lang="cs-CZ" altLang="cs-CZ"/>
          </a:p>
          <a:p>
            <a:r>
              <a:rPr lang="cs-CZ" altLang="cs-CZ"/>
              <a:t>výstupní signál je posílán zpátky do vstupu (např. zvukový signál je poslán do video vstupu, což produkuje originální vizuální efekty)</a:t>
            </a:r>
          </a:p>
          <a:p>
            <a:endParaRPr lang="cs-CZ" altLang="cs-CZ"/>
          </a:p>
        </p:txBody>
      </p:sp>
      <p:pic>
        <p:nvPicPr>
          <p:cNvPr id="14340" name="Obrázek 4">
            <a:extLst>
              <a:ext uri="{FF2B5EF4-FFF2-40B4-BE49-F238E27FC236}">
                <a16:creationId xmlns:a16="http://schemas.microsoft.com/office/drawing/2014/main" id="{2BDD8651-FCB4-D79F-B5BF-321815B74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3565525"/>
            <a:ext cx="4076700" cy="304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Obrázek 5">
            <a:extLst>
              <a:ext uri="{FF2B5EF4-FFF2-40B4-BE49-F238E27FC236}">
                <a16:creationId xmlns:a16="http://schemas.microsoft.com/office/drawing/2014/main" id="{9736D920-BB7E-0E22-DB20-F290EB785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576638"/>
            <a:ext cx="4021138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70DDABF-1994-5E22-B36A-0784BAC69B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B9222775-039B-F8A3-16DC-FE017A55FF6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Steina </a:t>
            </a:r>
            <a:r>
              <a:rPr lang="cs-CZ" altLang="cs-CZ" dirty="0" err="1"/>
              <a:t>Vasulka</a:t>
            </a:r>
            <a:r>
              <a:rPr lang="cs-CZ" altLang="cs-CZ" dirty="0"/>
              <a:t> - Violin </a:t>
            </a:r>
            <a:r>
              <a:rPr lang="cs-CZ" altLang="cs-CZ" dirty="0" err="1"/>
              <a:t>Power</a:t>
            </a:r>
            <a:r>
              <a:rPr lang="cs-CZ" altLang="cs-CZ" dirty="0"/>
              <a:t> (1970-1978)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>
                <a:hlinkClick r:id="rId2"/>
              </a:rPr>
              <a:t>https://vimeo.com/555723409</a:t>
            </a:r>
            <a:endParaRPr lang="cs-CZ" altLang="cs-CZ" dirty="0"/>
          </a:p>
          <a:p>
            <a:endParaRPr lang="cs-CZ" altLang="cs-CZ" dirty="0"/>
          </a:p>
        </p:txBody>
      </p:sp>
      <p:pic>
        <p:nvPicPr>
          <p:cNvPr id="15364" name="Obrázek 3">
            <a:extLst>
              <a:ext uri="{FF2B5EF4-FFF2-40B4-BE49-F238E27FC236}">
                <a16:creationId xmlns:a16="http://schemas.microsoft.com/office/drawing/2014/main" id="{0ADC3D23-A004-A4DD-009B-E886F7374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349500"/>
            <a:ext cx="498475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7347A55D-DC0C-DBD8-8E2A-91212573C4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6D52FE6-A318-8CA0-772E-9048E511E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165225"/>
            <a:ext cx="8347075" cy="4525963"/>
          </a:xfrm>
        </p:spPr>
        <p:txBody>
          <a:bodyPr/>
          <a:lstStyle/>
          <a:p>
            <a:pPr>
              <a:defRPr/>
            </a:pPr>
            <a:r>
              <a:rPr lang="cs-CZ" b="1" dirty="0"/>
              <a:t>2. Kreativní modifikace analogových zařízení</a:t>
            </a:r>
          </a:p>
          <a:p>
            <a:pPr>
              <a:defRPr/>
            </a:pPr>
            <a:r>
              <a:rPr lang="en-US" dirty="0"/>
              <a:t>Nam June Paik «Random Access Music (1963)</a:t>
            </a:r>
            <a:endParaRPr lang="cs-CZ" dirty="0"/>
          </a:p>
          <a:p>
            <a:pPr>
              <a:defRPr/>
            </a:pPr>
            <a:r>
              <a:rPr lang="cs-CZ" dirty="0">
                <a:hlinkClick r:id="rId2"/>
              </a:rPr>
              <a:t>http://www.medienkunstnetz.de/works/random-access/images/2/</a:t>
            </a: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r>
              <a:rPr lang="en-US" dirty="0"/>
              <a:t> </a:t>
            </a:r>
            <a:endParaRPr lang="cs-CZ" dirty="0"/>
          </a:p>
        </p:txBody>
      </p:sp>
      <p:pic>
        <p:nvPicPr>
          <p:cNvPr id="16388" name="Obrázek 3">
            <a:extLst>
              <a:ext uri="{FF2B5EF4-FFF2-40B4-BE49-F238E27FC236}">
                <a16:creationId xmlns:a16="http://schemas.microsoft.com/office/drawing/2014/main" id="{C5A42F0E-AA5B-C64E-8EEE-CD423CF3F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924175"/>
            <a:ext cx="3028950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E786D69-92BD-8725-8189-F621E12602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C977891C-750F-963A-B474-A4D60751B1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981075"/>
            <a:ext cx="8229600" cy="4525963"/>
          </a:xfrm>
        </p:spPr>
        <p:txBody>
          <a:bodyPr/>
          <a:lstStyle/>
          <a:p>
            <a:r>
              <a:rPr lang="cs-CZ" altLang="cs-CZ" b="1"/>
              <a:t>3.</a:t>
            </a:r>
            <a:r>
              <a:rPr lang="cs-CZ" altLang="cs-CZ"/>
              <a:t> </a:t>
            </a:r>
            <a:r>
              <a:rPr lang="cs-CZ" altLang="cs-CZ" b="1"/>
              <a:t>Electromagnetic bending/wobbulating</a:t>
            </a:r>
          </a:p>
          <a:p>
            <a:r>
              <a:rPr lang="cs-CZ" altLang="cs-CZ"/>
              <a:t>Nam June Paik - Magnet TV (1965) </a:t>
            </a:r>
          </a:p>
          <a:p>
            <a:r>
              <a:rPr lang="cs-CZ" altLang="cs-CZ">
                <a:hlinkClick r:id="rId2"/>
              </a:rPr>
              <a:t>https://whitney.org/collection/works/6139</a:t>
            </a:r>
            <a:endParaRPr lang="cs-CZ" altLang="cs-CZ"/>
          </a:p>
          <a:p>
            <a:r>
              <a:rPr lang="cs-CZ" altLang="cs-CZ">
                <a:hlinkClick r:id="rId3"/>
              </a:rPr>
              <a:t>https://www.youtube.com/watch?v=UjTf2pIAZNM</a:t>
            </a:r>
            <a:endParaRPr lang="cs-CZ" altLang="cs-CZ"/>
          </a:p>
          <a:p>
            <a:endParaRPr lang="cs-CZ" altLang="cs-CZ"/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17412" name="Obrázek 3">
            <a:extLst>
              <a:ext uri="{FF2B5EF4-FFF2-40B4-BE49-F238E27FC236}">
                <a16:creationId xmlns:a16="http://schemas.microsoft.com/office/drawing/2014/main" id="{E504B6B3-F7D7-4C2C-4286-BEFEB2038F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429000"/>
            <a:ext cx="2438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309E26B3-734F-BBFF-8445-13C240FC9D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Destruction in Art Symposium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4794B5FF-25A1-0462-B7C7-FB1CAD99B0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en-US" sz="3000"/>
              <a:t>Hlavní organizátor - Gustav Metzger</a:t>
            </a:r>
          </a:p>
          <a:p>
            <a:pPr eaLnBrk="1" hangingPunct="1">
              <a:lnSpc>
                <a:spcPct val="80000"/>
              </a:lnSpc>
            </a:pPr>
            <a:r>
              <a:rPr lang="cs-CZ" altLang="en-US" sz="3000"/>
              <a:t>Konání v roce 1966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Cíl - využití destrukce jako protestu nebo rezistence proti psychologickému, sociálnímu nebo politickému násilí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Umělecký komentář toho, jakou úlohu hraje destrukce v našem životě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Převládající umělecká forma – performance</a:t>
            </a:r>
          </a:p>
          <a:p>
            <a:pPr algn="just" eaLnBrk="1" hangingPunct="1">
              <a:lnSpc>
                <a:spcPct val="80000"/>
              </a:lnSpc>
            </a:pPr>
            <a:r>
              <a:rPr lang="cs-CZ" altLang="en-US" sz="3000"/>
              <a:t>Tato přehlídka položila globální základ pro sociálně angažované umění</a:t>
            </a:r>
          </a:p>
          <a:p>
            <a:pPr algn="just" eaLnBrk="1" hangingPunct="1">
              <a:lnSpc>
                <a:spcPct val="80000"/>
              </a:lnSpc>
            </a:pPr>
            <a:endParaRPr lang="cs-CZ" altLang="en-US"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Nadpis 1">
            <a:extLst>
              <a:ext uri="{FF2B5EF4-FFF2-40B4-BE49-F238E27FC236}">
                <a16:creationId xmlns:a16="http://schemas.microsoft.com/office/drawing/2014/main" id="{0D00EDE8-AEA0-17A2-08F6-A046D08040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John Latham – Skoob Tower </a:t>
            </a:r>
          </a:p>
        </p:txBody>
      </p:sp>
      <p:sp>
        <p:nvSpPr>
          <p:cNvPr id="19459" name="Zástupný symbol pro obsah 2">
            <a:extLst>
              <a:ext uri="{FF2B5EF4-FFF2-40B4-BE49-F238E27FC236}">
                <a16:creationId xmlns:a16="http://schemas.microsoft.com/office/drawing/2014/main" id="{952F247B-8AA2-3261-F51B-0E415383F7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Zapálil věž postavenou 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en-US"/>
              <a:t>    z encyklopedií</a:t>
            </a: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F5792D49-46C5-8AC2-338B-F1A63E9E2E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711325"/>
            <a:ext cx="4098925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8ABAB3F8-0BB4-0031-51E8-9DF00DC29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Akce Yoko Ono- Cut one piece </a:t>
            </a:r>
          </a:p>
        </p:txBody>
      </p:sp>
      <p:sp>
        <p:nvSpPr>
          <p:cNvPr id="20483" name="Zástupný symbol pro obsah 2">
            <a:extLst>
              <a:ext uri="{FF2B5EF4-FFF2-40B4-BE49-F238E27FC236}">
                <a16:creationId xmlns:a16="http://schemas.microsoft.com/office/drawing/2014/main" id="{31D4EA07-7457-5981-82BC-86F0953A1C9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hlinkClick r:id="rId2"/>
              </a:rPr>
              <a:t>https://www.youtube.com/watch?v=3ahjdOaJ4JE</a:t>
            </a:r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20484" name="Picture 3">
            <a:extLst>
              <a:ext uri="{FF2B5EF4-FFF2-40B4-BE49-F238E27FC236}">
                <a16:creationId xmlns:a16="http://schemas.microsoft.com/office/drawing/2014/main" id="{C5CA2075-7DA3-375C-EAA5-43958B4FD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2349500"/>
            <a:ext cx="4662488" cy="429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id="{62F52616-6410-02E2-231B-D083A43A39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Gustav Metzger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02890F85-5946-003D-97AF-42F56D0859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Ovlivněn hrůzami druhé světové války</a:t>
            </a:r>
          </a:p>
          <a:p>
            <a:pPr eaLnBrk="1" hangingPunct="1"/>
            <a:r>
              <a:rPr lang="cs-CZ" altLang="en-US"/>
              <a:t>Umělecká díla založena na principu destrukce</a:t>
            </a:r>
          </a:p>
          <a:p>
            <a:pPr eaLnBrk="1" hangingPunct="1"/>
            <a:r>
              <a:rPr lang="cs-CZ" altLang="en-US"/>
              <a:t>Ekologická, válečná, politická témata</a:t>
            </a:r>
          </a:p>
          <a:p>
            <a:pPr eaLnBrk="1" hangingPunct="1"/>
            <a:r>
              <a:rPr lang="cs-CZ" altLang="en-US"/>
              <a:t>Technologie má důležité místo v jeho tvorbě </a:t>
            </a:r>
          </a:p>
          <a:p>
            <a:pPr eaLnBrk="1" hangingPunct="1"/>
            <a:r>
              <a:rPr lang="cs-CZ" altLang="en-US"/>
              <a:t>nejen kritika využití technologie ve válce</a:t>
            </a:r>
          </a:p>
          <a:p>
            <a:pPr eaLnBrk="1" hangingPunct="1"/>
            <a:r>
              <a:rPr lang="cs-CZ" altLang="en-US"/>
              <a:t>použití technologií pro prosazení politických či etických cílů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Nadpis 1">
            <a:extLst>
              <a:ext uri="{FF2B5EF4-FFF2-40B4-BE49-F238E27FC236}">
                <a16:creationId xmlns:a16="http://schemas.microsoft.com/office/drawing/2014/main" id="{B0725004-524E-BA47-4426-8845241CF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Umění destrukce – historický vývoj</a:t>
            </a:r>
          </a:p>
        </p:txBody>
      </p:sp>
      <p:sp>
        <p:nvSpPr>
          <p:cNvPr id="5123" name="Zástupný symbol pro obsah 2">
            <a:extLst>
              <a:ext uri="{FF2B5EF4-FFF2-40B4-BE49-F238E27FC236}">
                <a16:creationId xmlns:a16="http://schemas.microsoft.com/office/drawing/2014/main" id="{0235E32B-2DBE-BE85-F9CB-62750BB9C6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algn="just" eaLnBrk="1" hangingPunct="1"/>
            <a:r>
              <a:rPr lang="cs-CZ" altLang="en-US"/>
              <a:t>Avantgardní směry 20. Století připravily půdu pro současnou virální estetiku – začaly praktikovat ikonoklasmus, útočily proti samotnému umění</a:t>
            </a:r>
          </a:p>
          <a:p>
            <a:pPr algn="just" eaLnBrk="1" hangingPunct="1"/>
            <a:endParaRPr lang="cs-CZ" altLang="en-US"/>
          </a:p>
          <a:p>
            <a:pPr algn="just" eaLnBrk="1" hangingPunct="1"/>
            <a:r>
              <a:rPr lang="cs-CZ" altLang="en-US"/>
              <a:t>Dadaismus, futurismus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>
            <a:extLst>
              <a:ext uri="{FF2B5EF4-FFF2-40B4-BE49-F238E27FC236}">
                <a16:creationId xmlns:a16="http://schemas.microsoft.com/office/drawing/2014/main" id="{8655810C-1A92-A839-DD15-D1EDDE72336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Umělecké dílo Mobile (1970)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E44AD0BB-2424-0392-D52A-41FF011B6EC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>
                <a:hlinkClick r:id="rId2"/>
              </a:rPr>
              <a:t>https://vimeo.com/135476243</a:t>
            </a:r>
            <a:endParaRPr lang="cs-CZ" altLang="en-US"/>
          </a:p>
          <a:p>
            <a:pPr eaLnBrk="1" hangingPunct="1"/>
            <a:endParaRPr lang="cs-CZ" altLang="en-US"/>
          </a:p>
        </p:txBody>
      </p:sp>
      <p:pic>
        <p:nvPicPr>
          <p:cNvPr id="22532" name="Picture 2">
            <a:extLst>
              <a:ext uri="{FF2B5EF4-FFF2-40B4-BE49-F238E27FC236}">
                <a16:creationId xmlns:a16="http://schemas.microsoft.com/office/drawing/2014/main" id="{B7FE28C2-EC55-0979-FBB5-8F7DB3E2F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276475"/>
            <a:ext cx="7239000" cy="425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922047AC-F917-06B5-71D4-37CB1575EF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ničí malířská plátna (1961)</a:t>
            </a:r>
          </a:p>
        </p:txBody>
      </p:sp>
      <p:sp>
        <p:nvSpPr>
          <p:cNvPr id="23555" name="Zástupný symbol pro obsah 2">
            <a:extLst>
              <a:ext uri="{FF2B5EF4-FFF2-40B4-BE49-F238E27FC236}">
                <a16:creationId xmlns:a16="http://schemas.microsoft.com/office/drawing/2014/main" id="{24132144-3A7C-5158-75EC-5367259477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>
                <a:hlinkClick r:id="rId2"/>
              </a:rPr>
              <a:t>http://www.gettyimages.com/detail/video/gustav-metzger-performs-an-auto-destructive-art-piece-on-news-footage/119716444</a:t>
            </a: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Podobné snahy: Wolf Vostell organizuje v roce 1963 ve Wupertalu sérii happeningů Nein - 9 Decollagen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99EB03E5-D80A-7E93-759B-DB3B9CD772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Metzger manifesty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03BA7EA8-CE91-A955-2556-BD33424F76F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Auto-Destructive Art (1959)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Manifesto Auto-Destructive Art (1960)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Gustav Metzger: Auto-Destructive Art Machine Art Auto-Creative Art (1961)</a:t>
            </a:r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r>
              <a:rPr lang="cs-CZ" altLang="en-US"/>
              <a:t>Manifesty dostupné zde: </a:t>
            </a:r>
            <a:r>
              <a:rPr lang="cs-CZ" altLang="en-US">
                <a:hlinkClick r:id="rId2"/>
              </a:rPr>
              <a:t>http://radicalart.info/destruction/metzger.html</a:t>
            </a: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086F8178-B5BE-A8D0-75EC-305C533A0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5A3FFA-0006-615E-2C1E-B854C5C3AD95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/>
              <a:t>Materials</a:t>
            </a:r>
            <a:r>
              <a:rPr lang="cs-CZ" dirty="0"/>
              <a:t> and </a:t>
            </a:r>
            <a:r>
              <a:rPr lang="cs-CZ" dirty="0" err="1"/>
              <a:t>techniques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in </a:t>
            </a:r>
            <a:r>
              <a:rPr lang="cs-CZ" dirty="0" err="1"/>
              <a:t>creating</a:t>
            </a:r>
            <a:r>
              <a:rPr lang="cs-CZ" dirty="0"/>
              <a:t> auto-</a:t>
            </a:r>
            <a:r>
              <a:rPr lang="cs-CZ" dirty="0" err="1"/>
              <a:t>destructive</a:t>
            </a:r>
            <a:r>
              <a:rPr lang="cs-CZ" dirty="0"/>
              <a:t> art </a:t>
            </a:r>
            <a:r>
              <a:rPr lang="cs-CZ" dirty="0" err="1"/>
              <a:t>include</a:t>
            </a:r>
            <a:r>
              <a:rPr lang="cs-CZ" dirty="0"/>
              <a:t>: Acid, </a:t>
            </a:r>
            <a:r>
              <a:rPr lang="cs-CZ" dirty="0" err="1"/>
              <a:t>Adhesives</a:t>
            </a:r>
            <a:r>
              <a:rPr lang="cs-CZ" dirty="0"/>
              <a:t>, </a:t>
            </a:r>
            <a:r>
              <a:rPr lang="cs-CZ" dirty="0" err="1"/>
              <a:t>Ballistics</a:t>
            </a:r>
            <a:r>
              <a:rPr lang="cs-CZ" dirty="0"/>
              <a:t>, </a:t>
            </a:r>
            <a:r>
              <a:rPr lang="cs-CZ" dirty="0" err="1"/>
              <a:t>Canvas</a:t>
            </a:r>
            <a:r>
              <a:rPr lang="cs-CZ" dirty="0"/>
              <a:t>, </a:t>
            </a:r>
            <a:r>
              <a:rPr lang="cs-CZ" dirty="0" err="1"/>
              <a:t>Clay</a:t>
            </a:r>
            <a:r>
              <a:rPr lang="cs-CZ" dirty="0"/>
              <a:t>, </a:t>
            </a:r>
            <a:r>
              <a:rPr lang="cs-CZ" dirty="0" err="1"/>
              <a:t>Combustion</a:t>
            </a:r>
            <a:r>
              <a:rPr lang="cs-CZ" dirty="0"/>
              <a:t>, </a:t>
            </a:r>
            <a:r>
              <a:rPr lang="cs-CZ" dirty="0" err="1"/>
              <a:t>Compression</a:t>
            </a:r>
            <a:r>
              <a:rPr lang="cs-CZ" dirty="0"/>
              <a:t>, </a:t>
            </a:r>
            <a:r>
              <a:rPr lang="cs-CZ" dirty="0" err="1"/>
              <a:t>Concrete</a:t>
            </a:r>
            <a:r>
              <a:rPr lang="cs-CZ" dirty="0"/>
              <a:t>, </a:t>
            </a:r>
            <a:r>
              <a:rPr lang="cs-CZ" dirty="0" err="1"/>
              <a:t>Corrosion</a:t>
            </a:r>
            <a:r>
              <a:rPr lang="cs-CZ" dirty="0"/>
              <a:t>, </a:t>
            </a:r>
            <a:r>
              <a:rPr lang="cs-CZ" dirty="0" err="1"/>
              <a:t>Cybernetics</a:t>
            </a:r>
            <a:r>
              <a:rPr lang="cs-CZ" dirty="0"/>
              <a:t>, Drop, Elasticity, </a:t>
            </a:r>
            <a:r>
              <a:rPr lang="cs-CZ" dirty="0" err="1"/>
              <a:t>Electricity</a:t>
            </a:r>
            <a:r>
              <a:rPr lang="cs-CZ" dirty="0"/>
              <a:t>, </a:t>
            </a:r>
            <a:r>
              <a:rPr lang="cs-CZ" dirty="0" err="1"/>
              <a:t>Electrolysis</a:t>
            </a:r>
            <a:r>
              <a:rPr lang="cs-CZ" dirty="0"/>
              <a:t>, </a:t>
            </a:r>
            <a:r>
              <a:rPr lang="cs-CZ" dirty="0" err="1"/>
              <a:t>Feed-Back</a:t>
            </a:r>
            <a:r>
              <a:rPr lang="cs-CZ" dirty="0"/>
              <a:t>, </a:t>
            </a:r>
            <a:r>
              <a:rPr lang="cs-CZ" dirty="0" err="1"/>
              <a:t>Glass</a:t>
            </a:r>
            <a:r>
              <a:rPr lang="cs-CZ" dirty="0"/>
              <a:t>, Heat, </a:t>
            </a:r>
            <a:r>
              <a:rPr lang="cs-CZ" dirty="0" err="1"/>
              <a:t>Human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Ice</a:t>
            </a:r>
            <a:r>
              <a:rPr lang="cs-CZ" dirty="0"/>
              <a:t>, Jet, </a:t>
            </a:r>
            <a:r>
              <a:rPr lang="cs-CZ" dirty="0" err="1"/>
              <a:t>Light</a:t>
            </a:r>
            <a:r>
              <a:rPr lang="cs-CZ" dirty="0"/>
              <a:t>, </a:t>
            </a:r>
            <a:r>
              <a:rPr lang="cs-CZ" dirty="0" err="1"/>
              <a:t>Load</a:t>
            </a:r>
            <a:r>
              <a:rPr lang="cs-CZ" dirty="0"/>
              <a:t>, </a:t>
            </a:r>
            <a:r>
              <a:rPr lang="cs-CZ" dirty="0" err="1"/>
              <a:t>Mass-production</a:t>
            </a:r>
            <a:r>
              <a:rPr lang="cs-CZ" dirty="0"/>
              <a:t>, Metal, </a:t>
            </a:r>
            <a:r>
              <a:rPr lang="cs-CZ" dirty="0" err="1"/>
              <a:t>Motion</a:t>
            </a:r>
            <a:r>
              <a:rPr lang="cs-CZ" dirty="0"/>
              <a:t> Picture, Natural </a:t>
            </a:r>
            <a:r>
              <a:rPr lang="cs-CZ" dirty="0" err="1"/>
              <a:t>Forces</a:t>
            </a:r>
            <a:r>
              <a:rPr lang="cs-CZ" dirty="0"/>
              <a:t>, </a:t>
            </a:r>
            <a:r>
              <a:rPr lang="cs-CZ" dirty="0" err="1"/>
              <a:t>Nuclear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Paint</a:t>
            </a:r>
            <a:r>
              <a:rPr lang="cs-CZ" dirty="0"/>
              <a:t>, </a:t>
            </a:r>
            <a:r>
              <a:rPr lang="cs-CZ" dirty="0" err="1"/>
              <a:t>Paper</a:t>
            </a:r>
            <a:r>
              <a:rPr lang="cs-CZ" dirty="0"/>
              <a:t>, </a:t>
            </a:r>
            <a:r>
              <a:rPr lang="cs-CZ" dirty="0" err="1"/>
              <a:t>Photography</a:t>
            </a:r>
            <a:r>
              <a:rPr lang="cs-CZ" dirty="0"/>
              <a:t>, </a:t>
            </a:r>
            <a:r>
              <a:rPr lang="cs-CZ" dirty="0" err="1"/>
              <a:t>Plaster</a:t>
            </a:r>
            <a:r>
              <a:rPr lang="cs-CZ" dirty="0"/>
              <a:t>, </a:t>
            </a:r>
            <a:r>
              <a:rPr lang="cs-CZ" dirty="0" err="1"/>
              <a:t>Plastics</a:t>
            </a:r>
            <a:r>
              <a:rPr lang="cs-CZ" dirty="0"/>
              <a:t>, </a:t>
            </a:r>
            <a:r>
              <a:rPr lang="cs-CZ" dirty="0" err="1"/>
              <a:t>Pressure</a:t>
            </a:r>
            <a:r>
              <a:rPr lang="cs-CZ" dirty="0"/>
              <a:t>, </a:t>
            </a:r>
            <a:r>
              <a:rPr lang="cs-CZ" dirty="0" err="1"/>
              <a:t>Radiation</a:t>
            </a:r>
            <a:r>
              <a:rPr lang="cs-CZ" dirty="0"/>
              <a:t>, </a:t>
            </a:r>
            <a:r>
              <a:rPr lang="cs-CZ" dirty="0" err="1"/>
              <a:t>Sand</a:t>
            </a:r>
            <a:r>
              <a:rPr lang="cs-CZ" dirty="0"/>
              <a:t>, Solar </a:t>
            </a:r>
            <a:r>
              <a:rPr lang="cs-CZ" dirty="0" err="1"/>
              <a:t>Energy</a:t>
            </a:r>
            <a:r>
              <a:rPr lang="cs-CZ" dirty="0"/>
              <a:t>, </a:t>
            </a:r>
            <a:r>
              <a:rPr lang="cs-CZ" dirty="0" err="1"/>
              <a:t>Sound</a:t>
            </a:r>
            <a:r>
              <a:rPr lang="cs-CZ" dirty="0"/>
              <a:t>, </a:t>
            </a:r>
            <a:r>
              <a:rPr lang="cs-CZ" dirty="0" err="1"/>
              <a:t>Steam</a:t>
            </a:r>
            <a:r>
              <a:rPr lang="cs-CZ" dirty="0"/>
              <a:t>, Stress, </a:t>
            </a:r>
            <a:r>
              <a:rPr lang="cs-CZ" dirty="0" err="1"/>
              <a:t>Terra-cotta</a:t>
            </a:r>
            <a:r>
              <a:rPr lang="cs-CZ" dirty="0"/>
              <a:t>, </a:t>
            </a:r>
            <a:r>
              <a:rPr lang="cs-CZ" dirty="0" err="1"/>
              <a:t>Vibration</a:t>
            </a:r>
            <a:r>
              <a:rPr lang="cs-CZ" dirty="0"/>
              <a:t>, </a:t>
            </a:r>
            <a:r>
              <a:rPr lang="cs-CZ" dirty="0" err="1"/>
              <a:t>Water</a:t>
            </a:r>
            <a:r>
              <a:rPr lang="cs-CZ" dirty="0"/>
              <a:t>, </a:t>
            </a:r>
            <a:r>
              <a:rPr lang="cs-CZ" dirty="0" err="1"/>
              <a:t>Welding</a:t>
            </a:r>
            <a:r>
              <a:rPr lang="cs-CZ" dirty="0"/>
              <a:t>, </a:t>
            </a:r>
            <a:r>
              <a:rPr lang="cs-CZ" dirty="0" err="1"/>
              <a:t>Wire</a:t>
            </a:r>
            <a:r>
              <a:rPr lang="cs-CZ" dirty="0"/>
              <a:t>, </a:t>
            </a:r>
            <a:r>
              <a:rPr lang="cs-CZ" dirty="0" err="1"/>
              <a:t>Wood</a:t>
            </a:r>
            <a:r>
              <a:rPr lang="cs-CZ" dirty="0"/>
              <a:t>.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8B5A8106-30D6-B2DC-0B94-57CDAFC9BD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288" y="115888"/>
            <a:ext cx="8229600" cy="1143000"/>
          </a:xfrm>
        </p:spPr>
        <p:txBody>
          <a:bodyPr/>
          <a:lstStyle/>
          <a:p>
            <a:pPr eaLnBrk="1" hangingPunct="1"/>
            <a:br>
              <a:rPr lang="cs-CZ" altLang="en-US" sz="3600"/>
            </a:br>
            <a:br>
              <a:rPr lang="cs-CZ" altLang="en-US" sz="3600"/>
            </a:br>
            <a:r>
              <a:rPr lang="cs-CZ" altLang="en-US" sz="3600"/>
              <a:t>Hlavní znaky auto-destruktivního umění 60. let</a:t>
            </a:r>
            <a:br>
              <a:rPr lang="cs-CZ" altLang="en-US" sz="4000"/>
            </a:br>
            <a:br>
              <a:rPr lang="cs-CZ" altLang="en-US" sz="4000"/>
            </a:br>
            <a:endParaRPr lang="cs-CZ" altLang="en-US" sz="4000"/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4F3B9CD8-CA4B-7DF5-27FE-26285A5DE2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Čas – důraz na proces, dílo musí být zničeno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Self-executing (samospustitelné a samozničitelné dílo) – destrukce nesmí být řízena, automatická destrukce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Umění participace - autodestruktivní umění veřejné, přístupné každému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7417E54-BADC-274B-432B-D5AB43763D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Historická kontinuita</a:t>
            </a:r>
          </a:p>
        </p:txBody>
      </p:sp>
      <p:sp>
        <p:nvSpPr>
          <p:cNvPr id="27651" name="Zástupný symbol pro obsah 2">
            <a:extLst>
              <a:ext uri="{FF2B5EF4-FFF2-40B4-BE49-F238E27FC236}">
                <a16:creationId xmlns:a16="http://schemas.microsoft.com/office/drawing/2014/main" id="{1551F891-7862-4AE3-7CFE-9B9056DA97E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950" y="1600200"/>
            <a:ext cx="8856663" cy="4525963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cs-CZ" altLang="en-US"/>
              <a:t>Digitální umění navazuje na umělecké praxe, které pracují s destrukcí a chybou </a:t>
            </a:r>
          </a:p>
          <a:p>
            <a:pPr algn="just" eaLnBrk="1" hangingPunct="1">
              <a:lnSpc>
                <a:spcPct val="90000"/>
              </a:lnSpc>
            </a:pPr>
            <a:endParaRPr lang="cs-CZ" altLang="en-US"/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Zejména tyto umělecké oblasti: </a:t>
            </a:r>
          </a:p>
          <a:p>
            <a:pPr algn="just" eaLnBrk="1" hangingPunct="1">
              <a:lnSpc>
                <a:spcPct val="90000"/>
              </a:lnSpc>
            </a:pPr>
            <a:endParaRPr lang="cs-CZ" altLang="en-US"/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Glitch Art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Softwarové umění</a:t>
            </a:r>
          </a:p>
          <a:p>
            <a:pPr algn="just" eaLnBrk="1" hangingPunct="1">
              <a:lnSpc>
                <a:spcPct val="90000"/>
              </a:lnSpc>
            </a:pPr>
            <a:r>
              <a:rPr lang="cs-CZ" altLang="en-US"/>
              <a:t>Codework </a:t>
            </a:r>
            <a:r>
              <a:rPr lang="cs-CZ" altLang="en-US">
                <a:hlinkClick r:id="rId2"/>
              </a:rPr>
              <a:t>https://en.wikipedia.org/wiki/Codework</a:t>
            </a:r>
            <a:endParaRPr lang="cs-CZ" altLang="en-US"/>
          </a:p>
          <a:p>
            <a:pPr algn="just"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  <a:p>
            <a:pPr eaLnBrk="1" hangingPunct="1">
              <a:lnSpc>
                <a:spcPct val="90000"/>
              </a:lnSpc>
            </a:pPr>
            <a:endParaRPr lang="cs-CZ" alt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00BCEB7F-9CC6-8F5C-520D-21B6AE9A78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Glitch art</a:t>
            </a:r>
          </a:p>
        </p:txBody>
      </p:sp>
      <p:sp>
        <p:nvSpPr>
          <p:cNvPr id="28675" name="Zástupný symbol pro obsah 2">
            <a:extLst>
              <a:ext uri="{FF2B5EF4-FFF2-40B4-BE49-F238E27FC236}">
                <a16:creationId xmlns:a16="http://schemas.microsoft.com/office/drawing/2014/main" id="{41489D91-6239-BFE3-4FD1-073348E46B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165225"/>
            <a:ext cx="8229600" cy="4525963"/>
          </a:xfrm>
        </p:spPr>
        <p:txBody>
          <a:bodyPr/>
          <a:lstStyle/>
          <a:p>
            <a:r>
              <a:rPr lang="cs-CZ" altLang="cs-CZ" sz="2800" b="1"/>
              <a:t>1.Databending - </a:t>
            </a:r>
            <a:r>
              <a:rPr lang="cs-CZ" altLang="cs-CZ" sz="2800">
                <a:hlinkClick r:id="rId2"/>
              </a:rPr>
              <a:t>http://www.intelligentmachinery.net/?page_id=29</a:t>
            </a:r>
            <a:endParaRPr lang="cs-CZ" altLang="cs-CZ" sz="2800"/>
          </a:p>
          <a:p>
            <a:endParaRPr lang="cs-CZ" altLang="cs-CZ" sz="2800"/>
          </a:p>
          <a:p>
            <a:r>
              <a:rPr lang="cs-CZ" altLang="cs-CZ" sz="2800"/>
              <a:t>Rosa Menkman </a:t>
            </a:r>
            <a:r>
              <a:rPr lang="cs-CZ" altLang="cs-CZ" sz="2800" b="1"/>
              <a:t>– </a:t>
            </a:r>
            <a:r>
              <a:rPr lang="cs-CZ" altLang="cs-CZ" sz="2800"/>
              <a:t>Obrazy ze série Vernacular of File Formats (2010) - </a:t>
            </a:r>
            <a:r>
              <a:rPr lang="cs-CZ" altLang="cs-CZ" sz="2800">
                <a:hlinkClick r:id="rId3"/>
              </a:rPr>
              <a:t>https://beyondresolution.info/A-Vernacular-of-File-Formats</a:t>
            </a:r>
            <a:endParaRPr lang="cs-CZ" altLang="cs-CZ" sz="2800"/>
          </a:p>
          <a:p>
            <a:endParaRPr lang="cs-CZ" altLang="cs-CZ"/>
          </a:p>
        </p:txBody>
      </p:sp>
      <p:pic>
        <p:nvPicPr>
          <p:cNvPr id="28676" name="Obrázek 3">
            <a:extLst>
              <a:ext uri="{FF2B5EF4-FFF2-40B4-BE49-F238E27FC236}">
                <a16:creationId xmlns:a16="http://schemas.microsoft.com/office/drawing/2014/main" id="{9EF52728-7C5C-6EBC-740C-7EEFFBBE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4005263"/>
            <a:ext cx="4997450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CA700192-CFEF-72F9-B5F5-A0C409520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6E6AEC6-9B3D-1A87-59E4-3986B98B8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53975" y="1268413"/>
            <a:ext cx="9251950" cy="4983162"/>
          </a:xfrm>
        </p:spPr>
        <p:txBody>
          <a:bodyPr/>
          <a:lstStyle/>
          <a:p>
            <a:pPr>
              <a:defRPr/>
            </a:pPr>
            <a:r>
              <a:rPr lang="cs-CZ" b="1" dirty="0"/>
              <a:t>2.</a:t>
            </a:r>
            <a:r>
              <a:rPr lang="cs-CZ" dirty="0"/>
              <a:t> </a:t>
            </a:r>
            <a:r>
              <a:rPr lang="cs-CZ" b="1" dirty="0" err="1"/>
              <a:t>Datamoshing</a:t>
            </a:r>
            <a:r>
              <a:rPr lang="cs-CZ" b="1" dirty="0"/>
              <a:t> - </a:t>
            </a:r>
            <a:r>
              <a:rPr lang="cs-CZ" dirty="0">
                <a:hlinkClick r:id="rId2"/>
              </a:rPr>
              <a:t>https://knowyourmeme.com/memes/datamoshing</a:t>
            </a:r>
            <a:endParaRPr lang="cs-CZ" dirty="0"/>
          </a:p>
          <a:p>
            <a:pPr>
              <a:defRPr/>
            </a:pPr>
            <a:endParaRPr lang="cs-CZ" b="1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u="sng" dirty="0">
                <a:hlinkClick r:id="rId3"/>
              </a:rPr>
              <a:t>https:/www.youtube.com/watch?time_continue=40&amp;v=t1f3St51S9I</a:t>
            </a: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29700" name="Obrázek 3">
            <a:extLst>
              <a:ext uri="{FF2B5EF4-FFF2-40B4-BE49-F238E27FC236}">
                <a16:creationId xmlns:a16="http://schemas.microsoft.com/office/drawing/2014/main" id="{2821C9EB-002A-C4E9-AA32-2DEA7AB264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411413"/>
            <a:ext cx="6176962" cy="342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3226F2F9-72E4-E9A2-F076-7F5A06C7BF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E909DC-10A0-C164-F6CB-EEBB08333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25" y="750888"/>
            <a:ext cx="9396413" cy="5070475"/>
          </a:xfrm>
        </p:spPr>
        <p:txBody>
          <a:bodyPr/>
          <a:lstStyle/>
          <a:p>
            <a:pPr>
              <a:defRPr/>
            </a:pPr>
            <a:r>
              <a:rPr lang="cs-CZ" b="1" dirty="0"/>
              <a:t>3.</a:t>
            </a:r>
            <a:r>
              <a:rPr lang="cs-CZ" dirty="0"/>
              <a:t> </a:t>
            </a:r>
            <a:r>
              <a:rPr lang="cs-CZ" b="1" dirty="0"/>
              <a:t>Hardware </a:t>
            </a:r>
            <a:r>
              <a:rPr lang="cs-CZ" b="1" dirty="0" err="1"/>
              <a:t>hacking</a:t>
            </a:r>
            <a:endParaRPr lang="cs-CZ" b="1" dirty="0"/>
          </a:p>
          <a:p>
            <a:pPr>
              <a:defRPr/>
            </a:pPr>
            <a:r>
              <a:rPr lang="cs-CZ" dirty="0">
                <a:hlinkClick r:id="rId2"/>
              </a:rPr>
              <a:t>https://www.sparkfun.com/news/1314</a:t>
            </a:r>
            <a:endParaRPr lang="cs-CZ" dirty="0"/>
          </a:p>
          <a:p>
            <a:pPr marL="0" indent="0">
              <a:buFont typeface="Arial" panose="020B0604020202020204" pitchFamily="34" charset="0"/>
              <a:buNone/>
              <a:defRPr/>
            </a:pPr>
            <a:endParaRPr lang="cs-CZ" dirty="0"/>
          </a:p>
          <a:p>
            <a:pPr>
              <a:defRPr/>
            </a:pPr>
            <a:r>
              <a:rPr lang="cs-CZ" dirty="0" err="1"/>
              <a:t>Notendo</a:t>
            </a:r>
            <a:r>
              <a:rPr lang="cs-CZ" dirty="0"/>
              <a:t> (</a:t>
            </a:r>
            <a:r>
              <a:rPr lang="cs-CZ" dirty="0" err="1"/>
              <a:t>Jeff</a:t>
            </a:r>
            <a:r>
              <a:rPr lang="cs-CZ" dirty="0"/>
              <a:t> </a:t>
            </a:r>
            <a:r>
              <a:rPr lang="cs-CZ" dirty="0" err="1"/>
              <a:t>Donaldson</a:t>
            </a:r>
            <a:r>
              <a:rPr lang="cs-CZ" dirty="0"/>
              <a:t>) - </a:t>
            </a:r>
            <a:r>
              <a:rPr lang="cs-CZ" dirty="0">
                <a:hlinkClick r:id="rId3"/>
              </a:rPr>
              <a:t>https://www.youtube.com/watch?v=pkAw9Z76h9M</a:t>
            </a: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  <p:pic>
        <p:nvPicPr>
          <p:cNvPr id="30724" name="Obrázek 4">
            <a:extLst>
              <a:ext uri="{FF2B5EF4-FFF2-40B4-BE49-F238E27FC236}">
                <a16:creationId xmlns:a16="http://schemas.microsoft.com/office/drawing/2014/main" id="{A3926802-FE38-4E22-1D75-2C090FDB76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3571875"/>
            <a:ext cx="3279775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668ADD4-B38B-8B0D-6DC5-D55CF551EB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b="1"/>
              <a:t>Počítačové viry a další destruktivní programy</a:t>
            </a:r>
            <a:endParaRPr lang="cs-CZ" altLang="en-US"/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48A93836-9DCC-8C5A-0C29-1A545EADEC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773238"/>
            <a:ext cx="8229600" cy="4525962"/>
          </a:xfrm>
        </p:spPr>
        <p:txBody>
          <a:bodyPr/>
          <a:lstStyle/>
          <a:p>
            <a:pPr eaLnBrk="1" hangingPunct="1"/>
            <a:endParaRPr lang="cs-CZ" altLang="cs-CZ"/>
          </a:p>
          <a:p>
            <a:pPr eaLnBrk="1" hangingPunct="1"/>
            <a:r>
              <a:rPr lang="en-US" altLang="cs-CZ"/>
              <a:t>Sondheim, Alan. Introduction: Codework.  American Book Review, roč. 22, č. 6, 2001</a:t>
            </a:r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Rozlišuje tři umělecké přístupy k softwaru a kódu, které pracují s destrukcí, počítačovým virem, chybou a nečitelností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>
            <a:extLst>
              <a:ext uri="{FF2B5EF4-FFF2-40B4-BE49-F238E27FC236}">
                <a16:creationId xmlns:a16="http://schemas.microsoft.com/office/drawing/2014/main" id="{0E0AEBF9-C118-148B-2AFE-5F5916012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Tristan Tzara</a:t>
            </a:r>
          </a:p>
        </p:txBody>
      </p:sp>
      <p:sp>
        <p:nvSpPr>
          <p:cNvPr id="6147" name="Zástupný symbol pro obsah 2">
            <a:extLst>
              <a:ext uri="{FF2B5EF4-FFF2-40B4-BE49-F238E27FC236}">
                <a16:creationId xmlns:a16="http://schemas.microsoft.com/office/drawing/2014/main" id="{DD937B51-176A-7553-6265-F0BEAA0AA80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br>
              <a:rPr lang="cs-CZ" altLang="cs-CZ"/>
            </a:br>
            <a:endParaRPr lang="cs-CZ" altLang="cs-CZ"/>
          </a:p>
        </p:txBody>
      </p:sp>
      <p:pic>
        <p:nvPicPr>
          <p:cNvPr id="6148" name="Obrázek 3">
            <a:extLst>
              <a:ext uri="{FF2B5EF4-FFF2-40B4-BE49-F238E27FC236}">
                <a16:creationId xmlns:a16="http://schemas.microsoft.com/office/drawing/2014/main" id="{DB2EF80E-7D1F-14D9-7571-2DEE7A2A9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5638" y="1858963"/>
            <a:ext cx="27527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Nadpis 1">
            <a:extLst>
              <a:ext uri="{FF2B5EF4-FFF2-40B4-BE49-F238E27FC236}">
                <a16:creationId xmlns:a16="http://schemas.microsoft.com/office/drawing/2014/main" id="{31AFB2E9-3ACC-1AA0-43D2-BBE01691B7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9215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en-US" sz="3200"/>
              <a:t>a) syntaktické prolínání povrchového jazyka (text) a strojového (programovací jazyk)</a:t>
            </a:r>
            <a:br>
              <a:rPr lang="cs-CZ" altLang="en-US"/>
            </a:br>
            <a:endParaRPr lang="cs-CZ" altLang="en-US"/>
          </a:p>
        </p:txBody>
      </p:sp>
      <p:sp>
        <p:nvSpPr>
          <p:cNvPr id="32771" name="Zástupný symbol pro obsah 2">
            <a:extLst>
              <a:ext uri="{FF2B5EF4-FFF2-40B4-BE49-F238E27FC236}">
                <a16:creationId xmlns:a16="http://schemas.microsoft.com/office/drawing/2014/main" id="{8C039633-C89B-B348-BFC9-43DDEDE6A6F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eaLnBrk="1" hangingPunct="1"/>
            <a:r>
              <a:rPr lang="cs-CZ" altLang="en-US" sz="2000" b="1"/>
              <a:t>Mez – dílo - M[ez]ang.elle</a:t>
            </a:r>
          </a:p>
          <a:p>
            <a:pPr eaLnBrk="1" hangingPunct="1"/>
            <a:r>
              <a:rPr lang="cs-CZ" altLang="en-US" sz="2000"/>
              <a:t>1) ev.o[h!]lution::Pre Alphanumeric//Mezangelleing Daze::</a:t>
            </a:r>
          </a:p>
          <a:p>
            <a:pPr eaLnBrk="1" hangingPunct="1"/>
            <a:r>
              <a:rPr lang="cs-CZ" altLang="en-US" sz="2000"/>
              <a:t>if:</a:t>
            </a:r>
          </a:p>
          <a:p>
            <a:pPr eaLnBrk="1" hangingPunct="1"/>
            <a:r>
              <a:rPr lang="cs-CZ" altLang="en-US" sz="2000"/>
              <a:t>pre alphanumeric//pre network n-cluded use ov com.put[ty/fillah]ers offline </a:t>
            </a:r>
          </a:p>
          <a:p>
            <a:pPr eaLnBrk="1" hangingPunct="1"/>
            <a:r>
              <a:rPr lang="cs-CZ" altLang="en-US" sz="2000"/>
              <a:t>then:</a:t>
            </a:r>
          </a:p>
          <a:p>
            <a:pPr eaLnBrk="1" hangingPunct="1"/>
            <a:r>
              <a:rPr lang="cs-CZ" altLang="en-US" sz="2000"/>
              <a:t>n-turr-rest in network system[ic]z stemmed fromme a more organic base, collaborationz were via real-time fleshmeat N n-stallation based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[d-tail n-hance.ment//philo.soph[omore]icall link wish n-sert:</a:t>
            </a:r>
          </a:p>
          <a:p>
            <a:pPr eaLnBrk="1" hangingPunct="1"/>
            <a:r>
              <a:rPr lang="cs-CZ" altLang="en-US" sz="2000"/>
              <a:t>movin amongst the pack[ette] ov life, we n-gage/ah-lert senzez that latah pull threads 2gether in2 a netwurked w.hole. x-samp.elle::when present-ting a papah on comp[lex]uter art in 93, the seed waz so[?]wn N x-periment.all edgez merged in2 the format of the aware, the concreted creatiff shift. all i hadde 2 do waz wait]</a:t>
            </a:r>
          </a:p>
          <a:p>
            <a:pPr eaLnBrk="1" hangingPunct="1"/>
            <a:endParaRPr lang="cs-CZ" altLang="en-US" sz="2000"/>
          </a:p>
          <a:p>
            <a:pPr eaLnBrk="1" hangingPunct="1"/>
            <a:r>
              <a:rPr lang="cs-CZ" altLang="en-US" sz="2000"/>
              <a:t>then:</a:t>
            </a:r>
          </a:p>
          <a:p>
            <a:pPr eaLnBrk="1" hangingPunct="1"/>
            <a:r>
              <a:rPr lang="cs-CZ" altLang="en-US" sz="2000"/>
              <a:t>the phirst html do[a]cumen.t _cutting spacez_ gestation waz in 1995, a hybridity year encased via a terminal discovered on the campus of wollongong university. many h[ertz]ourz spent chatting on Cybersite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Nadpis 1">
            <a:extLst>
              <a:ext uri="{FF2B5EF4-FFF2-40B4-BE49-F238E27FC236}">
                <a16:creationId xmlns:a16="http://schemas.microsoft.com/office/drawing/2014/main" id="{C5C38ED2-8990-01BD-F541-7085DB66C8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33795" name="Zástupný symbol pro obsah 2">
            <a:extLst>
              <a:ext uri="{FF2B5EF4-FFF2-40B4-BE49-F238E27FC236}">
                <a16:creationId xmlns:a16="http://schemas.microsoft.com/office/drawing/2014/main" id="{8D174182-B6B4-2DCE-DDF6-A6BE651C5C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b) díla, v nichž hlubinný kód modifikuje povrchový jazyk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Příklad – umělecká instalace The Lovers (2001) – Sneha Solanski – </a:t>
            </a:r>
          </a:p>
          <a:p>
            <a:pPr eaLnBrk="1" hangingPunct="1"/>
            <a:r>
              <a:rPr lang="cs-CZ" altLang="en-US">
                <a:hlinkClick r:id="rId2"/>
              </a:rPr>
              <a:t>http://www.digitalcraft.org/iloveyou/lovers.htm</a:t>
            </a:r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  <a:p>
            <a:pPr eaLnBrk="1" hangingPunct="1"/>
            <a:endParaRPr lang="cs-CZ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Nadpis 1">
            <a:extLst>
              <a:ext uri="{FF2B5EF4-FFF2-40B4-BE49-F238E27FC236}">
                <a16:creationId xmlns:a16="http://schemas.microsoft.com/office/drawing/2014/main" id="{736B9BA7-9229-4B2E-CD3F-717758CECD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34819" name="Zástupný symbol pro obsah 2">
            <a:extLst>
              <a:ext uri="{FF2B5EF4-FFF2-40B4-BE49-F238E27FC236}">
                <a16:creationId xmlns:a16="http://schemas.microsoft.com/office/drawing/2014/main" id="{DC27C494-247D-BBD9-C729-6DCD5603BBA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en-US"/>
              <a:t> c) hlubinný kód vyplouvá na povrch a stává se obsahem díla - destrukce povrchu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en-US"/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en-US"/>
              <a:t>Další příklad – hacker Jaromil – ASCII Shell Forkbomb – destruktivní programovací příkaz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cs-CZ" altLang="en-US"/>
              <a:t>Považuje své dílo za rebelské poetické gesto – forma digitální poezie</a:t>
            </a:r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en-US"/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en-US"/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en-US"/>
          </a:p>
          <a:p>
            <a:pPr marL="0" indent="0" algn="just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endParaRPr lang="cs-CZ" altLang="en-US"/>
          </a:p>
        </p:txBody>
      </p:sp>
      <p:pic>
        <p:nvPicPr>
          <p:cNvPr id="34820" name="Obrázek 1">
            <a:extLst>
              <a:ext uri="{FF2B5EF4-FFF2-40B4-BE49-F238E27FC236}">
                <a16:creationId xmlns:a16="http://schemas.microsoft.com/office/drawing/2014/main" id="{C6E63E53-6C02-8F59-8D2A-7C9D22E28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5181600"/>
            <a:ext cx="66944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>
            <a:extLst>
              <a:ext uri="{FF2B5EF4-FFF2-40B4-BE49-F238E27FC236}">
                <a16:creationId xmlns:a16="http://schemas.microsoft.com/office/drawing/2014/main" id="{D7E72253-79FF-8FE1-B2E4-488CFAA81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35843" name="Zástupný symbol pro obsah 2">
            <a:extLst>
              <a:ext uri="{FF2B5EF4-FFF2-40B4-BE49-F238E27FC236}">
                <a16:creationId xmlns:a16="http://schemas.microsoft.com/office/drawing/2014/main" id="{968F8E08-CF82-7038-377D-03D9E914A2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pic>
        <p:nvPicPr>
          <p:cNvPr id="35844" name="Picture 2">
            <a:extLst>
              <a:ext uri="{FF2B5EF4-FFF2-40B4-BE49-F238E27FC236}">
                <a16:creationId xmlns:a16="http://schemas.microsoft.com/office/drawing/2014/main" id="{23D1EAF8-3453-C778-E5BE-6FA26E043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8785225" cy="6589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>
            <a:extLst>
              <a:ext uri="{FF2B5EF4-FFF2-40B4-BE49-F238E27FC236}">
                <a16:creationId xmlns:a16="http://schemas.microsoft.com/office/drawing/2014/main" id="{5512501F-6495-F647-E820-8C3590BD6F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pic>
        <p:nvPicPr>
          <p:cNvPr id="36867" name="Picture 2">
            <a:extLst>
              <a:ext uri="{FF2B5EF4-FFF2-40B4-BE49-F238E27FC236}">
                <a16:creationId xmlns:a16="http://schemas.microsoft.com/office/drawing/2014/main" id="{14503264-AD9D-950D-FD0F-AE4788F791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188913"/>
            <a:ext cx="8524875" cy="6394450"/>
          </a:xfr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>
            <a:extLst>
              <a:ext uri="{FF2B5EF4-FFF2-40B4-BE49-F238E27FC236}">
                <a16:creationId xmlns:a16="http://schemas.microsoft.com/office/drawing/2014/main" id="{1B612A62-22AE-C232-0E55-7408C86885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07950" y="427038"/>
            <a:ext cx="9036050" cy="1143000"/>
          </a:xfrm>
        </p:spPr>
        <p:txBody>
          <a:bodyPr/>
          <a:lstStyle/>
          <a:p>
            <a:pPr eaLnBrk="1" hangingPunct="1"/>
            <a:r>
              <a:rPr lang="cs-CZ" altLang="cs-CZ" sz="3600"/>
              <a:t>Hlavní znaky softwarových děl, která pracují s počítačovým virem, chybou a destrukcí  </a:t>
            </a:r>
          </a:p>
        </p:txBody>
      </p:sp>
      <p:sp>
        <p:nvSpPr>
          <p:cNvPr id="37891" name="Zástupný symbol pro obsah 2">
            <a:extLst>
              <a:ext uri="{FF2B5EF4-FFF2-40B4-BE49-F238E27FC236}">
                <a16:creationId xmlns:a16="http://schemas.microsoft.com/office/drawing/2014/main" id="{EA58DA96-D720-4AF8-0B8E-3C1CF6733D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umění pro počítač uživatele – často mimo galerijní prostor</a:t>
            </a:r>
          </a:p>
          <a:p>
            <a:pPr eaLnBrk="1" hangingPunct="1"/>
            <a:r>
              <a:rPr lang="cs-CZ" altLang="en-US"/>
              <a:t>performance kódu přímo před našima očima – není rozdíl mezi divákem a účinkujícím (uživatel je zapojen do díla)</a:t>
            </a:r>
          </a:p>
          <a:p>
            <a:pPr eaLnBrk="1" hangingPunct="1"/>
            <a:r>
              <a:rPr lang="cs-CZ" altLang="en-US"/>
              <a:t>politické zaměření - digitální aktivismus</a:t>
            </a:r>
          </a:p>
          <a:p>
            <a:pPr eaLnBrk="1" hangingPunct="1"/>
            <a:r>
              <a:rPr lang="cs-CZ" altLang="en-US"/>
              <a:t>průzkum expresivního potenciálu softwaru </a:t>
            </a:r>
          </a:p>
          <a:p>
            <a:pPr eaLnBrk="1" hangingPunct="1"/>
            <a:endParaRPr lang="cs-CZ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2">
            <a:extLst>
              <a:ext uri="{FF2B5EF4-FFF2-40B4-BE49-F238E27FC236}">
                <a16:creationId xmlns:a16="http://schemas.microsoft.com/office/drawing/2014/main" id="{76615281-A565-5E5C-5769-203D907EC9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31838"/>
            <a:ext cx="8229600" cy="1143000"/>
          </a:xfrm>
        </p:spPr>
        <p:txBody>
          <a:bodyPr/>
          <a:lstStyle/>
          <a:p>
            <a:r>
              <a:rPr lang="en-US" altLang="cs-CZ"/>
              <a:t>Man Ray – surrealistický objekt – Object of Destruction-</a:t>
            </a:r>
            <a:br>
              <a:rPr lang="en-US" altLang="cs-CZ"/>
            </a:br>
            <a:endParaRPr lang="en-US" altLang="cs-CZ"/>
          </a:p>
        </p:txBody>
      </p:sp>
      <p:pic>
        <p:nvPicPr>
          <p:cNvPr id="7171" name="Content Placeholder 1">
            <a:extLst>
              <a:ext uri="{FF2B5EF4-FFF2-40B4-BE49-F238E27FC236}">
                <a16:creationId xmlns:a16="http://schemas.microsoft.com/office/drawing/2014/main" id="{357769D4-A1F6-D20A-3A5F-A0AB6719AD1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19413" y="1989138"/>
            <a:ext cx="3305175" cy="452596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961F5FF7-65D9-D959-AA00-68777EC599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cs-CZ" altLang="en-US"/>
          </a:p>
        </p:txBody>
      </p:sp>
      <p:sp>
        <p:nvSpPr>
          <p:cNvPr id="8195" name="Zástupný symbol pro obsah 2">
            <a:extLst>
              <a:ext uri="{FF2B5EF4-FFF2-40B4-BE49-F238E27FC236}">
                <a16:creationId xmlns:a16="http://schemas.microsoft.com/office/drawing/2014/main" id="{034BAF10-9B82-85DD-9E22-07316674BE1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en-US"/>
              <a:t>konec 50. let- radikalizace destruktivních tendencí – akt destrukce je uměním</a:t>
            </a:r>
          </a:p>
          <a:p>
            <a:pPr eaLnBrk="1" hangingPunct="1"/>
            <a:endParaRPr lang="cs-CZ" altLang="en-US"/>
          </a:p>
          <a:p>
            <a:pPr eaLnBrk="1" hangingPunct="1"/>
            <a:r>
              <a:rPr lang="cs-CZ" altLang="en-US"/>
              <a:t>Forma veřejných performancí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  <a:p>
            <a:pPr eaLnBrk="1" hangingPunct="1"/>
            <a:r>
              <a:rPr lang="cs-CZ" altLang="en-US"/>
              <a:t>technologizace a automatizace destruktivního umění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C381012F-ADE8-F31D-DE46-2E74C50932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Decollage</a:t>
            </a: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E0CD270D-96A6-2FD0-E50C-2E4E2EFA2D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50. léta - Strhávači plakátů – Jacques de la Villeglé, Raymond Haines</a:t>
            </a:r>
          </a:p>
          <a:p>
            <a:endParaRPr lang="cs-CZ" altLang="cs-CZ"/>
          </a:p>
        </p:txBody>
      </p:sp>
      <p:pic>
        <p:nvPicPr>
          <p:cNvPr id="9220" name="Obrázek 4">
            <a:extLst>
              <a:ext uri="{FF2B5EF4-FFF2-40B4-BE49-F238E27FC236}">
                <a16:creationId xmlns:a16="http://schemas.microsoft.com/office/drawing/2014/main" id="{51ED8EDB-B858-E68F-8AE7-6B123C766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2781300"/>
            <a:ext cx="6096000" cy="359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B087135-BAEE-80AA-F00C-775569C2D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Wolf Vostell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2A6FDBF3-CCBC-5076-6815-551ED863A2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7963" y="1633538"/>
            <a:ext cx="5948362" cy="4525962"/>
          </a:xfrm>
        </p:spPr>
        <p:txBody>
          <a:bodyPr/>
          <a:lstStyle/>
          <a:p>
            <a:r>
              <a:rPr lang="cs-CZ" altLang="cs-CZ" dirty="0"/>
              <a:t>První výstava ve </a:t>
            </a:r>
            <a:r>
              <a:rPr lang="cs-CZ" altLang="cs-CZ" dirty="0" err="1"/>
              <a:t>Smolin</a:t>
            </a:r>
            <a:r>
              <a:rPr lang="cs-CZ" altLang="cs-CZ" dirty="0"/>
              <a:t> </a:t>
            </a:r>
            <a:r>
              <a:rPr lang="cs-CZ" altLang="cs-CZ" dirty="0" err="1"/>
              <a:t>Gallery</a:t>
            </a:r>
            <a:r>
              <a:rPr lang="cs-CZ" altLang="cs-CZ" dirty="0"/>
              <a:t> - Wolf </a:t>
            </a:r>
            <a:r>
              <a:rPr lang="cs-CZ" altLang="cs-CZ" dirty="0" err="1"/>
              <a:t>Vostell</a:t>
            </a:r>
            <a:r>
              <a:rPr lang="cs-CZ" altLang="cs-CZ" dirty="0"/>
              <a:t> &amp; </a:t>
            </a:r>
            <a:r>
              <a:rPr lang="cs-CZ" altLang="cs-CZ" dirty="0" err="1"/>
              <a:t>Televizion</a:t>
            </a:r>
            <a:r>
              <a:rPr lang="cs-CZ" altLang="cs-CZ" dirty="0"/>
              <a:t> </a:t>
            </a:r>
            <a:r>
              <a:rPr lang="cs-CZ" altLang="cs-CZ" dirty="0" err="1"/>
              <a:t>Decollage</a:t>
            </a:r>
            <a:r>
              <a:rPr lang="cs-CZ" altLang="cs-CZ" dirty="0"/>
              <a:t> &amp; </a:t>
            </a:r>
            <a:r>
              <a:rPr lang="cs-CZ" altLang="cs-CZ" dirty="0" err="1"/>
              <a:t>Decollage</a:t>
            </a:r>
            <a:r>
              <a:rPr lang="cs-CZ" altLang="cs-CZ" dirty="0"/>
              <a:t> </a:t>
            </a:r>
            <a:r>
              <a:rPr lang="cs-CZ" altLang="cs-CZ" dirty="0" err="1"/>
              <a:t>Posters</a:t>
            </a:r>
            <a:r>
              <a:rPr lang="cs-CZ" altLang="cs-CZ" dirty="0"/>
              <a:t> &amp; </a:t>
            </a:r>
            <a:r>
              <a:rPr lang="cs-CZ" altLang="cs-CZ" dirty="0" err="1"/>
              <a:t>Comestible</a:t>
            </a:r>
            <a:r>
              <a:rPr lang="cs-CZ" altLang="cs-CZ" dirty="0"/>
              <a:t> </a:t>
            </a:r>
            <a:r>
              <a:rPr lang="cs-CZ" altLang="cs-CZ" dirty="0" err="1"/>
              <a:t>Decollage</a:t>
            </a:r>
            <a:r>
              <a:rPr lang="cs-CZ" altLang="cs-CZ" dirty="0"/>
              <a:t>. (1963)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10244" name="Obrázek 4">
            <a:extLst>
              <a:ext uri="{FF2B5EF4-FFF2-40B4-BE49-F238E27FC236}">
                <a16:creationId xmlns:a16="http://schemas.microsoft.com/office/drawing/2014/main" id="{A051DF4F-9E81-FDA6-53F3-8A087D6BC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438" y="3351213"/>
            <a:ext cx="111125" cy="15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Obrázek 5">
            <a:extLst>
              <a:ext uri="{FF2B5EF4-FFF2-40B4-BE49-F238E27FC236}">
                <a16:creationId xmlns:a16="http://schemas.microsoft.com/office/drawing/2014/main" id="{8EEB1529-BB3B-5A34-624A-335709F1B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863725"/>
            <a:ext cx="2879725" cy="406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49368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7B087135-BAEE-80AA-F00C-775569C2DD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Wolf </a:t>
            </a:r>
            <a:r>
              <a:rPr lang="cs-CZ" altLang="cs-CZ" dirty="0" err="1"/>
              <a:t>Vostell</a:t>
            </a:r>
            <a:r>
              <a:rPr lang="cs-CZ" altLang="cs-CZ" dirty="0"/>
              <a:t> – TV </a:t>
            </a:r>
            <a:r>
              <a:rPr lang="cs-CZ" altLang="cs-CZ" dirty="0" err="1"/>
              <a:t>Decollage</a:t>
            </a:r>
            <a:endParaRPr lang="cs-CZ" altLang="cs-CZ" dirty="0"/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2A6FDBF3-CCBC-5076-6815-551ED863A2D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5598" y="1844824"/>
            <a:ext cx="8656075" cy="4525962"/>
          </a:xfrm>
        </p:spPr>
        <p:txBody>
          <a:bodyPr/>
          <a:lstStyle/>
          <a:p>
            <a:r>
              <a:rPr lang="cs-CZ" altLang="cs-CZ" sz="2800" dirty="0">
                <a:hlinkClick r:id="rId2"/>
              </a:rPr>
              <a:t>https://www.youtube.com/watch?v=hxSLs7QEcZI</a:t>
            </a:r>
            <a:endParaRPr lang="cs-CZ" altLang="cs-CZ" sz="2800" dirty="0"/>
          </a:p>
          <a:p>
            <a:endParaRPr lang="cs-CZ" altLang="cs-CZ" sz="2800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10247" name="Picture 7" descr="Werk - Beton-TV-Paris">
            <a:extLst>
              <a:ext uri="{FF2B5EF4-FFF2-40B4-BE49-F238E27FC236}">
                <a16:creationId xmlns:a16="http://schemas.microsoft.com/office/drawing/2014/main" id="{50F0C3C2-113F-9FF2-21E1-C9DC0B323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60638"/>
            <a:ext cx="3259121" cy="4155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45AED0C9-9F4F-2B30-7C20-28F7A108B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Wolf Vostell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124204E3-DA60-BA57-A6D2-1321B15A068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0825" y="1165225"/>
            <a:ext cx="8229600" cy="4525963"/>
          </a:xfrm>
        </p:spPr>
        <p:txBody>
          <a:bodyPr/>
          <a:lstStyle/>
          <a:p>
            <a:r>
              <a:rPr lang="cs-CZ" altLang="cs-CZ" dirty="0" err="1"/>
              <a:t>Nein</a:t>
            </a:r>
            <a:r>
              <a:rPr lang="cs-CZ" altLang="cs-CZ" dirty="0"/>
              <a:t> </a:t>
            </a:r>
            <a:r>
              <a:rPr lang="cs-CZ" altLang="cs-CZ" dirty="0" err="1"/>
              <a:t>decollagen</a:t>
            </a:r>
            <a:r>
              <a:rPr lang="cs-CZ" altLang="cs-CZ" dirty="0"/>
              <a:t> – happening</a:t>
            </a:r>
          </a:p>
          <a:p>
            <a:r>
              <a:rPr lang="cs-CZ" altLang="cs-CZ" dirty="0">
                <a:hlinkClick r:id="rId2"/>
              </a:rPr>
              <a:t>https://www.ubu.com/film/fluxfilm21_vostell.html</a:t>
            </a:r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pic>
        <p:nvPicPr>
          <p:cNvPr id="11268" name="Obrázek 3">
            <a:extLst>
              <a:ext uri="{FF2B5EF4-FFF2-40B4-BE49-F238E27FC236}">
                <a16:creationId xmlns:a16="http://schemas.microsoft.com/office/drawing/2014/main" id="{103C77C6-E86F-F582-9FB8-78330BF0A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213100"/>
            <a:ext cx="4176713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332</TotalTime>
  <Pages>0</Pages>
  <Words>1227</Words>
  <Characters>0</Characters>
  <Application>Microsoft Office PowerPoint</Application>
  <PresentationFormat>Předvádění na obrazovce (4:3)</PresentationFormat>
  <Lines>0</Lines>
  <Paragraphs>165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35</vt:i4>
      </vt:variant>
    </vt:vector>
  </HeadingPairs>
  <TitlesOfParts>
    <vt:vector size="40" baseType="lpstr">
      <vt:lpstr>Calibri</vt:lpstr>
      <vt:lpstr>Arial</vt:lpstr>
      <vt:lpstr>Calibri Light</vt:lpstr>
      <vt:lpstr>Motiv systému Office</vt:lpstr>
      <vt:lpstr>1_Motiv systému Office</vt:lpstr>
      <vt:lpstr>Destrukce, glitch a virus jako kreativní programovací praxe</vt:lpstr>
      <vt:lpstr>Umění destrukce – historický vývoj</vt:lpstr>
      <vt:lpstr>Tristan Tzara</vt:lpstr>
      <vt:lpstr>Man Ray – surrealistický objekt – Object of Destruction- </vt:lpstr>
      <vt:lpstr>Prezentace aplikace PowerPoint</vt:lpstr>
      <vt:lpstr>Decollage</vt:lpstr>
      <vt:lpstr>Wolf Vostell</vt:lpstr>
      <vt:lpstr>Wolf Vostell – TV Decollage</vt:lpstr>
      <vt:lpstr>Wolf Vostell</vt:lpstr>
      <vt:lpstr>Jean Tinguely </vt:lpstr>
      <vt:lpstr>Niki de Saint Phalle </vt:lpstr>
      <vt:lpstr>Tvorba analogových glitchů </vt:lpstr>
      <vt:lpstr>Prezentace aplikace PowerPoint</vt:lpstr>
      <vt:lpstr>Prezentace aplikace PowerPoint</vt:lpstr>
      <vt:lpstr>Prezentace aplikace PowerPoint</vt:lpstr>
      <vt:lpstr>Destruction in Art Symposium</vt:lpstr>
      <vt:lpstr>John Latham – Skoob Tower </vt:lpstr>
      <vt:lpstr>Akce Yoko Ono- Cut one piece </vt:lpstr>
      <vt:lpstr>Gustav Metzger</vt:lpstr>
      <vt:lpstr>Umělecké dílo Mobile (1970)</vt:lpstr>
      <vt:lpstr>Metzger ničí malířská plátna (1961)</vt:lpstr>
      <vt:lpstr>Metzger manifesty</vt:lpstr>
      <vt:lpstr>Prezentace aplikace PowerPoint</vt:lpstr>
      <vt:lpstr>  Hlavní znaky auto-destruktivního umění 60. let  </vt:lpstr>
      <vt:lpstr>Historická kontinuita</vt:lpstr>
      <vt:lpstr>Glitch art</vt:lpstr>
      <vt:lpstr>Prezentace aplikace PowerPoint</vt:lpstr>
      <vt:lpstr>Prezentace aplikace PowerPoint</vt:lpstr>
      <vt:lpstr>Počítačové viry a další destruktivní programy</vt:lpstr>
      <vt:lpstr>a) syntaktické prolínání povrchového jazyka (text) a strojového (programovací jazyk) </vt:lpstr>
      <vt:lpstr>Prezentace aplikace PowerPoint</vt:lpstr>
      <vt:lpstr>Prezentace aplikace PowerPoint</vt:lpstr>
      <vt:lpstr>Prezentace aplikace PowerPoint</vt:lpstr>
      <vt:lpstr>Prezentace aplikace PowerPoint</vt:lpstr>
      <vt:lpstr>Hlavní znaky softwarových děl, která pracují s počítačovým virem, chybou a destrukcí  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Virální estetika</dc:title>
  <dc:subject/>
  <dc:creator>Adam</dc:creator>
  <cp:keywords/>
  <dc:description/>
  <cp:lastModifiedBy>Adam Franc</cp:lastModifiedBy>
  <cp:revision>47</cp:revision>
  <dcterms:created xsi:type="dcterms:W3CDTF">2016-04-26T17:05:03Z</dcterms:created>
  <dcterms:modified xsi:type="dcterms:W3CDTF">2023-03-23T08:54:21Z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1033-10.1.0.5783</vt:lpwstr>
  </property>
</Properties>
</file>