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2"/>
    <p:sldMasterId id="2147483671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5" r:id="rId16"/>
    <p:sldId id="269" r:id="rId17"/>
    <p:sldId id="270" r:id="rId18"/>
    <p:sldId id="271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2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397" autoAdjust="0"/>
    <p:restoredTop sz="93478" autoAdjust="0"/>
  </p:normalViewPr>
  <p:slideViewPr>
    <p:cSldViewPr snapToGrid="0">
      <p:cViewPr varScale="1">
        <p:scale>
          <a:sx n="63" d="100"/>
          <a:sy n="63" d="100"/>
        </p:scale>
        <p:origin x="98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1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8A3C5-F005-431E-9FB1-EF5A24151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8E5C5D-88D6-4D33-955A-D7F034145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01D9D-D884-432B-9C4E-871462CD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BA0F10-4129-49B7-B686-DC6978AA64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99987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06373-317E-4FFB-BFDD-FF7C49A21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B9E3A-9BAE-4DD6-9537-1A0E4CEFC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EB31B-3672-48AC-8F30-E34769D89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A39502-6992-4A59-A847-5D2D9C682B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764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9CDDF-AD6C-4706-9B12-C834ADD70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AC60F2-1CA1-4C87-B4EC-D21CBC630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98C12-DB84-40FE-9D4D-11215710E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631AFE-E073-4AC1-B85F-9BC0E1A5CF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25207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315E7AD-8A7E-4FE1-9924-2A1E83B1A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FECF594-F4E4-4819-81BC-47D7C27BFF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05378B-ABAF-4F8D-8776-ED3D85FA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C4D6E1-3CC4-4E40-B3DA-483A9C7A89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25554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E34E2CD-A0FA-4BAD-805C-A393531E8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1A7E1C2-FD1A-44D9-8988-EE90916BA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D120A10-A3DD-4F00-B7D5-168789EA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052CC-E83A-471F-9F22-B735EAB937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29819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D5450052-8A30-413B-B786-09E273C25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4CFBB0-2036-4E30-B1FC-589D89F4E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D8B7A94-44AE-4607-A8DC-5A74A5F8A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CE47B-0B62-4B3D-89EF-FB703F012CB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20724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91AA02B-7E9F-4D30-8FC4-9F28FCF2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7A7EB3-0F53-4CC6-8E1E-4DA70BDC4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639226F-AB88-4E50-BF06-5E6C867A2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C11E5-7210-48FB-AC7C-0CFC4159E9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04265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noProof="1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722D36A-7E72-4FBD-933F-10BAE2652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79E2FC7-D78F-4850-A0BD-A8E7C7343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02B533E-1B67-416A-8590-55D14AC25F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605BEC-AD58-4D54-9A3F-20E880279D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4013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FBA76B-2348-4290-A774-4B743230EB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F66B7-84D7-43A1-A951-1447AACF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1FC06-2D96-47BF-92E0-0E179E51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87508-CE54-45BD-8CC4-BB6E4209854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8226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1E98779-E892-40A3-8E00-BBED71B18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D2F8A33-DA41-4E7D-A3B1-69010EF03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3C7BBA8-48AB-4C76-AA82-6930FE27DE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443E7-02DD-40B3-A3A1-207E91F7B0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2923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/>
          <p:nvPr/>
        </p:nvGrpSpPr>
        <p:grpSpPr bwMode="auto">
          <a:xfrm>
            <a:off x="752475" y="744538"/>
            <a:ext cx="10674350" cy="5349875"/>
            <a:chOff x="752858" y="744469"/>
            <a:chExt cx="10674117" cy="5349671"/>
          </a:xfrm>
        </p:grpSpPr>
        <p:sp>
          <p:nvSpPr>
            <p:cNvPr id="5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>
                <a:gd name="T0" fmla="*/ 2869239 w 10000"/>
                <a:gd name="T1" fmla="*/ 0 h 10000"/>
                <a:gd name="T2" fmla="*/ 3275013 w 10000"/>
                <a:gd name="T3" fmla="*/ 0 h 10000"/>
                <a:gd name="T4" fmla="*/ 3275013 w 10000"/>
                <a:gd name="T5" fmla="*/ 4408488 h 10000"/>
                <a:gd name="T6" fmla="*/ 0 w 10000"/>
                <a:gd name="T7" fmla="*/ 4408488 h 10000"/>
                <a:gd name="T8" fmla="*/ 0 w 10000"/>
                <a:gd name="T9" fmla="*/ 4023186 h 10000"/>
                <a:gd name="T10" fmla="*/ 2869239 w 10000"/>
                <a:gd name="T11" fmla="*/ 4023627 h 10000"/>
                <a:gd name="T12" fmla="*/ 2869239 w 10000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>
                <a:gd name="T0" fmla="*/ 2869894 w 10002"/>
                <a:gd name="T1" fmla="*/ 0 h 10000"/>
                <a:gd name="T2" fmla="*/ 3275668 w 10002"/>
                <a:gd name="T3" fmla="*/ 0 h 10000"/>
                <a:gd name="T4" fmla="*/ 3275668 w 10002"/>
                <a:gd name="T5" fmla="*/ 4408488 h 10000"/>
                <a:gd name="T6" fmla="*/ 655 w 10002"/>
                <a:gd name="T7" fmla="*/ 4408488 h 10000"/>
                <a:gd name="T8" fmla="*/ 0 w 10002"/>
                <a:gd name="T9" fmla="*/ 4022745 h 10000"/>
                <a:gd name="T10" fmla="*/ 2869894 w 10002"/>
                <a:gd name="T11" fmla="*/ 4024068 h 10000"/>
                <a:gd name="T12" fmla="*/ 2869894 w 10002"/>
                <a:gd name="T13" fmla="*/ 0 h 10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prstDash val="solid"/>
                  <a:rou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752475" y="6453188"/>
            <a:ext cx="1608138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852A542-4533-4243-A813-1596F593A706}" type="datetimeFigureOut">
              <a:rPr lang="en-US"/>
              <a:t>2/23/2023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1D31A93-19A7-4EF6-865F-DF73BCF8EE8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9483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629AF-16B9-4025-8732-9F205AB14A90}" type="datetimeFigureOut">
              <a:rPr lang="en-US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EE5B48-0275-40EE-AA41-8BDBDF04735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1905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 title="Crop Mark"/>
          <p:cNvSpPr/>
          <p:nvPr/>
        </p:nvSpPr>
        <p:spPr bwMode="auto">
          <a:xfrm>
            <a:off x="8151813" y="1685925"/>
            <a:ext cx="3275012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</a:ln>
        </p:spPr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38188" y="6453188"/>
            <a:ext cx="1622425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20ACE7F-C85D-4366-969E-41F6FF4B8C8F}" type="datetimeFigureOut">
              <a:rPr lang="en-US"/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450" y="6453188"/>
            <a:ext cx="7023100" cy="404812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1388" y="6453188"/>
            <a:ext cx="1595437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4D3D6A7-D598-4B2A-8564-06B3C91D623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758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8921-6822-46FE-9562-87FDCC50DBEF}" type="datetimeFigureOut">
              <a:rPr lang="en-US"/>
              <a:t>2/23/2023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8E0A7-D9C2-40D4-99C5-1A7C0FAAC2C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4803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2C6A7-CB02-455F-81DC-01A2A6BF051D}" type="datetimeFigureOut">
              <a:rPr lang="en-US"/>
              <a:t>2/23/2023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F7278-912C-4E96-908F-8F4F9BA533E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144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508E5-ED36-4F11-A507-6B9CBF25EC36}" type="datetimeFigureOut">
              <a:rPr lang="en-US"/>
              <a:t>2/23/2023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E5E069-37D2-4E0D-B05B-DA12A10B4F68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02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B99AF-0DAD-49BF-BEE4-CC184D06852F}" type="datetimeFigureOut">
              <a:rPr lang="en-US"/>
              <a:t>2/23/2023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D96C0-3142-444F-8024-10F04A8F35DD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2075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F1B494F-B5B6-4D6F-808B-73562EE51C7A}" type="datetimeFigureOut">
              <a:rPr lang="en-US"/>
              <a:t>2/23/2023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1198D1E-28D7-44A5-A5ED-41D345F1A1FE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61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 title="Background Shape"/>
          <p:cNvSpPr/>
          <p:nvPr/>
        </p:nvSpPr>
        <p:spPr>
          <a:xfrm>
            <a:off x="0" y="0"/>
            <a:ext cx="530383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 title="Divider Bar"/>
          <p:cNvSpPr/>
          <p:nvPr/>
        </p:nvSpPr>
        <p:spPr>
          <a:xfrm>
            <a:off x="5303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900" y="685800"/>
            <a:ext cx="3855720" cy="2157884"/>
          </a:xfrm>
        </p:spPr>
        <p:txBody>
          <a:bodyPr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5532120" y="0"/>
            <a:ext cx="6659880" cy="6857999"/>
          </a:xfrm>
        </p:spPr>
        <p:txBody>
          <a:bodyPr rtlCol="0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188"/>
            <a:ext cx="12049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61CA7B5-57FC-40BD-B974-FEB5CF789A91}" type="datetimeFigureOut">
              <a:rPr lang="en-US"/>
              <a:t>2/23/2023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6625" y="6453188"/>
            <a:ext cx="2373313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775" y="6453188"/>
            <a:ext cx="1595438" cy="404812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F0C998A-5C13-4A70-B20F-D83FD12148F9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6343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99406-C510-4524-8880-61892E79D10F}" type="datetimeFigureOut">
              <a:rPr lang="en-US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418886-B963-4CB3-9E4D-DCA39B4E78E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912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190320-BF22-4F37-9E9A-25500AF15287}" type="datetimeFigureOut">
              <a:rPr lang="en-US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2158F-0BF2-4268-8D13-9421A75D46F3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9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2/23/2023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DA6EF548-58FF-4DE4-82F2-82056A2536BE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E680ED-F290-4627-AC0C-00BEEF17442A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91D800-FDB8-461D-AE61-7190631451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defRPr sz="1200" noProof="1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DE934FF-F4E1-47C5-9CA5-30A81DDE2BE4}" type="datetimeFigureOut">
              <a:rPr lang="en-US"/>
              <a:pPr/>
              <a:t>2/23/2023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0DD364-001B-442C-BE62-56DE02C9B2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17CB70-83FB-41D7-BEB8-DD092EE69C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1517081-43B4-4BA1-8058-2867DBAB14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5040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685800"/>
            <a:ext cx="9601200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Kliknutím lze upravit styl.</a:t>
            </a:r>
            <a:endParaRPr lang="en-US" altLang="cs-CZ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2286000"/>
            <a:ext cx="960120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cs-CZ" altLang="cs-CZ"/>
              <a:t>Upravte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  <a:endParaRPr lang="en-US" alt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188"/>
            <a:ext cx="1204913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8D28F5EC-100D-45B9-B0D2-65D18847A8DD}" type="datetimeFigureOut">
              <a:rPr lang="en-US"/>
              <a:t>2/23/2023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4013" y="6453188"/>
            <a:ext cx="6280150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613" y="6453188"/>
            <a:ext cx="1597025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baseline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844C48A-2675-45CF-B99D-BB3F9F4BD099}" type="slidenum">
              <a:rPr lang="en-US"/>
              <a:t>‹#›</a:t>
            </a:fld>
            <a:endParaRPr lang="en-US"/>
          </a:p>
        </p:txBody>
      </p:sp>
      <p:sp>
        <p:nvSpPr>
          <p:cNvPr id="9" name="Rectangle 8" title="Side bar"/>
          <p:cNvSpPr/>
          <p:nvPr/>
        </p:nvSpPr>
        <p:spPr>
          <a:xfrm>
            <a:off x="477838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24701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2pPr>
      <a:lvl3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3pPr>
      <a:lvl4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4pPr>
      <a:lvl5pPr algn="l" rtl="0" eaLnBrk="0" fontAlgn="base" hangingPunct="0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5pPr>
      <a:lvl6pPr marL="4572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6pPr>
      <a:lvl7pPr marL="9144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7pPr>
      <a:lvl8pPr marL="13716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8pPr>
      <a:lvl9pPr marL="1828800" algn="l" rtl="0" fontAlgn="base">
        <a:lnSpc>
          <a:spcPct val="89000"/>
        </a:lnSpc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ranklin Gothic Book" panose="020B0503020102020204" pitchFamily="34" charset="0"/>
        </a:defRPr>
      </a:lvl9pPr>
    </p:titleStyle>
    <p:bodyStyle>
      <a:lvl1pPr marL="382905" indent="-382905" algn="l" rtl="0" eaLnBrk="0" fontAlgn="base" hangingPunct="0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i="1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2905" algn="l" rtl="0" eaLnBrk="0" fontAlgn="base" hangingPunct="0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175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3.xml"/><Relationship Id="rId1" Type="http://schemas.openxmlformats.org/officeDocument/2006/relationships/video" Target="https://www.youtube.com/embed/-YlT1qFhJhk?feature=oembed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nettime.org/Lists-Archives/nettime-l-0009/msg00040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://computationalculture.net/inside-photoshop/" TargetMode="Externa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storyofinformation.com/detail.php?id=3141" TargetMode="External"/><Relationship Id="rId2" Type="http://schemas.openxmlformats.org/officeDocument/2006/relationships/hyperlink" Target="https://www.reddit.com/r/movies/comments/3zhakx/the_genesis_sequence_from_star_trek_ii_the_wrath/" TargetMode="Externa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computationalculture.net/" TargetMode="External"/><Relationship Id="rId2" Type="http://schemas.openxmlformats.org/officeDocument/2006/relationships/hyperlink" Target="https://mitpress.mit.edu/topics/digital-humanities-new-media/software-studies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itpress.mit.edu/books/series/platform-studies" TargetMode="External"/><Relationship Id="rId2" Type="http://schemas.openxmlformats.org/officeDocument/2006/relationships/hyperlink" Target="https://criticalcodestudies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www.bogost.com/writing/videogames_are_a_mess.s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56A660B-E8F5-4425-AC4C-1040E03A91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089" y="302050"/>
            <a:ext cx="11018654" cy="6191433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47B22E7-8B4F-4395-8BB8-53785FB79B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3051197"/>
            <a:ext cx="8361229" cy="2098226"/>
          </a:xfrm>
          <a:solidFill>
            <a:schemeClr val="accent1">
              <a:alpha val="64000"/>
            </a:schemeClr>
          </a:solidFill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Softwarová studia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2B81CD6-3D3A-496E-9C0B-5DC151BC078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68316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itle 1">
            <a:extLst>
              <a:ext uri="{FF2B5EF4-FFF2-40B4-BE49-F238E27FC236}">
                <a16:creationId xmlns:a16="http://schemas.microsoft.com/office/drawing/2014/main" id="{E89B539F-C53A-496D-B041-331325FD66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 err="1"/>
              <a:t>Kulturální</a:t>
            </a:r>
            <a:r>
              <a:rPr lang="cs-CZ" altLang="en-US" dirty="0"/>
              <a:t> analytika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50338-2652-4F52-BFF7-3707BD2B7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81125"/>
            <a:ext cx="10515600" cy="5186363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Lev Manovich - text - </a:t>
            </a:r>
            <a:r>
              <a:rPr lang="cs-CZ" altLang="en-US" sz="2400" dirty="0" err="1"/>
              <a:t>Cultural</a:t>
            </a:r>
            <a:r>
              <a:rPr lang="cs-CZ" altLang="en-US" sz="2400" dirty="0"/>
              <a:t> </a:t>
            </a:r>
            <a:r>
              <a:rPr lang="cs-CZ" altLang="en-US" sz="2400" dirty="0" err="1"/>
              <a:t>Analytics</a:t>
            </a:r>
            <a:r>
              <a:rPr lang="cs-CZ" altLang="en-US" sz="2400" dirty="0"/>
              <a:t>: </a:t>
            </a:r>
            <a:r>
              <a:rPr lang="cs-CZ" altLang="en-US" sz="2400" dirty="0" err="1"/>
              <a:t>Analysis</a:t>
            </a:r>
            <a:r>
              <a:rPr lang="cs-CZ" altLang="en-US" sz="2400" dirty="0"/>
              <a:t> and </a:t>
            </a:r>
            <a:r>
              <a:rPr lang="cs-CZ" altLang="en-US" sz="2400" dirty="0" err="1"/>
              <a:t>Visualization</a:t>
            </a:r>
            <a:r>
              <a:rPr lang="cs-CZ" altLang="en-US" sz="2400" dirty="0"/>
              <a:t> </a:t>
            </a:r>
            <a:r>
              <a:rPr lang="cs-CZ" altLang="en-US" sz="2400" dirty="0" err="1"/>
              <a:t>of</a:t>
            </a:r>
            <a:r>
              <a:rPr lang="cs-CZ" altLang="en-US" sz="2400" dirty="0"/>
              <a:t> </a:t>
            </a:r>
            <a:r>
              <a:rPr lang="cs-CZ" altLang="en-US" sz="2400" dirty="0" err="1"/>
              <a:t>Large</a:t>
            </a:r>
            <a:r>
              <a:rPr lang="cs-CZ" altLang="en-US" sz="2400" dirty="0"/>
              <a:t> </a:t>
            </a:r>
            <a:r>
              <a:rPr lang="cs-CZ" altLang="en-US" sz="2400" dirty="0" err="1"/>
              <a:t>Cultural</a:t>
            </a:r>
            <a:r>
              <a:rPr lang="cs-CZ" altLang="en-US" sz="2400" dirty="0"/>
              <a:t> Data </a:t>
            </a:r>
            <a:r>
              <a:rPr lang="cs-CZ" altLang="en-US" sz="2400" dirty="0" err="1"/>
              <a:t>Sets</a:t>
            </a:r>
            <a:r>
              <a:rPr lang="cs-CZ" altLang="en-US" sz="2400" dirty="0"/>
              <a:t>.</a:t>
            </a:r>
          </a:p>
          <a:p>
            <a:endParaRPr lang="cs-CZ" altLang="en-US" sz="2400" dirty="0"/>
          </a:p>
          <a:p>
            <a:r>
              <a:rPr lang="cs-CZ" altLang="en-US" sz="2400" dirty="0"/>
              <a:t>změnil se způsob distribuce, tvorby i prezentace uměleckých děl a kulturních artefaktů</a:t>
            </a:r>
          </a:p>
          <a:p>
            <a:endParaRPr lang="cs-CZ" altLang="en-US" sz="2400" dirty="0"/>
          </a:p>
          <a:p>
            <a:r>
              <a:rPr lang="cs-CZ" altLang="en-US" sz="2400" dirty="0"/>
              <a:t> obrovský nárůst množství obsahu generovaného uživateli </a:t>
            </a:r>
          </a:p>
          <a:p>
            <a:endParaRPr lang="cs-CZ" altLang="en-US" sz="2400" dirty="0"/>
          </a:p>
          <a:p>
            <a:r>
              <a:rPr lang="cs-CZ" altLang="en-US" sz="2400" dirty="0"/>
              <a:t>Jak analyzovat množství kulturních dat, která máme k dispozici?</a:t>
            </a:r>
          </a:p>
          <a:p>
            <a:endParaRPr lang="cs-CZ" altLang="en-US" sz="2400" dirty="0"/>
          </a:p>
          <a:p>
            <a:r>
              <a:rPr lang="cs-CZ" altLang="en-US" sz="2400" dirty="0"/>
              <a:t>Řešení: nový přístup ke zkoumání uměleckých děl a kulturních produktů současné kultury prostřednictvím digitálních technologií - kulturní analytika</a:t>
            </a:r>
          </a:p>
          <a:p>
            <a:endParaRPr lang="cs-CZ" altLang="en-US" sz="2200" dirty="0"/>
          </a:p>
          <a:p>
            <a:endParaRPr lang="cs-CZ" altLang="en-US" sz="2200" dirty="0"/>
          </a:p>
          <a:p>
            <a:endParaRPr lang="cs-CZ" altLang="en-US" sz="2200" dirty="0"/>
          </a:p>
          <a:p>
            <a:endParaRPr lang="cs-CZ" alt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>
            <a:extLst>
              <a:ext uri="{FF2B5EF4-FFF2-40B4-BE49-F238E27FC236}">
                <a16:creationId xmlns:a16="http://schemas.microsoft.com/office/drawing/2014/main" id="{0385FF37-8FDA-41D8-A463-ECA7462CE0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Kulturní data </a:t>
            </a:r>
          </a:p>
        </p:txBody>
      </p:sp>
      <p:pic>
        <p:nvPicPr>
          <p:cNvPr id="4098" name="Content Placeholder 3">
            <a:extLst>
              <a:ext uri="{FF2B5EF4-FFF2-40B4-BE49-F238E27FC236}">
                <a16:creationId xmlns:a16="http://schemas.microsoft.com/office/drawing/2014/main" id="{094E96D6-091A-484E-B215-14CC59551E0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9713" y="1860550"/>
            <a:ext cx="5981700" cy="3262313"/>
          </a:xfrm>
        </p:spPr>
      </p:pic>
      <p:pic>
        <p:nvPicPr>
          <p:cNvPr id="4099" name="Content Placeholder 4">
            <a:extLst>
              <a:ext uri="{FF2B5EF4-FFF2-40B4-BE49-F238E27FC236}">
                <a16:creationId xmlns:a16="http://schemas.microsoft.com/office/drawing/2014/main" id="{9F62C537-0C64-404F-AB24-10A3F2C5F18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40513" y="1293813"/>
            <a:ext cx="5191125" cy="4395787"/>
          </a:xfrm>
        </p:spPr>
      </p:pic>
      <p:sp>
        <p:nvSpPr>
          <p:cNvPr id="4100" name="Text Box 5">
            <a:extLst>
              <a:ext uri="{FF2B5EF4-FFF2-40B4-BE49-F238E27FC236}">
                <a16:creationId xmlns:a16="http://schemas.microsoft.com/office/drawing/2014/main" id="{7EA5EE6F-C62D-417C-A811-87E87F5D08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5834063"/>
            <a:ext cx="10594975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kulturní analytik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 se zaměřuje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analýz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a vizualizac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velkých kolekcí viz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uálních dat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zejména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současn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dat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a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dostupn</a:t>
            </a:r>
            <a:r>
              <a:rPr kumimoji="0" lang="cs-CZ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á</a:t>
            </a:r>
            <a:r>
              <a: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 na webu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>
            <a:extLst>
              <a:ext uri="{FF2B5EF4-FFF2-40B4-BE49-F238E27FC236}">
                <a16:creationId xmlns:a16="http://schemas.microsoft.com/office/drawing/2014/main" id="{E53FE8C0-5161-4ABE-A4A7-668CBAE4DED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04030" y="210470"/>
            <a:ext cx="11783939" cy="4351338"/>
          </a:xfrm>
        </p:spPr>
        <p:txBody>
          <a:bodyPr/>
          <a:lstStyle/>
          <a:p>
            <a:r>
              <a:rPr lang="cs-CZ" altLang="en-US" b="1" dirty="0"/>
              <a:t>Software </a:t>
            </a:r>
            <a:r>
              <a:rPr lang="cs-CZ" altLang="en-US" b="1" dirty="0" err="1"/>
              <a:t>Studies</a:t>
            </a:r>
            <a:r>
              <a:rPr lang="cs-CZ" altLang="en-US" b="1" dirty="0"/>
              <a:t> </a:t>
            </a:r>
            <a:r>
              <a:rPr lang="cs-CZ" altLang="en-US" b="1" dirty="0" err="1"/>
              <a:t>Iniciative</a:t>
            </a:r>
            <a:r>
              <a:rPr lang="cs-CZ" altLang="en-US" b="1" dirty="0"/>
              <a:t> (2007) </a:t>
            </a:r>
            <a:r>
              <a:rPr lang="cs-CZ" altLang="en-US" dirty="0"/>
              <a:t>- č</a:t>
            </a:r>
            <a:r>
              <a:rPr lang="en-US" altLang="en-US" dirty="0" err="1"/>
              <a:t>innost</a:t>
            </a:r>
            <a:r>
              <a:rPr lang="en-US" altLang="en-US" dirty="0"/>
              <a:t> - </a:t>
            </a:r>
            <a:r>
              <a:rPr lang="en-US" altLang="en-US" dirty="0" err="1"/>
              <a:t>práce</a:t>
            </a:r>
            <a:r>
              <a:rPr lang="en-US" altLang="en-US" dirty="0"/>
              <a:t> s </a:t>
            </a:r>
            <a:r>
              <a:rPr lang="en-US" altLang="en-US" dirty="0" err="1"/>
              <a:t>velkými</a:t>
            </a:r>
            <a:r>
              <a:rPr lang="en-US" altLang="en-US" dirty="0"/>
              <a:t> </a:t>
            </a:r>
            <a:r>
              <a:rPr lang="en-US" altLang="en-US" dirty="0" err="1"/>
              <a:t>kulturními</a:t>
            </a:r>
            <a:r>
              <a:rPr lang="en-US" altLang="en-US" dirty="0"/>
              <a:t> </a:t>
            </a:r>
            <a:r>
              <a:rPr lang="en-US" altLang="en-US" dirty="0" err="1"/>
              <a:t>daty</a:t>
            </a:r>
            <a:r>
              <a:rPr lang="en-US" altLang="en-US" dirty="0"/>
              <a:t>  </a:t>
            </a:r>
            <a:r>
              <a:rPr lang="cs-CZ" altLang="en-US" dirty="0"/>
              <a:t>z</a:t>
            </a:r>
            <a:r>
              <a:rPr lang="en-US" altLang="en-US" dirty="0"/>
              <a:t> oblast</a:t>
            </a:r>
            <a:r>
              <a:rPr lang="cs-CZ" altLang="en-US" dirty="0"/>
              <a:t>i</a:t>
            </a:r>
            <a:r>
              <a:rPr lang="en-US" altLang="en-US" dirty="0"/>
              <a:t> </a:t>
            </a:r>
            <a:r>
              <a:rPr lang="en-US" altLang="en-US" dirty="0" err="1"/>
              <a:t>umění</a:t>
            </a:r>
            <a:r>
              <a:rPr lang="en-US" altLang="en-US" dirty="0"/>
              <a:t> a </a:t>
            </a:r>
            <a:r>
              <a:rPr lang="en-US" altLang="en-US" dirty="0" err="1"/>
              <a:t>kultury</a:t>
            </a:r>
            <a:r>
              <a:rPr lang="cs-CZ" altLang="en-US" dirty="0"/>
              <a:t>, vývoj aplikací pro zpracování dat</a:t>
            </a:r>
          </a:p>
          <a:p>
            <a:r>
              <a:rPr lang="cs-CZ" altLang="en-US" dirty="0"/>
              <a:t>využití nejmodernější techniky - systém </a:t>
            </a:r>
            <a:r>
              <a:rPr lang="cs-CZ" altLang="en-US" dirty="0" err="1"/>
              <a:t>HIPerSpace</a:t>
            </a:r>
            <a:r>
              <a:rPr lang="cs-CZ" altLang="en-US" dirty="0"/>
              <a:t> </a:t>
            </a:r>
          </a:p>
          <a:p>
            <a:endParaRPr lang="cs-CZ" altLang="en-US" dirty="0"/>
          </a:p>
        </p:txBody>
      </p:sp>
      <p:pic>
        <p:nvPicPr>
          <p:cNvPr id="2" name="Online médium 1" title="Cultural Analytics - Mark Rothko Paintings - on the 287-Megapixel HIPerSpace Wall at Calit2">
            <a:hlinkClick r:id="" action="ppaction://media"/>
            <a:extLst>
              <a:ext uri="{FF2B5EF4-FFF2-40B4-BE49-F238E27FC236}">
                <a16:creationId xmlns:a16="http://schemas.microsoft.com/office/drawing/2014/main" id="{DFF511AB-6956-40AF-AEF0-6B19465241E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698241" y="1682989"/>
            <a:ext cx="9103643" cy="5143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3A1A-D1CA-4D45-814A-33CDDBF98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altLang="en-US" sz="4000" dirty="0"/>
              <a:t>Příklad - a</a:t>
            </a:r>
            <a:r>
              <a:rPr lang="en-US" altLang="en-US" sz="4000" dirty="0" err="1"/>
              <a:t>nalýza</a:t>
            </a:r>
            <a:r>
              <a:rPr lang="en-US" altLang="en-US" sz="4000" dirty="0"/>
              <a:t> </a:t>
            </a:r>
            <a:r>
              <a:rPr lang="en-US" altLang="en-US" sz="4000" dirty="0" err="1"/>
              <a:t>jednoho</a:t>
            </a:r>
            <a:r>
              <a:rPr lang="en-US" altLang="en-US" sz="4000" dirty="0"/>
              <a:t> </a:t>
            </a:r>
            <a:r>
              <a:rPr lang="en-US" altLang="en-US" sz="4000" dirty="0" err="1"/>
              <a:t>milionu</a:t>
            </a:r>
            <a:r>
              <a:rPr lang="en-US" altLang="en-US" sz="4000" dirty="0"/>
              <a:t> </a:t>
            </a:r>
            <a:r>
              <a:rPr lang="en-US" altLang="en-US" sz="4000" dirty="0" err="1"/>
              <a:t>stránek</a:t>
            </a:r>
            <a:r>
              <a:rPr lang="en-US" altLang="en-US" sz="4000" dirty="0"/>
              <a:t> manga </a:t>
            </a:r>
            <a:r>
              <a:rPr lang="en-US" altLang="en-US" sz="4000" dirty="0" err="1"/>
              <a:t>komiksů</a:t>
            </a:r>
            <a:endParaRPr lang="en-US" altLang="en-US" sz="4000" dirty="0"/>
          </a:p>
        </p:txBody>
      </p:sp>
      <p:pic>
        <p:nvPicPr>
          <p:cNvPr id="11266" name="Content Placeholder 3">
            <a:extLst>
              <a:ext uri="{FF2B5EF4-FFF2-40B4-BE49-F238E27FC236}">
                <a16:creationId xmlns:a16="http://schemas.microsoft.com/office/drawing/2014/main" id="{1ACF1545-3A6C-4AA1-85A7-256459B638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4438" y="1847850"/>
            <a:ext cx="6375400" cy="4611688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tle 1">
            <a:extLst>
              <a:ext uri="{FF2B5EF4-FFF2-40B4-BE49-F238E27FC236}">
                <a16:creationId xmlns:a16="http://schemas.microsoft.com/office/drawing/2014/main" id="{CC9C82AD-4230-408A-9D26-34A28DCD69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2290" name="Content Placeholder 3">
            <a:extLst>
              <a:ext uri="{FF2B5EF4-FFF2-40B4-BE49-F238E27FC236}">
                <a16:creationId xmlns:a16="http://schemas.microsoft.com/office/drawing/2014/main" id="{164EB357-CB92-4CAC-8B52-84EB165B76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75025" y="269875"/>
            <a:ext cx="6318250" cy="63182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2BB0D-75DE-47EF-AEC5-362A1F8EB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06" y="335992"/>
            <a:ext cx="10267772" cy="1485900"/>
          </a:xfrm>
        </p:spPr>
        <p:txBody>
          <a:bodyPr>
            <a:normAutofit fontScale="90000"/>
          </a:bodyPr>
          <a:lstStyle/>
          <a:p>
            <a:r>
              <a:rPr lang="cs-CZ" dirty="0"/>
              <a:t>Kritická analýza softwaru </a:t>
            </a:r>
            <a:br>
              <a:rPr lang="cs-CZ" dirty="0"/>
            </a:br>
            <a:r>
              <a:rPr lang="en-US" sz="3600" dirty="0"/>
              <a:t>It looks like you're writing a letter: Microsoft Word</a:t>
            </a:r>
            <a:r>
              <a:rPr lang="cs-CZ" sz="3600" dirty="0"/>
              <a:t> (2000)</a:t>
            </a:r>
            <a:r>
              <a:rPr lang="en-US" sz="3600" dirty="0"/>
              <a:t> – Matthew Fuller 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7DDD9-CFB4-44FC-A8E3-E8F99E0A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406" y="1992808"/>
            <a:ext cx="10096856" cy="4003705"/>
          </a:xfrm>
        </p:spPr>
        <p:txBody>
          <a:bodyPr/>
          <a:lstStyle/>
          <a:p>
            <a:r>
              <a:rPr lang="cs-CZ" sz="2400" b="1" dirty="0"/>
              <a:t>Kritická analýza programu Microsoft Word</a:t>
            </a:r>
          </a:p>
          <a:p>
            <a:r>
              <a:rPr lang="cs-CZ" sz="2400" b="1" dirty="0">
                <a:hlinkClick r:id="rId2"/>
              </a:rPr>
              <a:t>https://www.nettime.org/Lists-Archives/nettime-l-0009/msg00040.html</a:t>
            </a:r>
            <a:endParaRPr lang="cs-CZ" sz="2400" b="1" dirty="0"/>
          </a:p>
          <a:p>
            <a:endParaRPr lang="cs-CZ" sz="2400" b="1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318C3C0-421B-4986-A76E-406117A04F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81404" y="2507976"/>
            <a:ext cx="1860519" cy="42481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1289025-524D-41BD-B8B8-388BB3B96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82" y="3563239"/>
            <a:ext cx="3038741" cy="3038741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A9D9AD45-C0EF-460F-9F16-49FA56F611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38312" y="3429000"/>
            <a:ext cx="5879505" cy="33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396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E67965-7092-4DD3-B861-304EFD43E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Kritická analýza softwaru </a:t>
            </a:r>
            <a:br>
              <a:rPr kumimoji="0" lang="cs-CZ" sz="40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It looks like you're writing a letter: Microsoft Word</a:t>
            </a:r>
            <a:r>
              <a:rPr kumimoji="0" lang="cs-CZ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(2000)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191B0E"/>
                </a:solidFill>
                <a:effectLst/>
                <a:uLnTx/>
                <a:uFillTx/>
                <a:latin typeface="Franklin Gothic Book" panose="020B0503020102020204"/>
                <a:ea typeface="+mj-ea"/>
                <a:cs typeface="+mj-cs"/>
              </a:rPr>
              <a:t> – Matthew Fuller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2BD014-EA23-460F-B6AB-5BA066A79E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umělec Jaroslav Vašek 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2F5DA79-E6DF-4A48-80DC-501112F04B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836785"/>
            <a:ext cx="5608806" cy="3731075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652E67F6-5E83-44E8-BCC1-5A4649A3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433" y="2967080"/>
            <a:ext cx="4578493" cy="3438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6115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sz="3700" dirty="0" err="1"/>
              <a:t>Inside</a:t>
            </a:r>
            <a:r>
              <a:rPr lang="cs-CZ" sz="3700" dirty="0"/>
              <a:t> Photoshop – Lev </a:t>
            </a:r>
            <a:r>
              <a:rPr lang="cs-CZ" sz="3700" dirty="0" err="1"/>
              <a:t>Manovich</a:t>
            </a:r>
            <a:r>
              <a:rPr lang="cs-CZ" sz="3700" dirty="0"/>
              <a:t> (2011)</a:t>
            </a: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5935134" y="4531058"/>
            <a:ext cx="5503254" cy="1683474"/>
          </a:xfrm>
        </p:spPr>
        <p:txBody>
          <a:bodyPr>
            <a:normAutofit/>
          </a:bodyPr>
          <a:lstStyle/>
          <a:p>
            <a:r>
              <a:rPr lang="en-US" sz="2400" dirty="0" err="1"/>
              <a:t>Kritická</a:t>
            </a:r>
            <a:r>
              <a:rPr lang="en-US" sz="2400" dirty="0"/>
              <a:t> </a:t>
            </a:r>
            <a:r>
              <a:rPr lang="en-US" sz="2400" dirty="0" err="1"/>
              <a:t>analýza</a:t>
            </a:r>
            <a:r>
              <a:rPr lang="en-US" sz="2400" dirty="0"/>
              <a:t> </a:t>
            </a:r>
            <a:r>
              <a:rPr lang="en-US" sz="2400" dirty="0" err="1"/>
              <a:t>programu</a:t>
            </a:r>
            <a:r>
              <a:rPr lang="en-US" sz="2400" dirty="0"/>
              <a:t> Adobe Photoshop</a:t>
            </a:r>
            <a:endParaRPr lang="cs-CZ" sz="2400" dirty="0"/>
          </a:p>
          <a:p>
            <a:r>
              <a:rPr lang="en-US" sz="2400" dirty="0">
                <a:hlinkClick r:id="rId2"/>
              </a:rPr>
              <a:t>http://computationalculture.net/inside-photoshop/</a:t>
            </a:r>
            <a:endParaRPr lang="cs-CZ" sz="2400" dirty="0"/>
          </a:p>
          <a:p>
            <a:endParaRPr lang="en-US" sz="1800" dirty="0"/>
          </a:p>
          <a:p>
            <a:endParaRPr lang="en-US" sz="1800" dirty="0"/>
          </a:p>
        </p:txBody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18434" name="Picture 2" descr="Software Studies Initiative: new article by Lev Manovich: Inside Photoshop">
            <a:extLst>
              <a:ext uri="{FF2B5EF4-FFF2-40B4-BE49-F238E27FC236}">
                <a16:creationId xmlns:a16="http://schemas.microsoft.com/office/drawing/2014/main" id="{BCFE03E1-6209-4102-85FE-D6AD0EC9C9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36" y="376015"/>
            <a:ext cx="6096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85FBF166-4064-45B7-B23C-ADDADA2D6D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8449" y="544794"/>
            <a:ext cx="5389548" cy="303162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21750" y="4531058"/>
            <a:ext cx="4913384" cy="1683474"/>
          </a:xfrm>
        </p:spPr>
        <p:txBody>
          <a:bodyPr>
            <a:normAutofit/>
          </a:bodyPr>
          <a:lstStyle/>
          <a:p>
            <a:r>
              <a:rPr lang="cs-CZ" sz="3700" dirty="0" err="1"/>
              <a:t>Inside</a:t>
            </a:r>
            <a:r>
              <a:rPr lang="cs-CZ" sz="3700" dirty="0"/>
              <a:t> Photoshop – Lev </a:t>
            </a:r>
            <a:r>
              <a:rPr lang="cs-CZ" sz="3700" dirty="0" err="1"/>
              <a:t>Manovich</a:t>
            </a:r>
            <a:br>
              <a:rPr lang="cs-CZ" sz="3700" dirty="0"/>
            </a:br>
            <a:endParaRPr lang="cs-CZ" sz="3700" dirty="0"/>
          </a:p>
        </p:txBody>
      </p:sp>
      <p:pic>
        <p:nvPicPr>
          <p:cNvPr id="4" name="Zástupný obsah 3"/>
          <p:cNvPicPr>
            <a:picLocks noChangeAspect="1"/>
          </p:cNvPicPr>
          <p:nvPr/>
        </p:nvPicPr>
        <p:blipFill rotWithShape="1">
          <a:blip r:embed="rId2"/>
          <a:srcRect l="873" r="7953" b="3"/>
          <a:stretch>
            <a:fillRect/>
          </a:stretch>
        </p:blipFill>
        <p:spPr>
          <a:xfrm>
            <a:off x="6138672" y="10"/>
            <a:ext cx="5443792" cy="3358487"/>
          </a:xfrm>
          <a:prstGeom prst="rect">
            <a:avLst/>
          </a:prstGeom>
        </p:spPr>
      </p:pic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1026" name="Picture 2" descr="Random Bytes: Using Photoshop's Wave Distortion Filter to Create Abstract  Art">
            <a:extLst>
              <a:ext uri="{FF2B5EF4-FFF2-40B4-BE49-F238E27FC236}">
                <a16:creationId xmlns:a16="http://schemas.microsoft.com/office/drawing/2014/main" id="{81F6B788-C41F-467E-AED4-FA615E66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8" y="-61032"/>
            <a:ext cx="5694496" cy="385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B22E463F-1E9B-48C8-9229-BCB8018196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14964"/>
            <a:ext cx="5578378" cy="3438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586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99310" y="4351594"/>
            <a:ext cx="10190332" cy="2262850"/>
          </a:xfrm>
        </p:spPr>
        <p:txBody>
          <a:bodyPr>
            <a:normAutofit fontScale="90000"/>
          </a:bodyPr>
          <a:lstStyle/>
          <a:p>
            <a:r>
              <a:rPr lang="cs-CZ" sz="3700" dirty="0" err="1"/>
              <a:t>Inside</a:t>
            </a:r>
            <a:r>
              <a:rPr lang="cs-CZ" sz="3700" dirty="0"/>
              <a:t> Photoshop – Lev </a:t>
            </a:r>
            <a:r>
              <a:rPr lang="cs-CZ" sz="3700" dirty="0" err="1"/>
              <a:t>Manovich</a:t>
            </a:r>
            <a:br>
              <a:rPr lang="cs-CZ" sz="3700" dirty="0"/>
            </a:br>
            <a:br>
              <a:rPr lang="cs-CZ" sz="3700" dirty="0"/>
            </a:br>
            <a:r>
              <a:rPr lang="cs-CZ" sz="2200" dirty="0">
                <a:hlinkClick r:id="rId2"/>
              </a:rPr>
              <a:t>https://www.reddit.com/r/movies/comments/3zhakx/the_genesis_sequence_from_star_trek_ii_the_wrath/</a:t>
            </a:r>
            <a:br>
              <a:rPr lang="cs-CZ" sz="3700" dirty="0"/>
            </a:br>
            <a:br>
              <a:rPr lang="cs-CZ" sz="3700" dirty="0"/>
            </a:br>
            <a:r>
              <a:rPr lang="cs-CZ" sz="2700" dirty="0">
                <a:hlinkClick r:id="rId3"/>
              </a:rPr>
              <a:t>https://www.historyofinformation.com/detail.php?id=3141</a:t>
            </a:r>
            <a:br>
              <a:rPr lang="cs-CZ" sz="27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2200" dirty="0"/>
            </a:br>
            <a:br>
              <a:rPr lang="cs-CZ" sz="3700" dirty="0"/>
            </a:br>
            <a:br>
              <a:rPr lang="cs-CZ" sz="3700" dirty="0"/>
            </a:br>
            <a:endParaRPr lang="cs-CZ" sz="3700" dirty="0"/>
          </a:p>
        </p:txBody>
      </p:sp>
      <p:sp>
        <p:nvSpPr>
          <p:cNvPr id="15" name="Freeform: Shape 1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flipH="1" flipV="1">
            <a:off x="434936" y="4030294"/>
            <a:ext cx="1957171" cy="1103687"/>
          </a:xfrm>
          <a:custGeom>
            <a:avLst/>
            <a:gdLst>
              <a:gd name="connsiteX0" fmla="*/ 2017702 w 2017702"/>
              <a:gd name="connsiteY0" fmla="*/ 1137821 h 1137821"/>
              <a:gd name="connsiteX1" fmla="*/ 404 w 2017702"/>
              <a:gd name="connsiteY1" fmla="*/ 1137821 h 1137821"/>
              <a:gd name="connsiteX2" fmla="*/ 0 w 2017702"/>
              <a:gd name="connsiteY2" fmla="*/ 900216 h 1137821"/>
              <a:gd name="connsiteX3" fmla="*/ 1767759 w 2017702"/>
              <a:gd name="connsiteY3" fmla="*/ 901031 h 1137821"/>
              <a:gd name="connsiteX4" fmla="*/ 1767759 w 2017702"/>
              <a:gd name="connsiteY4" fmla="*/ 0 h 1137821"/>
              <a:gd name="connsiteX5" fmla="*/ 2017702 w 2017702"/>
              <a:gd name="connsiteY5" fmla="*/ 0 h 1137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17702" h="1137821">
                <a:moveTo>
                  <a:pt x="2017702" y="1137821"/>
                </a:moveTo>
                <a:lnTo>
                  <a:pt x="404" y="1137821"/>
                </a:lnTo>
                <a:cubicBezTo>
                  <a:pt x="-404" y="1055814"/>
                  <a:pt x="807" y="982224"/>
                  <a:pt x="0" y="900216"/>
                </a:cubicBezTo>
                <a:lnTo>
                  <a:pt x="1767759" y="901031"/>
                </a:lnTo>
                <a:lnTo>
                  <a:pt x="1767759" y="0"/>
                </a:lnTo>
                <a:lnTo>
                  <a:pt x="2017702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sp>
        <p:nvSpPr>
          <p:cNvPr id="17" name="Freeform: Shape 1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9796837" y="5311230"/>
            <a:ext cx="2042265" cy="1213486"/>
          </a:xfrm>
          <a:custGeom>
            <a:avLst/>
            <a:gdLst>
              <a:gd name="connsiteX0" fmla="*/ 1844618 w 2105428"/>
              <a:gd name="connsiteY0" fmla="*/ 0 h 1251016"/>
              <a:gd name="connsiteX1" fmla="*/ 2105428 w 2105428"/>
              <a:gd name="connsiteY1" fmla="*/ 0 h 1251016"/>
              <a:gd name="connsiteX2" fmla="*/ 2105428 w 2105428"/>
              <a:gd name="connsiteY2" fmla="*/ 1251016 h 1251016"/>
              <a:gd name="connsiteX3" fmla="*/ 421 w 2105428"/>
              <a:gd name="connsiteY3" fmla="*/ 1251016 h 1251016"/>
              <a:gd name="connsiteX4" fmla="*/ 0 w 2105428"/>
              <a:gd name="connsiteY4" fmla="*/ 1003081 h 1251016"/>
              <a:gd name="connsiteX5" fmla="*/ 1844618 w 2105428"/>
              <a:gd name="connsiteY5" fmla="*/ 1003931 h 1251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05428" h="1251016">
                <a:moveTo>
                  <a:pt x="1844618" y="0"/>
                </a:moveTo>
                <a:lnTo>
                  <a:pt x="2105428" y="0"/>
                </a:lnTo>
                <a:lnTo>
                  <a:pt x="2105428" y="1251016"/>
                </a:lnTo>
                <a:lnTo>
                  <a:pt x="421" y="1251016"/>
                </a:lnTo>
                <a:cubicBezTo>
                  <a:pt x="-421" y="1165443"/>
                  <a:pt x="842" y="1088654"/>
                  <a:pt x="0" y="1003081"/>
                </a:cubicBezTo>
                <a:lnTo>
                  <a:pt x="1844618" y="1003931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  <a:ln w="0">
            <a:noFill/>
            <a:prstDash val="solid"/>
            <a:round/>
          </a:ln>
        </p:spPr>
      </p:sp>
      <p:pic>
        <p:nvPicPr>
          <p:cNvPr id="19458" name="Picture 2" descr="3D Layers and Opacity | &quot;Course 1: Introduction to Developing and Editing&quot;  (danieloweb) | Domestika">
            <a:extLst>
              <a:ext uri="{FF2B5EF4-FFF2-40B4-BE49-F238E27FC236}">
                <a16:creationId xmlns:a16="http://schemas.microsoft.com/office/drawing/2014/main" id="{BFC0E985-61FD-4ABC-941E-28C061E880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4975" y="243556"/>
            <a:ext cx="6403977" cy="3602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ECA9146-2633-49B1-B8E9-9E92DF0D1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95671" y="673514"/>
            <a:ext cx="6403978" cy="26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91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21E1107-AD61-4715-A3B3-5281E00FE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Softwarová studia – vznik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5419FF-CE64-4A6F-81BC-8A2B86FB9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400" dirty="0"/>
              <a:t>Software považován za neutrální nástroj (instrumentální pohled)</a:t>
            </a:r>
          </a:p>
          <a:p>
            <a:r>
              <a:rPr lang="cs-CZ" sz="2400" dirty="0"/>
              <a:t>mediální studia – zaměření na tvorbu, distribuci a interpretaci mediálního obsahu</a:t>
            </a:r>
          </a:p>
          <a:p>
            <a:r>
              <a:rPr lang="cs-CZ" sz="2400" dirty="0"/>
              <a:t>opomíjení zásadní  vlastnosti digitálních médií – programovatelnost</a:t>
            </a:r>
          </a:p>
          <a:p>
            <a:r>
              <a:rPr lang="cs-CZ" sz="2400" dirty="0"/>
              <a:t>kulturní x počítačová logika (Lev </a:t>
            </a:r>
            <a:r>
              <a:rPr lang="cs-CZ" sz="2400" dirty="0" err="1"/>
              <a:t>Manovich</a:t>
            </a:r>
            <a:r>
              <a:rPr lang="cs-CZ" sz="2400" dirty="0"/>
              <a:t>)</a:t>
            </a:r>
          </a:p>
          <a:p>
            <a:r>
              <a:rPr lang="cs-CZ" sz="2400" dirty="0"/>
              <a:t>vliv počítačové logiky na naši kulturu – kulturní překódování</a:t>
            </a:r>
          </a:p>
          <a:p>
            <a:r>
              <a:rPr lang="cs-CZ" sz="2400" dirty="0"/>
              <a:t>software je nedílnou součástí naší kultury</a:t>
            </a:r>
          </a:p>
        </p:txBody>
      </p:sp>
    </p:spTree>
    <p:extLst>
      <p:ext uri="{BB962C8B-B14F-4D97-AF65-F5344CB8AC3E}">
        <p14:creationId xmlns:p14="http://schemas.microsoft.com/office/powerpoint/2010/main" val="3202994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30D8A71-F1A5-4269-AB8E-5A0D037AF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témata softwarových studií</a:t>
            </a:r>
            <a:br>
              <a:rPr lang="cs-CZ" dirty="0"/>
            </a:br>
            <a:r>
              <a:rPr lang="cs-CZ" sz="3600" dirty="0"/>
              <a:t>Zlá média (</a:t>
            </a:r>
            <a:r>
              <a:rPr lang="cs-CZ" sz="3600" dirty="0" err="1"/>
              <a:t>Evil</a:t>
            </a:r>
            <a:r>
              <a:rPr lang="cs-CZ" sz="3600" dirty="0"/>
              <a:t> Media)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927FF4-3246-475B-8ED1-DB8F5B211B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886200"/>
          </a:xfrm>
        </p:spPr>
        <p:txBody>
          <a:bodyPr/>
          <a:lstStyle/>
          <a:p>
            <a:r>
              <a:rPr lang="cs-CZ" dirty="0"/>
              <a:t>Autoři v publikaci </a:t>
            </a:r>
            <a:r>
              <a:rPr lang="cs-CZ" dirty="0" err="1"/>
              <a:t>Evil</a:t>
            </a:r>
            <a:r>
              <a:rPr lang="cs-CZ" dirty="0"/>
              <a:t> Media rozvíjejí implikace korporátního sloganu firmy Google: „</a:t>
            </a:r>
            <a:r>
              <a:rPr lang="cs-CZ" dirty="0" err="1"/>
              <a:t>Don’t</a:t>
            </a:r>
            <a:r>
              <a:rPr lang="cs-CZ" dirty="0"/>
              <a:t> </a:t>
            </a:r>
            <a:r>
              <a:rPr lang="cs-CZ" dirty="0" err="1"/>
              <a:t>be</a:t>
            </a:r>
            <a:r>
              <a:rPr lang="cs-CZ" dirty="0"/>
              <a:t> </a:t>
            </a:r>
            <a:r>
              <a:rPr lang="cs-CZ" dirty="0" err="1"/>
              <a:t>evil</a:t>
            </a:r>
            <a:r>
              <a:rPr lang="cs-CZ" dirty="0"/>
              <a:t>.”, tedy „nebuď zlý“ nebo „nedělej špatné věci“, Zabývají se hledáním odpovědí na otázku, co by se stalo, kdybychom toto předsevzetí obrátili.</a:t>
            </a:r>
          </a:p>
          <a:p>
            <a:endParaRPr lang="cs-CZ" dirty="0"/>
          </a:p>
          <a:p>
            <a:r>
              <a:rPr lang="cs-CZ" dirty="0"/>
              <a:t>snaží se překročit tuto ustavenou dichotomii mezi „zlými“ a „hodnými“ médii</a:t>
            </a:r>
          </a:p>
          <a:p>
            <a:r>
              <a:rPr lang="cs-CZ" dirty="0"/>
              <a:t>zaměření na ambivalentní, hraniční, potenciální a skryté chování mediálních forem</a:t>
            </a:r>
          </a:p>
          <a:p>
            <a:r>
              <a:rPr lang="cs-CZ" dirty="0"/>
              <a:t>aktivní role digitálních médií - média iniciují a provokují, překrucují a ohýbají, manipulují</a:t>
            </a:r>
          </a:p>
          <a:p>
            <a:r>
              <a:rPr lang="cs-CZ" dirty="0"/>
              <a:t>Průzkum šedé zóny - neviditelné struktury, které do značné míry ovlivňují chování vlády, obchodu a kultury, unikají naší pozornosti</a:t>
            </a:r>
          </a:p>
        </p:txBody>
      </p:sp>
    </p:spTree>
    <p:extLst>
      <p:ext uri="{BB962C8B-B14F-4D97-AF65-F5344CB8AC3E}">
        <p14:creationId xmlns:p14="http://schemas.microsoft.com/office/powerpoint/2010/main" val="3276508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Zlá média (</a:t>
            </a:r>
            <a:r>
              <a:rPr lang="cs-CZ" dirty="0" err="1"/>
              <a:t>Evil</a:t>
            </a:r>
            <a:r>
              <a:rPr lang="cs-CZ" dirty="0"/>
              <a:t> Media)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9966" y="1875801"/>
            <a:ext cx="9601200" cy="4644639"/>
          </a:xfrm>
        </p:spPr>
        <p:txBody>
          <a:bodyPr/>
          <a:lstStyle/>
          <a:p>
            <a:r>
              <a:rPr lang="cs-CZ" dirty="0"/>
              <a:t>Kniha </a:t>
            </a:r>
            <a:r>
              <a:rPr lang="cs-CZ" dirty="0" err="1"/>
              <a:t>Evil</a:t>
            </a:r>
            <a:r>
              <a:rPr lang="cs-CZ" dirty="0"/>
              <a:t> Media – autoři Matthew </a:t>
            </a:r>
            <a:r>
              <a:rPr lang="cs-CZ" dirty="0" err="1"/>
              <a:t>Fuller</a:t>
            </a:r>
            <a:r>
              <a:rPr lang="cs-CZ" dirty="0"/>
              <a:t> a Andrew </a:t>
            </a:r>
            <a:r>
              <a:rPr lang="cs-CZ" dirty="0" err="1"/>
              <a:t>Goffey</a:t>
            </a:r>
            <a:endParaRPr lang="cs-CZ" dirty="0"/>
          </a:p>
          <a:p>
            <a:endParaRPr lang="cs-CZ" dirty="0"/>
          </a:p>
          <a:p>
            <a:r>
              <a:rPr lang="cs-CZ" dirty="0"/>
              <a:t>soubor výzkumných a analytických metod pro zkoumání manipulativních praktik médií</a:t>
            </a:r>
          </a:p>
          <a:p>
            <a:endParaRPr lang="cs-CZ" dirty="0"/>
          </a:p>
          <a:p>
            <a:r>
              <a:rPr lang="cs-CZ" dirty="0"/>
              <a:t>každé médium může manipulovat, záleží na tom, jak je využíváno v konkrétním kontextu</a:t>
            </a:r>
          </a:p>
          <a:p>
            <a:endParaRPr lang="cs-CZ" dirty="0"/>
          </a:p>
          <a:p>
            <a:r>
              <a:rPr lang="cs-CZ" dirty="0"/>
              <a:t>Hlavní cíl – odhalovat a analyzovat rozmanité taktiky médií</a:t>
            </a:r>
          </a:p>
          <a:p>
            <a:endParaRPr lang="cs-CZ" dirty="0"/>
          </a:p>
          <a:p>
            <a:r>
              <a:rPr lang="cs-CZ" dirty="0"/>
              <a:t>průzkum složitých a nepřehledných vztahů, které rozvíjíme s médii (interakce lidských a strojových aktérů)</a:t>
            </a:r>
          </a:p>
          <a:p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8020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65191"/>
          </a:xfrm>
        </p:spPr>
        <p:txBody>
          <a:bodyPr/>
          <a:lstStyle/>
          <a:p>
            <a:r>
              <a:rPr lang="cs-CZ" dirty="0"/>
              <a:t>Zlá média (</a:t>
            </a:r>
            <a:r>
              <a:rPr lang="cs-CZ" dirty="0" err="1"/>
              <a:t>Evil</a:t>
            </a:r>
            <a:r>
              <a:rPr lang="cs-CZ" dirty="0"/>
              <a:t> Media)</a:t>
            </a:r>
            <a:br>
              <a:rPr lang="cs-CZ" dirty="0"/>
            </a:br>
            <a:r>
              <a:rPr lang="cs-CZ" sz="3600" dirty="0" err="1"/>
              <a:t>Eristická</a:t>
            </a:r>
            <a:r>
              <a:rPr lang="cs-CZ" sz="3600" dirty="0"/>
              <a:t> dialektika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46434"/>
          </a:xfrm>
        </p:spPr>
        <p:txBody>
          <a:bodyPr/>
          <a:lstStyle/>
          <a:p>
            <a:r>
              <a:rPr lang="cs-CZ" dirty="0"/>
              <a:t>soubor lingvistických ozvláštnění, která mají být užívána k prosazení zájmů řečníka</a:t>
            </a:r>
          </a:p>
          <a:p>
            <a:r>
              <a:rPr lang="cs-CZ" dirty="0"/>
              <a:t>rétorické klamy či lsti určené pro vedení co nejpřesvědčivější argumentace ve prospěch nějakého tvrzení</a:t>
            </a:r>
          </a:p>
          <a:p>
            <a:r>
              <a:rPr lang="cs-CZ" dirty="0"/>
              <a:t>Úkol </a:t>
            </a:r>
            <a:r>
              <a:rPr lang="cs-CZ" dirty="0" err="1"/>
              <a:t>eristické</a:t>
            </a:r>
            <a:r>
              <a:rPr lang="cs-CZ" dirty="0"/>
              <a:t> dialektiky – identifikovat a analyzovat tyto rétorické figury, aby mohly být ve skutečných debatách ihned poznány a zničeny</a:t>
            </a:r>
          </a:p>
          <a:p>
            <a:r>
              <a:rPr lang="cs-CZ" b="1" dirty="0"/>
              <a:t>Eristika programovaných médií - </a:t>
            </a:r>
            <a:r>
              <a:rPr lang="cs-CZ" dirty="0"/>
              <a:t>digitální média svojí interaktivitou vytvářejí infrastrukturu pro vedení diskuze, přináší nové strategie manipulace</a:t>
            </a:r>
          </a:p>
          <a:p>
            <a:r>
              <a:rPr lang="cs-CZ" dirty="0"/>
              <a:t>výzkum vedoucí k demaskování klamných rétorických figur uplatňujících se v šedých zónách digitálních médií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918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49370"/>
            <a:ext cx="9601200" cy="1365191"/>
          </a:xfrm>
        </p:spPr>
        <p:txBody>
          <a:bodyPr/>
          <a:lstStyle/>
          <a:p>
            <a:r>
              <a:rPr lang="cs-CZ" dirty="0"/>
              <a:t>Zlá média (</a:t>
            </a:r>
            <a:r>
              <a:rPr lang="cs-CZ" dirty="0" err="1"/>
              <a:t>Evil</a:t>
            </a:r>
            <a:r>
              <a:rPr lang="cs-CZ" dirty="0"/>
              <a:t> Media)</a:t>
            </a:r>
            <a:br>
              <a:rPr lang="cs-CZ" dirty="0"/>
            </a:br>
            <a:r>
              <a:rPr lang="cs-CZ" sz="3600" dirty="0" err="1"/>
              <a:t>Eristická</a:t>
            </a:r>
            <a:r>
              <a:rPr lang="cs-CZ" sz="3600" dirty="0"/>
              <a:t> dialektika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513840"/>
            <a:ext cx="9601200" cy="4046434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Seznam taktik digitálních médií – zdroj: Jana Horáková – Úvod do softwarových studií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D4C4BF-EB31-4BCB-B5F4-775E83233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532" y="1889655"/>
            <a:ext cx="10972800" cy="5190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4191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9ED8A36-3E20-4E33-82E8-36B14834A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365191"/>
          </a:xfrm>
        </p:spPr>
        <p:txBody>
          <a:bodyPr/>
          <a:lstStyle/>
          <a:p>
            <a:r>
              <a:rPr lang="cs-CZ" dirty="0"/>
              <a:t>Zlá média (</a:t>
            </a:r>
            <a:r>
              <a:rPr lang="cs-CZ" dirty="0" err="1"/>
              <a:t>Evil</a:t>
            </a:r>
            <a:r>
              <a:rPr lang="cs-CZ" dirty="0"/>
              <a:t> Media)</a:t>
            </a:r>
            <a:br>
              <a:rPr lang="cs-CZ" dirty="0"/>
            </a:br>
            <a:r>
              <a:rPr lang="cs-CZ" sz="3600" dirty="0"/>
              <a:t>Základní koncepty </a:t>
            </a:r>
            <a:r>
              <a:rPr lang="cs-CZ" sz="3600" dirty="0" err="1"/>
              <a:t>evil</a:t>
            </a:r>
            <a:r>
              <a:rPr lang="cs-CZ" sz="3600" dirty="0"/>
              <a:t> media </a:t>
            </a:r>
            <a:r>
              <a:rPr lang="cs-CZ" sz="3600" dirty="0" err="1"/>
              <a:t>studies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7AB456-AE2D-4CD1-B56A-24EA162A9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4046434"/>
          </a:xfrm>
        </p:spPr>
        <p:txBody>
          <a:bodyPr/>
          <a:lstStyle/>
          <a:p>
            <a:pPr marL="0" indent="0">
              <a:buNone/>
            </a:pPr>
            <a:r>
              <a:rPr lang="cs-CZ" sz="2800" dirty="0"/>
              <a:t>Klíčové myšlenky:</a:t>
            </a:r>
          </a:p>
          <a:p>
            <a:r>
              <a:rPr lang="cs-CZ" sz="2800" dirty="0"/>
              <a:t>Mimo reprezentaci</a:t>
            </a:r>
          </a:p>
          <a:p>
            <a:r>
              <a:rPr lang="cs-CZ" sz="2800" dirty="0"/>
              <a:t>Zpředmětněný jazyk</a:t>
            </a:r>
          </a:p>
          <a:p>
            <a:r>
              <a:rPr lang="cs-CZ" sz="2800" dirty="0"/>
              <a:t>Iracionalita (sofistika programování)</a:t>
            </a:r>
          </a:p>
          <a:p>
            <a:r>
              <a:rPr lang="cs-CZ" sz="2800" dirty="0"/>
              <a:t>Afekt</a:t>
            </a:r>
          </a:p>
          <a:p>
            <a:r>
              <a:rPr lang="cs-CZ" sz="2800" dirty="0"/>
              <a:t>Hypnotická sugesce</a:t>
            </a:r>
          </a:p>
          <a:p>
            <a:r>
              <a:rPr lang="cs-CZ" sz="2800" dirty="0"/>
              <a:t>Princip zla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8907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70E9C9-A155-4BE0-8BBF-3133C1247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4999" y="645431"/>
            <a:ext cx="9601200" cy="1485900"/>
          </a:xfrm>
        </p:spPr>
        <p:txBody>
          <a:bodyPr/>
          <a:lstStyle/>
          <a:p>
            <a:r>
              <a:rPr lang="cs-CZ" dirty="0"/>
              <a:t>Příklad kulturního překódování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042FFA1-BC75-4E81-8CB9-D7DD1960FA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999" y="1740850"/>
            <a:ext cx="9601200" cy="3581400"/>
          </a:xfrm>
        </p:spPr>
        <p:txBody>
          <a:bodyPr/>
          <a:lstStyle/>
          <a:p>
            <a:r>
              <a:rPr lang="cs-CZ" sz="2400" dirty="0"/>
              <a:t>Hra </a:t>
            </a:r>
            <a:r>
              <a:rPr lang="cs-CZ" sz="2400" dirty="0" err="1"/>
              <a:t>Space</a:t>
            </a:r>
            <a:r>
              <a:rPr lang="cs-CZ" sz="2400" dirty="0"/>
              <a:t> </a:t>
            </a:r>
            <a:r>
              <a:rPr lang="cs-CZ" sz="2400" dirty="0" err="1"/>
              <a:t>Invaders</a:t>
            </a:r>
            <a:endParaRPr lang="cs-CZ" sz="2400" dirty="0"/>
          </a:p>
          <a:p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5CD7F4E5-59C1-4126-B4BD-854251626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7409" y="3358314"/>
            <a:ext cx="3660449" cy="3499686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5F529077-E202-4D3B-A960-9D0C1DEC7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5" y="2735073"/>
            <a:ext cx="3180522" cy="413467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F8DE34F-A67A-40B8-BB3D-D029067917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7174" y="1615083"/>
            <a:ext cx="4094922" cy="146105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FE8DAAE1-F254-4C51-8C87-0097199DF8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92090" y="3581070"/>
            <a:ext cx="4303656" cy="3227742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FFD42561-6D74-48DD-B81D-E1FABD5969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09959" y="301761"/>
            <a:ext cx="3785787" cy="3065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060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B74565C-22DD-4AC5-B0B5-39253B9C8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26463"/>
            <a:ext cx="9601200" cy="1485900"/>
          </a:xfrm>
        </p:spPr>
        <p:txBody>
          <a:bodyPr/>
          <a:lstStyle/>
          <a:p>
            <a:r>
              <a:rPr lang="cs-CZ" dirty="0"/>
              <a:t>Softwarová studia – vznik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B23D755-F7F0-4300-BB24-EDD456DCED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110953"/>
            <a:ext cx="9601200" cy="5520583"/>
          </a:xfrm>
        </p:spPr>
        <p:txBody>
          <a:bodyPr>
            <a:normAutofit fontScale="62500" lnSpcReduction="20000"/>
          </a:bodyPr>
          <a:lstStyle/>
          <a:p>
            <a:r>
              <a:rPr lang="cs-CZ" sz="3200" dirty="0"/>
              <a:t>2001 - První zmínka o softwarových studiích v knize Jazyk nových médií (Lev </a:t>
            </a:r>
            <a:r>
              <a:rPr lang="cs-CZ" sz="3200" dirty="0" err="1"/>
              <a:t>Manovich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2006 - Software </a:t>
            </a:r>
            <a:r>
              <a:rPr lang="cs-CZ" sz="3200" dirty="0" err="1"/>
              <a:t>studies</a:t>
            </a:r>
            <a:r>
              <a:rPr lang="cs-CZ" sz="3200" dirty="0"/>
              <a:t> Workshop (Matthew </a:t>
            </a:r>
            <a:r>
              <a:rPr lang="cs-CZ" sz="3200" dirty="0" err="1"/>
              <a:t>Fuller</a:t>
            </a:r>
            <a:r>
              <a:rPr lang="cs-CZ" sz="3200" dirty="0"/>
              <a:t>) </a:t>
            </a:r>
          </a:p>
          <a:p>
            <a:endParaRPr lang="cs-CZ" sz="3200" dirty="0"/>
          </a:p>
          <a:p>
            <a:r>
              <a:rPr lang="cs-CZ" sz="3200" dirty="0"/>
              <a:t>2008 – kniha </a:t>
            </a:r>
            <a:r>
              <a:rPr lang="cs-CZ" sz="3200" dirty="0" err="1"/>
              <a:t>Sotware</a:t>
            </a:r>
            <a:r>
              <a:rPr lang="cs-CZ" sz="3200" dirty="0"/>
              <a:t> </a:t>
            </a:r>
            <a:r>
              <a:rPr lang="cs-CZ" sz="3200" dirty="0" err="1"/>
              <a:t>Studies</a:t>
            </a:r>
            <a:r>
              <a:rPr lang="cs-CZ" sz="3200" dirty="0"/>
              <a:t>/ A Lexicon (editor Matthew </a:t>
            </a:r>
            <a:r>
              <a:rPr lang="cs-CZ" sz="3200" dirty="0" err="1"/>
              <a:t>Fuller</a:t>
            </a:r>
            <a:r>
              <a:rPr lang="cs-CZ" sz="3200" dirty="0"/>
              <a:t>)</a:t>
            </a:r>
          </a:p>
          <a:p>
            <a:endParaRPr lang="cs-CZ" sz="3200" dirty="0"/>
          </a:p>
          <a:p>
            <a:r>
              <a:rPr lang="cs-CZ" sz="3200" dirty="0"/>
              <a:t>2008 – Lev </a:t>
            </a:r>
            <a:r>
              <a:rPr lang="cs-CZ" sz="3200" dirty="0" err="1"/>
              <a:t>Manovich</a:t>
            </a:r>
            <a:r>
              <a:rPr lang="cs-CZ" sz="3200" dirty="0"/>
              <a:t> – první akademický studijní program – Iniciativa pro softwarová studia na </a:t>
            </a:r>
            <a:r>
              <a:rPr lang="cs-CZ" sz="3200" dirty="0" err="1"/>
              <a:t>Californské</a:t>
            </a:r>
            <a:r>
              <a:rPr lang="cs-CZ" sz="3200" dirty="0"/>
              <a:t> univerzitě v San Diegu</a:t>
            </a:r>
          </a:p>
          <a:p>
            <a:endParaRPr lang="cs-CZ" sz="3200" dirty="0"/>
          </a:p>
          <a:p>
            <a:r>
              <a:rPr lang="cs-CZ" sz="3200" dirty="0"/>
              <a:t>2008 – MIT </a:t>
            </a:r>
            <a:r>
              <a:rPr lang="cs-CZ" sz="3200" dirty="0" err="1"/>
              <a:t>Press</a:t>
            </a:r>
            <a:r>
              <a:rPr lang="cs-CZ" sz="3200" dirty="0"/>
              <a:t> – ediční řada Software </a:t>
            </a:r>
            <a:r>
              <a:rPr lang="cs-CZ" sz="3200" dirty="0" err="1"/>
              <a:t>Studies</a:t>
            </a:r>
            <a:endParaRPr lang="cs-CZ" sz="3200" dirty="0"/>
          </a:p>
          <a:p>
            <a:r>
              <a:rPr lang="cs-CZ" sz="3200" dirty="0">
                <a:hlinkClick r:id="rId2"/>
              </a:rPr>
              <a:t>https://mitpress.mit.edu/topics/digital-humanities-new-media/software-studies</a:t>
            </a:r>
            <a:endParaRPr lang="cs-CZ" sz="3200" dirty="0"/>
          </a:p>
          <a:p>
            <a:endParaRPr lang="cs-CZ" sz="3200" dirty="0"/>
          </a:p>
          <a:p>
            <a:r>
              <a:rPr lang="cs-CZ" sz="3200" dirty="0"/>
              <a:t>2011 – vznik nové publikační platformy, recenzovaný online časopis </a:t>
            </a:r>
            <a:r>
              <a:rPr lang="cs-CZ" sz="3200" dirty="0" err="1"/>
              <a:t>Computational</a:t>
            </a:r>
            <a:r>
              <a:rPr lang="cs-CZ" sz="3200" dirty="0"/>
              <a:t> </a:t>
            </a:r>
            <a:r>
              <a:rPr lang="cs-CZ" sz="3200" dirty="0" err="1"/>
              <a:t>Culture</a:t>
            </a:r>
            <a:r>
              <a:rPr lang="cs-CZ" sz="3200" dirty="0"/>
              <a:t> - </a:t>
            </a:r>
            <a:r>
              <a:rPr lang="cs-CZ" sz="3200" dirty="0">
                <a:hlinkClick r:id="rId3"/>
              </a:rPr>
              <a:t>http://computationalculture.net</a:t>
            </a:r>
            <a:endParaRPr lang="cs-CZ" sz="3200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06030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CD33A0B-4C2A-483D-B7B7-41A735DC73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příbuzné disciplíny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64FCB3-FE3C-4078-B0CC-C929D178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7398" y="2285999"/>
            <a:ext cx="8387697" cy="4157529"/>
          </a:xfrm>
        </p:spPr>
        <p:txBody>
          <a:bodyPr>
            <a:normAutofit lnSpcReduction="10000"/>
          </a:bodyPr>
          <a:lstStyle/>
          <a:p>
            <a:r>
              <a:rPr lang="cs-CZ" sz="2400" dirty="0"/>
              <a:t>Kritická studia kódu (</a:t>
            </a:r>
            <a:r>
              <a:rPr lang="cs-CZ" sz="2400" dirty="0" err="1"/>
              <a:t>Critical</a:t>
            </a:r>
            <a:r>
              <a:rPr lang="cs-CZ" sz="2400" dirty="0"/>
              <a:t> </a:t>
            </a:r>
            <a:r>
              <a:rPr lang="cs-CZ" sz="2400" dirty="0" err="1"/>
              <a:t>Code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): interpretace kódu v kontextu kultury, praxe, ideologie nebo mocenských praktik</a:t>
            </a:r>
          </a:p>
          <a:p>
            <a:r>
              <a:rPr lang="cs-CZ" sz="2400" dirty="0"/>
              <a:t>Mark C. Marino, Nick </a:t>
            </a:r>
            <a:r>
              <a:rPr lang="cs-CZ" sz="2400" dirty="0" err="1"/>
              <a:t>Montfort</a:t>
            </a:r>
            <a:endParaRPr lang="cs-CZ" sz="2400" dirty="0"/>
          </a:p>
          <a:p>
            <a:r>
              <a:rPr lang="cs-CZ" sz="2400" dirty="0">
                <a:hlinkClick r:id="rId2"/>
              </a:rPr>
              <a:t>https://criticalcodestudies.com</a:t>
            </a:r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Studia platforem (</a:t>
            </a:r>
            <a:r>
              <a:rPr lang="cs-CZ" sz="2400" dirty="0" err="1"/>
              <a:t>Platform</a:t>
            </a:r>
            <a:r>
              <a:rPr lang="cs-CZ" sz="2400" dirty="0"/>
              <a:t> </a:t>
            </a:r>
            <a:r>
              <a:rPr lang="cs-CZ" sz="2400" dirty="0" err="1"/>
              <a:t>Studies</a:t>
            </a:r>
            <a:r>
              <a:rPr lang="cs-CZ" sz="2400" dirty="0"/>
              <a:t>): analyzují vztahy mezi hardwarem a softwarem, průzkum architektury hardwaru</a:t>
            </a:r>
          </a:p>
          <a:p>
            <a:r>
              <a:rPr lang="cs-CZ" sz="2400" dirty="0"/>
              <a:t>Ian </a:t>
            </a:r>
            <a:r>
              <a:rPr lang="cs-CZ" sz="2400" dirty="0" err="1"/>
              <a:t>Bogost</a:t>
            </a:r>
            <a:r>
              <a:rPr lang="cs-CZ" sz="2400" dirty="0"/>
              <a:t>, Nick </a:t>
            </a:r>
            <a:r>
              <a:rPr lang="cs-CZ" sz="2400" dirty="0" err="1"/>
              <a:t>Montfort</a:t>
            </a:r>
            <a:endParaRPr lang="cs-CZ" sz="2400" dirty="0"/>
          </a:p>
          <a:p>
            <a:r>
              <a:rPr lang="cs-CZ" sz="2400" dirty="0">
                <a:hlinkClick r:id="rId3"/>
              </a:rPr>
              <a:t>https://mitpress.mit.edu/books/series/platform-studies</a:t>
            </a:r>
            <a:endParaRPr lang="cs-CZ" sz="2400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8F80E11-FDCA-497A-A684-5DE18270CE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332" y="3375587"/>
            <a:ext cx="2350047" cy="352136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9A25E3-924B-4E7B-AFDA-4ED8BDF04B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41332" y="76511"/>
            <a:ext cx="2501703" cy="3179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211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17359F4-3DEB-4645-8AEE-172008CF54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 komplexní analýzy digitálního artefaktu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9464F1D-D17D-4578-A6ED-C73D961B23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1941" y="2362912"/>
            <a:ext cx="8071503" cy="3581400"/>
          </a:xfrm>
        </p:spPr>
        <p:txBody>
          <a:bodyPr/>
          <a:lstStyle/>
          <a:p>
            <a:r>
              <a:rPr lang="en-US" sz="2400" dirty="0"/>
              <a:t>Ian </a:t>
            </a:r>
            <a:r>
              <a:rPr lang="en-US" sz="2400" dirty="0" err="1"/>
              <a:t>Bogost</a:t>
            </a:r>
            <a:r>
              <a:rPr lang="cs-CZ" sz="2400" dirty="0"/>
              <a:t> - </a:t>
            </a:r>
            <a:r>
              <a:rPr lang="en-US" sz="2400" dirty="0"/>
              <a:t>Videogames are mess, 2009 </a:t>
            </a:r>
            <a:endParaRPr lang="cs-CZ" sz="2400" dirty="0"/>
          </a:p>
          <a:p>
            <a:r>
              <a:rPr lang="en-US" sz="2400" dirty="0">
                <a:hlinkClick r:id="rId2"/>
              </a:rPr>
              <a:t>http://www.bogost.com/writing/videogames_are_a_mess.shtml</a:t>
            </a:r>
            <a:endParaRPr lang="cs-CZ" sz="2400" dirty="0"/>
          </a:p>
          <a:p>
            <a:endParaRPr lang="en-US" sz="2400" dirty="0"/>
          </a:p>
          <a:p>
            <a:endParaRPr lang="cs-CZ" dirty="0"/>
          </a:p>
          <a:p>
            <a:endParaRPr lang="en-US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186E248-A46E-421B-9A79-A884C609D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5641" y="1828800"/>
            <a:ext cx="3833782" cy="472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0880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8B3A43-0CA0-4230-AA77-344B27640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395" y="566158"/>
            <a:ext cx="7874950" cy="1485900"/>
          </a:xfrm>
        </p:spPr>
        <p:txBody>
          <a:bodyPr/>
          <a:lstStyle/>
          <a:p>
            <a:r>
              <a:rPr lang="cs-CZ" dirty="0"/>
              <a:t>Metodologie softwarových studií: tři přístupy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9BA8B4-66A3-406E-B1A1-F53875791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391" y="1966912"/>
            <a:ext cx="7456205" cy="3581400"/>
          </a:xfrm>
        </p:spPr>
        <p:txBody>
          <a:bodyPr/>
          <a:lstStyle/>
          <a:p>
            <a:r>
              <a:rPr lang="cs-CZ" b="1" dirty="0"/>
              <a:t>1. Metoda komparace - Noah </a:t>
            </a:r>
            <a:r>
              <a:rPr lang="cs-CZ" b="1" dirty="0" err="1"/>
              <a:t>Wardrip</a:t>
            </a:r>
            <a:r>
              <a:rPr lang="cs-CZ" b="1" dirty="0"/>
              <a:t> </a:t>
            </a:r>
            <a:r>
              <a:rPr lang="cs-CZ" b="1" dirty="0" err="1"/>
              <a:t>Fruin</a:t>
            </a:r>
            <a:r>
              <a:rPr lang="cs-CZ" b="1" dirty="0"/>
              <a:t> </a:t>
            </a:r>
          </a:p>
          <a:p>
            <a:endParaRPr lang="cs-CZ" b="1" dirty="0"/>
          </a:p>
          <a:p>
            <a:r>
              <a:rPr lang="cs-CZ" sz="2400" dirty="0"/>
              <a:t>systematické srovnávání děl a idejí, které přibližně ve stejné době formulovali vědci a umělci</a:t>
            </a:r>
          </a:p>
          <a:p>
            <a:r>
              <a:rPr lang="cs-CZ" sz="2400" dirty="0"/>
              <a:t>příklad – srovnání povídky Zahrada, kde se cestičky rozvětvují (Jorge Luis </a:t>
            </a:r>
            <a:r>
              <a:rPr lang="cs-CZ" sz="2400" dirty="0" err="1"/>
              <a:t>Borges</a:t>
            </a:r>
            <a:r>
              <a:rPr lang="cs-CZ" sz="2400" dirty="0"/>
              <a:t>, 1941) a návrhu zařízení </a:t>
            </a:r>
            <a:r>
              <a:rPr lang="cs-CZ" sz="2400" dirty="0" err="1"/>
              <a:t>Memex</a:t>
            </a:r>
            <a:r>
              <a:rPr lang="cs-CZ" sz="2400" dirty="0"/>
              <a:t> (</a:t>
            </a:r>
            <a:r>
              <a:rPr lang="cs-CZ" sz="2400" dirty="0" err="1"/>
              <a:t>Vannevar</a:t>
            </a:r>
            <a:r>
              <a:rPr lang="cs-CZ" sz="2400" dirty="0"/>
              <a:t> Bush, 1945)</a:t>
            </a:r>
          </a:p>
          <a:p>
            <a:r>
              <a:rPr lang="cs-CZ" sz="2400" dirty="0"/>
              <a:t>v obou dílech byla formulována myšlenka hypertextu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C895782-2F17-4C00-81DA-BD4D6D567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45" y="985931"/>
            <a:ext cx="3080839" cy="310441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400B8CB5-97EC-4068-9538-8F3D037CE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2157" y="4181413"/>
            <a:ext cx="455295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113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B32BB0D-75DE-47EF-AEC5-362A1F8EB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867DDD9-CFB4-44FC-A8E3-E8F99E0AE2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5999"/>
            <a:ext cx="9601200" cy="4003705"/>
          </a:xfrm>
        </p:spPr>
        <p:txBody>
          <a:bodyPr/>
          <a:lstStyle/>
          <a:p>
            <a:r>
              <a:rPr lang="cs-CZ" sz="2400" dirty="0"/>
              <a:t>2. Evropská větev softwarových studií - Matthew </a:t>
            </a:r>
            <a:r>
              <a:rPr lang="cs-CZ" sz="2400" dirty="0" err="1"/>
              <a:t>Fuller</a:t>
            </a:r>
            <a:r>
              <a:rPr lang="cs-CZ" sz="2400" dirty="0"/>
              <a:t> – </a:t>
            </a:r>
            <a:r>
              <a:rPr lang="cs-CZ" sz="2400" b="1" dirty="0"/>
              <a:t>kritický přístup k softwaru, interdisciplinární výzkum </a:t>
            </a:r>
          </a:p>
          <a:p>
            <a:r>
              <a:rPr lang="cs-CZ" sz="2400" dirty="0"/>
              <a:t>průzkum softwaru prostřednictvím prověřených metod tradičních humanitních disciplín (sociologie, kritická teorie, mediální studia, teorie vědy, teorie umění)</a:t>
            </a:r>
          </a:p>
          <a:p>
            <a:r>
              <a:rPr lang="cs-CZ" sz="2400" dirty="0"/>
              <a:t>odkrývání historického rozměru softwaru a jeho možných budoucností (spekulativní software – Matthew </a:t>
            </a:r>
            <a:r>
              <a:rPr lang="cs-CZ" sz="2400" dirty="0" err="1"/>
              <a:t>Fuller</a:t>
            </a:r>
            <a:r>
              <a:rPr lang="cs-CZ" sz="2400" dirty="0"/>
              <a:t>)</a:t>
            </a:r>
          </a:p>
          <a:p>
            <a:r>
              <a:rPr lang="cs-CZ" sz="2400" dirty="0"/>
              <a:t>koncept </a:t>
            </a:r>
            <a:r>
              <a:rPr lang="cs-CZ" sz="2400" dirty="0" err="1"/>
              <a:t>hackability</a:t>
            </a:r>
            <a:r>
              <a:rPr lang="cs-CZ" sz="2400" dirty="0"/>
              <a:t> (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Anne </a:t>
            </a:r>
            <a:r>
              <a:rPr lang="cs-CZ" sz="24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Galloway</a:t>
            </a:r>
            <a:r>
              <a:rPr lang="cs-CZ" sz="24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 - otevřenost softwaru pro další rozvíjení, vylepšování či přizpůsobování potřebám uživatelů</a:t>
            </a:r>
            <a:endParaRPr lang="cs-CZ" sz="2400" dirty="0"/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52077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BF6B74F-B11F-4FBF-893A-DD5B2A45AD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0B98AA0-D106-4395-A819-ABA5D5AB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71700"/>
            <a:ext cx="9601200" cy="3581400"/>
          </a:xfrm>
        </p:spPr>
        <p:txBody>
          <a:bodyPr>
            <a:noAutofit/>
          </a:bodyPr>
          <a:lstStyle/>
          <a:p>
            <a:r>
              <a:rPr lang="cs-CZ" sz="2400" dirty="0"/>
              <a:t>3. Americká větev softwarových studií – Lev </a:t>
            </a:r>
            <a:r>
              <a:rPr lang="cs-CZ" sz="2400" dirty="0" err="1"/>
              <a:t>Manovich</a:t>
            </a:r>
            <a:r>
              <a:rPr lang="cs-CZ" sz="2400" dirty="0"/>
              <a:t> – </a:t>
            </a:r>
            <a:r>
              <a:rPr lang="cs-CZ" sz="2400" b="1" dirty="0"/>
              <a:t>zaměření na vývoj nových a adekvátních nástrojů k výzkumu softwaru a digitální kultury</a:t>
            </a:r>
          </a:p>
          <a:p>
            <a:endParaRPr lang="cs-CZ" sz="2400" b="1" dirty="0"/>
          </a:p>
          <a:p>
            <a:r>
              <a:rPr lang="cs-CZ" sz="2400" dirty="0"/>
              <a:t>soustředění na zkoumání kulturního softwaru </a:t>
            </a:r>
          </a:p>
          <a:p>
            <a:endParaRPr lang="cs-CZ" sz="2400" b="1" dirty="0"/>
          </a:p>
          <a:p>
            <a:r>
              <a:rPr lang="cs-CZ" sz="2400" dirty="0"/>
              <a:t>Koncept hloubkové </a:t>
            </a:r>
            <a:r>
              <a:rPr lang="cs-CZ" sz="2400" dirty="0" err="1"/>
              <a:t>remixovatelnosti</a:t>
            </a:r>
            <a:r>
              <a:rPr lang="cs-CZ" sz="2400" dirty="0"/>
              <a:t> – směšování všech médií v rámci softwaru</a:t>
            </a:r>
          </a:p>
          <a:p>
            <a:endParaRPr lang="cs-CZ" sz="2400" dirty="0"/>
          </a:p>
          <a:p>
            <a:r>
              <a:rPr lang="cs-CZ" sz="2400" dirty="0"/>
              <a:t>Specifický směr výzkumu </a:t>
            </a:r>
            <a:r>
              <a:rPr lang="cs-CZ" sz="2400" dirty="0" err="1"/>
              <a:t>Kulturální</a:t>
            </a:r>
            <a:r>
              <a:rPr lang="cs-CZ" sz="2400" dirty="0"/>
              <a:t> analytika</a:t>
            </a:r>
          </a:p>
        </p:txBody>
      </p:sp>
    </p:spTree>
    <p:extLst>
      <p:ext uri="{BB962C8B-B14F-4D97-AF65-F5344CB8AC3E}">
        <p14:creationId xmlns:p14="http://schemas.microsoft.com/office/powerpoint/2010/main" val="3029962643"/>
      </p:ext>
    </p:extLst>
  </p:cSld>
  <p:clrMapOvr>
    <a:masterClrMapping/>
  </p:clrMapOvr>
</p:sld>
</file>

<file path=ppt/theme/theme1.xml><?xml version="1.0" encoding="utf-8"?>
<a:theme xmlns:a="http://schemas.openxmlformats.org/drawingml/2006/main" name="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říznutí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rop">
    <a:dk1>
      <a:sysClr val="windowText" lastClr="000000"/>
    </a:dk1>
    <a:lt1>
      <a:sysClr val="window" lastClr="FFFFFF"/>
    </a:lt1>
    <a:dk2>
      <a:srgbClr val="191B0E"/>
    </a:dk2>
    <a:lt2>
      <a:srgbClr val="EFEDE3"/>
    </a:lt2>
    <a:accent1>
      <a:srgbClr val="8C8D86"/>
    </a:accent1>
    <a:accent2>
      <a:srgbClr val="E6C069"/>
    </a:accent2>
    <a:accent3>
      <a:srgbClr val="897B61"/>
    </a:accent3>
    <a:accent4>
      <a:srgbClr val="8DAB8E"/>
    </a:accent4>
    <a:accent5>
      <a:srgbClr val="77A2BB"/>
    </a:accent5>
    <a:accent6>
      <a:srgbClr val="E28394"/>
    </a:accent6>
    <a:hlink>
      <a:srgbClr val="77A2BB"/>
    </a:hlink>
    <a:folHlink>
      <a:srgbClr val="957A99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TM10001105[[fn=Oříznutí]]</Template>
  <TotalTime>330</TotalTime>
  <Words>1068</Words>
  <Application>Microsoft Office PowerPoint</Application>
  <PresentationFormat>Širokoúhlá obrazovka</PresentationFormat>
  <Paragraphs>115</Paragraphs>
  <Slides>24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Franklin Gothic Book</vt:lpstr>
      <vt:lpstr>Oříznutí</vt:lpstr>
      <vt:lpstr>Office Theme</vt:lpstr>
      <vt:lpstr>1_Oříznutí</vt:lpstr>
      <vt:lpstr>Softwarová studia</vt:lpstr>
      <vt:lpstr>Softwarová studia – vznik disciplíny</vt:lpstr>
      <vt:lpstr>Příklad kulturního překódování</vt:lpstr>
      <vt:lpstr>Softwarová studia – vznik disciplíny</vt:lpstr>
      <vt:lpstr>Další příbuzné disciplíny</vt:lpstr>
      <vt:lpstr>Návrh komplexní analýzy digitálního artefaktu</vt:lpstr>
      <vt:lpstr>Metodologie softwarových studií: tři přístupy</vt:lpstr>
      <vt:lpstr>Prezentace aplikace PowerPoint</vt:lpstr>
      <vt:lpstr>Prezentace aplikace PowerPoint</vt:lpstr>
      <vt:lpstr>Kulturální analytika</vt:lpstr>
      <vt:lpstr>Kulturní data </vt:lpstr>
      <vt:lpstr>Prezentace aplikace PowerPoint</vt:lpstr>
      <vt:lpstr>Příklad - analýza jednoho milionu stránek manga komiksů</vt:lpstr>
      <vt:lpstr>Prezentace aplikace PowerPoint</vt:lpstr>
      <vt:lpstr>Kritická analýza softwaru  It looks like you're writing a letter: Microsoft Word (2000) – Matthew Fuller </vt:lpstr>
      <vt:lpstr>Kritická analýza softwaru  It looks like you're writing a letter: Microsoft Word (2000) – Matthew Fuller </vt:lpstr>
      <vt:lpstr>Inside Photoshop – Lev Manovich (2011) </vt:lpstr>
      <vt:lpstr>Inside Photoshop – Lev Manovich </vt:lpstr>
      <vt:lpstr>Inside Photoshop – Lev Manovich  https://www.reddit.com/r/movies/comments/3zhakx/the_genesis_sequence_from_star_trek_ii_the_wrath/  https://www.historyofinformation.com/detail.php?id=3141       </vt:lpstr>
      <vt:lpstr>Aktuální témata softwarových studií Zlá média (Evil Media)</vt:lpstr>
      <vt:lpstr>Zlá média (Evil Media)</vt:lpstr>
      <vt:lpstr>Zlá média (Evil Media) Eristická dialektika </vt:lpstr>
      <vt:lpstr>Zlá média (Evil Media) Eristická dialektika </vt:lpstr>
      <vt:lpstr>Zlá média (Evil Media) Základní koncepty evil media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Softwarová studia</dc:title>
  <dc:creator>Adam Franc</dc:creator>
  <cp:lastModifiedBy>Adam Franc</cp:lastModifiedBy>
  <cp:revision>23</cp:revision>
  <dcterms:created xsi:type="dcterms:W3CDTF">2022-04-30T10:53:38Z</dcterms:created>
  <dcterms:modified xsi:type="dcterms:W3CDTF">2023-02-23T10:45:17Z</dcterms:modified>
</cp:coreProperties>
</file>