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912" autoAdjust="0"/>
    <p:restoredTop sz="94660"/>
  </p:normalViewPr>
  <p:slideViewPr>
    <p:cSldViewPr>
      <p:cViewPr varScale="1">
        <p:scale>
          <a:sx n="69" d="100"/>
          <a:sy n="69" d="100"/>
        </p:scale>
        <p:origin x="-118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5603D1C-0F54-4489-B67D-895033D834BF}"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313606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5603D1C-0F54-4489-B67D-895033D834BF}"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4070255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5603D1C-0F54-4489-B67D-895033D834BF}"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3858043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5603D1C-0F54-4489-B67D-895033D834BF}"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3279091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5603D1C-0F54-4489-B67D-895033D834BF}" type="datetimeFigureOut">
              <a:rPr lang="cs-CZ" smtClean="0"/>
              <a:t>15.03.2021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7164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5603D1C-0F54-4489-B67D-895033D834BF}" type="datetimeFigureOut">
              <a:rPr lang="cs-CZ" smtClean="0"/>
              <a:t>15.03.2021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3045703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5603D1C-0F54-4489-B67D-895033D834BF}" type="datetimeFigureOut">
              <a:rPr lang="cs-CZ" smtClean="0"/>
              <a:t>15.03.2021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2976097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5603D1C-0F54-4489-B67D-895033D834BF}" type="datetimeFigureOut">
              <a:rPr lang="cs-CZ" smtClean="0"/>
              <a:t>15.03.2021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280221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5603D1C-0F54-4489-B67D-895033D834BF}" type="datetimeFigureOut">
              <a:rPr lang="cs-CZ" smtClean="0"/>
              <a:t>15.03.2021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3005885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5603D1C-0F54-4489-B67D-895033D834BF}" type="datetimeFigureOut">
              <a:rPr lang="cs-CZ" smtClean="0"/>
              <a:t>15.03.2021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2681533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5603D1C-0F54-4489-B67D-895033D834BF}" type="datetimeFigureOut">
              <a:rPr lang="cs-CZ" smtClean="0"/>
              <a:t>15.03.2021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77381D3-5B56-429E-91BB-823F86453185}" type="slidenum">
              <a:rPr lang="cs-CZ" smtClean="0"/>
              <a:t>‹#›</a:t>
            </a:fld>
            <a:endParaRPr lang="cs-CZ"/>
          </a:p>
        </p:txBody>
      </p:sp>
    </p:spTree>
    <p:extLst>
      <p:ext uri="{BB962C8B-B14F-4D97-AF65-F5344CB8AC3E}">
        <p14:creationId xmlns:p14="http://schemas.microsoft.com/office/powerpoint/2010/main" val="125506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603D1C-0F54-4489-B67D-895033D834BF}" type="datetimeFigureOut">
              <a:rPr lang="cs-CZ" smtClean="0"/>
              <a:t>15.03.2021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381D3-5B56-429E-91BB-823F86453185}" type="slidenum">
              <a:rPr lang="cs-CZ" smtClean="0"/>
              <a:t>‹#›</a:t>
            </a:fld>
            <a:endParaRPr lang="cs-CZ"/>
          </a:p>
        </p:txBody>
      </p:sp>
    </p:spTree>
    <p:extLst>
      <p:ext uri="{BB962C8B-B14F-4D97-AF65-F5344CB8AC3E}">
        <p14:creationId xmlns:p14="http://schemas.microsoft.com/office/powerpoint/2010/main" val="614634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Poznámky k poznámkám</a:t>
            </a:r>
            <a:endParaRPr lang="cs-CZ" dirty="0"/>
          </a:p>
        </p:txBody>
      </p:sp>
      <p:sp>
        <p:nvSpPr>
          <p:cNvPr id="3" name="Zástupný symbol pro obsah 2"/>
          <p:cNvSpPr>
            <a:spLocks noGrp="1"/>
          </p:cNvSpPr>
          <p:nvPr>
            <p:ph idx="1"/>
          </p:nvPr>
        </p:nvSpPr>
        <p:spPr/>
        <p:txBody>
          <a:bodyPr>
            <a:normAutofit fontScale="77500" lnSpcReduction="20000"/>
          </a:bodyPr>
          <a:lstStyle/>
          <a:p>
            <a:pPr marL="0" indent="0">
              <a:buNone/>
            </a:pPr>
            <a:r>
              <a:rPr lang="cs-CZ" dirty="0" smtClean="0"/>
              <a:t>Velké evropské země stoply očkování </a:t>
            </a:r>
            <a:r>
              <a:rPr lang="cs-CZ" dirty="0" err="1" smtClean="0"/>
              <a:t>AstraZenekou</a:t>
            </a:r>
            <a:r>
              <a:rPr lang="cs-CZ" dirty="0" smtClean="0"/>
              <a:t>. Blatný k tomu nevidí důvod </a:t>
            </a:r>
          </a:p>
          <a:p>
            <a:pPr marL="0" indent="0">
              <a:buNone/>
            </a:pPr>
            <a:r>
              <a:rPr lang="cs-CZ" dirty="0" smtClean="0"/>
              <a:t>Přestože seznam zemí, od kterých získala vakcína od společnosti </a:t>
            </a:r>
            <a:r>
              <a:rPr lang="cs-CZ" dirty="0" err="1" smtClean="0"/>
              <a:t>AstraZeneka</a:t>
            </a:r>
            <a:r>
              <a:rPr lang="cs-CZ" dirty="0" smtClean="0"/>
              <a:t> stopku je stále delší, ministr Blatný nevidí důvod k obavám. Po Německu a Itálii pozastavilo očkování vakcínou od společnosti </a:t>
            </a:r>
            <a:r>
              <a:rPr lang="cs-CZ" dirty="0" err="1" smtClean="0"/>
              <a:t>AstraZeneka</a:t>
            </a:r>
            <a:r>
              <a:rPr lang="cs-CZ" dirty="0" smtClean="0"/>
              <a:t> i Nizozemsko a Francie. Přestože se možné komplikace spojené s očkování projevili i na Slovensku, ministr zdravotnictví Jan Blatný plánuje </a:t>
            </a:r>
            <a:r>
              <a:rPr lang="cs-CZ" dirty="0" err="1" smtClean="0"/>
              <a:t>vyočkovat</a:t>
            </a:r>
            <a:r>
              <a:rPr lang="cs-CZ" dirty="0" smtClean="0"/>
              <a:t> všechny současně dostupné dávky. Komu je ale píchnout? Nedůvěra společnosti s každým dalším případem vzrůstá. Naštěstí ministerstvo našlo řešení. Po hromadném odmítnutí vakcíny </a:t>
            </a:r>
            <a:r>
              <a:rPr lang="cs-CZ" dirty="0" err="1" smtClean="0"/>
              <a:t>AstraZeneka</a:t>
            </a:r>
            <a:r>
              <a:rPr lang="cs-CZ" dirty="0" smtClean="0"/>
              <a:t> ze strany seniorů, mediální kampaň zacílila na učitele. To aby se jich při online výuce nechytil žádný vir. </a:t>
            </a:r>
            <a:endParaRPr lang="cs-CZ" dirty="0"/>
          </a:p>
        </p:txBody>
      </p:sp>
      <p:pic>
        <p:nvPicPr>
          <p:cNvPr id="4" name="01_FF_glosa_poznamk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290033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9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Poznámky k poznámkám</a:t>
            </a: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smtClean="0"/>
              <a:t>Miloš Zeman se v únoru shodl s hlavními ústavními činiteli, že vakcíny proti COVID-19 musí projít schvalovacím procesem Evropské komise. Tento názor mu nevydržel ani měsíc. Nyní prosazuje užití neschválené Ruské a Čínské vakcíny. Možná kdyby byl Zeman ve svých názorech alespoň z třetiny natolik konzistentní jako v oddanosti k Rusku a Číně, nemuseli bychom trpět obavami, že slovní spojení „pravda vítězí“ na standartě prezidenta vystřídá „kam vítr, tam plášť“. </a:t>
            </a:r>
            <a:endParaRPr lang="cs-CZ" dirty="0"/>
          </a:p>
        </p:txBody>
      </p:sp>
      <p:pic>
        <p:nvPicPr>
          <p:cNvPr id="4" name="02_FF_glosa_poznamk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52530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Poznámky k poznámkám</a:t>
            </a:r>
            <a:endParaRPr lang="cs-CZ" dirty="0"/>
          </a:p>
        </p:txBody>
      </p:sp>
      <p:sp>
        <p:nvSpPr>
          <p:cNvPr id="3" name="Zástupný symbol pro obsah 2"/>
          <p:cNvSpPr>
            <a:spLocks noGrp="1"/>
          </p:cNvSpPr>
          <p:nvPr>
            <p:ph idx="1"/>
          </p:nvPr>
        </p:nvSpPr>
        <p:spPr/>
        <p:txBody>
          <a:bodyPr>
            <a:normAutofit fontScale="47500" lnSpcReduction="20000"/>
          </a:bodyPr>
          <a:lstStyle/>
          <a:p>
            <a:pPr marL="0" indent="0">
              <a:buNone/>
            </a:pPr>
            <a:r>
              <a:rPr lang="cs-CZ" b="1" dirty="0"/>
              <a:t>Nebrat si totalitu do nezakrytých úst</a:t>
            </a:r>
            <a:endParaRPr lang="cs-CZ" dirty="0"/>
          </a:p>
          <a:p>
            <a:pPr marL="0" indent="0">
              <a:buNone/>
            </a:pPr>
            <a:r>
              <a:rPr lang="cs-CZ" dirty="0"/>
              <a:t> </a:t>
            </a:r>
          </a:p>
          <a:p>
            <a:pPr marL="0" indent="0">
              <a:buNone/>
            </a:pPr>
            <a:r>
              <a:rPr lang="cs-CZ" dirty="0"/>
              <a:t>S německými vojsky vstoupila před 82 lety do našeho prostoru skutečná totalita. Ne ta, o které mluví odpůrci </a:t>
            </a:r>
            <a:r>
              <a:rPr lang="cs-CZ" dirty="0" err="1"/>
              <a:t>covidových</a:t>
            </a:r>
            <a:r>
              <a:rPr lang="cs-CZ" dirty="0"/>
              <a:t> regulací. Sluší se jim připomenout, že jakkoli zažíváme skutečně podivné časy, srovnání s érou po 15. březnu 1939 to nesnese.</a:t>
            </a:r>
          </a:p>
          <a:p>
            <a:pPr marL="0" indent="0">
              <a:buNone/>
            </a:pPr>
            <a:r>
              <a:rPr lang="cs-CZ" dirty="0"/>
              <a:t>Tehdy například vůbec neexistoval parlament, natož aby se v něm objevil konflikt s flákancem. Demonstrace proti stannému právu před obydlím K.H. Franka byla asi stejně reálná jako dnešní pronásledování za sledování zahraničních médií. Současná distanční výuka zůstává na úplně jiné úrovni než režim, který nastal vysokoškolákům po 17. listopadu 39. Představou, jak </a:t>
            </a:r>
            <a:r>
              <a:rPr lang="cs-CZ" dirty="0" err="1"/>
              <a:t>Schutzpolizei</a:t>
            </a:r>
            <a:r>
              <a:rPr lang="cs-CZ" dirty="0"/>
              <a:t> jedná s člověkem, který jí odmítne prokázat totožnost předložením </a:t>
            </a:r>
            <a:r>
              <a:rPr lang="cs-CZ" dirty="0" err="1"/>
              <a:t>kennkarty</a:t>
            </a:r>
            <a:r>
              <a:rPr lang="cs-CZ" dirty="0"/>
              <a:t>, lze ještě dokreslit onu hrůzovládu charakterizovanou koncentračními tábory, vraždami, cílenou likvidací určitých etnik, naprostou dehumanizací celku </a:t>
            </a:r>
            <a:r>
              <a:rPr lang="cs-CZ" dirty="0" err="1"/>
              <a:t>Böhmen</a:t>
            </a:r>
            <a:r>
              <a:rPr lang="cs-CZ" dirty="0"/>
              <a:t> </a:t>
            </a:r>
            <a:r>
              <a:rPr lang="cs-CZ" dirty="0" err="1"/>
              <a:t>und</a:t>
            </a:r>
            <a:r>
              <a:rPr lang="cs-CZ" dirty="0"/>
              <a:t> </a:t>
            </a:r>
            <a:r>
              <a:rPr lang="cs-CZ" dirty="0" err="1"/>
              <a:t>Mähren</a:t>
            </a:r>
            <a:r>
              <a:rPr lang="cs-CZ" dirty="0"/>
              <a:t>.</a:t>
            </a:r>
          </a:p>
          <a:p>
            <a:pPr marL="0" indent="0">
              <a:buNone/>
            </a:pPr>
            <a:r>
              <a:rPr lang="cs-CZ" dirty="0"/>
              <a:t>Být proti takové totalitě bylo projevem morální integrity, ale také to představovalo značné riziko, a to i v případě, že daná osoba zůstala jen u slov a nepřešla k činům. Hrálo se o něco jiného než o bezcílné slovní války na sociálních sítích nebo drobné incidenty v terénu. Vzepřít se skutečné totalitě vyžaduje hrdinství. Ani náznak takové vlastnosti nemá plané vypouštění slova totalita z nezakrytých úst před rozpačitou policií. Zvláště to vyniká ve výroční den chvíle, kdy jsme se ponořili do stínu hákového kříže.</a:t>
            </a:r>
          </a:p>
          <a:p>
            <a:endParaRPr lang="cs-CZ" dirty="0"/>
          </a:p>
        </p:txBody>
      </p:sp>
      <p:pic>
        <p:nvPicPr>
          <p:cNvPr id="4" name="03_FF_glosa_poznamk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06436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Glosa – k dílčím aspektům události</a:t>
            </a:r>
            <a:endParaRPr lang="cs-CZ" dirty="0"/>
          </a:p>
        </p:txBody>
      </p:sp>
      <p:sp>
        <p:nvSpPr>
          <p:cNvPr id="3" name="Zástupný symbol pro obsah 2"/>
          <p:cNvSpPr>
            <a:spLocks noGrp="1"/>
          </p:cNvSpPr>
          <p:nvPr>
            <p:ph idx="1"/>
          </p:nvPr>
        </p:nvSpPr>
        <p:spPr/>
        <p:txBody>
          <a:bodyPr/>
          <a:lstStyle/>
          <a:p>
            <a:r>
              <a:rPr lang="cs-CZ" dirty="0" smtClean="0"/>
              <a:t>Úsporná kompozice</a:t>
            </a:r>
          </a:p>
          <a:p>
            <a:r>
              <a:rPr lang="cs-CZ" dirty="0" smtClean="0"/>
              <a:t>Ironie, sarkasmus, silná subjektivita</a:t>
            </a:r>
          </a:p>
          <a:p>
            <a:endParaRPr lang="cs-CZ" dirty="0"/>
          </a:p>
          <a:p>
            <a:pPr marL="0" indent="0">
              <a:buNone/>
            </a:pPr>
            <a:r>
              <a:rPr lang="cs-CZ" dirty="0"/>
              <a:t>Absurdní rozhodnutí zakázat prodej pomlázek v supermarketech mě připomnělo absurdní skutečnost, že existují lidé, schopní nakupovat pomlázky v supermarketech</a:t>
            </a:r>
            <a:r>
              <a:rPr lang="cs-CZ" dirty="0" smtClean="0"/>
              <a:t>. /Petr </a:t>
            </a:r>
            <a:r>
              <a:rPr lang="cs-CZ" dirty="0" err="1" smtClean="0"/>
              <a:t>Honzejk</a:t>
            </a:r>
            <a:r>
              <a:rPr lang="cs-CZ" dirty="0" smtClean="0"/>
              <a:t>, </a:t>
            </a:r>
            <a:r>
              <a:rPr lang="cs-CZ" dirty="0" err="1" smtClean="0"/>
              <a:t>Twitter</a:t>
            </a:r>
            <a:endParaRPr lang="cs-CZ" dirty="0"/>
          </a:p>
        </p:txBody>
      </p:sp>
      <p:pic>
        <p:nvPicPr>
          <p:cNvPr id="4" name="04_FF_glosa_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9572143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8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Glosa – k dílčím aspektům události</a:t>
            </a:r>
            <a:endParaRPr lang="cs-CZ" dirty="0"/>
          </a:p>
        </p:txBody>
      </p:sp>
      <p:sp>
        <p:nvSpPr>
          <p:cNvPr id="3" name="Zástupný symbol pro obsah 2"/>
          <p:cNvSpPr>
            <a:spLocks noGrp="1"/>
          </p:cNvSpPr>
          <p:nvPr>
            <p:ph idx="1"/>
          </p:nvPr>
        </p:nvSpPr>
        <p:spPr/>
        <p:txBody>
          <a:bodyPr>
            <a:normAutofit fontScale="47500" lnSpcReduction="20000"/>
          </a:bodyPr>
          <a:lstStyle/>
          <a:p>
            <a:pPr marL="0" indent="0">
              <a:buNone/>
            </a:pPr>
            <a:r>
              <a:rPr lang="cs-CZ" dirty="0"/>
              <a:t>V posledních týdnech a měsících, když tak učím ústavní právo zdejší studenty v </a:t>
            </a:r>
            <a:r>
              <a:rPr lang="cs-CZ" dirty="0" err="1"/>
              <a:t>Cardiffu</a:t>
            </a:r>
            <a:r>
              <a:rPr lang="cs-CZ" dirty="0"/>
              <a:t>, si říkám, čím to je, že Británie nemá právní definici ani státu, ani vlády jako takové. Zná jenom jednotlivá ministerstva, zná úřad královské koruny, ale nemá v Ústavě, která samozřejmě není psaná, žádnou definici státu nebo vlády.</a:t>
            </a:r>
          </a:p>
          <a:p>
            <a:pPr marL="0" indent="0">
              <a:buNone/>
            </a:pPr>
            <a:r>
              <a:rPr lang="cs-CZ" dirty="0"/>
              <a:t>A přesto mají lidé vůči britské vládě, ale i místním vládám svoje legitimní očekávání, ale také elementární důvěru. A je to vidět i v tom, jakým způsobem se pokročilo v očkování populace, kdy ať místní vlády vedené labouristy ve Walesu, nacionalisty ve Skotsku, nebo konzervativci ve </a:t>
            </a:r>
            <a:r>
              <a:rPr lang="cs-CZ" dirty="0" err="1"/>
              <a:t>Westminsteru</a:t>
            </a:r>
            <a:r>
              <a:rPr lang="cs-CZ" dirty="0"/>
              <a:t>, spolupracují a snaží se ten závod viru a vakcíny vyhrát. Zatím se to daří. Určitě tam budou překážky, v té první fázi Británie zaplatila strašně vysokou cenu za omyl v představě, že se může společnost promořit a nad virem zvítězit samovolně.</a:t>
            </a:r>
          </a:p>
          <a:p>
            <a:pPr marL="0" indent="0">
              <a:buNone/>
            </a:pPr>
            <a:r>
              <a:rPr lang="cs-CZ" dirty="0"/>
              <a:t>A působí to v protikladu k situaci v České republice jako taková malá naděje, že se snad vše zlé, co se v současnosti odehrává v České republice, obrátí jednou k lepšímu. Samozřejmě to vyžaduje elementární důvěru a určitá legitimní očekávání, protože bez nich dojde k tomu, čeho jsme právě svědky.</a:t>
            </a:r>
          </a:p>
          <a:p>
            <a:pPr marL="0" indent="0">
              <a:buNone/>
            </a:pPr>
            <a:r>
              <a:rPr lang="cs-CZ" dirty="0"/>
              <a:t>Tedy k rozkladu nejen politickému, ale celkově společenskému, a chaosu v tom, jak vnímáme, co je správné, co není správné, co se smí a co se nesmí. Protože si myslíme, že se může všechno a nevěříme ničemu, </a:t>
            </a:r>
            <a:r>
              <a:rPr lang="cs-CZ" u="sng" dirty="0"/>
              <a:t>když nám vládnou lidé, kterým bychom za normálních okolností nesvěřili ani domovnictví.</a:t>
            </a:r>
          </a:p>
          <a:p>
            <a:pPr marL="0" indent="0">
              <a:buNone/>
            </a:pPr>
            <a:r>
              <a:rPr lang="cs-CZ" dirty="0"/>
              <a:t>Ale myslím, že Češi a Češky se také musí zeptat, </a:t>
            </a:r>
            <a:r>
              <a:rPr lang="cs-CZ" u="sng" dirty="0"/>
              <a:t>jestli by sami sobě svěřili vládu a domovnictví, když jsou schopní věřit naprostým nesmyslům</a:t>
            </a:r>
            <a:r>
              <a:rPr lang="cs-CZ" dirty="0"/>
              <a:t>, které dnes kolují po sociálních sítích. Nebo když jsou schopní věřit tomu, že ta čísla jsou falešná, že by ti lidé stejně tak jako tak umřeli, a </a:t>
            </a:r>
            <a:r>
              <a:rPr lang="cs-CZ" u="sng" dirty="0"/>
              <a:t>když se namísto určitého optimismu spíš pěstuje ani ne tak pesimismus jako spíš cynismus. Toho myslím je třeba se zbavit a ty nadcházející měsíce k tomu doslova vyzývají</a:t>
            </a:r>
            <a:r>
              <a:rPr lang="cs-CZ" u="sng" dirty="0" smtClean="0"/>
              <a:t>.</a:t>
            </a:r>
            <a:r>
              <a:rPr lang="cs-CZ" dirty="0" smtClean="0"/>
              <a:t> /Jiří Přibáň, Seznam Zprávy</a:t>
            </a:r>
            <a:endParaRPr lang="cs-CZ" dirty="0"/>
          </a:p>
          <a:p>
            <a:pPr marL="0" indent="0">
              <a:buNone/>
            </a:pPr>
            <a:endParaRPr lang="cs-CZ" dirty="0"/>
          </a:p>
        </p:txBody>
      </p:sp>
      <p:pic>
        <p:nvPicPr>
          <p:cNvPr id="4" name="05_FF_glosa_ne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685634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Glosa – k dílčím aspektům události</a:t>
            </a:r>
            <a:endParaRPr lang="cs-CZ" dirty="0"/>
          </a:p>
        </p:txBody>
      </p:sp>
      <p:sp>
        <p:nvSpPr>
          <p:cNvPr id="3" name="Zástupný symbol pro obsah 2"/>
          <p:cNvSpPr>
            <a:spLocks noGrp="1"/>
          </p:cNvSpPr>
          <p:nvPr>
            <p:ph idx="1"/>
          </p:nvPr>
        </p:nvSpPr>
        <p:spPr/>
        <p:txBody>
          <a:bodyPr>
            <a:normAutofit fontScale="40000" lnSpcReduction="20000"/>
          </a:bodyPr>
          <a:lstStyle/>
          <a:p>
            <a:pPr marL="0" indent="0">
              <a:buNone/>
            </a:pPr>
            <a:r>
              <a:rPr lang="cs-CZ" dirty="0"/>
              <a:t>RASOVÁ HYGIENA</a:t>
            </a:r>
          </a:p>
          <a:p>
            <a:pPr marL="0" indent="0">
              <a:buNone/>
            </a:pPr>
            <a:r>
              <a:rPr lang="cs-CZ" dirty="0"/>
              <a:t>  </a:t>
            </a:r>
          </a:p>
          <a:p>
            <a:pPr marL="0" indent="0">
              <a:buNone/>
            </a:pPr>
            <a:r>
              <a:rPr lang="cs-CZ" dirty="0"/>
              <a:t>Jedna ze základních moudrostí všedního dne, kterou dnes může předat každý rodič svému dítěti, se týká sociálních sítí. I když budou syn nebo dcera zřejmě mnohem zběhlejší v jejich používání, měli bychom jim nějak přesvědčivě sdělit to, co vědí lépe dospělí. A sice že sociální sítě jsou možná dobrý přítel, ale zlý pán. Něco na nich zveřejníme – ať už v noci, v opilosti, v rozčilení, návalu okamžité nenávisti, zármutku, euforie –, a to se pak, jednoho dne, může tvrdě obrátit proti nám a budeme litovat.</a:t>
            </a:r>
          </a:p>
          <a:p>
            <a:pPr marL="0" indent="0">
              <a:buNone/>
            </a:pPr>
            <a:r>
              <a:rPr lang="cs-CZ" u="sng" dirty="0"/>
              <a:t>Jestli lituje nová hlavní hygienička Pavla </a:t>
            </a:r>
            <a:r>
              <a:rPr lang="cs-CZ" u="sng" dirty="0" err="1"/>
              <a:t>Svrčinová</a:t>
            </a:r>
            <a:r>
              <a:rPr lang="cs-CZ" u="sng" dirty="0"/>
              <a:t>, že na svém </a:t>
            </a:r>
            <a:r>
              <a:rPr lang="cs-CZ" u="sng" dirty="0" err="1"/>
              <a:t>facebookovém</a:t>
            </a:r>
            <a:r>
              <a:rPr lang="cs-CZ" u="sng" dirty="0"/>
              <a:t> profilu sdílela odporný rasistický vtip, nevíme. </a:t>
            </a:r>
            <a:r>
              <a:rPr lang="cs-CZ" dirty="0"/>
              <a:t>V rozhovoru pro ČT 24 minulý týden bez dalšího vysvětlení uvedla, že šlo o „chybu“ a že neví, jak se zjevně rasistický projev na její stránce objevil.</a:t>
            </a:r>
          </a:p>
          <a:p>
            <a:pPr marL="0" indent="0">
              <a:buNone/>
            </a:pPr>
            <a:r>
              <a:rPr lang="cs-CZ" dirty="0"/>
              <a:t>Z fungování </a:t>
            </a:r>
            <a:r>
              <a:rPr lang="cs-CZ" dirty="0" err="1"/>
              <a:t>Facebooku</a:t>
            </a:r>
            <a:r>
              <a:rPr lang="cs-CZ" dirty="0"/>
              <a:t> přitom vyplývá, že vtip sdílela </a:t>
            </a:r>
            <a:r>
              <a:rPr lang="cs-CZ" dirty="0" err="1"/>
              <a:t>Svrčinová</a:t>
            </a:r>
            <a:r>
              <a:rPr lang="cs-CZ" dirty="0"/>
              <a:t> sama, popřípadě někdo, komu dala přístupové heslo. I o tom ale mlčí. V jiném případě by jí musel někdo účet velmi sofistikovaně napadnout v čase, kdy byla málo známou aktérkou veřejného dění, což nevypadá pravděpodobně.</a:t>
            </a:r>
          </a:p>
          <a:p>
            <a:pPr marL="0" indent="0">
              <a:buNone/>
            </a:pPr>
            <a:r>
              <a:rPr lang="cs-CZ" u="sng" dirty="0"/>
              <a:t>Podle všeho tedy Pavla </a:t>
            </a:r>
            <a:r>
              <a:rPr lang="cs-CZ" u="sng" dirty="0" err="1"/>
              <a:t>Svrčinová</a:t>
            </a:r>
            <a:r>
              <a:rPr lang="cs-CZ" u="sng" dirty="0"/>
              <a:t> navíc lže. To už trochu známe. Když se stal Jan Blatný v říjnu ministrem zdravotnictví, veřejně lhal ohledně svého podpisu pod </a:t>
            </a:r>
            <a:r>
              <a:rPr lang="cs-CZ" u="sng" dirty="0" err="1"/>
              <a:t>protibabišovskou</a:t>
            </a:r>
            <a:r>
              <a:rPr lang="cs-CZ" u="sng" dirty="0"/>
              <a:t> peticí Milionu chvilek.</a:t>
            </a:r>
          </a:p>
          <a:p>
            <a:pPr marL="0" indent="0">
              <a:buNone/>
            </a:pPr>
            <a:r>
              <a:rPr lang="cs-CZ" dirty="0"/>
              <a:t>Lhát se nemá, a pokud působíme ve veřejných funkcích a chceme být bráni vážně, tak tuplem ne. Sdílení rasistických projevů však posunuje hodnocení hlavní hygieničky do výrazně vyšších úrovní problémovosti. Je možné, že </a:t>
            </a:r>
            <a:r>
              <a:rPr lang="cs-CZ" dirty="0" err="1"/>
              <a:t>Svrčinová</a:t>
            </a:r>
            <a:r>
              <a:rPr lang="cs-CZ" dirty="0"/>
              <a:t> není rasistka a že se tehdy u klávesnice nechala unést nějakým okamžikem, touhou trefit se do nálady svých přátel na síti.</a:t>
            </a:r>
          </a:p>
          <a:p>
            <a:pPr marL="0" indent="0">
              <a:buNone/>
            </a:pPr>
            <a:r>
              <a:rPr lang="cs-CZ" dirty="0"/>
              <a:t>Ale veřejnost nemá čas ani povinnost dávat dohromady psychologické posudky svých administrátorů. Prostě sleduje jejich veřejné projevy. A </a:t>
            </a:r>
            <a:r>
              <a:rPr lang="cs-CZ" u="sng" dirty="0"/>
              <a:t>projev Pavly </a:t>
            </a:r>
            <a:r>
              <a:rPr lang="cs-CZ" u="sng" dirty="0" err="1"/>
              <a:t>Svrčinové</a:t>
            </a:r>
            <a:r>
              <a:rPr lang="cs-CZ" u="sng" dirty="0"/>
              <a:t> byl – jak sama říká – chybou a za chyby se platí. Poté co se v pátek omluvila, nemusí být nutně tou platbou rezignace. Teprve budoucnost však ukáže, jestli jí nebude nesmazatelná ztráta důvěry.</a:t>
            </a:r>
          </a:p>
          <a:p>
            <a:pPr marL="0" indent="0">
              <a:buNone/>
            </a:pPr>
            <a:r>
              <a:rPr lang="cs-CZ" dirty="0"/>
              <a:t>Každopádně ovšem ani Pavla </a:t>
            </a:r>
            <a:r>
              <a:rPr lang="cs-CZ" dirty="0" err="1"/>
              <a:t>Svrčinová</a:t>
            </a:r>
            <a:r>
              <a:rPr lang="cs-CZ" dirty="0"/>
              <a:t> si nezaslouží, aby kdokoli šířil její soukromé fotografie s urážlivými popiskami, jak se to dělo rovněž minulý týden</a:t>
            </a:r>
            <a:r>
              <a:rPr lang="cs-CZ" dirty="0" smtClean="0"/>
              <a:t>./Marek Švehla, Respekt</a:t>
            </a:r>
            <a:endParaRPr lang="cs-CZ" dirty="0"/>
          </a:p>
          <a:p>
            <a:pPr marL="0" indent="0">
              <a:buNone/>
            </a:pPr>
            <a:endParaRPr lang="cs-CZ" dirty="0"/>
          </a:p>
        </p:txBody>
      </p:sp>
      <p:pic>
        <p:nvPicPr>
          <p:cNvPr id="4" name="06_FF_glos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12210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5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269</Words>
  <Application>Microsoft Office PowerPoint</Application>
  <PresentationFormat>Předvádění na obrazovce (4:3)</PresentationFormat>
  <Paragraphs>32</Paragraphs>
  <Slides>6</Slides>
  <Notes>0</Notes>
  <HiddenSlides>0</HiddenSlides>
  <MMClips>6</MMClips>
  <ScaleCrop>false</ScaleCrop>
  <HeadingPairs>
    <vt:vector size="4" baseType="variant">
      <vt:variant>
        <vt:lpstr>Motiv</vt:lpstr>
      </vt:variant>
      <vt:variant>
        <vt:i4>1</vt:i4>
      </vt:variant>
      <vt:variant>
        <vt:lpstr>Nadpisy snímků</vt:lpstr>
      </vt:variant>
      <vt:variant>
        <vt:i4>6</vt:i4>
      </vt:variant>
    </vt:vector>
  </HeadingPairs>
  <TitlesOfParts>
    <vt:vector size="7" baseType="lpstr">
      <vt:lpstr>Motiv systému Office</vt:lpstr>
      <vt:lpstr>Poznámky k poznámkám</vt:lpstr>
      <vt:lpstr>Poznámky k poznámkám</vt:lpstr>
      <vt:lpstr>Poznámky k poznámkám</vt:lpstr>
      <vt:lpstr>Glosa – k dílčím aspektům události</vt:lpstr>
      <vt:lpstr>Glosa – k dílčím aspektům události</vt:lpstr>
      <vt:lpstr>Glosa – k dílčím aspektům události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Poznámky k poznámkám</dc:title>
  <dc:creator>Filda</dc:creator>
  <cp:lastModifiedBy>Filda</cp:lastModifiedBy>
  <cp:revision>3</cp:revision>
  <dcterms:created xsi:type="dcterms:W3CDTF">2021-03-15T19:36:48Z</dcterms:created>
  <dcterms:modified xsi:type="dcterms:W3CDTF">2021-03-15T20:31:45Z</dcterms:modified>
</cp:coreProperties>
</file>