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8" r:id="rId13"/>
    <p:sldId id="269" r:id="rId14"/>
    <p:sldId id="302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04" r:id="rId28"/>
    <p:sldId id="284" r:id="rId29"/>
    <p:sldId id="286" r:id="rId30"/>
    <p:sldId id="289" r:id="rId31"/>
    <p:sldId id="287" r:id="rId32"/>
    <p:sldId id="290" r:id="rId33"/>
    <p:sldId id="300" r:id="rId34"/>
    <p:sldId id="291" r:id="rId35"/>
    <p:sldId id="282" r:id="rId36"/>
    <p:sldId id="293" r:id="rId37"/>
    <p:sldId id="283" r:id="rId38"/>
    <p:sldId id="295" r:id="rId39"/>
    <p:sldId id="294" r:id="rId40"/>
    <p:sldId id="296" r:id="rId41"/>
    <p:sldId id="292" r:id="rId42"/>
    <p:sldId id="298" r:id="rId43"/>
    <p:sldId id="299" r:id="rId44"/>
    <p:sldId id="297" r:id="rId45"/>
    <p:sldId id="303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1534240-7F27-4D99-BC2A-CED23E75D3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Cú pháp học</a:t>
            </a:r>
            <a:br>
              <a:rPr lang="cs-CZ" dirty="0"/>
            </a:br>
            <a:r>
              <a:rPr lang="cs-CZ" dirty="0"/>
              <a:t>syntax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43E23AC3-68F5-4B03-9F41-BF6369B04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Syntax a pokročilá gramatika vietnamského jazyka</a:t>
            </a:r>
          </a:p>
          <a:p>
            <a:r>
              <a:rPr lang="cs-CZ" dirty="0"/>
              <a:t>Ngữ pháp và cú pháp học tiếng Việt trình đọ nâng cao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3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772807F-01FF-4DE1-93DE-F8793102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 - 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CCC7AE0-268E-48DA-9527-CE8460B08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Subjekt – Predikát</a:t>
            </a:r>
          </a:p>
          <a:p>
            <a:r>
              <a:rPr lang="cs-CZ" dirty="0"/>
              <a:t>Cô ấy </a:t>
            </a:r>
            <a:r>
              <a:rPr lang="cs-CZ" i="1" dirty="0"/>
              <a:t>là diễn viên</a:t>
            </a:r>
            <a:r>
              <a:rPr lang="cs-CZ" dirty="0"/>
              <a:t>.</a:t>
            </a:r>
          </a:p>
          <a:p>
            <a:r>
              <a:rPr lang="cs-CZ" dirty="0"/>
              <a:t>Cái đòng hồ này </a:t>
            </a:r>
            <a:r>
              <a:rPr lang="cs-CZ" i="1" dirty="0"/>
              <a:t>bằng vàng</a:t>
            </a:r>
            <a:r>
              <a:rPr lang="cs-CZ" dirty="0"/>
              <a:t>.</a:t>
            </a:r>
          </a:p>
          <a:p>
            <a:r>
              <a:rPr lang="cs-CZ" dirty="0"/>
              <a:t>Quyển sách ấy </a:t>
            </a:r>
            <a:r>
              <a:rPr lang="cs-CZ" i="1" dirty="0"/>
              <a:t>ba trăm trang</a:t>
            </a:r>
            <a:r>
              <a:rPr lang="cs-CZ" dirty="0"/>
              <a:t>.</a:t>
            </a:r>
          </a:p>
          <a:p>
            <a:r>
              <a:rPr lang="cs-CZ" dirty="0"/>
              <a:t>Ngôi nhà đó </a:t>
            </a:r>
            <a:r>
              <a:rPr lang="cs-CZ" i="1" dirty="0"/>
              <a:t>của cha tôi</a:t>
            </a:r>
            <a:r>
              <a:rPr lang="cs-CZ" dirty="0"/>
              <a:t>.</a:t>
            </a:r>
          </a:p>
          <a:p>
            <a:r>
              <a:rPr lang="cs-CZ" dirty="0"/>
              <a:t>Việc này </a:t>
            </a:r>
            <a:r>
              <a:rPr lang="cs-CZ" i="1" dirty="0"/>
              <a:t>tại anh ấy</a:t>
            </a:r>
            <a:r>
              <a:rPr lang="cs-CZ" dirty="0"/>
              <a:t>.</a:t>
            </a:r>
          </a:p>
          <a:p>
            <a:r>
              <a:rPr lang="cs-CZ" dirty="0"/>
              <a:t>Trời </a:t>
            </a:r>
            <a:r>
              <a:rPr lang="cs-CZ" i="1" dirty="0"/>
              <a:t>mưa</a:t>
            </a:r>
            <a:r>
              <a:rPr lang="cs-CZ" dirty="0"/>
              <a:t>.</a:t>
            </a:r>
          </a:p>
          <a:p>
            <a:r>
              <a:rPr lang="cs-CZ" dirty="0"/>
              <a:t>Chúng tôi </a:t>
            </a:r>
            <a:r>
              <a:rPr lang="cs-CZ" i="1" dirty="0"/>
              <a:t>là sinh viên y khoa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1647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ECB7462-1BE6-4A08-A098-3DEED8100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54437"/>
          </a:xfrm>
        </p:spPr>
        <p:txBody>
          <a:bodyPr>
            <a:normAutofit fontScale="90000"/>
          </a:bodyPr>
          <a:lstStyle/>
          <a:p>
            <a:r>
              <a:rPr lang="cs-CZ" dirty="0"/>
              <a:t>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1EA3F5F-B0E5-4429-BB85-256016E90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8226"/>
            <a:ext cx="9603275" cy="4088119"/>
          </a:xfrm>
        </p:spPr>
        <p:txBody>
          <a:bodyPr/>
          <a:lstStyle/>
          <a:p>
            <a:r>
              <a:rPr lang="cs-CZ" b="1" dirty="0"/>
              <a:t>Přísudek slovesný</a:t>
            </a:r>
          </a:p>
          <a:p>
            <a:r>
              <a:rPr lang="cs-CZ" dirty="0"/>
              <a:t>Cô ấy làm việc.</a:t>
            </a:r>
          </a:p>
          <a:p>
            <a:r>
              <a:rPr lang="cs-CZ" dirty="0"/>
              <a:t>Con mèo con đang ngủ.</a:t>
            </a:r>
          </a:p>
          <a:p>
            <a:r>
              <a:rPr lang="cs-CZ" dirty="0"/>
              <a:t>Bướm đang bay. </a:t>
            </a:r>
          </a:p>
          <a:p>
            <a:r>
              <a:rPr lang="cs-CZ" dirty="0"/>
              <a:t>Sinh viên trường này đang chuẩn bị đi thi. </a:t>
            </a:r>
          </a:p>
          <a:p>
            <a:r>
              <a:rPr lang="cs-CZ" b="1" dirty="0"/>
              <a:t>Přísudek jmenný</a:t>
            </a:r>
          </a:p>
          <a:p>
            <a:r>
              <a:rPr lang="cs-CZ" dirty="0"/>
              <a:t>Cô ấy là diễn viên.</a:t>
            </a:r>
          </a:p>
          <a:p>
            <a:r>
              <a:rPr lang="cs-CZ" dirty="0"/>
              <a:t>Anh ấy thông minh.</a:t>
            </a:r>
          </a:p>
        </p:txBody>
      </p:sp>
    </p:spTree>
    <p:extLst>
      <p:ext uri="{BB962C8B-B14F-4D97-AF65-F5344CB8AC3E}">
        <p14:creationId xmlns:p14="http://schemas.microsoft.com/office/powerpoint/2010/main" val="1793023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ECB7462-1BE6-4A08-A098-3DEED8100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54437"/>
          </a:xfrm>
        </p:spPr>
        <p:txBody>
          <a:bodyPr>
            <a:normAutofit fontScale="90000"/>
          </a:bodyPr>
          <a:lstStyle/>
          <a:p>
            <a:r>
              <a:rPr lang="cs-CZ" dirty="0"/>
              <a:t>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1EA3F5F-B0E5-4429-BB85-256016E90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8226"/>
            <a:ext cx="9603275" cy="4088119"/>
          </a:xfrm>
        </p:spPr>
        <p:txBody>
          <a:bodyPr/>
          <a:lstStyle/>
          <a:p>
            <a:r>
              <a:rPr lang="cs-CZ" b="1" dirty="0"/>
              <a:t>Přísudek slovesný</a:t>
            </a:r>
          </a:p>
          <a:p>
            <a:r>
              <a:rPr lang="cs-CZ" dirty="0"/>
              <a:t>Cô ấy </a:t>
            </a:r>
            <a:r>
              <a:rPr lang="cs-CZ" i="1" dirty="0"/>
              <a:t>làm việc</a:t>
            </a:r>
            <a:r>
              <a:rPr lang="cs-CZ" dirty="0"/>
              <a:t>.</a:t>
            </a:r>
          </a:p>
          <a:p>
            <a:r>
              <a:rPr lang="cs-CZ" dirty="0"/>
              <a:t>Con mèo con </a:t>
            </a:r>
            <a:r>
              <a:rPr lang="cs-CZ" i="1" dirty="0"/>
              <a:t>đang ngủ</a:t>
            </a:r>
            <a:r>
              <a:rPr lang="cs-CZ" dirty="0"/>
              <a:t>.</a:t>
            </a:r>
          </a:p>
          <a:p>
            <a:r>
              <a:rPr lang="cs-CZ" dirty="0"/>
              <a:t>Bướm </a:t>
            </a:r>
            <a:r>
              <a:rPr lang="cs-CZ" i="1" dirty="0"/>
              <a:t>đang bay</a:t>
            </a:r>
            <a:r>
              <a:rPr lang="cs-CZ" dirty="0"/>
              <a:t>. </a:t>
            </a:r>
          </a:p>
          <a:p>
            <a:r>
              <a:rPr lang="cs-CZ" dirty="0"/>
              <a:t>Sinh viên trường này </a:t>
            </a:r>
            <a:r>
              <a:rPr lang="cs-CZ" i="1" dirty="0"/>
              <a:t>đang chuẩn bị đi thi</a:t>
            </a:r>
            <a:r>
              <a:rPr lang="cs-CZ" dirty="0"/>
              <a:t>. </a:t>
            </a:r>
          </a:p>
          <a:p>
            <a:r>
              <a:rPr lang="cs-CZ" b="1" dirty="0"/>
              <a:t>Přísudek jmenný</a:t>
            </a:r>
          </a:p>
          <a:p>
            <a:r>
              <a:rPr lang="cs-CZ" dirty="0"/>
              <a:t>Cô ấy </a:t>
            </a:r>
            <a:r>
              <a:rPr lang="cs-CZ" i="1" dirty="0"/>
              <a:t>là diễn viên</a:t>
            </a:r>
            <a:r>
              <a:rPr lang="cs-CZ" dirty="0"/>
              <a:t>.</a:t>
            </a:r>
          </a:p>
          <a:p>
            <a:r>
              <a:rPr lang="cs-CZ" dirty="0"/>
              <a:t>Anh ấy </a:t>
            </a:r>
            <a:r>
              <a:rPr lang="cs-CZ" i="1" dirty="0"/>
              <a:t>thông minh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9882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727A30E-20FD-45B9-BBB7-42E56338F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A424342-FD3B-4380-9961-193032B28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/>
          <a:lstStyle/>
          <a:p>
            <a:r>
              <a:rPr lang="cs-CZ" dirty="0"/>
              <a:t>Podmět</a:t>
            </a:r>
          </a:p>
          <a:p>
            <a:r>
              <a:rPr lang="cs-CZ" dirty="0"/>
              <a:t>Může být vyjádřeno podstatným jménem, zájmenem, ale i slovesem, číslovkou, ustáleným slovním spojením…</a:t>
            </a:r>
          </a:p>
          <a:p>
            <a:r>
              <a:rPr lang="cs-CZ" dirty="0"/>
              <a:t>Tập thể dục rất cần thiết cho sức khỏe.</a:t>
            </a:r>
          </a:p>
          <a:p>
            <a:r>
              <a:rPr lang="cs-CZ" dirty="0"/>
              <a:t>Hai với hai là bốn.</a:t>
            </a:r>
          </a:p>
          <a:p>
            <a:r>
              <a:rPr lang="cs-CZ" dirty="0"/>
              <a:t>Con mèo chạy làm đổ lọ hoa.</a:t>
            </a:r>
          </a:p>
          <a:p>
            <a:r>
              <a:rPr lang="cs-CZ" dirty="0"/>
              <a:t>Hà Nội, Hồ Chí Minh là những thành phố lớn của Việt Nam.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90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727A30E-20FD-45B9-BBB7-42E56338F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A424342-FD3B-4380-9961-193032B28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/>
          <a:lstStyle/>
          <a:p>
            <a:r>
              <a:rPr lang="cs-CZ" i="1" dirty="0"/>
              <a:t>Podmět</a:t>
            </a:r>
          </a:p>
          <a:p>
            <a:r>
              <a:rPr lang="cs-CZ" dirty="0"/>
              <a:t>Může být vyjádřeno podstatným jménem, zájmenem, ale i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slovesem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číslovkou</a:t>
            </a:r>
            <a:r>
              <a:rPr lang="cs-CZ" dirty="0"/>
              <a:t>, </a:t>
            </a:r>
            <a:r>
              <a:rPr lang="cs-CZ" dirty="0">
                <a:solidFill>
                  <a:srgbClr val="C00000"/>
                </a:solidFill>
              </a:rPr>
              <a:t>ustáleným slovním spojením</a:t>
            </a:r>
            <a:r>
              <a:rPr lang="cs-CZ" dirty="0"/>
              <a:t>…</a:t>
            </a:r>
          </a:p>
          <a:p>
            <a:r>
              <a:rPr lang="cs-CZ" i="1" dirty="0">
                <a:solidFill>
                  <a:schemeClr val="accent1">
                    <a:lumMod val="75000"/>
                  </a:schemeClr>
                </a:solidFill>
              </a:rPr>
              <a:t>Tập thể dục </a:t>
            </a:r>
            <a:r>
              <a:rPr lang="cs-CZ" dirty="0"/>
              <a:t>rất cần thiết cho sức khỏe.</a:t>
            </a:r>
          </a:p>
          <a:p>
            <a:r>
              <a:rPr lang="cs-CZ" i="1" dirty="0">
                <a:solidFill>
                  <a:srgbClr val="7030A0"/>
                </a:solidFill>
              </a:rPr>
              <a:t>Hai với hai </a:t>
            </a:r>
            <a:r>
              <a:rPr lang="cs-CZ" dirty="0"/>
              <a:t>là bốn.</a:t>
            </a:r>
          </a:p>
          <a:p>
            <a:r>
              <a:rPr lang="cs-CZ" i="1" dirty="0"/>
              <a:t>Con mèo chạy </a:t>
            </a:r>
            <a:r>
              <a:rPr lang="cs-CZ" dirty="0"/>
              <a:t>làm đổ lọ hoa.</a:t>
            </a:r>
          </a:p>
          <a:p>
            <a:r>
              <a:rPr lang="cs-CZ" i="1" dirty="0"/>
              <a:t>Hà Nội, Hồ Chí Minh </a:t>
            </a:r>
            <a:r>
              <a:rPr lang="cs-CZ" dirty="0"/>
              <a:t>là những thành phố lớn của Việt Nam.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017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BAEF4F3-A253-4336-94C4-D5F316A4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5"/>
          </a:xfrm>
        </p:spPr>
        <p:txBody>
          <a:bodyPr>
            <a:normAutofit/>
          </a:bodyPr>
          <a:lstStyle/>
          <a:p>
            <a:r>
              <a:rPr lang="cs-CZ" dirty="0"/>
              <a:t>Chủ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10ABA1C-EDAF-46BD-B546-73744A28E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5"/>
            <a:ext cx="9603275" cy="4074691"/>
          </a:xfrm>
        </p:spPr>
        <p:txBody>
          <a:bodyPr/>
          <a:lstStyle/>
          <a:p>
            <a:r>
              <a:rPr lang="cs-CZ" i="1" dirty="0"/>
              <a:t>Subjekt</a:t>
            </a:r>
            <a:r>
              <a:rPr lang="cs-CZ" dirty="0"/>
              <a:t> a jeho pořadí ve vietnamské větě</a:t>
            </a:r>
          </a:p>
          <a:p>
            <a:r>
              <a:rPr lang="cs-CZ" dirty="0"/>
              <a:t>Ve většině vět stojí subjekt před predikátem</a:t>
            </a:r>
          </a:p>
          <a:p>
            <a:r>
              <a:rPr lang="cs-CZ" dirty="0"/>
              <a:t>NEPLATÍ VŽDY (Nguyễn Văn Hiệp)</a:t>
            </a:r>
          </a:p>
          <a:p>
            <a:r>
              <a:rPr lang="cs-CZ" dirty="0"/>
              <a:t>Cháy </a:t>
            </a:r>
            <a:r>
              <a:rPr lang="cs-CZ" i="1" dirty="0"/>
              <a:t>nhà</a:t>
            </a:r>
            <a:r>
              <a:rPr lang="cs-CZ" dirty="0"/>
              <a:t>.</a:t>
            </a:r>
          </a:p>
          <a:p>
            <a:r>
              <a:rPr lang="cs-CZ" dirty="0"/>
              <a:t>Rơi </a:t>
            </a:r>
            <a:r>
              <a:rPr lang="cs-CZ" i="1" dirty="0"/>
              <a:t>cuốn sách kia</a:t>
            </a:r>
            <a:r>
              <a:rPr lang="cs-CZ" dirty="0"/>
              <a:t>.</a:t>
            </a:r>
          </a:p>
          <a:p>
            <a:r>
              <a:rPr lang="cs-CZ" dirty="0"/>
              <a:t>Rơi </a:t>
            </a:r>
            <a:r>
              <a:rPr lang="cs-CZ" i="1" dirty="0"/>
              <a:t>cái ví tiền kia</a:t>
            </a:r>
            <a:r>
              <a:rPr lang="cs-CZ" dirty="0"/>
              <a:t>.</a:t>
            </a:r>
          </a:p>
          <a:p>
            <a:r>
              <a:rPr lang="cs-CZ" i="1" dirty="0"/>
              <a:t>(Subjekt kurzívou)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336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27A56D9-0727-41B4-9B3D-BC7E874B4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F5C5180-68D3-4794-ADF9-E61635EC5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Podmět x Objekt ?</a:t>
            </a:r>
          </a:p>
          <a:p>
            <a:r>
              <a:rPr lang="cs-CZ" b="1" dirty="0"/>
              <a:t>Nhà</a:t>
            </a:r>
            <a:r>
              <a:rPr lang="cs-CZ" dirty="0"/>
              <a:t> đang xây.</a:t>
            </a:r>
          </a:p>
          <a:p>
            <a:r>
              <a:rPr lang="cs-CZ" b="1" dirty="0"/>
              <a:t>Nhà</a:t>
            </a:r>
            <a:r>
              <a:rPr lang="cs-CZ" dirty="0"/>
              <a:t> xây rồi.</a:t>
            </a:r>
          </a:p>
          <a:p>
            <a:r>
              <a:rPr lang="cs-CZ" b="1" dirty="0"/>
              <a:t>Nhà (chủ ngữ) </a:t>
            </a:r>
            <a:r>
              <a:rPr lang="cs-CZ" dirty="0"/>
              <a:t>– „đang xây“ je přísudkem, před ním stojí podmět (Nguyễn Văn Hiệp) </a:t>
            </a:r>
          </a:p>
          <a:p>
            <a:r>
              <a:rPr lang="cs-CZ" b="1" dirty="0"/>
              <a:t>Nhà (bổ ngữ) </a:t>
            </a:r>
            <a:r>
              <a:rPr lang="cs-CZ" dirty="0"/>
              <a:t>– „dům“ není příčinou, nemůže být podmětem (Nguyễn Minh Thuyết)</a:t>
            </a:r>
          </a:p>
          <a:p>
            <a:r>
              <a:rPr lang="cs-CZ" dirty="0"/>
              <a:t>Nguyễn Văn Hiệp, Cú pháp tiếng Việt, s. 110, 111</a:t>
            </a:r>
          </a:p>
        </p:txBody>
      </p:sp>
    </p:spTree>
    <p:extLst>
      <p:ext uri="{BB962C8B-B14F-4D97-AF65-F5344CB8AC3E}">
        <p14:creationId xmlns:p14="http://schemas.microsoft.com/office/powerpoint/2010/main" val="1300448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350E984-BC2E-4E63-AFFB-8B163A3D0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Chủ ngữ x trạng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0A64ABF-871E-4E3A-92A2-47568D914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90"/>
          </a:xfrm>
        </p:spPr>
        <p:txBody>
          <a:bodyPr/>
          <a:lstStyle/>
          <a:p>
            <a:r>
              <a:rPr lang="cs-CZ" dirty="0"/>
              <a:t>Subjekt x adverbiale</a:t>
            </a:r>
          </a:p>
          <a:p>
            <a:r>
              <a:rPr lang="cs-CZ" b="1" dirty="0"/>
              <a:t>Trên bàn </a:t>
            </a:r>
            <a:r>
              <a:rPr lang="cs-CZ" dirty="0"/>
              <a:t>đặt một cuốn sách.</a:t>
            </a:r>
          </a:p>
          <a:p>
            <a:r>
              <a:rPr lang="cs-CZ" dirty="0"/>
              <a:t>Trên bàn (trạng ngữ) – prokázáno, že v tomto typu vět nelze tento člen vypustit (Diẹp Quang Ban)</a:t>
            </a:r>
          </a:p>
          <a:p>
            <a:r>
              <a:rPr lang="cs-CZ" dirty="0"/>
              <a:t>Trên bàn (chủ ngữ) – vychází z popisu vietnamské věty z pojetí téma – réma: đề - thuyết</a:t>
            </a:r>
          </a:p>
          <a:p>
            <a:pPr marL="0" indent="0">
              <a:buNone/>
            </a:pPr>
            <a:r>
              <a:rPr lang="cs-CZ" dirty="0"/>
              <a:t>(Cao Xuân Hạo, Nguyễn Văn Hiệp)</a:t>
            </a:r>
          </a:p>
          <a:p>
            <a:r>
              <a:rPr lang="cs-CZ" b="1" dirty="0"/>
              <a:t>Ngày mai </a:t>
            </a:r>
            <a:r>
              <a:rPr lang="cs-CZ" dirty="0"/>
              <a:t>có bão.</a:t>
            </a:r>
          </a:p>
          <a:p>
            <a:r>
              <a:rPr lang="cs-CZ" b="1" dirty="0"/>
              <a:t>Trong bảo tàng </a:t>
            </a:r>
            <a:r>
              <a:rPr lang="cs-CZ" dirty="0"/>
              <a:t>có tranh của một số họa sĩ theo trường phái ấn tượng.</a:t>
            </a:r>
          </a:p>
        </p:txBody>
      </p:sp>
    </p:spTree>
    <p:extLst>
      <p:ext uri="{BB962C8B-B14F-4D97-AF65-F5344CB8AC3E}">
        <p14:creationId xmlns:p14="http://schemas.microsoft.com/office/powerpoint/2010/main" val="3799169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B9597D2-8F29-45F1-8557-7E0D45910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Phân tích câu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0CF81B5-7410-40FA-8785-9DBB26630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8226"/>
            <a:ext cx="9603275" cy="4088119"/>
          </a:xfrm>
        </p:spPr>
        <p:txBody>
          <a:bodyPr/>
          <a:lstStyle/>
          <a:p>
            <a:r>
              <a:rPr lang="cs-CZ" dirty="0"/>
              <a:t>ROZBORY VĚT</a:t>
            </a:r>
          </a:p>
          <a:p>
            <a:r>
              <a:rPr lang="cs-CZ" dirty="0"/>
              <a:t>1. Con gà to, ngon.</a:t>
            </a:r>
          </a:p>
          <a:p>
            <a:r>
              <a:rPr lang="cs-CZ" dirty="0"/>
              <a:t>2. Con gà to ngon.</a:t>
            </a:r>
          </a:p>
          <a:p>
            <a:endParaRPr lang="cs-CZ" dirty="0"/>
          </a:p>
          <a:p>
            <a:r>
              <a:rPr lang="cs-CZ" dirty="0"/>
              <a:t>1. Suối chảy róc rách.</a:t>
            </a:r>
          </a:p>
          <a:p>
            <a:r>
              <a:rPr lang="cs-CZ" dirty="0"/>
              <a:t>2. Tiếng suối chảy róc rách.</a:t>
            </a:r>
          </a:p>
        </p:txBody>
      </p:sp>
    </p:spTree>
    <p:extLst>
      <p:ext uri="{BB962C8B-B14F-4D97-AF65-F5344CB8AC3E}">
        <p14:creationId xmlns:p14="http://schemas.microsoft.com/office/powerpoint/2010/main" val="2513008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893757D-35BC-43A7-B459-55A93059A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THành phần phụ của câu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EBC742F-8BF8-4EDB-A03E-68B62A53E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ROZVÍJEJÍCÍ VĚTNÉ ČLENY</a:t>
            </a:r>
          </a:p>
          <a:p>
            <a:r>
              <a:rPr lang="cs-CZ" dirty="0"/>
              <a:t>BỔ NGỮ</a:t>
            </a:r>
          </a:p>
          <a:p>
            <a:r>
              <a:rPr lang="cs-CZ" dirty="0">
                <a:solidFill>
                  <a:schemeClr val="accent2"/>
                </a:solidFill>
              </a:rPr>
              <a:t>Bổ ngữ trực tiếp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Bổ ngữ gián tiếp </a:t>
            </a:r>
          </a:p>
          <a:p>
            <a:r>
              <a:rPr lang="cs-CZ" dirty="0"/>
              <a:t>Tôi tặng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anh ấy </a:t>
            </a:r>
            <a:r>
              <a:rPr lang="cs-CZ" dirty="0">
                <a:solidFill>
                  <a:schemeClr val="accent2"/>
                </a:solidFill>
              </a:rPr>
              <a:t>một quyển sách</a:t>
            </a:r>
            <a:r>
              <a:rPr lang="cs-CZ" dirty="0"/>
              <a:t>.</a:t>
            </a:r>
          </a:p>
          <a:p>
            <a:r>
              <a:rPr lang="cs-CZ" dirty="0"/>
              <a:t>Tôi tặng các bạn tôi bức tranh.</a:t>
            </a:r>
          </a:p>
          <a:p>
            <a:r>
              <a:rPr lang="cs-CZ" dirty="0"/>
              <a:t>Tôi học bài.</a:t>
            </a:r>
          </a:p>
          <a:p>
            <a:r>
              <a:rPr lang="cs-CZ" dirty="0"/>
              <a:t>Tôi vẫn nghĩ đến các bạn.</a:t>
            </a:r>
          </a:p>
        </p:txBody>
      </p:sp>
    </p:spTree>
    <p:extLst>
      <p:ext uri="{BB962C8B-B14F-4D97-AF65-F5344CB8AC3E}">
        <p14:creationId xmlns:p14="http://schemas.microsoft.com/office/powerpoint/2010/main" val="137981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A1BF890-36E7-51C5-EB6E-8184B28BD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Pokročilá gramatika a syntax vietnamštiny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338B2D05-5760-386F-2D4E-B0E60A71E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412796"/>
          </a:xfrm>
        </p:spPr>
        <p:txBody>
          <a:bodyPr>
            <a:normAutofit/>
          </a:bodyPr>
          <a:lstStyle/>
          <a:p>
            <a:r>
              <a:rPr lang="cs-CZ" dirty="0"/>
              <a:t>Ngữ pháp và cú pháp học tiếng Việt trình đọ nâng cao</a:t>
            </a:r>
          </a:p>
          <a:p>
            <a:pPr>
              <a:spcAft>
                <a:spcPts val="0"/>
              </a:spcAft>
            </a:pPr>
            <a:r>
              <a:rPr lang="cs-CZ" dirty="0"/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Syntax, věta, výpověď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Větné členy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Syntaktické vztahy (parataxe, hypotaxe, vztah mezi subjektem a predikátem)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Elipsa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Téma - Réma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Věta jednoduchá, souvětí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Souvětí podřadné a souřadné</a:t>
            </a:r>
          </a:p>
          <a:p>
            <a:pPr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Druhy vět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409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0036E48-1E07-4837-814B-F719CF428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BỔ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41721D6-8D91-4011-A34D-F22B45A97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90"/>
          </a:xfrm>
        </p:spPr>
        <p:txBody>
          <a:bodyPr/>
          <a:lstStyle/>
          <a:p>
            <a:r>
              <a:rPr lang="cs-CZ" dirty="0"/>
              <a:t>Předmět</a:t>
            </a:r>
          </a:p>
          <a:p>
            <a:r>
              <a:rPr lang="cs-CZ" dirty="0"/>
              <a:t>Rozvíjí slovesa či přídavná jména</a:t>
            </a:r>
          </a:p>
          <a:p>
            <a:r>
              <a:rPr lang="cs-CZ" dirty="0"/>
              <a:t>Cuốn sách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rất</a:t>
            </a:r>
            <a:r>
              <a:rPr lang="cs-CZ" dirty="0"/>
              <a:t> vui nhộn.</a:t>
            </a:r>
          </a:p>
          <a:p>
            <a:pPr marL="0" indent="0">
              <a:buNone/>
            </a:pPr>
            <a:r>
              <a:rPr lang="cs-CZ" dirty="0"/>
              <a:t>(Rozvíjí přídavné jméno)</a:t>
            </a:r>
          </a:p>
          <a:p>
            <a:r>
              <a:rPr lang="cs-CZ" dirty="0"/>
              <a:t>Gió đông bắc thổi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mạnh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(Rozvíjí  sloveso)</a:t>
            </a:r>
          </a:p>
        </p:txBody>
      </p:sp>
    </p:spTree>
    <p:extLst>
      <p:ext uri="{BB962C8B-B14F-4D97-AF65-F5344CB8AC3E}">
        <p14:creationId xmlns:p14="http://schemas.microsoft.com/office/powerpoint/2010/main" val="1867358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15E2276-7849-404C-8C0D-29F485380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Trạng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412379E-ECE9-4A17-8245-921895106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Příslovečné určení – rozvíjí jádro věty, které často zahrnuje základní skladební dvojici</a:t>
            </a:r>
          </a:p>
          <a:p>
            <a:r>
              <a:rPr lang="cs-CZ" dirty="0"/>
              <a:t>Trạng ngữ chỉ nơi chốn - PU místa</a:t>
            </a:r>
          </a:p>
          <a:p>
            <a:r>
              <a:rPr lang="cs-CZ" dirty="0"/>
              <a:t>Trạng ngữ chỉ thời gian - PU času</a:t>
            </a:r>
          </a:p>
          <a:p>
            <a:r>
              <a:rPr lang="cs-CZ" dirty="0"/>
              <a:t>Thạng ngữ chỉ cách thức (phương thức) – PU způsobu</a:t>
            </a:r>
          </a:p>
          <a:p>
            <a:r>
              <a:rPr lang="cs-CZ" dirty="0"/>
              <a:t>Trạng ngữ chỉ nguyên nhân – PU příčiny</a:t>
            </a:r>
          </a:p>
          <a:p>
            <a:r>
              <a:rPr lang="cs-CZ" dirty="0"/>
              <a:t>Trạng ngữ mục đích – PU účelu</a:t>
            </a:r>
          </a:p>
          <a:p>
            <a:r>
              <a:rPr lang="cs-CZ" dirty="0"/>
              <a:t>Trạng ngữ nhượng bộ - PU přípustky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Bývá oddělen od jádra věty čárkou.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155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98191D1-B521-4919-8FBE-E06ED3F12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Trạng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E8A892B-AB39-40C6-9C8B-964D7AA5D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Příslovečné určení</a:t>
            </a:r>
          </a:p>
          <a:p>
            <a:r>
              <a:rPr lang="cs-CZ" dirty="0"/>
              <a:t>Năm ngoái, tôi đã đi du lịch ở Sapa.</a:t>
            </a:r>
          </a:p>
          <a:p>
            <a:r>
              <a:rPr lang="cs-CZ" dirty="0"/>
              <a:t>Thỉnh thoảng, tôi lại về thăm Ngoại.</a:t>
            </a:r>
          </a:p>
          <a:p>
            <a:r>
              <a:rPr lang="cs-CZ" dirty="0"/>
              <a:t>Chiều nay, trời mưa to.</a:t>
            </a:r>
          </a:p>
          <a:p>
            <a:r>
              <a:rPr lang="cs-CZ" dirty="0"/>
              <a:t>Dù đau khổ, anh ấy cũng sẽ rơi xa chị.</a:t>
            </a:r>
          </a:p>
          <a:p>
            <a:r>
              <a:rPr lang="cs-CZ" dirty="0"/>
              <a:t>Bạn mượn nhiều tiền để làm gì?</a:t>
            </a:r>
          </a:p>
          <a:p>
            <a:r>
              <a:rPr lang="cs-CZ" dirty="0"/>
              <a:t>Tại sao con chim có thể bay được?</a:t>
            </a:r>
          </a:p>
          <a:p>
            <a:r>
              <a:rPr lang="cs-CZ" dirty="0"/>
              <a:t>Trong vườn, muôn loài hoa đua nở.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810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26411D7-0B0F-4924-B049-79EF48729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Příslovečné určení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939D3F6-4ACD-4D5A-8852-EAB590DA4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8"/>
          </a:xfrm>
        </p:spPr>
        <p:txBody>
          <a:bodyPr/>
          <a:lstStyle/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Příslovečné určení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Năm ngoái</a:t>
            </a:r>
            <a:r>
              <a:rPr lang="cs-CZ" dirty="0"/>
              <a:t>, tôi đã đi du lịch ở Sapa.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thời gian</a:t>
            </a:r>
            <a:endParaRPr lang="cs-CZ" dirty="0"/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Thỉnh thoảng</a:t>
            </a:r>
            <a:r>
              <a:rPr lang="cs-CZ" dirty="0"/>
              <a:t>, tôi lại về thăm Ngoại.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thời gian</a:t>
            </a:r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Chiều nay</a:t>
            </a:r>
            <a:r>
              <a:rPr lang="cs-CZ" dirty="0"/>
              <a:t>, trời mưa to.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thời gian</a:t>
            </a:r>
            <a:endParaRPr lang="cs-CZ" dirty="0"/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Dù đau khổ</a:t>
            </a:r>
            <a:r>
              <a:rPr lang="cs-CZ" dirty="0"/>
              <a:t>, anh ấy cũng sẽ rơi xa chị.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nhượng bộ</a:t>
            </a:r>
            <a:endParaRPr lang="cs-CZ" dirty="0"/>
          </a:p>
          <a:p>
            <a:r>
              <a:rPr lang="cs-CZ" dirty="0"/>
              <a:t>Bạn mượn nhiều tiền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để làm gì</a:t>
            </a:r>
            <a:r>
              <a:rPr lang="cs-CZ" dirty="0"/>
              <a:t>?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mục đích</a:t>
            </a:r>
            <a:endParaRPr lang="cs-CZ" dirty="0"/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Tại sao </a:t>
            </a:r>
            <a:r>
              <a:rPr lang="cs-CZ" dirty="0"/>
              <a:t>con chim có thể bay được?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nguyên nhân</a:t>
            </a:r>
            <a:endParaRPr lang="cs-CZ" dirty="0"/>
          </a:p>
          <a:p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Trong vườn</a:t>
            </a:r>
            <a:r>
              <a:rPr lang="cs-CZ" dirty="0"/>
              <a:t>, muôn loài hoa đua nở. 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TN chỉ nơi chốn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961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E4CDDDC-138A-489E-83AD-82B50B326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Dịnh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4ED0CC9-7233-41D9-AE10-5994D895A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PŘÍVLASTEK</a:t>
            </a:r>
          </a:p>
          <a:p>
            <a:r>
              <a:rPr lang="cs-CZ" dirty="0"/>
              <a:t>Rozvíjí podstatná jména</a:t>
            </a:r>
          </a:p>
          <a:p>
            <a:r>
              <a:rPr lang="cs-CZ" dirty="0"/>
              <a:t>Chị tôi có mái tóc đen.</a:t>
            </a:r>
          </a:p>
          <a:p>
            <a:r>
              <a:rPr lang="cs-CZ" dirty="0"/>
              <a:t>Quyển sách mẹ tặng rất hay.</a:t>
            </a:r>
          </a:p>
          <a:p>
            <a:r>
              <a:rPr lang="cs-CZ" dirty="0"/>
              <a:t>Những cây hoa hồng tượng trưng cho tình yêu đôi lứa.</a:t>
            </a:r>
          </a:p>
          <a:p>
            <a:r>
              <a:rPr lang="cs-CZ" dirty="0"/>
              <a:t>Bà tôi có mái tóc bạc trắng.</a:t>
            </a:r>
          </a:p>
          <a:p>
            <a:r>
              <a:rPr lang="cs-CZ" dirty="0"/>
              <a:t>Chị Lan có dáng người cao thon thả.</a:t>
            </a:r>
          </a:p>
        </p:txBody>
      </p:sp>
    </p:spTree>
    <p:extLst>
      <p:ext uri="{BB962C8B-B14F-4D97-AF65-F5344CB8AC3E}">
        <p14:creationId xmlns:p14="http://schemas.microsoft.com/office/powerpoint/2010/main" val="16615334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8A9AC52-E863-45AE-B155-3133AB073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Định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C83D0EF0-53E1-4464-AA9F-AFE55C907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Přívlastek</a:t>
            </a:r>
          </a:p>
          <a:p>
            <a:r>
              <a:rPr lang="cs-CZ" dirty="0"/>
              <a:t>Chị tôi có mái tóc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đen</a:t>
            </a:r>
            <a:r>
              <a:rPr lang="cs-CZ" dirty="0"/>
              <a:t>.</a:t>
            </a:r>
          </a:p>
          <a:p>
            <a:r>
              <a:rPr lang="cs-CZ" dirty="0"/>
              <a:t>Quyển sách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mẹ tặng</a:t>
            </a:r>
            <a:r>
              <a:rPr lang="cs-CZ" dirty="0"/>
              <a:t> rất hay.</a:t>
            </a:r>
          </a:p>
          <a:p>
            <a:r>
              <a:rPr lang="cs-CZ" dirty="0"/>
              <a:t>Những cây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hoa hồng </a:t>
            </a:r>
            <a:r>
              <a:rPr lang="cs-CZ" dirty="0"/>
              <a:t>tượng trưng cho tình yêu đôi lứa.</a:t>
            </a:r>
          </a:p>
          <a:p>
            <a:r>
              <a:rPr lang="cs-CZ" dirty="0"/>
              <a:t>Bà tôi có mái tóc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bạc trắng</a:t>
            </a:r>
            <a:r>
              <a:rPr lang="cs-CZ" dirty="0"/>
              <a:t>.</a:t>
            </a:r>
          </a:p>
          <a:p>
            <a:r>
              <a:rPr lang="cs-CZ" dirty="0"/>
              <a:t>Chị Lan có dáng người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cao thon thả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223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473293F-1664-44B9-AD12-08A6D732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Rozbor vět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1F19D38-C736-4119-8AC4-B8B536737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/>
          <a:lstStyle/>
          <a:p>
            <a:r>
              <a:rPr lang="cs-CZ" dirty="0"/>
              <a:t>PHÂN TÍCH CÂU</a:t>
            </a:r>
          </a:p>
          <a:p>
            <a:r>
              <a:rPr lang="cs-CZ" dirty="0"/>
              <a:t>Những con voi về đích trước tiên huơ vòi chào khán giả.</a:t>
            </a:r>
          </a:p>
          <a:p>
            <a:r>
              <a:rPr lang="cs-CZ" dirty="0"/>
              <a:t>Những con voi về đích trước tiên, huơ vòi chào khán giả.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4581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473293F-1664-44B9-AD12-08A6D732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Rozbor vět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1F19D38-C736-4119-8AC4-B8B536737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/>
          <a:lstStyle/>
          <a:p>
            <a:r>
              <a:rPr lang="cs-CZ" dirty="0"/>
              <a:t>PHÂN TÍCH CÂU</a:t>
            </a:r>
          </a:p>
          <a:p>
            <a:r>
              <a:rPr lang="cs-CZ" dirty="0">
                <a:solidFill>
                  <a:schemeClr val="accent4"/>
                </a:solidFill>
              </a:rPr>
              <a:t>Những con voi </a:t>
            </a:r>
            <a:r>
              <a:rPr lang="cs-CZ" dirty="0">
                <a:solidFill>
                  <a:srgbClr val="00B0F0"/>
                </a:solidFill>
              </a:rPr>
              <a:t>về đích trước tiên </a:t>
            </a:r>
            <a:r>
              <a:rPr lang="cs-CZ" dirty="0">
                <a:solidFill>
                  <a:srgbClr val="FF0000"/>
                </a:solidFill>
              </a:rPr>
              <a:t>huơ vòi chào khán giả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7030A0"/>
                </a:solidFill>
              </a:rPr>
              <a:t>Podmět</a:t>
            </a:r>
            <a:r>
              <a:rPr lang="cs-CZ" dirty="0"/>
              <a:t> </a:t>
            </a:r>
            <a:r>
              <a:rPr lang="cs-CZ" dirty="0">
                <a:solidFill>
                  <a:srgbClr val="00B0F0"/>
                </a:solidFill>
              </a:rPr>
              <a:t>přívlastek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</a:p>
          <a:p>
            <a:endParaRPr lang="cs-CZ" dirty="0"/>
          </a:p>
          <a:p>
            <a:r>
              <a:rPr lang="cs-CZ" dirty="0">
                <a:solidFill>
                  <a:schemeClr val="accent4"/>
                </a:solidFill>
              </a:rPr>
              <a:t>Những con voi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về đích trước tiên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huơ vòi chào khán giả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7030A0"/>
                </a:solidFill>
              </a:rPr>
              <a:t>Podmět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  <a:r>
              <a:rPr lang="cs-CZ" dirty="0"/>
              <a:t> + </a:t>
            </a:r>
            <a:r>
              <a:rPr lang="cs-CZ" dirty="0">
                <a:solidFill>
                  <a:srgbClr val="FF0000"/>
                </a:solidFill>
              </a:rPr>
              <a:t>přísudek</a:t>
            </a:r>
            <a:r>
              <a:rPr lang="cs-CZ" dirty="0"/>
              <a:t> (přísudek několikanásobný)</a:t>
            </a:r>
          </a:p>
          <a:p>
            <a:r>
              <a:rPr lang="cs-CZ" dirty="0"/>
              <a:t>Umístění čárky může být důležitým ukazatelem pro určování větných členů ve vietnamské větě.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398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1A71B27-3187-4E2E-A40F-05F15FC8C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thuyết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F5E928F-D60C-49D8-8193-52698F5C4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>
            <a:normAutofit/>
          </a:bodyPr>
          <a:lstStyle/>
          <a:p>
            <a:r>
              <a:rPr lang="cs-CZ" dirty="0"/>
              <a:t>TÉMA – RÉMA</a:t>
            </a:r>
          </a:p>
          <a:p>
            <a:r>
              <a:rPr lang="cs-CZ" dirty="0"/>
              <a:t>Aktuální členění větné – Vilém Mathesius zavedl do české strukturní lingvistiky </a:t>
            </a:r>
          </a:p>
          <a:p>
            <a:r>
              <a:rPr lang="cs-CZ" dirty="0"/>
              <a:t>TÉMA – vyjádření </a:t>
            </a:r>
            <a:r>
              <a:rPr lang="cs-CZ" i="1" dirty="0"/>
              <a:t>dané </a:t>
            </a:r>
            <a:r>
              <a:rPr lang="cs-CZ" dirty="0"/>
              <a:t>informace – „to, o čem se mluví“</a:t>
            </a:r>
          </a:p>
          <a:p>
            <a:r>
              <a:rPr lang="cs-CZ" dirty="0"/>
              <a:t>RÉMA – </a:t>
            </a:r>
            <a:r>
              <a:rPr lang="cs-CZ" i="1" dirty="0"/>
              <a:t>nová</a:t>
            </a:r>
            <a:r>
              <a:rPr lang="cs-CZ" dirty="0"/>
              <a:t> informace – „to, co se o tom vypovídá“ (Encyklopedický slovník češtiny)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Téma</a:t>
            </a:r>
            <a:r>
              <a:rPr lang="cs-CZ" dirty="0"/>
              <a:t> bývá před rématem.</a:t>
            </a:r>
          </a:p>
          <a:p>
            <a:endParaRPr lang="cs-CZ" dirty="0"/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Anh Thái </a:t>
            </a:r>
            <a:r>
              <a:rPr lang="cs-CZ" dirty="0"/>
              <a:t>nói anh Thanh nghe.</a:t>
            </a:r>
          </a:p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Anh Thanh </a:t>
            </a:r>
            <a:r>
              <a:rPr lang="cs-CZ" dirty="0"/>
              <a:t>nghe anh Thái nói.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2789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AB4F25C-5C53-4E32-9B7F-BB892182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thuyết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A3B3B2B-1D05-40FB-A7FD-BB1CAF610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TÉMA - RÉMA</a:t>
            </a:r>
          </a:p>
          <a:p>
            <a:r>
              <a:rPr lang="cs-CZ" dirty="0"/>
              <a:t>Cơn nóng đã qua rồi.</a:t>
            </a:r>
          </a:p>
          <a:p>
            <a:r>
              <a:rPr lang="cs-CZ" dirty="0"/>
              <a:t>Chú ấy cẩn thận.</a:t>
            </a:r>
          </a:p>
          <a:p>
            <a:r>
              <a:rPr lang="cs-CZ" dirty="0"/>
              <a:t>Cái gì mà không hiểu thì chán ngay.</a:t>
            </a:r>
          </a:p>
          <a:p>
            <a:r>
              <a:rPr lang="cs-CZ" dirty="0"/>
              <a:t>Ta nói gì thì ngươi phải nghe.</a:t>
            </a:r>
          </a:p>
          <a:p>
            <a:r>
              <a:rPr lang="cs-CZ" dirty="0"/>
              <a:t>Trên trời có chim bay, có bướm bay.</a:t>
            </a:r>
          </a:p>
          <a:p>
            <a:r>
              <a:rPr lang="cs-CZ" dirty="0"/>
              <a:t>Những ngày đầu xuần chơi ngoài ruộng màu rất vui.</a:t>
            </a:r>
          </a:p>
        </p:txBody>
      </p:sp>
    </p:spTree>
    <p:extLst>
      <p:ext uri="{BB962C8B-B14F-4D97-AF65-F5344CB8AC3E}">
        <p14:creationId xmlns:p14="http://schemas.microsoft.com/office/powerpoint/2010/main" val="73400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BEB95AF-2AF6-4CC6-B798-55CE3F84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5"/>
          </a:xfrm>
        </p:spPr>
        <p:txBody>
          <a:bodyPr>
            <a:normAutofit/>
          </a:bodyPr>
          <a:lstStyle/>
          <a:p>
            <a:r>
              <a:rPr lang="cs-CZ" dirty="0"/>
              <a:t>thành phần của câu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9B0BAF9-7F97-41C4-B5BE-E3E700C8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CỤM CHỦ VỊ TRUNG TÂM – Základní skladební dvojice</a:t>
            </a:r>
          </a:p>
          <a:p>
            <a:r>
              <a:rPr lang="cs-CZ" dirty="0"/>
              <a:t>CHỦ NGỮ - Podmět</a:t>
            </a:r>
          </a:p>
          <a:p>
            <a:r>
              <a:rPr lang="cs-CZ" dirty="0"/>
              <a:t>VỊ NGỮ  - Přísudek</a:t>
            </a:r>
          </a:p>
          <a:p>
            <a:pPr marL="0" indent="0">
              <a:buNone/>
            </a:pPr>
            <a:r>
              <a:rPr lang="cs-CZ" b="1" dirty="0"/>
              <a:t>THÀNH PHẦN PHỤ CỦA CÂU – Rozvíjející větné členy</a:t>
            </a:r>
          </a:p>
          <a:p>
            <a:pPr marL="0" indent="0">
              <a:buNone/>
            </a:pPr>
            <a:r>
              <a:rPr lang="cs-CZ" dirty="0"/>
              <a:t>BỔ NGỮ (TÂN NGỮ) - Předmět</a:t>
            </a:r>
          </a:p>
          <a:p>
            <a:pPr marL="0" indent="0">
              <a:buNone/>
            </a:pPr>
            <a:r>
              <a:rPr lang="cs-CZ" dirty="0"/>
              <a:t>TRẠNG NGỮ - Příslovečné určení</a:t>
            </a:r>
          </a:p>
          <a:p>
            <a:pPr marL="0" indent="0">
              <a:buNone/>
            </a:pPr>
            <a:r>
              <a:rPr lang="cs-CZ" dirty="0"/>
              <a:t>ĐỊNH NGỮ - Přívlastek</a:t>
            </a:r>
          </a:p>
          <a:p>
            <a:pPr marL="0" indent="0">
              <a:buNone/>
            </a:pPr>
            <a:r>
              <a:rPr lang="cs-CZ" dirty="0"/>
              <a:t>Protože vietnamský jazyk nepodléhá flexi, ani jiným morfologickým změnám, tak se větné členy určují na základě pořádku slov ve větě a užívání pomocných gramatických slov.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9720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AB4F25C-5C53-4E32-9B7F-BB892182C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thuyết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A3B3B2B-1D05-40FB-A7FD-BB1CAF610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TÉMA</a:t>
            </a:r>
            <a:r>
              <a:rPr lang="cs-CZ" dirty="0"/>
              <a:t> - RÉMA</a:t>
            </a:r>
          </a:p>
          <a:p>
            <a:r>
              <a:rPr lang="cs-CZ" dirty="0">
                <a:solidFill>
                  <a:schemeClr val="accent1"/>
                </a:solidFill>
              </a:rPr>
              <a:t>Cơn nóng </a:t>
            </a:r>
            <a:r>
              <a:rPr lang="cs-CZ" dirty="0"/>
              <a:t>đã qua rồi.</a:t>
            </a:r>
          </a:p>
          <a:p>
            <a:r>
              <a:rPr lang="cs-CZ" dirty="0">
                <a:solidFill>
                  <a:schemeClr val="accent1"/>
                </a:solidFill>
              </a:rPr>
              <a:t>Chú ấy </a:t>
            </a:r>
            <a:r>
              <a:rPr lang="cs-CZ" dirty="0"/>
              <a:t>cẩn thận.</a:t>
            </a:r>
          </a:p>
          <a:p>
            <a:r>
              <a:rPr lang="cs-CZ" dirty="0">
                <a:solidFill>
                  <a:schemeClr val="accent1"/>
                </a:solidFill>
              </a:rPr>
              <a:t>Cái gì mà không hiểu </a:t>
            </a:r>
            <a:r>
              <a:rPr lang="cs-CZ" dirty="0"/>
              <a:t>thì chán ngay.</a:t>
            </a:r>
          </a:p>
          <a:p>
            <a:r>
              <a:rPr lang="cs-CZ" dirty="0">
                <a:solidFill>
                  <a:schemeClr val="accent1"/>
                </a:solidFill>
              </a:rPr>
              <a:t>Ta nói gì </a:t>
            </a:r>
            <a:r>
              <a:rPr lang="cs-CZ" dirty="0"/>
              <a:t>thì ngươi phải nghe.</a:t>
            </a:r>
          </a:p>
          <a:p>
            <a:r>
              <a:rPr lang="cs-CZ" dirty="0">
                <a:solidFill>
                  <a:schemeClr val="accent1"/>
                </a:solidFill>
              </a:rPr>
              <a:t>Trên trời </a:t>
            </a:r>
            <a:r>
              <a:rPr lang="cs-CZ" dirty="0"/>
              <a:t>có chim bay, có bướm bay.</a:t>
            </a:r>
          </a:p>
          <a:p>
            <a:r>
              <a:rPr lang="cs-CZ" dirty="0">
                <a:solidFill>
                  <a:schemeClr val="accent1"/>
                </a:solidFill>
              </a:rPr>
              <a:t>Những ngày đầu xuần </a:t>
            </a:r>
            <a:r>
              <a:rPr lang="cs-CZ" dirty="0"/>
              <a:t>chơi ngoài ruộng màu rất vui.</a:t>
            </a:r>
          </a:p>
        </p:txBody>
      </p:sp>
    </p:spTree>
    <p:extLst>
      <p:ext uri="{BB962C8B-B14F-4D97-AF65-F5344CB8AC3E}">
        <p14:creationId xmlns:p14="http://schemas.microsoft.com/office/powerpoint/2010/main" val="2591224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D90B093-E025-4B32-9798-6551A9FE5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TÉMA</a:t>
            </a:r>
            <a:br>
              <a:rPr lang="cs-CZ" dirty="0"/>
            </a:br>
            <a:endParaRPr lang="cs-CZ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B0E084C-5171-456F-8D03-321C4E673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Đề (Cao Xuân Hạo)</a:t>
            </a:r>
          </a:p>
          <a:p>
            <a:r>
              <a:rPr lang="cs-CZ" dirty="0"/>
              <a:t>Téma může být:</a:t>
            </a:r>
          </a:p>
          <a:p>
            <a:r>
              <a:rPr lang="cs-CZ" dirty="0"/>
              <a:t>Objektem</a:t>
            </a:r>
          </a:p>
          <a:p>
            <a:r>
              <a:rPr lang="cs-CZ" dirty="0"/>
              <a:t>Podmínkou</a:t>
            </a:r>
          </a:p>
          <a:p>
            <a:r>
              <a:rPr lang="cs-CZ" dirty="0"/>
              <a:t>Rozsahem</a:t>
            </a:r>
          </a:p>
          <a:p>
            <a:r>
              <a:rPr lang="cs-CZ" dirty="0"/>
              <a:t>Samotné </a:t>
            </a:r>
            <a:r>
              <a:rPr lang="cs-CZ" dirty="0">
                <a:solidFill>
                  <a:schemeClr val="accent1"/>
                </a:solidFill>
              </a:rPr>
              <a:t>téma</a:t>
            </a:r>
            <a:r>
              <a:rPr lang="cs-CZ" dirty="0"/>
              <a:t> se nemůže stát celou větou. Samotné</a:t>
            </a:r>
            <a:r>
              <a:rPr lang="cs-CZ" dirty="0">
                <a:solidFill>
                  <a:srgbClr val="002060"/>
                </a:solidFill>
              </a:rPr>
              <a:t> réma </a:t>
            </a:r>
            <a:r>
              <a:rPr lang="cs-CZ" dirty="0"/>
              <a:t>se může stát smysluplnou větou jen díky kontextu.</a:t>
            </a:r>
          </a:p>
          <a:p>
            <a:r>
              <a:rPr lang="cs-CZ" dirty="0"/>
              <a:t>Např.  Trên trời có gì? </a:t>
            </a:r>
            <a:r>
              <a:rPr lang="cs-CZ" dirty="0">
                <a:solidFill>
                  <a:srgbClr val="002060"/>
                </a:solidFill>
              </a:rPr>
              <a:t>Có chim nay, có bướm bay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82316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3AAFB23-A094-48F9-A4C1-18294913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2"/>
          </a:xfrm>
        </p:spPr>
        <p:txBody>
          <a:bodyPr>
            <a:normAutofit fontScale="90000"/>
          </a:bodyPr>
          <a:lstStyle/>
          <a:p>
            <a:r>
              <a:rPr lang="cs-CZ" dirty="0"/>
              <a:t>Téma, réma x subjekt, predikát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F5FB112-B4C6-47EF-AB45-7941930BA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„Linh hồn tiếng Việt“ – Cạo Xuân Hạo</a:t>
            </a:r>
          </a:p>
          <a:p>
            <a:r>
              <a:rPr lang="cs-CZ" dirty="0"/>
              <a:t>Chó treo, mèo đậy. (Ivo Vasiljev a Cạo Xuân Hạo)</a:t>
            </a:r>
          </a:p>
          <a:p>
            <a:r>
              <a:rPr lang="cs-CZ" dirty="0"/>
              <a:t>Významová souvislost tématu a rématu ve vietnamštině, ale téma nemusí být podmětem.</a:t>
            </a:r>
          </a:p>
          <a:p>
            <a:r>
              <a:rPr lang="cs-CZ" dirty="0"/>
              <a:t>Trên trời có chim bay, có bướm bay.</a:t>
            </a:r>
          </a:p>
          <a:p>
            <a:r>
              <a:rPr lang="cs-CZ" dirty="0"/>
              <a:t>Trên tường treo một bức tranh.</a:t>
            </a:r>
          </a:p>
          <a:p>
            <a:r>
              <a:rPr lang="cs-CZ" dirty="0"/>
              <a:t>Trong túi có đầy tiền.</a:t>
            </a:r>
          </a:p>
          <a:p>
            <a:r>
              <a:rPr lang="cs-CZ" dirty="0"/>
              <a:t>Ruộng bờ, cờ xe.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70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669046F-5838-4C7A-BBE8-A77F40FD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D5E6CDB-92ED-43A1-9491-C46E2C8E9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BB966BC-DC49-4138-8DEF-B1CD13033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632237" y="482171"/>
            <a:chExt cx="6104331" cy="514910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DD0BD06-EC5B-4F0E-A221-562BC2BA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634200B3-EC47-4A5B-A640-7118BF6AD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Rectangle 80">
            <a:extLst>
              <a:ext uri="{FF2B5EF4-FFF2-40B4-BE49-F238E27FC236}">
                <a16:creationId xmlns:a16="http://schemas.microsoft.com/office/drawing/2014/main" id="{23B9DAF8-7DB4-40CB-85F8-7E02F95C6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7042" y="984450"/>
            <a:ext cx="5145580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06AED2C-61BA-485C-9DD4-B23B6280F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8029" y="1847088"/>
            <a:ext cx="35203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êu đề 1">
            <a:extLst>
              <a:ext uri="{FF2B5EF4-FFF2-40B4-BE49-F238E27FC236}">
                <a16:creationId xmlns:a16="http://schemas.microsoft.com/office/drawing/2014/main" id="{69436A26-A363-4849-8463-DE5C2DD49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804520"/>
            <a:ext cx="3520367" cy="1049235"/>
          </a:xfrm>
        </p:spPr>
        <p:txBody>
          <a:bodyPr>
            <a:normAutofit/>
          </a:bodyPr>
          <a:lstStyle/>
          <a:p>
            <a:r>
              <a:rPr lang="cs-CZ" dirty="0"/>
              <a:t>Chó treo, </a:t>
            </a:r>
            <a:br>
              <a:rPr lang="cs-CZ" dirty="0"/>
            </a:br>
            <a:r>
              <a:rPr lang="cs-CZ" dirty="0"/>
              <a:t>mèo đậy</a:t>
            </a:r>
          </a:p>
        </p:txBody>
      </p:sp>
      <p:pic>
        <p:nvPicPr>
          <p:cNvPr id="1026" name="Picture 2" descr="Tục Ngữ Thành Ngữ Việt Nam - CHÓ TREO MÈO ĐẬY Ý khuyên cảnh giác cửa nẻo  rương hòm để phòng trộm cuỗm mất. Nếu là chó thì treo đồ ăn thật">
            <a:extLst>
              <a:ext uri="{FF2B5EF4-FFF2-40B4-BE49-F238E27FC236}">
                <a16:creationId xmlns:a16="http://schemas.microsoft.com/office/drawing/2014/main" id="{2F9823A5-085D-4389-B5FD-B290DBB23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71630" y="1116345"/>
            <a:ext cx="4024333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E5D14C4E-A95A-DADB-7864-4AE276103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9" y="2015732"/>
            <a:ext cx="3520368" cy="3450613"/>
          </a:xfrm>
        </p:spPr>
        <p:txBody>
          <a:bodyPr>
            <a:normAutofit/>
          </a:bodyPr>
          <a:lstStyle/>
          <a:p>
            <a:r>
              <a:rPr lang="cs-CZ" dirty="0"/>
              <a:t>Tục ngữ Việt Nam</a:t>
            </a:r>
          </a:p>
          <a:p>
            <a:r>
              <a:rPr lang="cs-CZ" dirty="0">
                <a:solidFill>
                  <a:srgbClr val="7030A0"/>
                </a:solidFill>
              </a:rPr>
              <a:t>Chó</a:t>
            </a:r>
            <a:r>
              <a:rPr lang="cs-CZ" dirty="0"/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treo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mèo</a:t>
            </a:r>
            <a:r>
              <a:rPr lang="cs-CZ" dirty="0"/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đạy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7030A0"/>
                </a:solidFill>
              </a:rPr>
              <a:t>Téma</a:t>
            </a:r>
            <a:r>
              <a:rPr lang="cs-CZ" dirty="0"/>
              <a:t> -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Réma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7EFCF05C-6070-460B-8E60-12BE3EFD1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FD731F1-726F-453E-9516-3058095DE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853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FEC23B0-ED30-42AA-979E-1BB7942F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Đề - thuyết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58E1454-BD1F-4B3A-9432-79142D33F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8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TÉMA - </a:t>
            </a:r>
            <a:r>
              <a:rPr lang="cs-CZ" dirty="0">
                <a:solidFill>
                  <a:srgbClr val="7030A0"/>
                </a:solidFill>
              </a:rPr>
              <a:t>RÉMA</a:t>
            </a:r>
          </a:p>
          <a:p>
            <a:r>
              <a:rPr lang="cs-CZ" dirty="0">
                <a:solidFill>
                  <a:schemeClr val="accent1"/>
                </a:solidFill>
              </a:rPr>
              <a:t>Trên trời có chim bay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có bướm bay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chemeClr val="accent1"/>
                </a:solidFill>
              </a:rPr>
              <a:t>Trên tường</a:t>
            </a:r>
            <a:r>
              <a:rPr lang="cs-CZ" dirty="0"/>
              <a:t> </a:t>
            </a:r>
            <a:r>
              <a:rPr lang="cs-CZ" dirty="0">
                <a:solidFill>
                  <a:srgbClr val="7030A0"/>
                </a:solidFill>
              </a:rPr>
              <a:t>treo một bức tranh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chemeClr val="accent1"/>
                </a:solidFill>
              </a:rPr>
              <a:t>Trong túi </a:t>
            </a:r>
            <a:r>
              <a:rPr lang="cs-CZ" dirty="0">
                <a:solidFill>
                  <a:srgbClr val="7030A0"/>
                </a:solidFill>
              </a:rPr>
              <a:t>có đầy tiền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chemeClr val="accent1"/>
                </a:solidFill>
              </a:rPr>
              <a:t>Ruộng bờ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cờ xe</a:t>
            </a:r>
            <a:r>
              <a:rPr lang="cs-CZ" dirty="0"/>
              <a:t>.</a:t>
            </a:r>
          </a:p>
          <a:p>
            <a:r>
              <a:rPr lang="cs-CZ" dirty="0"/>
              <a:t>Ruộng  a cờ nemohou být v tomto spojení podmětem, jedná se o téma, které má souvislost s rématy bờ a xe.</a:t>
            </a:r>
          </a:p>
          <a:p>
            <a:r>
              <a:rPr lang="cs-CZ" dirty="0"/>
              <a:t>„THÌ“ lze použít za účelem rozdělení věty na téma a réma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78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58236A9-FE94-49F3-A489-147F8F64B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Věta 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7546DA0-2045-4024-BA90-BDF8C7CC4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9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VĚTA: Jazyková jednotka, které dominuje predikát </a:t>
            </a:r>
          </a:p>
          <a:p>
            <a:r>
              <a:rPr lang="cs-CZ" dirty="0"/>
              <a:t>Příruční mluvnice češtiny:  VĚTA X VÝPOVĚĎ</a:t>
            </a:r>
          </a:p>
          <a:p>
            <a:r>
              <a:rPr lang="cs-CZ" dirty="0"/>
              <a:t>VĚTA – v komunikační situaci nezakotvená jazyková jednotka, které dominuje přísudek</a:t>
            </a:r>
          </a:p>
          <a:p>
            <a:r>
              <a:rPr lang="cs-CZ" dirty="0"/>
              <a:t>VÝPOVĚĎ – věta zakotvená v konkrétní komunikační situaci</a:t>
            </a:r>
          </a:p>
          <a:p>
            <a:pPr marL="0" indent="0">
              <a:buNone/>
            </a:pPr>
            <a:r>
              <a:rPr lang="cs-CZ" dirty="0"/>
              <a:t>Ve vietnamských mluvnicích neodlišováno.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3406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9695BEC-C2E4-4E06-A4CE-5D58B18D1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61573"/>
          </a:xfrm>
        </p:spPr>
        <p:txBody>
          <a:bodyPr>
            <a:normAutofit fontScale="90000"/>
          </a:bodyPr>
          <a:lstStyle/>
          <a:p>
            <a:r>
              <a:rPr lang="cs-CZ" dirty="0"/>
              <a:t>Věta ve vj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F8637FF-7954-4B55-AA5F-9E557A76F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2702"/>
            <a:ext cx="9603275" cy="4073643"/>
          </a:xfrm>
        </p:spPr>
        <p:txBody>
          <a:bodyPr/>
          <a:lstStyle/>
          <a:p>
            <a:r>
              <a:rPr lang="cs-CZ" dirty="0"/>
              <a:t>C</a:t>
            </a:r>
            <a:r>
              <a:rPr lang="vi-VN" dirty="0"/>
              <a:t>ÂU TIẾNG VIỆT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CÂU ĐƠN (Věta jednoduchá)</a:t>
            </a:r>
          </a:p>
          <a:p>
            <a:pPr marL="0" indent="0">
              <a:buNone/>
            </a:pPr>
            <a:r>
              <a:rPr lang="cs-CZ" dirty="0"/>
              <a:t>CÂU PHỨC (Věta rozvinutá jednou vedlejší větou)</a:t>
            </a:r>
          </a:p>
          <a:p>
            <a:pPr marL="0" indent="0">
              <a:buNone/>
            </a:pPr>
            <a:r>
              <a:rPr lang="cs-CZ" dirty="0"/>
              <a:t>CÂU GHÉP (Souvětí)</a:t>
            </a:r>
          </a:p>
          <a:p>
            <a:pPr marL="0" indent="0">
              <a:buNone/>
            </a:pPr>
            <a:r>
              <a:rPr lang="cs-CZ" dirty="0"/>
              <a:t>CÂU ĐẶC BI</a:t>
            </a:r>
            <a:r>
              <a:rPr lang="vi-VN" dirty="0"/>
              <a:t>ỆT (</a:t>
            </a:r>
            <a:r>
              <a:rPr lang="cs-CZ" dirty="0"/>
              <a:t>Není tvořena ZSD)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Cấu trúc cú pháp cơ bản: Základní skladební dvojice (ZSD) je tvořena subjektem a predikátem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9655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452E351-3F36-4508-8139-0B95D3310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CÂU ĐƠN</a:t>
            </a:r>
            <a:br>
              <a:rPr lang="cs-CZ" dirty="0"/>
            </a:br>
            <a:endParaRPr lang="cs-CZ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BC28138-AA91-4AC5-975B-B8428B5E6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17984"/>
            <a:ext cx="9603275" cy="4048362"/>
          </a:xfrm>
        </p:spPr>
        <p:txBody>
          <a:bodyPr/>
          <a:lstStyle/>
          <a:p>
            <a:r>
              <a:rPr lang="cs-CZ" dirty="0"/>
              <a:t>VĚTA JEDNODUCHÁ</a:t>
            </a:r>
          </a:p>
          <a:p>
            <a:r>
              <a:rPr lang="cs-CZ" dirty="0"/>
              <a:t>Zahrnuje jen jednu skladební dvojici</a:t>
            </a:r>
          </a:p>
          <a:p>
            <a:r>
              <a:rPr lang="cs-CZ" dirty="0"/>
              <a:t>Lan đang vẽ.</a:t>
            </a:r>
          </a:p>
          <a:p>
            <a:r>
              <a:rPr lang="cs-CZ" dirty="0"/>
              <a:t>Sáng nay chị ấy ăn phở.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3631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117DC71-CFE4-4036-85E6-A1B1ED64C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75641"/>
          </a:xfrm>
        </p:spPr>
        <p:txBody>
          <a:bodyPr>
            <a:normAutofit fontScale="90000"/>
          </a:bodyPr>
          <a:lstStyle/>
          <a:p>
            <a:r>
              <a:rPr lang="cs-CZ" dirty="0"/>
              <a:t>Câu phức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CD616FB-1516-4D20-8EFD-5F78D0D8E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2702"/>
            <a:ext cx="9603275" cy="4073643"/>
          </a:xfrm>
        </p:spPr>
        <p:txBody>
          <a:bodyPr/>
          <a:lstStyle/>
          <a:p>
            <a:r>
              <a:rPr lang="cs-CZ" dirty="0"/>
              <a:t>„Věta jednoduchá rozvinutá jednou větou vědlejší se ZSD“ (Nguyễn Văn Hiệp - NVH)</a:t>
            </a:r>
          </a:p>
          <a:p>
            <a:r>
              <a:rPr lang="cs-CZ" dirty="0"/>
              <a:t>NVH se domnívá, že </a:t>
            </a:r>
            <a:r>
              <a:rPr lang="cs-CZ" dirty="0">
                <a:solidFill>
                  <a:srgbClr val="7030A0"/>
                </a:solidFill>
              </a:rPr>
              <a:t>câu phức </a:t>
            </a:r>
            <a:r>
              <a:rPr lang="cs-CZ" dirty="0"/>
              <a:t>jsou </a:t>
            </a:r>
            <a:r>
              <a:rPr lang="cs-CZ" dirty="0">
                <a:solidFill>
                  <a:schemeClr val="accent1"/>
                </a:solidFill>
              </a:rPr>
              <a:t>jen věty, u kterých jsou hlavní větné členy </a:t>
            </a:r>
            <a:r>
              <a:rPr lang="cs-CZ" dirty="0"/>
              <a:t>(dle jeho pojetí: subjekt, predikát a objekt) </a:t>
            </a:r>
            <a:r>
              <a:rPr lang="cs-CZ" dirty="0">
                <a:solidFill>
                  <a:schemeClr val="accent1"/>
                </a:solidFill>
              </a:rPr>
              <a:t>rozvity vlastní základní skladební dvojicí</a:t>
            </a:r>
            <a:r>
              <a:rPr lang="cs-CZ" dirty="0"/>
              <a:t>.</a:t>
            </a:r>
          </a:p>
          <a:p>
            <a:r>
              <a:rPr lang="cs-CZ" dirty="0"/>
              <a:t>Podmět je tvořen ZSD: </a:t>
            </a:r>
            <a:r>
              <a:rPr lang="cs-CZ" dirty="0">
                <a:solidFill>
                  <a:srgbClr val="7030A0"/>
                </a:solidFill>
              </a:rPr>
              <a:t>Cô ấy hạnh phúc </a:t>
            </a:r>
            <a:r>
              <a:rPr lang="cs-CZ" dirty="0"/>
              <a:t>là anh vui.</a:t>
            </a:r>
          </a:p>
          <a:p>
            <a:r>
              <a:rPr lang="cs-CZ" dirty="0"/>
              <a:t>Přísudek je tvořen ZSD: Nhà này </a:t>
            </a:r>
            <a:r>
              <a:rPr lang="cs-CZ" dirty="0">
                <a:solidFill>
                  <a:srgbClr val="7030A0"/>
                </a:solidFill>
              </a:rPr>
              <a:t>các cửa đều bằng gỗ</a:t>
            </a:r>
            <a:r>
              <a:rPr lang="cs-CZ" dirty="0"/>
              <a:t>.</a:t>
            </a:r>
          </a:p>
          <a:p>
            <a:r>
              <a:rPr lang="cs-CZ" dirty="0"/>
              <a:t>Předmět je tvořen ZSD:  Tôi lo </a:t>
            </a:r>
            <a:r>
              <a:rPr lang="cs-CZ" dirty="0">
                <a:solidFill>
                  <a:srgbClr val="7030A0"/>
                </a:solidFill>
              </a:rPr>
              <a:t>nó thi trượt đại học năm nay</a:t>
            </a:r>
            <a:r>
              <a:rPr lang="cs-CZ" dirty="0"/>
              <a:t>. Có tiền là </a:t>
            </a:r>
            <a:r>
              <a:rPr lang="cs-CZ" dirty="0">
                <a:solidFill>
                  <a:srgbClr val="7030A0"/>
                </a:solidFill>
              </a:rPr>
              <a:t>tôi vui</a:t>
            </a:r>
            <a:r>
              <a:rPr lang="cs-CZ" dirty="0"/>
              <a:t>. </a:t>
            </a:r>
          </a:p>
          <a:p>
            <a:r>
              <a:rPr lang="cs-CZ" dirty="0"/>
              <a:t>Věta jednoduchá, u které jsou větné členy (nejen hlavní) rozvinuté jednou větou vědlejší se ZSD (vietnamské mluvnice pro ZŠ)</a:t>
            </a:r>
          </a:p>
        </p:txBody>
      </p:sp>
    </p:spTree>
    <p:extLst>
      <p:ext uri="{BB962C8B-B14F-4D97-AF65-F5344CB8AC3E}">
        <p14:creationId xmlns:p14="http://schemas.microsoft.com/office/powerpoint/2010/main" val="30944942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CA980A15-88A5-43CE-820E-BB47A607E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61573"/>
          </a:xfrm>
        </p:spPr>
        <p:txBody>
          <a:bodyPr>
            <a:normAutofit fontScale="90000"/>
          </a:bodyPr>
          <a:lstStyle/>
          <a:p>
            <a:r>
              <a:rPr lang="cs-CZ" dirty="0"/>
              <a:t>Câu đơn x Câu phức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F051AB8-12FD-48A3-826A-F645C2B3B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2702"/>
            <a:ext cx="9603275" cy="4073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Věty se jmény, které rozvíjí přívlastek tvořený ZSD</a:t>
            </a:r>
          </a:p>
          <a:p>
            <a:r>
              <a:rPr lang="cs-CZ" dirty="0"/>
              <a:t>Người </a:t>
            </a:r>
            <a:r>
              <a:rPr lang="cs-CZ" dirty="0">
                <a:solidFill>
                  <a:srgbClr val="7030A0"/>
                </a:solidFill>
              </a:rPr>
              <a:t>tôi gặp hôm qua </a:t>
            </a:r>
            <a:r>
              <a:rPr lang="cs-CZ" dirty="0"/>
              <a:t>là một nhà văn.</a:t>
            </a:r>
          </a:p>
          <a:p>
            <a:r>
              <a:rPr lang="cs-CZ" dirty="0"/>
              <a:t>Tôi biết </a:t>
            </a:r>
            <a:r>
              <a:rPr lang="cs-CZ" dirty="0">
                <a:solidFill>
                  <a:srgbClr val="7030A0"/>
                </a:solidFill>
              </a:rPr>
              <a:t>anh ấy là người tốt</a:t>
            </a:r>
            <a:r>
              <a:rPr lang="cs-CZ" dirty="0"/>
              <a:t>.</a:t>
            </a:r>
          </a:p>
          <a:p>
            <a:r>
              <a:rPr lang="cs-CZ" dirty="0"/>
              <a:t>Podle NVH se jedná jen o podmět a předmět doplněný přívlastkem, nikoliv o </a:t>
            </a:r>
            <a:r>
              <a:rPr lang="cs-CZ" dirty="0">
                <a:solidFill>
                  <a:schemeClr val="accent1"/>
                </a:solidFill>
              </a:rPr>
              <a:t>câu phức</a:t>
            </a:r>
            <a:r>
              <a:rPr lang="cs-CZ" dirty="0"/>
              <a:t>.</a:t>
            </a:r>
          </a:p>
          <a:p>
            <a:r>
              <a:rPr lang="cs-CZ" dirty="0"/>
              <a:t>Názor některých jiných lingvistů: Jedná se o </a:t>
            </a:r>
            <a:r>
              <a:rPr lang="cs-CZ" dirty="0">
                <a:solidFill>
                  <a:schemeClr val="accent1"/>
                </a:solidFill>
              </a:rPr>
              <a:t>câu phức </a:t>
            </a:r>
            <a:r>
              <a:rPr lang="cs-CZ" dirty="0"/>
              <a:t>s rozvinutým podmětem, či s rozvinutým předmětem atd. (NVH 259)</a:t>
            </a:r>
          </a:p>
          <a:p>
            <a:r>
              <a:rPr lang="cs-CZ" dirty="0"/>
              <a:t>Tôi đi </a:t>
            </a:r>
            <a:r>
              <a:rPr lang="cs-CZ" dirty="0">
                <a:solidFill>
                  <a:srgbClr val="7030A0"/>
                </a:solidFill>
              </a:rPr>
              <a:t>mua sách</a:t>
            </a:r>
            <a:r>
              <a:rPr lang="cs-CZ" dirty="0"/>
              <a:t>, </a:t>
            </a:r>
            <a:r>
              <a:rPr lang="cs-CZ" dirty="0">
                <a:solidFill>
                  <a:schemeClr val="accent1"/>
                </a:solidFill>
              </a:rPr>
              <a:t>sổ tay </a:t>
            </a:r>
            <a:r>
              <a:rPr lang="cs-CZ" dirty="0"/>
              <a:t>và </a:t>
            </a:r>
            <a:r>
              <a:rPr lang="cs-CZ" dirty="0">
                <a:solidFill>
                  <a:srgbClr val="C00000"/>
                </a:solidFill>
              </a:rPr>
              <a:t>các thứ </a:t>
            </a:r>
            <a:r>
              <a:rPr lang="cs-CZ" dirty="0">
                <a:solidFill>
                  <a:srgbClr val="FF0000"/>
                </a:solidFill>
              </a:rPr>
              <a:t>mẹ tôi dặn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Přívlastek tvořený větou vedlejší </a:t>
            </a:r>
            <a:r>
              <a:rPr lang="cs-CZ" dirty="0"/>
              <a:t>(Cao Xuân Hạo) - Viz věta vedlejší přívlastková v ČJ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099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6FD7BE0-56DB-4900-A089-6A82F32D0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>
            <a:normAutofit/>
          </a:bodyPr>
          <a:lstStyle/>
          <a:p>
            <a:r>
              <a:rPr lang="cs-CZ" dirty="0"/>
              <a:t>Thành phần chính của câu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991161E9-A092-404D-982A-50289A081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Hlavní větné členy</a:t>
            </a:r>
          </a:p>
          <a:p>
            <a:r>
              <a:rPr lang="cs-CZ" dirty="0"/>
              <a:t>Chủ ngữ - Vị ngữ - (Bổ ngữ) </a:t>
            </a:r>
          </a:p>
          <a:p>
            <a:r>
              <a:rPr lang="cs-CZ" dirty="0"/>
              <a:t>Bổ ngữ - thành phần chính của câu (Nguyễn Văn Hiệp - NVH)</a:t>
            </a:r>
          </a:p>
          <a:p>
            <a:r>
              <a:rPr lang="cs-CZ" dirty="0"/>
              <a:t>Podle NVH je předmět také hlavním větným členem</a:t>
            </a:r>
          </a:p>
          <a:p>
            <a:r>
              <a:rPr lang="cs-CZ" dirty="0"/>
              <a:t>CHỦ NGỮ - VỊ NGỮ (CỤM CHỦ - VỊ)</a:t>
            </a:r>
          </a:p>
          <a:p>
            <a:r>
              <a:rPr lang="cs-CZ" dirty="0"/>
              <a:t>Anh ấy 40 tuổi. </a:t>
            </a:r>
          </a:p>
          <a:p>
            <a:r>
              <a:rPr lang="cs-CZ" dirty="0"/>
              <a:t>Bạn ấy tên là Lan. </a:t>
            </a:r>
          </a:p>
          <a:p>
            <a:r>
              <a:rPr lang="cs-CZ" dirty="0"/>
              <a:t>Nhà này của chị Loan.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5941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1602DE1-CFE8-437F-977C-21283957A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61572"/>
          </a:xfrm>
        </p:spPr>
        <p:txBody>
          <a:bodyPr>
            <a:normAutofit fontScale="90000"/>
          </a:bodyPr>
          <a:lstStyle/>
          <a:p>
            <a:r>
              <a:rPr lang="cs-CZ" dirty="0"/>
              <a:t>Câu đơn x Câu phức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0F60625-F953-4E99-9DE2-DB8D10ABA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8634"/>
            <a:ext cx="9603275" cy="4087712"/>
          </a:xfrm>
        </p:spPr>
        <p:txBody>
          <a:bodyPr/>
          <a:lstStyle/>
          <a:p>
            <a:r>
              <a:rPr lang="cs-CZ" dirty="0"/>
              <a:t>Věty s příslovečným určením tvořeným ZSD</a:t>
            </a:r>
          </a:p>
          <a:p>
            <a:r>
              <a:rPr lang="cs-CZ" dirty="0"/>
              <a:t>Podle NVH nepatří k větám </a:t>
            </a:r>
            <a:r>
              <a:rPr lang="cs-CZ" dirty="0">
                <a:solidFill>
                  <a:schemeClr val="accent1"/>
                </a:solidFill>
              </a:rPr>
              <a:t>câu phức</a:t>
            </a:r>
            <a:r>
              <a:rPr lang="cs-CZ" dirty="0"/>
              <a:t>, protože příslovečné určení není hlavním větným členem.</a:t>
            </a:r>
          </a:p>
          <a:p>
            <a:r>
              <a:rPr lang="cs-CZ" dirty="0"/>
              <a:t>Khi </a:t>
            </a:r>
            <a:r>
              <a:rPr lang="cs-CZ" dirty="0">
                <a:solidFill>
                  <a:srgbClr val="7030A0"/>
                </a:solidFill>
              </a:rPr>
              <a:t>tôi dạy học ở Hà Nội</a:t>
            </a:r>
            <a:r>
              <a:rPr lang="cs-CZ" dirty="0"/>
              <a:t>, tôi đã viết cuốn sách này. </a:t>
            </a:r>
          </a:p>
          <a:p>
            <a:r>
              <a:rPr lang="cs-CZ" dirty="0"/>
              <a:t>Tôi làm việc </a:t>
            </a:r>
            <a:r>
              <a:rPr lang="cs-CZ" dirty="0">
                <a:solidFill>
                  <a:srgbClr val="7030A0"/>
                </a:solidFill>
              </a:rPr>
              <a:t>để anh vui</a:t>
            </a:r>
            <a:r>
              <a:rPr lang="cs-CZ" dirty="0"/>
              <a:t>.</a:t>
            </a:r>
          </a:p>
          <a:p>
            <a:r>
              <a:rPr lang="cs-CZ" dirty="0"/>
              <a:t>Hôm qua tôi không đi học vì </a:t>
            </a:r>
            <a:r>
              <a:rPr lang="cs-CZ" dirty="0">
                <a:solidFill>
                  <a:srgbClr val="7030A0"/>
                </a:solidFill>
              </a:rPr>
              <a:t>trời mưa to quá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44779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005D760-2EEF-4E6F-9A2C-2293D94B4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2"/>
          </a:xfrm>
        </p:spPr>
        <p:txBody>
          <a:bodyPr>
            <a:normAutofit fontScale="90000"/>
          </a:bodyPr>
          <a:lstStyle/>
          <a:p>
            <a:r>
              <a:rPr lang="cs-CZ" dirty="0"/>
              <a:t>CÂU GHÉP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BEA673E-DB56-41ED-922E-2C30D5878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17984"/>
            <a:ext cx="9603275" cy="4048362"/>
          </a:xfrm>
        </p:spPr>
        <p:txBody>
          <a:bodyPr/>
          <a:lstStyle/>
          <a:p>
            <a:r>
              <a:rPr lang="cs-CZ" dirty="0"/>
              <a:t>SOUVĚTÍ</a:t>
            </a:r>
          </a:p>
          <a:p>
            <a:r>
              <a:rPr lang="cs-CZ" dirty="0"/>
              <a:t>Souvětí je tvořeno nejméně dvěma větami se základními skladebními dvojicemi.</a:t>
            </a:r>
          </a:p>
          <a:p>
            <a:r>
              <a:rPr lang="cs-CZ" dirty="0"/>
              <a:t>Souřadná souvětí – Spojení minimálně dvou vět hlavních a libovolného počtu vedlejších vět</a:t>
            </a:r>
          </a:p>
          <a:p>
            <a:r>
              <a:rPr lang="cs-CZ" dirty="0"/>
              <a:t>Podřadná souvětí – Spojení věty hlavní s jednou či více vedlejšími větami</a:t>
            </a:r>
          </a:p>
          <a:p>
            <a:r>
              <a:rPr lang="cs-CZ" dirty="0"/>
              <a:t>CÂU GHÉP ĐẲNG LẬP (Souřadná souvětí)</a:t>
            </a:r>
          </a:p>
          <a:p>
            <a:r>
              <a:rPr lang="cs-CZ" dirty="0"/>
              <a:t>CÂU GHÉP CHÍNH PHỤ (Podřadná souvětí)</a:t>
            </a:r>
          </a:p>
        </p:txBody>
      </p:sp>
    </p:spTree>
    <p:extLst>
      <p:ext uri="{BB962C8B-B14F-4D97-AF65-F5344CB8AC3E}">
        <p14:creationId xmlns:p14="http://schemas.microsoft.com/office/powerpoint/2010/main" val="38977448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1DC619C4-89A9-443D-A252-4FA6387D8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CÂU GHÉP ĐẲNG LẬP</a:t>
            </a:r>
            <a:br>
              <a:rPr lang="cs-CZ" dirty="0"/>
            </a:br>
            <a:endParaRPr lang="cs-CZ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0219DD3F-ED1E-472F-8857-8BD4D0F52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404730"/>
            <a:ext cx="9603275" cy="406161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SOUVĚTÍ SOUŘADNÉ – POMĚRY MEZI VĚTAMI</a:t>
            </a:r>
          </a:p>
          <a:p>
            <a:r>
              <a:rPr lang="cs-CZ" dirty="0"/>
              <a:t>C</a:t>
            </a:r>
            <a:r>
              <a:rPr lang="vi-VN" dirty="0"/>
              <a:t>Ó</a:t>
            </a:r>
            <a:r>
              <a:rPr lang="cs-CZ" dirty="0"/>
              <a:t> QUAN H</a:t>
            </a:r>
            <a:r>
              <a:rPr lang="vi-VN" dirty="0"/>
              <a:t>Ệ LIỆT KÊ </a:t>
            </a:r>
            <a:r>
              <a:rPr lang="cs-CZ" dirty="0"/>
              <a:t>(và) – POMĚR VYJMENOVÁVACÍ, SLUČOVACÍ</a:t>
            </a:r>
            <a:endParaRPr lang="vi-VN" dirty="0"/>
          </a:p>
          <a:p>
            <a:r>
              <a:rPr lang="vi-VN" dirty="0"/>
              <a:t>Cây xanh </a:t>
            </a:r>
            <a:r>
              <a:rPr lang="vi-VN" dirty="0" err="1">
                <a:solidFill>
                  <a:schemeClr val="accent1"/>
                </a:solidFill>
              </a:rPr>
              <a:t>và</a:t>
            </a:r>
            <a:r>
              <a:rPr lang="vi-VN" dirty="0">
                <a:solidFill>
                  <a:schemeClr val="accent1"/>
                </a:solidFill>
              </a:rPr>
              <a:t> </a:t>
            </a:r>
            <a:r>
              <a:rPr lang="vi-VN" dirty="0" err="1"/>
              <a:t>trái</a:t>
            </a:r>
            <a:r>
              <a:rPr lang="vi-VN" dirty="0"/>
              <a:t> </a:t>
            </a:r>
            <a:r>
              <a:rPr lang="vi-VN" dirty="0" err="1"/>
              <a:t>ngọt</a:t>
            </a:r>
            <a:r>
              <a:rPr lang="vi-VN" dirty="0"/>
              <a:t>.</a:t>
            </a:r>
          </a:p>
          <a:p>
            <a:r>
              <a:rPr lang="vi-VN" dirty="0"/>
              <a:t>CÓ QUAN HỆ LỰA CHỌN</a:t>
            </a:r>
            <a:r>
              <a:rPr lang="cs-CZ" dirty="0"/>
              <a:t> (hay, hoặc) – POMĚR VYLUČOVACÍ</a:t>
            </a:r>
            <a:endParaRPr lang="vi-VN" dirty="0"/>
          </a:p>
          <a:p>
            <a:r>
              <a:rPr lang="cs-CZ" dirty="0"/>
              <a:t>Lan ăn cơm trưa </a:t>
            </a:r>
            <a:r>
              <a:rPr lang="cs-CZ" dirty="0">
                <a:solidFill>
                  <a:schemeClr val="accent1"/>
                </a:solidFill>
              </a:rPr>
              <a:t>hoặc</a:t>
            </a:r>
            <a:r>
              <a:rPr lang="cs-CZ" dirty="0"/>
              <a:t> tôi nấu.</a:t>
            </a:r>
            <a:endParaRPr lang="vi-VN" dirty="0"/>
          </a:p>
          <a:p>
            <a:r>
              <a:rPr lang="vi-VN" dirty="0"/>
              <a:t>CÓ QUAN HỆ TIẾP NỐI</a:t>
            </a:r>
            <a:r>
              <a:rPr lang="cs-CZ" dirty="0"/>
              <a:t> về thời gian (và, rồi) – POMĚR NÁSLEDNOSTI</a:t>
            </a:r>
          </a:p>
          <a:p>
            <a:r>
              <a:rPr lang="cs-CZ" dirty="0"/>
              <a:t>Bà chạy vào nhà </a:t>
            </a:r>
            <a:r>
              <a:rPr lang="cs-CZ" dirty="0">
                <a:solidFill>
                  <a:schemeClr val="accent1"/>
                </a:solidFill>
              </a:rPr>
              <a:t>rồi</a:t>
            </a:r>
            <a:r>
              <a:rPr lang="cs-CZ" dirty="0"/>
              <a:t> bà chạy ra vườn.</a:t>
            </a:r>
            <a:endParaRPr lang="vi-VN" dirty="0"/>
          </a:p>
          <a:p>
            <a:r>
              <a:rPr lang="vi-VN" dirty="0"/>
              <a:t>CÓ QUAN HỆ ĐỐI CHIẾU</a:t>
            </a:r>
            <a:r>
              <a:rPr lang="cs-CZ" dirty="0"/>
              <a:t> (nhưng, mà) – POMĚR ODPOROVACÍ</a:t>
            </a:r>
          </a:p>
          <a:p>
            <a:r>
              <a:rPr lang="cs-CZ" dirty="0"/>
              <a:t>Cái bút này bị vỡ </a:t>
            </a:r>
            <a:r>
              <a:rPr lang="cs-CZ" dirty="0">
                <a:solidFill>
                  <a:schemeClr val="accent1"/>
                </a:solidFill>
              </a:rPr>
              <a:t>nhưng</a:t>
            </a:r>
            <a:r>
              <a:rPr lang="cs-CZ" dirty="0"/>
              <a:t> nó vẫn viết được.</a:t>
            </a:r>
          </a:p>
        </p:txBody>
      </p:sp>
    </p:spTree>
    <p:extLst>
      <p:ext uri="{BB962C8B-B14F-4D97-AF65-F5344CB8AC3E}">
        <p14:creationId xmlns:p14="http://schemas.microsoft.com/office/powerpoint/2010/main" val="26511989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787F07E-C131-45F8-BE1B-675D035CB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CÂU GHÉP CHÍNH PHỤ 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B06795B-041F-453C-8356-F1D4270A3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Věty v podřadném souvětí jsou spojovány </a:t>
            </a:r>
            <a:r>
              <a:rPr lang="cs-CZ" dirty="0">
                <a:solidFill>
                  <a:schemeClr val="accent4"/>
                </a:solidFill>
              </a:rPr>
              <a:t>spojkami, spojovacími výrazy</a:t>
            </a:r>
            <a:r>
              <a:rPr lang="cs-CZ" dirty="0"/>
              <a:t>, či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částicemi</a:t>
            </a:r>
            <a:r>
              <a:rPr lang="cs-CZ" dirty="0"/>
              <a:t>.</a:t>
            </a:r>
          </a:p>
          <a:p>
            <a:r>
              <a:rPr lang="cs-CZ" dirty="0"/>
              <a:t> Vế chính (věta hlavní) x vế phụ (věta vedlejší) </a:t>
            </a:r>
          </a:p>
          <a:p>
            <a:r>
              <a:rPr lang="cs-CZ" dirty="0"/>
              <a:t>Vztahy mezi větami v podřadném souvětí mohou být příčinné, účelové, podmínkové, přípustkové, stupňovací ad.</a:t>
            </a:r>
          </a:p>
          <a:p>
            <a:r>
              <a:rPr lang="cs-CZ" dirty="0">
                <a:solidFill>
                  <a:srgbClr val="7030A0"/>
                </a:solidFill>
              </a:rPr>
              <a:t>Nếu </a:t>
            </a:r>
            <a:r>
              <a:rPr lang="cs-CZ" dirty="0"/>
              <a:t>mưa thì nó nghỉ học.</a:t>
            </a:r>
          </a:p>
          <a:p>
            <a:r>
              <a:rPr lang="cs-CZ" dirty="0">
                <a:solidFill>
                  <a:srgbClr val="7030A0"/>
                </a:solidFill>
              </a:rPr>
              <a:t>Giá </a:t>
            </a:r>
            <a:r>
              <a:rPr lang="cs-CZ" dirty="0"/>
              <a:t>tôi có tiền thì tôi đã mua ô tô.</a:t>
            </a:r>
          </a:p>
          <a:p>
            <a:r>
              <a:rPr lang="cs-CZ" dirty="0"/>
              <a:t>Cô ấy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càng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buồn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càng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đẹp.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0365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57BE4F7-DA9D-4F7C-BBD0-A7936F647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54438"/>
          </a:xfrm>
        </p:spPr>
        <p:txBody>
          <a:bodyPr>
            <a:normAutofit fontScale="90000"/>
          </a:bodyPr>
          <a:lstStyle/>
          <a:p>
            <a:r>
              <a:rPr lang="cs-CZ" dirty="0"/>
              <a:t>Câu đặc bi</a:t>
            </a:r>
            <a:r>
              <a:rPr lang="vi-VN" dirty="0" err="1"/>
              <a:t>ệt</a:t>
            </a:r>
            <a:endParaRPr lang="cs-CZ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F439DA8F-1043-4B5C-B512-49BD70882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478"/>
            <a:ext cx="9603275" cy="4074867"/>
          </a:xfrm>
        </p:spPr>
        <p:txBody>
          <a:bodyPr/>
          <a:lstStyle/>
          <a:p>
            <a:r>
              <a:rPr lang="cs-CZ" dirty="0"/>
              <a:t>Věty se zvláštní větnou skladbou</a:t>
            </a:r>
          </a:p>
          <a:p>
            <a:r>
              <a:rPr lang="cs-CZ" dirty="0"/>
              <a:t>Zahrnuje věty, které netvoří ZSD </a:t>
            </a:r>
            <a:r>
              <a:rPr lang="cs-CZ"/>
              <a:t>(subjekt a predikát)</a:t>
            </a:r>
            <a:endParaRPr lang="cs-CZ" dirty="0"/>
          </a:p>
          <a:p>
            <a:r>
              <a:rPr lang="cs-CZ" dirty="0">
                <a:solidFill>
                  <a:srgbClr val="7030A0"/>
                </a:solidFill>
              </a:rPr>
              <a:t>Mưa</a:t>
            </a:r>
            <a:r>
              <a:rPr lang="cs-CZ" dirty="0"/>
              <a:t>.</a:t>
            </a:r>
          </a:p>
          <a:p>
            <a:r>
              <a:rPr lang="cs-CZ" dirty="0"/>
              <a:t>Chiều nay anh làm gì? </a:t>
            </a:r>
            <a:r>
              <a:rPr lang="cs-CZ" dirty="0">
                <a:solidFill>
                  <a:srgbClr val="7030A0"/>
                </a:solidFill>
              </a:rPr>
              <a:t>Học</a:t>
            </a:r>
            <a:r>
              <a:rPr lang="cs-CZ" dirty="0"/>
              <a:t>.</a:t>
            </a:r>
          </a:p>
          <a:p>
            <a:r>
              <a:rPr lang="cs-CZ" dirty="0"/>
              <a:t>Anh ăn cơm chưa? </a:t>
            </a:r>
            <a:r>
              <a:rPr lang="cs-CZ" dirty="0">
                <a:solidFill>
                  <a:srgbClr val="7030A0"/>
                </a:solidFill>
              </a:rPr>
              <a:t>Chưa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67568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F81AC1E-CAE6-4F7F-B9A3-4B2AB6D6C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480941"/>
          </a:xfrm>
        </p:spPr>
        <p:txBody>
          <a:bodyPr>
            <a:normAutofit fontScale="90000"/>
          </a:bodyPr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3AF152B-725B-4BF2-9593-957E54FE4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563758"/>
            <a:ext cx="9603275" cy="390258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Binh Ngo: Vietnamese: An Essential Grammar. New York: Routledge, 2021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Nguyễn Văn Hiệp: Cú pháp tiếng Việt. Hà Nội: NXB Đại học Quốc gia Hà Nội,  2017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 Xuân Hạo: Ngữ pháp chức năng tiếng Việt, Câu trong tiếng Việt, Cấu trúc, Nghĩa, Công dụng. Quyển 1. Hà Nội: NXB Giáo dục. 2007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 Xuân Hạo: Tiếng Việt – Văn Việt – Người Việt. HCM: NXB Trẻ, 2019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 Xuân Hạo: Sơ thảo, ngữ pháp, chức năng. HCM: NXB Khoa học Xã hội, 2007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P. Karlík, M. Nekula a kol.: Příruční mluvnice češtiny. Brno: NLN, 2003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Laurence C. Thompson: A Vietnamese grammar. Seattle: University of Washington Press, 1965.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Trần Kim Phượng: Bàn thêm về cấu trúc đề - thuyết của câu tiếng Việt. In 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Ngôn ngữ học và Việt ngữ học. Hà Nội: Đại học Sư Phạm Hà Nội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số 3, 2010.</a:t>
            </a:r>
          </a:p>
          <a:p>
            <a:pPr algn="just">
              <a:spcAft>
                <a:spcPts val="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Vrbková, Julie Lien: „Vietnamský pohled na český jazyk.“ In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Sborník Asociace učitelů češtiny jako cizího jazyka 2019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Praha: Akropolis, 2019.</a:t>
            </a:r>
          </a:p>
        </p:txBody>
      </p:sp>
    </p:spTree>
    <p:extLst>
      <p:ext uri="{BB962C8B-B14F-4D97-AF65-F5344CB8AC3E}">
        <p14:creationId xmlns:p14="http://schemas.microsoft.com/office/powerpoint/2010/main" val="24019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6979793-947B-401C-8707-B927EDDAF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ADFAE6A-7C05-495E-835D-B713E26A2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38470"/>
            <a:ext cx="9603275" cy="4127875"/>
          </a:xfrm>
        </p:spPr>
        <p:txBody>
          <a:bodyPr/>
          <a:lstStyle/>
          <a:p>
            <a:r>
              <a:rPr lang="cs-CZ" dirty="0"/>
              <a:t>PŘÍSUDEK</a:t>
            </a:r>
          </a:p>
          <a:p>
            <a:r>
              <a:rPr lang="cs-CZ" dirty="0"/>
              <a:t>„Ta část jádra věty, před kterou lze umístit částici času či způsobu.“ (Nguyễn Văn Hiệp)</a:t>
            </a:r>
          </a:p>
          <a:p>
            <a:r>
              <a:rPr lang="cs-CZ" dirty="0"/>
              <a:t>Anh ấy </a:t>
            </a:r>
            <a:r>
              <a:rPr lang="cs-CZ" i="1" dirty="0"/>
              <a:t>40 tuổi</a:t>
            </a:r>
            <a:r>
              <a:rPr lang="cs-CZ" dirty="0"/>
              <a:t>. x Năm nay, anh ấy </a:t>
            </a:r>
            <a:r>
              <a:rPr lang="cs-CZ" b="1" i="1" dirty="0"/>
              <a:t>đã</a:t>
            </a:r>
            <a:r>
              <a:rPr lang="cs-CZ" dirty="0"/>
              <a:t> </a:t>
            </a:r>
            <a:r>
              <a:rPr lang="cs-CZ" i="1" dirty="0"/>
              <a:t>40 tuổi</a:t>
            </a:r>
            <a:r>
              <a:rPr lang="cs-CZ" dirty="0"/>
              <a:t>.</a:t>
            </a:r>
          </a:p>
          <a:p>
            <a:r>
              <a:rPr lang="cs-CZ" dirty="0"/>
              <a:t>Bạn ấy </a:t>
            </a:r>
            <a:r>
              <a:rPr lang="cs-CZ" i="1" dirty="0"/>
              <a:t>tên là Lan</a:t>
            </a:r>
            <a:r>
              <a:rPr lang="cs-CZ" dirty="0"/>
              <a:t>. x Bạy ấy </a:t>
            </a:r>
            <a:r>
              <a:rPr lang="cs-CZ" b="1" i="1" dirty="0"/>
              <a:t>đang</a:t>
            </a:r>
            <a:r>
              <a:rPr lang="cs-CZ" i="1" dirty="0"/>
              <a:t> tên là Lan</a:t>
            </a:r>
            <a:r>
              <a:rPr lang="cs-CZ" dirty="0"/>
              <a:t>. </a:t>
            </a:r>
          </a:p>
          <a:p>
            <a:r>
              <a:rPr lang="cs-CZ" dirty="0"/>
              <a:t>Nhà này </a:t>
            </a:r>
            <a:r>
              <a:rPr lang="cs-CZ" i="1" dirty="0"/>
              <a:t>của chị Loan</a:t>
            </a:r>
            <a:r>
              <a:rPr lang="cs-CZ" dirty="0"/>
              <a:t>. x Nhà này </a:t>
            </a:r>
            <a:r>
              <a:rPr lang="cs-CZ" b="1" i="1" dirty="0"/>
              <a:t>sẽ</a:t>
            </a:r>
            <a:r>
              <a:rPr lang="cs-CZ" i="1" dirty="0"/>
              <a:t> của chị Loan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5950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D4105D1-C542-4AA4-AA02-81B23F8A7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Pojetí Centrálního postavení predikátu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A1BE514-595D-4BA5-9D8D-14865FF86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Pojetí predikátu jako jediného vrcholu věty (Nguyễn Văn Hiệp)</a:t>
            </a:r>
          </a:p>
          <a:p>
            <a:r>
              <a:rPr lang="cs-CZ" dirty="0"/>
              <a:t>Lucien Tesnière – Centrální postavení slovesa ve větě</a:t>
            </a:r>
          </a:p>
          <a:p>
            <a:r>
              <a:rPr lang="cs-CZ" b="1" dirty="0"/>
              <a:t>Diễn tố </a:t>
            </a:r>
            <a:r>
              <a:rPr lang="cs-CZ" dirty="0"/>
              <a:t>(aktant)</a:t>
            </a:r>
          </a:p>
          <a:p>
            <a:r>
              <a:rPr lang="cs-CZ" dirty="0"/>
              <a:t>Tôi sống </a:t>
            </a:r>
            <a:r>
              <a:rPr lang="cs-CZ" b="1" i="1" dirty="0"/>
              <a:t>ở Hà Nội</a:t>
            </a:r>
            <a:r>
              <a:rPr lang="cs-CZ" dirty="0"/>
              <a:t>.</a:t>
            </a:r>
          </a:p>
          <a:p>
            <a:r>
              <a:rPr lang="cs-CZ" b="1" dirty="0"/>
              <a:t>Chu tố </a:t>
            </a:r>
            <a:r>
              <a:rPr lang="cs-CZ" dirty="0"/>
              <a:t>(cirkumstant)</a:t>
            </a:r>
          </a:p>
          <a:p>
            <a:r>
              <a:rPr lang="cs-CZ" dirty="0"/>
              <a:t>Tôi gặp cô ấy </a:t>
            </a:r>
            <a:r>
              <a:rPr lang="cs-CZ" b="1" i="1" dirty="0"/>
              <a:t>ở Hà Nội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560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C8C3451-12CF-4055-BBF1-E06BBD29B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Chủ ngữ - 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EB7D2CAE-B1D6-4962-B256-B7B70D0F5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Subjekt - predikát</a:t>
            </a:r>
          </a:p>
          <a:p>
            <a:r>
              <a:rPr lang="cs-CZ" dirty="0"/>
              <a:t>Chim bay. </a:t>
            </a:r>
          </a:p>
          <a:p>
            <a:r>
              <a:rPr lang="cs-CZ" dirty="0"/>
              <a:t>Chó sủa.</a:t>
            </a:r>
          </a:p>
          <a:p>
            <a:r>
              <a:rPr lang="cs-CZ" dirty="0"/>
              <a:t>Họ là sinh viên.</a:t>
            </a:r>
          </a:p>
          <a:p>
            <a:r>
              <a:rPr lang="cs-CZ" dirty="0"/>
              <a:t>Cô Mai xinh.</a:t>
            </a:r>
          </a:p>
          <a:p>
            <a:r>
              <a:rPr lang="cs-CZ" dirty="0"/>
              <a:t>Chị Hoa là người Việt.</a:t>
            </a:r>
          </a:p>
          <a:p>
            <a:r>
              <a:rPr lang="cs-CZ" dirty="0"/>
              <a:t>Anh ấy thông minh.</a:t>
            </a:r>
          </a:p>
          <a:p>
            <a:r>
              <a:rPr lang="cs-CZ" dirty="0"/>
              <a:t>Bàn này bằng gỗ.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845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FFEA6B4-6F9B-4052-AC88-E42498D06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587136"/>
          </a:xfrm>
        </p:spPr>
        <p:txBody>
          <a:bodyPr/>
          <a:lstStyle/>
          <a:p>
            <a:r>
              <a:rPr lang="cs-CZ" dirty="0"/>
              <a:t>Chủ ngữ – 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C2950FF-9023-4E04-ADEF-C76BB8C52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 numCol="2">
            <a:normAutofit fontScale="85000" lnSpcReduction="10000"/>
          </a:bodyPr>
          <a:lstStyle/>
          <a:p>
            <a:r>
              <a:rPr lang="cs-CZ" dirty="0"/>
              <a:t>Kladné věty (podmět – </a:t>
            </a:r>
            <a:r>
              <a:rPr lang="cs-CZ" i="1" dirty="0"/>
              <a:t>přísudek</a:t>
            </a:r>
            <a:r>
              <a:rPr lang="cs-CZ" dirty="0"/>
              <a:t>)</a:t>
            </a:r>
          </a:p>
          <a:p>
            <a:r>
              <a:rPr lang="cs-CZ" dirty="0"/>
              <a:t>Chim </a:t>
            </a:r>
            <a:r>
              <a:rPr lang="cs-CZ" i="1" dirty="0"/>
              <a:t>bay</a:t>
            </a:r>
            <a:r>
              <a:rPr lang="cs-CZ" dirty="0"/>
              <a:t>.  </a:t>
            </a:r>
          </a:p>
          <a:p>
            <a:r>
              <a:rPr lang="cs-CZ" dirty="0"/>
              <a:t>Chó </a:t>
            </a:r>
            <a:r>
              <a:rPr lang="cs-CZ" i="1" dirty="0"/>
              <a:t>sủa</a:t>
            </a:r>
            <a:r>
              <a:rPr lang="cs-CZ" dirty="0"/>
              <a:t>.</a:t>
            </a:r>
          </a:p>
          <a:p>
            <a:r>
              <a:rPr lang="cs-CZ" dirty="0"/>
              <a:t>Cô Mai </a:t>
            </a:r>
            <a:r>
              <a:rPr lang="cs-CZ" i="1" dirty="0"/>
              <a:t>xinh</a:t>
            </a:r>
            <a:r>
              <a:rPr lang="cs-CZ" dirty="0"/>
              <a:t>.</a:t>
            </a:r>
          </a:p>
          <a:p>
            <a:r>
              <a:rPr lang="cs-CZ" dirty="0"/>
              <a:t>Anh ấy </a:t>
            </a:r>
            <a:r>
              <a:rPr lang="cs-CZ" i="1" dirty="0"/>
              <a:t>thông minh</a:t>
            </a:r>
            <a:r>
              <a:rPr lang="cs-CZ" dirty="0"/>
              <a:t>.</a:t>
            </a:r>
          </a:p>
          <a:p>
            <a:r>
              <a:rPr lang="cs-CZ" dirty="0"/>
              <a:t>Họ là </a:t>
            </a:r>
            <a:r>
              <a:rPr lang="cs-CZ" i="1" dirty="0"/>
              <a:t>sinh viên</a:t>
            </a:r>
            <a:r>
              <a:rPr lang="cs-CZ" dirty="0"/>
              <a:t>.</a:t>
            </a:r>
          </a:p>
          <a:p>
            <a:r>
              <a:rPr lang="cs-CZ" dirty="0"/>
              <a:t>Chị Hoa </a:t>
            </a:r>
            <a:r>
              <a:rPr lang="cs-CZ" i="1" dirty="0"/>
              <a:t>là người Việt</a:t>
            </a:r>
            <a:r>
              <a:rPr lang="cs-CZ" dirty="0"/>
              <a:t>.</a:t>
            </a:r>
          </a:p>
          <a:p>
            <a:r>
              <a:rPr lang="cs-CZ" dirty="0"/>
              <a:t>Bàn này </a:t>
            </a:r>
            <a:r>
              <a:rPr lang="cs-CZ" i="1" dirty="0"/>
              <a:t>bằng gỗ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Záporné věty</a:t>
            </a:r>
          </a:p>
          <a:p>
            <a:r>
              <a:rPr lang="cs-CZ" dirty="0"/>
              <a:t>Chim </a:t>
            </a:r>
            <a:r>
              <a:rPr lang="cs-CZ" b="1" dirty="0"/>
              <a:t>không</a:t>
            </a:r>
            <a:r>
              <a:rPr lang="cs-CZ" dirty="0"/>
              <a:t> bay.  </a:t>
            </a:r>
          </a:p>
          <a:p>
            <a:r>
              <a:rPr lang="cs-CZ" dirty="0"/>
              <a:t>Chó </a:t>
            </a:r>
            <a:r>
              <a:rPr lang="cs-CZ" b="1" dirty="0"/>
              <a:t>không</a:t>
            </a:r>
            <a:r>
              <a:rPr lang="cs-CZ" dirty="0"/>
              <a:t> sủa.</a:t>
            </a:r>
          </a:p>
          <a:p>
            <a:r>
              <a:rPr lang="cs-CZ" dirty="0"/>
              <a:t>Cô Mai </a:t>
            </a:r>
            <a:r>
              <a:rPr lang="cs-CZ" b="1" dirty="0"/>
              <a:t>không</a:t>
            </a:r>
            <a:r>
              <a:rPr lang="cs-CZ" dirty="0"/>
              <a:t> xinh. </a:t>
            </a:r>
          </a:p>
          <a:p>
            <a:r>
              <a:rPr lang="cs-CZ" dirty="0"/>
              <a:t>Anh ấy </a:t>
            </a:r>
            <a:r>
              <a:rPr lang="cs-CZ" b="1" dirty="0"/>
              <a:t>không</a:t>
            </a:r>
            <a:r>
              <a:rPr lang="cs-CZ" dirty="0"/>
              <a:t> thông minh.</a:t>
            </a:r>
          </a:p>
          <a:p>
            <a:r>
              <a:rPr lang="cs-CZ" dirty="0"/>
              <a:t>Họ </a:t>
            </a:r>
            <a:r>
              <a:rPr lang="cs-CZ" b="1" dirty="0"/>
              <a:t>không phải là </a:t>
            </a:r>
            <a:r>
              <a:rPr lang="cs-CZ" dirty="0"/>
              <a:t>sinh viên.</a:t>
            </a:r>
          </a:p>
          <a:p>
            <a:r>
              <a:rPr lang="cs-CZ" dirty="0"/>
              <a:t>Chị Hoa </a:t>
            </a:r>
            <a:r>
              <a:rPr lang="cs-CZ" b="1" dirty="0"/>
              <a:t>không phải là </a:t>
            </a:r>
            <a:r>
              <a:rPr lang="cs-CZ" dirty="0"/>
              <a:t>người Việt.</a:t>
            </a:r>
          </a:p>
          <a:p>
            <a:r>
              <a:rPr lang="cs-CZ" dirty="0"/>
              <a:t>Bàn này </a:t>
            </a:r>
            <a:r>
              <a:rPr lang="cs-CZ" b="1" dirty="0"/>
              <a:t>không phải </a:t>
            </a:r>
            <a:r>
              <a:rPr lang="cs-CZ" dirty="0"/>
              <a:t>bằng gỗ.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241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772807F-01FF-4DE1-93DE-F8793102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494193"/>
          </a:xfrm>
        </p:spPr>
        <p:txBody>
          <a:bodyPr>
            <a:normAutofit fontScale="90000"/>
          </a:bodyPr>
          <a:lstStyle/>
          <a:p>
            <a:r>
              <a:rPr lang="cs-CZ" dirty="0"/>
              <a:t>Chủ ngữ - vị ngữ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CCC7AE0-268E-48DA-9527-CE8460B08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91656"/>
            <a:ext cx="9603275" cy="4074689"/>
          </a:xfrm>
        </p:spPr>
        <p:txBody>
          <a:bodyPr/>
          <a:lstStyle/>
          <a:p>
            <a:r>
              <a:rPr lang="cs-CZ" dirty="0"/>
              <a:t>Subjekt – Predikát</a:t>
            </a:r>
          </a:p>
          <a:p>
            <a:r>
              <a:rPr lang="cs-CZ" dirty="0"/>
              <a:t>Cô ấy là diễn viên.</a:t>
            </a:r>
          </a:p>
          <a:p>
            <a:r>
              <a:rPr lang="cs-CZ" dirty="0"/>
              <a:t>Cái đòng hồ này bằng vàng.</a:t>
            </a:r>
          </a:p>
          <a:p>
            <a:r>
              <a:rPr lang="cs-CZ" dirty="0"/>
              <a:t>Quyển sách ấy ba trăm trang.</a:t>
            </a:r>
          </a:p>
          <a:p>
            <a:r>
              <a:rPr lang="cs-CZ" dirty="0"/>
              <a:t>Ngôi nhà đó của cha tôi.</a:t>
            </a:r>
          </a:p>
          <a:p>
            <a:r>
              <a:rPr lang="cs-CZ" dirty="0"/>
              <a:t>Việc này tại anh ấy.</a:t>
            </a:r>
          </a:p>
          <a:p>
            <a:r>
              <a:rPr lang="cs-CZ" dirty="0"/>
              <a:t>Trời mưa.</a:t>
            </a:r>
          </a:p>
          <a:p>
            <a:r>
              <a:rPr lang="cs-CZ" dirty="0"/>
              <a:t>Chúng tôi là sinh viên y khoa.</a:t>
            </a:r>
          </a:p>
        </p:txBody>
      </p:sp>
    </p:spTree>
    <p:extLst>
      <p:ext uri="{BB962C8B-B14F-4D97-AF65-F5344CB8AC3E}">
        <p14:creationId xmlns:p14="http://schemas.microsoft.com/office/powerpoint/2010/main" val="2295459829"/>
      </p:ext>
    </p:extLst>
  </p:cSld>
  <p:clrMapOvr>
    <a:masterClrMapping/>
  </p:clrMapOvr>
</p:sld>
</file>

<file path=ppt/theme/theme1.xml><?xml version="1.0" encoding="utf-8"?>
<a:theme xmlns:a="http://schemas.openxmlformats.org/drawingml/2006/main" name="Bộ sưu tập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TM10001114[[fn=Bộ sưu tập]]</Template>
  <TotalTime>2366</TotalTime>
  <Words>2787</Words>
  <Application>Microsoft Office PowerPoint</Application>
  <PresentationFormat>Màn hình rộng</PresentationFormat>
  <Paragraphs>377</Paragraphs>
  <Slides>45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45</vt:i4>
      </vt:variant>
    </vt:vector>
  </HeadingPairs>
  <TitlesOfParts>
    <vt:vector size="49" baseType="lpstr">
      <vt:lpstr>Arial</vt:lpstr>
      <vt:lpstr>Gill Sans MT</vt:lpstr>
      <vt:lpstr>Times New Roman</vt:lpstr>
      <vt:lpstr>Bộ sưu tập</vt:lpstr>
      <vt:lpstr>Cú pháp học syntax</vt:lpstr>
      <vt:lpstr>Pokročilá gramatika a syntax vietnamštiny</vt:lpstr>
      <vt:lpstr>thành phần của câu</vt:lpstr>
      <vt:lpstr>Thành phần chính của câu</vt:lpstr>
      <vt:lpstr>Vị ngữ</vt:lpstr>
      <vt:lpstr>Pojetí Centrálního postavení predikátu</vt:lpstr>
      <vt:lpstr>Chủ ngữ - Vị ngữ</vt:lpstr>
      <vt:lpstr>Chủ ngữ – vị ngữ</vt:lpstr>
      <vt:lpstr>Chủ ngữ - vị ngữ</vt:lpstr>
      <vt:lpstr>Chủ ngữ - vị ngữ</vt:lpstr>
      <vt:lpstr>Vị ngữ</vt:lpstr>
      <vt:lpstr>Vị ngữ</vt:lpstr>
      <vt:lpstr>chủ ngữ</vt:lpstr>
      <vt:lpstr>chủ ngữ</vt:lpstr>
      <vt:lpstr>Chủ ngữ</vt:lpstr>
      <vt:lpstr>Chủ ngữ</vt:lpstr>
      <vt:lpstr>Chủ ngữ x trạng ngữ</vt:lpstr>
      <vt:lpstr>Phân tích câu</vt:lpstr>
      <vt:lpstr>THành phần phụ của câu</vt:lpstr>
      <vt:lpstr>BỔ NGỮ</vt:lpstr>
      <vt:lpstr>Trạng ngữ</vt:lpstr>
      <vt:lpstr>Trạng ngữ</vt:lpstr>
      <vt:lpstr>Příslovečné určení</vt:lpstr>
      <vt:lpstr>Dịnh ngữ</vt:lpstr>
      <vt:lpstr>Định ngữ</vt:lpstr>
      <vt:lpstr>Rozbor vět</vt:lpstr>
      <vt:lpstr>Rozbor vět</vt:lpstr>
      <vt:lpstr>Đề - thuyết</vt:lpstr>
      <vt:lpstr>Đề - thuyết</vt:lpstr>
      <vt:lpstr>Đề - thuyết</vt:lpstr>
      <vt:lpstr>ĐỀ - TÉMA </vt:lpstr>
      <vt:lpstr>Téma, réma x subjekt, predikát</vt:lpstr>
      <vt:lpstr>Chó treo,  mèo đậy</vt:lpstr>
      <vt:lpstr>Đề - thuyết</vt:lpstr>
      <vt:lpstr>Věta </vt:lpstr>
      <vt:lpstr>Věta ve vj</vt:lpstr>
      <vt:lpstr>CÂU ĐƠN </vt:lpstr>
      <vt:lpstr>Câu phức</vt:lpstr>
      <vt:lpstr>Câu đơn x Câu phức</vt:lpstr>
      <vt:lpstr>Câu đơn x Câu phức</vt:lpstr>
      <vt:lpstr>CÂU GHÉP</vt:lpstr>
      <vt:lpstr>CÂU GHÉP ĐẲNG LẬP </vt:lpstr>
      <vt:lpstr>CÂU GHÉP CHÍNH PHỤ </vt:lpstr>
      <vt:lpstr>Câu đặc biệt</vt:lpstr>
      <vt:lpstr>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Cú pháp học syntax</dc:title>
  <dc:creator>lienv</dc:creator>
  <cp:lastModifiedBy>lienv</cp:lastModifiedBy>
  <cp:revision>114</cp:revision>
  <dcterms:created xsi:type="dcterms:W3CDTF">2022-05-02T09:36:52Z</dcterms:created>
  <dcterms:modified xsi:type="dcterms:W3CDTF">2023-03-27T17:20:07Z</dcterms:modified>
</cp:coreProperties>
</file>