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4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6076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9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0266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2613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46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61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4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8367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994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6367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505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9FBC826-E815-47F6-923E-B0158834FC71}" type="datetimeFigureOut">
              <a:rPr lang="en-GB" smtClean="0"/>
              <a:t>24/04/2021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AB1365A-7F27-4BAA-BD24-0D36FE9A4EB7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186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FBDCmibOM4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3FBDCmibOM4?start=187&amp;feature=oembed" TargetMode="Externa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Th-fronting" TargetMode="External"/><Relationship Id="rId2" Type="http://schemas.openxmlformats.org/officeDocument/2006/relationships/hyperlink" Target="https://en.wikipedia.org/wiki/T-glottaliza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Rhoticity_in_English" TargetMode="External"/><Relationship Id="rId5" Type="http://schemas.openxmlformats.org/officeDocument/2006/relationships/hyperlink" Target="https://en.wikipedia.org/wiki/Yod-dropping" TargetMode="External"/><Relationship Id="rId4" Type="http://schemas.openxmlformats.org/officeDocument/2006/relationships/hyperlink" Target="https://en.wikipedia.org/wiki/H-dropping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GRcJQ9tMbY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UGRcJQ9tMbY?start=101&amp;feature=oembed" TargetMode="Externa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jd7kHjsYNU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6jd7kHjsYNU?feature=oembed" TargetMode="Externa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C7640-83E3-4806-8A9D-2808ED307A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Glasgow </a:t>
            </a:r>
            <a:r>
              <a:rPr lang="cs-CZ" dirty="0" err="1"/>
              <a:t>patter</a:t>
            </a:r>
            <a:r>
              <a:rPr lang="cs-CZ" dirty="0"/>
              <a:t> / </a:t>
            </a:r>
            <a:r>
              <a:rPr lang="cs-CZ" dirty="0" err="1"/>
              <a:t>Glaswegian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E7EED7-CE07-4B70-9B99-F466562081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EE </a:t>
            </a:r>
            <a:r>
              <a:rPr lang="cs-CZ" dirty="0" err="1"/>
              <a:t>Varieties</a:t>
            </a:r>
            <a:r>
              <a:rPr lang="cs-CZ" dirty="0"/>
              <a:t> 2020/2021</a:t>
            </a:r>
          </a:p>
          <a:p>
            <a:endParaRPr lang="cs-CZ" dirty="0"/>
          </a:p>
          <a:p>
            <a:endParaRPr lang="cs-CZ" dirty="0"/>
          </a:p>
          <a:p>
            <a:pPr algn="r"/>
            <a:r>
              <a:rPr lang="cs-CZ" dirty="0"/>
              <a:t>Ema Bícová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19256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4040C5-FA98-4AEB-BA9D-1EB3DE779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hlinkClick r:id="rId3"/>
              </a:rPr>
              <a:t>Glasgow / </a:t>
            </a:r>
            <a:r>
              <a:rPr lang="cs-CZ" dirty="0" err="1">
                <a:hlinkClick r:id="rId3"/>
              </a:rPr>
              <a:t>Glaswegian</a:t>
            </a:r>
            <a:r>
              <a:rPr lang="cs-CZ" dirty="0">
                <a:hlinkClick r:id="rId3"/>
              </a:rPr>
              <a:t> </a:t>
            </a:r>
            <a:r>
              <a:rPr lang="cs-CZ" dirty="0" err="1">
                <a:hlinkClick r:id="rId3"/>
              </a:rPr>
              <a:t>Accent</a:t>
            </a:r>
            <a:r>
              <a:rPr lang="cs-CZ" dirty="0">
                <a:hlinkClick r:id="rId3"/>
              </a:rPr>
              <a:t> </a:t>
            </a:r>
            <a:br>
              <a:rPr lang="cs-CZ" dirty="0"/>
            </a:br>
            <a:r>
              <a:rPr lang="cs-CZ" sz="2800" dirty="0" err="1"/>
              <a:t>English</a:t>
            </a:r>
            <a:r>
              <a:rPr lang="cs-CZ" sz="2800" dirty="0"/>
              <a:t> </a:t>
            </a:r>
            <a:r>
              <a:rPr lang="cs-CZ" sz="2800" dirty="0" err="1"/>
              <a:t>Like</a:t>
            </a:r>
            <a:r>
              <a:rPr lang="cs-CZ" sz="2800" dirty="0"/>
              <a:t> a </a:t>
            </a:r>
            <a:r>
              <a:rPr lang="cs-CZ" sz="2800" dirty="0" err="1"/>
              <a:t>Native</a:t>
            </a:r>
            <a:endParaRPr lang="en-GB" dirty="0"/>
          </a:p>
        </p:txBody>
      </p:sp>
      <p:pic>
        <p:nvPicPr>
          <p:cNvPr id="4" name="Online médium 3" title="GLASGOW / GLASWEGIAN Accent">
            <a:hlinkClick r:id="" action="ppaction://media"/>
            <a:extLst>
              <a:ext uri="{FF2B5EF4-FFF2-40B4-BE49-F238E27FC236}">
                <a16:creationId xmlns:a16="http://schemas.microsoft.com/office/drawing/2014/main" id="{EB29A069-03FE-4847-946D-288B938D8E3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097832" y="1869963"/>
            <a:ext cx="7996335" cy="4514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1264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D5B1C2-E4BF-47CC-9D45-1CCE1DB91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8018272" cy="1499616"/>
          </a:xfrm>
        </p:spPr>
        <p:txBody>
          <a:bodyPr>
            <a:normAutofit/>
          </a:bodyPr>
          <a:lstStyle/>
          <a:p>
            <a:r>
              <a:rPr lang="cs-CZ" dirty="0" err="1"/>
              <a:t>Influences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13E9D70-B1BB-4D9F-9EF4-5AE5A141D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8018271" cy="4023360"/>
          </a:xfrm>
        </p:spPr>
        <p:txBody>
          <a:bodyPr>
            <a:normAutofit/>
          </a:bodyPr>
          <a:lstStyle/>
          <a:p>
            <a:r>
              <a:rPr lang="cs-CZ"/>
              <a:t>&gt; </a:t>
            </a:r>
            <a:r>
              <a:rPr lang="cs-CZ" err="1"/>
              <a:t>Influenced</a:t>
            </a:r>
            <a:r>
              <a:rPr lang="cs-CZ"/>
              <a:t> by </a:t>
            </a:r>
            <a:r>
              <a:rPr lang="cs-CZ" err="1"/>
              <a:t>Highlander</a:t>
            </a:r>
            <a:r>
              <a:rPr lang="cs-CZ"/>
              <a:t> (</a:t>
            </a:r>
            <a:r>
              <a:rPr lang="cs-CZ" err="1"/>
              <a:t>traditional</a:t>
            </a:r>
            <a:r>
              <a:rPr lang="cs-CZ"/>
              <a:t> </a:t>
            </a:r>
            <a:r>
              <a:rPr lang="cs-CZ" err="1"/>
              <a:t>Gaelic-speakers</a:t>
            </a:r>
            <a:r>
              <a:rPr lang="cs-CZ"/>
              <a:t>) and </a:t>
            </a:r>
            <a:r>
              <a:rPr lang="cs-CZ" err="1"/>
              <a:t>Irish</a:t>
            </a:r>
            <a:r>
              <a:rPr lang="cs-CZ"/>
              <a:t> </a:t>
            </a:r>
            <a:r>
              <a:rPr lang="cs-CZ" err="1"/>
              <a:t>migrants</a:t>
            </a:r>
            <a:r>
              <a:rPr lang="cs-CZ"/>
              <a:t> </a:t>
            </a:r>
            <a:r>
              <a:rPr lang="cs-CZ" err="1"/>
              <a:t>from</a:t>
            </a:r>
            <a:r>
              <a:rPr lang="cs-CZ"/>
              <a:t> 19-20th </a:t>
            </a:r>
            <a:r>
              <a:rPr lang="cs-CZ" err="1"/>
              <a:t>century</a:t>
            </a:r>
            <a:endParaRPr lang="cs-CZ"/>
          </a:p>
          <a:p>
            <a:r>
              <a:rPr lang="cs-CZ"/>
              <a:t>&gt; </a:t>
            </a:r>
            <a:r>
              <a:rPr lang="cs-CZ" err="1"/>
              <a:t>Scots</a:t>
            </a:r>
            <a:r>
              <a:rPr lang="cs-CZ"/>
              <a:t> </a:t>
            </a:r>
            <a:r>
              <a:rPr lang="cs-CZ" err="1"/>
              <a:t>is</a:t>
            </a:r>
            <a:r>
              <a:rPr lang="cs-CZ"/>
              <a:t> </a:t>
            </a:r>
            <a:r>
              <a:rPr lang="cs-CZ" err="1"/>
              <a:t>replaced</a:t>
            </a:r>
            <a:r>
              <a:rPr lang="cs-CZ"/>
              <a:t> by standard and </a:t>
            </a:r>
            <a:r>
              <a:rPr lang="cs-CZ" err="1"/>
              <a:t>colloquial</a:t>
            </a:r>
            <a:r>
              <a:rPr lang="cs-CZ"/>
              <a:t> </a:t>
            </a:r>
            <a:r>
              <a:rPr lang="cs-CZ" err="1"/>
              <a:t>English</a:t>
            </a:r>
            <a:r>
              <a:rPr lang="cs-CZ"/>
              <a:t> </a:t>
            </a:r>
            <a:r>
              <a:rPr lang="cs-CZ" err="1"/>
              <a:t>vocabulary</a:t>
            </a:r>
            <a:endParaRPr lang="cs-CZ"/>
          </a:p>
          <a:p>
            <a:pPr lvl="1"/>
            <a:r>
              <a:rPr lang="cs-CZ"/>
              <a:t>&gt; </a:t>
            </a:r>
            <a:r>
              <a:rPr lang="cs-CZ" err="1"/>
              <a:t>Modern</a:t>
            </a:r>
            <a:r>
              <a:rPr lang="cs-CZ"/>
              <a:t> </a:t>
            </a:r>
            <a:r>
              <a:rPr lang="cs-CZ" err="1"/>
              <a:t>Scots</a:t>
            </a:r>
            <a:r>
              <a:rPr lang="cs-CZ"/>
              <a:t> = </a:t>
            </a:r>
            <a:r>
              <a:rPr lang="cs-CZ" err="1"/>
              <a:t>sister</a:t>
            </a:r>
            <a:r>
              <a:rPr lang="cs-CZ"/>
              <a:t> </a:t>
            </a:r>
            <a:r>
              <a:rPr lang="cs-CZ" err="1"/>
              <a:t>language</a:t>
            </a:r>
            <a:r>
              <a:rPr lang="cs-CZ"/>
              <a:t>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Modern</a:t>
            </a:r>
            <a:r>
              <a:rPr lang="cs-CZ"/>
              <a:t> </a:t>
            </a:r>
            <a:r>
              <a:rPr lang="cs-CZ" err="1"/>
              <a:t>English</a:t>
            </a:r>
            <a:r>
              <a:rPr lang="cs-CZ"/>
              <a:t>, </a:t>
            </a:r>
            <a:r>
              <a:rPr lang="cs-CZ" err="1"/>
              <a:t>recognized</a:t>
            </a:r>
            <a:r>
              <a:rPr lang="cs-CZ"/>
              <a:t> as a </a:t>
            </a:r>
            <a:r>
              <a:rPr lang="cs-CZ" err="1"/>
              <a:t>regional</a:t>
            </a:r>
            <a:r>
              <a:rPr lang="cs-CZ"/>
              <a:t> </a:t>
            </a:r>
            <a:r>
              <a:rPr lang="cs-CZ" err="1"/>
              <a:t>indigenous</a:t>
            </a:r>
            <a:r>
              <a:rPr lang="cs-CZ"/>
              <a:t> </a:t>
            </a:r>
            <a:r>
              <a:rPr lang="cs-CZ" err="1"/>
              <a:t>language</a:t>
            </a:r>
            <a:r>
              <a:rPr lang="cs-CZ"/>
              <a:t> </a:t>
            </a:r>
            <a:r>
              <a:rPr lang="cs-CZ" err="1"/>
              <a:t>of</a:t>
            </a:r>
            <a:r>
              <a:rPr lang="cs-CZ"/>
              <a:t> UNESCO</a:t>
            </a:r>
          </a:p>
          <a:p>
            <a:pPr lvl="1"/>
            <a:r>
              <a:rPr lang="cs-CZ"/>
              <a:t>&gt; </a:t>
            </a:r>
            <a:r>
              <a:rPr lang="cs-CZ" err="1"/>
              <a:t>Both</a:t>
            </a:r>
            <a:r>
              <a:rPr lang="cs-CZ"/>
              <a:t> </a:t>
            </a:r>
            <a:r>
              <a:rPr lang="cs-CZ" err="1"/>
              <a:t>independently</a:t>
            </a:r>
            <a:r>
              <a:rPr lang="cs-CZ"/>
              <a:t> </a:t>
            </a:r>
            <a:r>
              <a:rPr lang="cs-CZ" err="1"/>
              <a:t>diverged</a:t>
            </a:r>
            <a:r>
              <a:rPr lang="cs-CZ"/>
              <a:t> and </a:t>
            </a:r>
            <a:r>
              <a:rPr lang="cs-CZ" err="1"/>
              <a:t>developed</a:t>
            </a:r>
            <a:r>
              <a:rPr lang="cs-CZ"/>
              <a:t> </a:t>
            </a:r>
            <a:r>
              <a:rPr lang="cs-CZ" err="1"/>
              <a:t>from</a:t>
            </a:r>
            <a:r>
              <a:rPr lang="cs-CZ"/>
              <a:t> Early </a:t>
            </a:r>
            <a:r>
              <a:rPr lang="cs-CZ" err="1"/>
              <a:t>Middle</a:t>
            </a:r>
            <a:r>
              <a:rPr lang="cs-CZ"/>
              <a:t> </a:t>
            </a:r>
            <a:r>
              <a:rPr lang="cs-CZ" err="1"/>
              <a:t>English</a:t>
            </a:r>
            <a:endParaRPr lang="cs-CZ"/>
          </a:p>
          <a:p>
            <a:pPr lvl="1"/>
            <a:r>
              <a:rPr lang="cs-CZ"/>
              <a:t>&gt; </a:t>
            </a:r>
            <a:r>
              <a:rPr lang="cs-CZ" err="1"/>
              <a:t>Considered</a:t>
            </a:r>
            <a:r>
              <a:rPr lang="cs-CZ"/>
              <a:t> a variety </a:t>
            </a:r>
            <a:r>
              <a:rPr lang="cs-CZ" err="1"/>
              <a:t>of</a:t>
            </a:r>
            <a:r>
              <a:rPr lang="cs-CZ"/>
              <a:t> </a:t>
            </a:r>
            <a:r>
              <a:rPr lang="cs-CZ" err="1"/>
              <a:t>English</a:t>
            </a:r>
            <a:r>
              <a:rPr lang="cs-CZ"/>
              <a:t> by </a:t>
            </a:r>
            <a:r>
              <a:rPr lang="cs-CZ" err="1"/>
              <a:t>some</a:t>
            </a:r>
            <a:endParaRPr lang="cs-CZ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7D7B666-D5E6-48CE-B26A-FB5E5C34AF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325601"/>
            <a:ext cx="2286920" cy="390807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6EE670A-A41A-44AD-BC1C-2090365EB5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83348" y="4394539"/>
            <a:ext cx="2286920" cy="2029724"/>
          </a:xfrm>
          <a:prstGeom prst="rect">
            <a:avLst/>
          </a:prstGeom>
          <a:solidFill>
            <a:schemeClr val="tx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4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06100-E1C3-4341-8396-597BDCEE50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Cockney influence?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FAD140-717F-4FF2-B3B1-775593B86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studies</a:t>
            </a:r>
            <a:r>
              <a:rPr lang="cs-CZ" dirty="0"/>
              <a:t> </a:t>
            </a:r>
            <a:r>
              <a:rPr lang="cs-CZ" dirty="0" err="1"/>
              <a:t>suggest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working-class</a:t>
            </a:r>
            <a:r>
              <a:rPr lang="cs-CZ" dirty="0"/>
              <a:t> </a:t>
            </a:r>
            <a:r>
              <a:rPr lang="cs-CZ" dirty="0" err="1"/>
              <a:t>adolescents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started</a:t>
            </a:r>
            <a:r>
              <a:rPr lang="cs-CZ" dirty="0"/>
              <a:t> to </a:t>
            </a:r>
            <a:r>
              <a:rPr lang="cs-CZ" dirty="0" err="1"/>
              <a:t>adopt</a:t>
            </a:r>
            <a:r>
              <a:rPr lang="cs-CZ" dirty="0"/>
              <a:t> </a:t>
            </a:r>
            <a:r>
              <a:rPr lang="cs-CZ" dirty="0" err="1"/>
              <a:t>certain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Cockney and SE </a:t>
            </a:r>
            <a:r>
              <a:rPr lang="cs-CZ" dirty="0" err="1"/>
              <a:t>England</a:t>
            </a:r>
            <a:r>
              <a:rPr lang="cs-CZ" dirty="0"/>
              <a:t> </a:t>
            </a:r>
            <a:r>
              <a:rPr lang="cs-CZ" dirty="0" err="1"/>
              <a:t>accents</a:t>
            </a:r>
            <a:r>
              <a:rPr lang="cs-CZ" dirty="0"/>
              <a:t> </a:t>
            </a:r>
            <a:r>
              <a:rPr lang="cs-CZ" dirty="0" err="1"/>
              <a:t>due</a:t>
            </a:r>
            <a:r>
              <a:rPr lang="cs-CZ" dirty="0"/>
              <a:t> to </a:t>
            </a:r>
            <a:r>
              <a:rPr lang="cs-CZ" dirty="0" err="1"/>
              <a:t>their</a:t>
            </a:r>
            <a:r>
              <a:rPr lang="cs-CZ" dirty="0"/>
              <a:t> prominence on TV:</a:t>
            </a:r>
          </a:p>
          <a:p>
            <a:pPr lvl="1"/>
            <a:r>
              <a:rPr lang="cs-CZ" dirty="0"/>
              <a:t>TH-</a:t>
            </a:r>
            <a:r>
              <a:rPr lang="cs-CZ" dirty="0" err="1"/>
              <a:t>fronting</a:t>
            </a:r>
            <a:endParaRPr lang="cs-CZ" dirty="0"/>
          </a:p>
          <a:p>
            <a:pPr lvl="1"/>
            <a:r>
              <a:rPr lang="cs-CZ" dirty="0" err="1"/>
              <a:t>Reduced</a:t>
            </a:r>
            <a:r>
              <a:rPr lang="cs-CZ" dirty="0"/>
              <a:t> (</a:t>
            </a:r>
            <a:r>
              <a:rPr lang="cs-CZ" dirty="0" err="1"/>
              <a:t>typical</a:t>
            </a:r>
            <a:r>
              <a:rPr lang="cs-CZ" dirty="0"/>
              <a:t> </a:t>
            </a:r>
            <a:r>
              <a:rPr lang="cs-CZ" dirty="0" err="1"/>
              <a:t>Scottish</a:t>
            </a:r>
            <a:r>
              <a:rPr lang="cs-CZ" dirty="0"/>
              <a:t>) post-</a:t>
            </a:r>
            <a:r>
              <a:rPr lang="cs-CZ" dirty="0" err="1"/>
              <a:t>vocalic</a:t>
            </a:r>
            <a:r>
              <a:rPr lang="cs-CZ" dirty="0"/>
              <a:t> /r/</a:t>
            </a:r>
          </a:p>
          <a:p>
            <a:endParaRPr lang="cs-CZ" dirty="0"/>
          </a:p>
          <a:p>
            <a:r>
              <a:rPr lang="cs-CZ" dirty="0"/>
              <a:t>J.C. </a:t>
            </a:r>
            <a:r>
              <a:rPr lang="cs-CZ" dirty="0" err="1"/>
              <a:t>Wells</a:t>
            </a:r>
            <a:r>
              <a:rPr lang="cs-CZ" dirty="0"/>
              <a:t> </a:t>
            </a:r>
            <a:r>
              <a:rPr lang="cs-CZ" dirty="0" err="1"/>
              <a:t>notably</a:t>
            </a:r>
            <a:r>
              <a:rPr lang="cs-CZ" dirty="0"/>
              <a:t> </a:t>
            </a:r>
            <a:r>
              <a:rPr lang="cs-CZ" dirty="0" err="1"/>
              <a:t>disagrees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Journalists</a:t>
            </a:r>
            <a:r>
              <a:rPr lang="cs-CZ" dirty="0"/>
              <a:t> </a:t>
            </a:r>
            <a:r>
              <a:rPr lang="cs-CZ" dirty="0" err="1"/>
              <a:t>misrepresented</a:t>
            </a:r>
            <a:r>
              <a:rPr lang="cs-CZ" dirty="0"/>
              <a:t> TH-</a:t>
            </a:r>
            <a:r>
              <a:rPr lang="cs-CZ" dirty="0" err="1"/>
              <a:t>fronting</a:t>
            </a:r>
            <a:r>
              <a:rPr lang="cs-CZ" dirty="0"/>
              <a:t> prominence</a:t>
            </a:r>
          </a:p>
          <a:p>
            <a:pPr lvl="1"/>
            <a:r>
              <a:rPr lang="cs-CZ" dirty="0"/>
              <a:t>No evidence TH-</a:t>
            </a:r>
            <a:r>
              <a:rPr lang="cs-CZ" dirty="0" err="1"/>
              <a:t>fronting</a:t>
            </a:r>
            <a:r>
              <a:rPr lang="cs-CZ" dirty="0"/>
              <a:t> </a:t>
            </a:r>
            <a:r>
              <a:rPr lang="cs-CZ" dirty="0" err="1"/>
              <a:t>originated</a:t>
            </a:r>
            <a:r>
              <a:rPr lang="cs-CZ" dirty="0"/>
              <a:t> in London</a:t>
            </a:r>
          </a:p>
          <a:p>
            <a:pPr lvl="1"/>
            <a:r>
              <a:rPr lang="cs-CZ" dirty="0" err="1"/>
              <a:t>Dialects</a:t>
            </a:r>
            <a:r>
              <a:rPr lang="cs-CZ" dirty="0"/>
              <a:t> </a:t>
            </a:r>
            <a:r>
              <a:rPr lang="cs-CZ" dirty="0" err="1"/>
              <a:t>change</a:t>
            </a:r>
            <a:r>
              <a:rPr lang="cs-CZ" dirty="0"/>
              <a:t> </a:t>
            </a:r>
            <a:r>
              <a:rPr lang="cs-CZ" dirty="0" err="1"/>
              <a:t>over</a:t>
            </a:r>
            <a:r>
              <a:rPr lang="cs-CZ" dirty="0"/>
              <a:t> </a:t>
            </a:r>
            <a:r>
              <a:rPr lang="cs-CZ" dirty="0" err="1"/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5507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F18F0F-5F17-4C84-BC83-99D4D1FB4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Books</a:t>
            </a:r>
            <a:r>
              <a:rPr lang="cs-CZ" dirty="0"/>
              <a:t> in </a:t>
            </a:r>
            <a:r>
              <a:rPr lang="cs-CZ" dirty="0" err="1"/>
              <a:t>glaswegian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131C17-B0C7-4B50-94AF-5489DC876A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Complete Patter – Michael Munro</a:t>
            </a:r>
          </a:p>
          <a:p>
            <a:pPr lvl="1"/>
            <a:r>
              <a:rPr lang="en-GB" dirty="0"/>
              <a:t>A compound version of two</a:t>
            </a:r>
            <a:r>
              <a:rPr lang="cs-CZ" dirty="0"/>
              <a:t> </a:t>
            </a:r>
            <a:r>
              <a:rPr lang="en-GB" dirty="0"/>
              <a:t>guidebooks to Glaswegian</a:t>
            </a:r>
            <a:endParaRPr lang="cs-CZ" dirty="0"/>
          </a:p>
          <a:p>
            <a:pPr lvl="1"/>
            <a:endParaRPr lang="cs-CZ" dirty="0"/>
          </a:p>
          <a:p>
            <a:r>
              <a:rPr lang="cs-CZ" dirty="0"/>
              <a:t>A Glasgow Bible – Jamie Stuart</a:t>
            </a:r>
          </a:p>
          <a:p>
            <a:endParaRPr lang="cs-CZ" dirty="0"/>
          </a:p>
          <a:p>
            <a:r>
              <a:rPr lang="en-GB" dirty="0"/>
              <a:t>Alice‘s </a:t>
            </a:r>
            <a:r>
              <a:rPr lang="en-GB" dirty="0" err="1"/>
              <a:t>Adventirs</a:t>
            </a:r>
            <a:r>
              <a:rPr lang="en-GB" dirty="0"/>
              <a:t> in </a:t>
            </a:r>
            <a:r>
              <a:rPr lang="en-GB" dirty="0" err="1"/>
              <a:t>Wunnerlaun</a:t>
            </a:r>
            <a:endParaRPr lang="en-GB" dirty="0"/>
          </a:p>
          <a:p>
            <a:pPr lvl="1"/>
            <a:r>
              <a:rPr lang="en-GB" dirty="0"/>
              <a:t>Translation of Alice</a:t>
            </a:r>
            <a:r>
              <a:rPr lang="cs-CZ" dirty="0"/>
              <a:t>‘</a:t>
            </a:r>
            <a:r>
              <a:rPr lang="en-GB" dirty="0"/>
              <a:t>s Adventures in Wonderland into Glaswegian Scots by Thomas Clark</a:t>
            </a:r>
            <a:endParaRPr lang="cs-CZ" dirty="0"/>
          </a:p>
          <a:p>
            <a:pPr lvl="1"/>
            <a:r>
              <a:rPr lang="en-GB" dirty="0"/>
              <a:t>Linguistically, the </a:t>
            </a:r>
            <a:r>
              <a:rPr lang="en-GB" dirty="0" err="1"/>
              <a:t>maist</a:t>
            </a:r>
            <a:r>
              <a:rPr lang="en-GB" dirty="0"/>
              <a:t> important immigrants bi </a:t>
            </a:r>
            <a:r>
              <a:rPr lang="en-GB" dirty="0" err="1"/>
              <a:t>faur</a:t>
            </a:r>
            <a:r>
              <a:rPr lang="en-GB" dirty="0"/>
              <a:t> </a:t>
            </a:r>
            <a:r>
              <a:rPr lang="en-GB" dirty="0" err="1"/>
              <a:t>wir</a:t>
            </a:r>
            <a:r>
              <a:rPr lang="en-GB" dirty="0"/>
              <a:t> the Irish an the Scottish </a:t>
            </a:r>
            <a:r>
              <a:rPr lang="en-GB" dirty="0" err="1"/>
              <a:t>Hielanmen</a:t>
            </a:r>
            <a:r>
              <a:rPr lang="en-GB" dirty="0"/>
              <a:t>, who </a:t>
            </a:r>
            <a:r>
              <a:rPr lang="en-GB" dirty="0" err="1"/>
              <a:t>settlt</a:t>
            </a:r>
            <a:r>
              <a:rPr lang="en-GB" dirty="0"/>
              <a:t> in </a:t>
            </a:r>
            <a:r>
              <a:rPr lang="en-GB" dirty="0" err="1"/>
              <a:t>Glesca</a:t>
            </a:r>
            <a:r>
              <a:rPr lang="en-GB" dirty="0"/>
              <a:t> in their droves. The vowel </a:t>
            </a:r>
            <a:r>
              <a:rPr lang="en-GB" dirty="0" err="1"/>
              <a:t>soonds</a:t>
            </a:r>
            <a:r>
              <a:rPr lang="en-GB" dirty="0"/>
              <a:t> ae Glaswegian, </a:t>
            </a:r>
            <a:r>
              <a:rPr lang="en-GB" dirty="0" err="1"/>
              <a:t>mebbe</a:t>
            </a:r>
            <a:r>
              <a:rPr lang="en-GB" dirty="0"/>
              <a:t> its </a:t>
            </a:r>
            <a:r>
              <a:rPr lang="en-GB" dirty="0" err="1"/>
              <a:t>maist</a:t>
            </a:r>
            <a:r>
              <a:rPr lang="en-GB" dirty="0"/>
              <a:t> significant distinguishing merks, owe much </a:t>
            </a:r>
            <a:r>
              <a:rPr lang="en-GB" dirty="0" err="1"/>
              <a:t>tae</a:t>
            </a:r>
            <a:r>
              <a:rPr lang="en-GB" dirty="0"/>
              <a:t> the pronunciation ae the city's Irish an </a:t>
            </a:r>
            <a:r>
              <a:rPr lang="en-GB" dirty="0" err="1"/>
              <a:t>Hielan</a:t>
            </a:r>
            <a:r>
              <a:rPr lang="en-GB" dirty="0"/>
              <a:t> incomers.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91D3F62D-3558-4C32-B560-30473551F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6562" y="166116"/>
            <a:ext cx="2315935" cy="349436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A34F42D5-B7B4-44CE-B2B9-3044192A3A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1392" y="166116"/>
            <a:ext cx="2238375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9168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7D4195-2854-406A-BB3D-21800A5C2A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Varieties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D06275-652E-4D44-8D19-F214D5C77D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Glasgow Standard </a:t>
            </a:r>
            <a:r>
              <a:rPr lang="cs-CZ" dirty="0" err="1"/>
              <a:t>English</a:t>
            </a:r>
            <a:r>
              <a:rPr lang="cs-CZ" dirty="0"/>
              <a:t> (GSE)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form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Scottish</a:t>
            </a:r>
            <a:r>
              <a:rPr lang="cs-CZ" dirty="0"/>
              <a:t> Standard </a:t>
            </a:r>
            <a:r>
              <a:rPr lang="cs-CZ" dirty="0" err="1"/>
              <a:t>English</a:t>
            </a:r>
            <a:r>
              <a:rPr lang="cs-CZ" dirty="0"/>
              <a:t> </a:t>
            </a:r>
            <a:r>
              <a:rPr lang="cs-CZ" dirty="0" err="1"/>
              <a:t>used</a:t>
            </a:r>
            <a:r>
              <a:rPr lang="cs-CZ" dirty="0"/>
              <a:t> 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middle</a:t>
            </a:r>
            <a:r>
              <a:rPr lang="cs-CZ" dirty="0"/>
              <a:t> </a:t>
            </a:r>
            <a:r>
              <a:rPr lang="cs-CZ" dirty="0" err="1"/>
              <a:t>class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Glasgow </a:t>
            </a:r>
            <a:r>
              <a:rPr lang="cs-CZ" dirty="0" err="1"/>
              <a:t>vernacular</a:t>
            </a:r>
            <a:r>
              <a:rPr lang="cs-CZ" dirty="0"/>
              <a:t> (GV)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 err="1"/>
              <a:t>working-class</a:t>
            </a:r>
            <a:r>
              <a:rPr lang="cs-CZ" dirty="0"/>
              <a:t> </a:t>
            </a:r>
            <a:r>
              <a:rPr lang="cs-CZ" dirty="0" err="1"/>
              <a:t>dialect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distinctive</a:t>
            </a:r>
            <a:r>
              <a:rPr lang="cs-CZ" dirty="0"/>
              <a:t> slang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West-Central</a:t>
            </a:r>
            <a:r>
              <a:rPr lang="cs-CZ" dirty="0"/>
              <a:t> </a:t>
            </a:r>
            <a:r>
              <a:rPr lang="cs-CZ" dirty="0" err="1"/>
              <a:t>Scots</a:t>
            </a:r>
            <a:r>
              <a:rPr lang="cs-CZ" dirty="0"/>
              <a:t> and </a:t>
            </a:r>
            <a:r>
              <a:rPr lang="cs-CZ" dirty="0" err="1"/>
              <a:t>strongly</a:t>
            </a:r>
            <a:r>
              <a:rPr lang="cs-CZ" dirty="0"/>
              <a:t> </a:t>
            </a:r>
            <a:r>
              <a:rPr lang="cs-CZ" dirty="0" err="1"/>
              <a:t>influenced</a:t>
            </a:r>
            <a:r>
              <a:rPr lang="cs-CZ" dirty="0"/>
              <a:t> by </a:t>
            </a:r>
            <a:r>
              <a:rPr lang="cs-CZ" dirty="0" err="1"/>
              <a:t>Irish</a:t>
            </a:r>
            <a:r>
              <a:rPr lang="cs-CZ" dirty="0"/>
              <a:t> </a:t>
            </a:r>
            <a:r>
              <a:rPr lang="cs-CZ" dirty="0" err="1"/>
              <a:t>English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6215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E5171-B231-4D2E-92C1-F9599A7E5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Features</a:t>
            </a:r>
            <a:r>
              <a:rPr lang="cs-CZ" dirty="0"/>
              <a:t> - </a:t>
            </a:r>
            <a:r>
              <a:rPr lang="cs-CZ" dirty="0" err="1"/>
              <a:t>consonants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4A3DB5-16CA-4859-8CC6-953A8612F5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hlinkClick r:id="rId2" tooltip="T-glottalization"/>
              </a:rPr>
              <a:t>T-glottalization</a:t>
            </a:r>
            <a:r>
              <a:rPr lang="en-GB" dirty="0"/>
              <a:t> </a:t>
            </a:r>
            <a:r>
              <a:rPr lang="cs-CZ" dirty="0"/>
              <a:t>– </a:t>
            </a:r>
            <a:r>
              <a:rPr lang="cs-CZ" dirty="0" err="1"/>
              <a:t>also</a:t>
            </a:r>
            <a:r>
              <a:rPr lang="cs-CZ" dirty="0"/>
              <a:t> </a:t>
            </a:r>
            <a:r>
              <a:rPr lang="cs-CZ" dirty="0" err="1"/>
              <a:t>occurs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K and P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T and D </a:t>
            </a:r>
            <a:r>
              <a:rPr lang="cs-CZ" dirty="0" err="1"/>
              <a:t>dentalisation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D </a:t>
            </a:r>
            <a:r>
              <a:rPr lang="cs-CZ" dirty="0" err="1"/>
              <a:t>omitted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 (</a:t>
            </a:r>
            <a:r>
              <a:rPr lang="cs-CZ" i="1" dirty="0" err="1"/>
              <a:t>old</a:t>
            </a:r>
            <a:r>
              <a:rPr lang="cs-CZ" i="1" dirty="0"/>
              <a:t>, </a:t>
            </a:r>
            <a:r>
              <a:rPr lang="cs-CZ" i="1" dirty="0" err="1"/>
              <a:t>stand</a:t>
            </a:r>
            <a:r>
              <a:rPr lang="cs-CZ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hlinkClick r:id="rId3" tooltip="Th-fronting"/>
              </a:rPr>
              <a:t>Th-fronting</a:t>
            </a:r>
            <a:r>
              <a:rPr lang="en-GB" dirty="0"/>
              <a:t> </a:t>
            </a:r>
            <a:r>
              <a:rPr lang="cs-CZ" dirty="0"/>
              <a:t>– to a </a:t>
            </a:r>
            <a:r>
              <a:rPr lang="cs-CZ" dirty="0" err="1"/>
              <a:t>degree</a:t>
            </a:r>
            <a:r>
              <a:rPr lang="cs-CZ" dirty="0"/>
              <a:t>, </a:t>
            </a:r>
            <a:r>
              <a:rPr lang="cs-CZ" dirty="0" err="1"/>
              <a:t>mostly</a:t>
            </a:r>
            <a:r>
              <a:rPr lang="cs-CZ" dirty="0"/>
              <a:t> </a:t>
            </a:r>
            <a:r>
              <a:rPr lang="cs-CZ" dirty="0" err="1"/>
              <a:t>younger</a:t>
            </a:r>
            <a:r>
              <a:rPr lang="cs-CZ" dirty="0"/>
              <a:t> </a:t>
            </a:r>
            <a:r>
              <a:rPr lang="cs-CZ" dirty="0" err="1"/>
              <a:t>speakers</a:t>
            </a:r>
            <a:endParaRPr lang="en-GB" dirty="0"/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x </a:t>
            </a:r>
            <a:r>
              <a:rPr lang="cs-CZ" dirty="0"/>
              <a:t>– </a:t>
            </a:r>
            <a:r>
              <a:rPr lang="en-GB" i="1" dirty="0"/>
              <a:t>loch</a:t>
            </a:r>
            <a:r>
              <a:rPr lang="cs-CZ" i="1" dirty="0"/>
              <a:t>;</a:t>
            </a:r>
            <a:r>
              <a:rPr lang="en-GB" dirty="0"/>
              <a:t> </a:t>
            </a:r>
            <a:r>
              <a:rPr lang="cs-CZ" dirty="0"/>
              <a:t>not as </a:t>
            </a:r>
            <a:r>
              <a:rPr lang="cs-CZ" dirty="0" err="1"/>
              <a:t>frequent</a:t>
            </a:r>
            <a:r>
              <a:rPr lang="cs-CZ" dirty="0"/>
              <a:t> </a:t>
            </a:r>
            <a:r>
              <a:rPr lang="en-GB" dirty="0"/>
              <a:t>amongst younger speakers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ʍ </a:t>
            </a:r>
            <a:r>
              <a:rPr lang="cs-CZ" dirty="0"/>
              <a:t>– </a:t>
            </a:r>
            <a:r>
              <a:rPr lang="en-GB" dirty="0"/>
              <a:t>used in </a:t>
            </a:r>
            <a:r>
              <a:rPr lang="cs-CZ" dirty="0" err="1"/>
              <a:t>wh</a:t>
            </a:r>
            <a:r>
              <a:rPr lang="cs-CZ" dirty="0"/>
              <a:t>-</a:t>
            </a:r>
            <a:r>
              <a:rPr lang="en-GB" dirty="0"/>
              <a:t>words (</a:t>
            </a:r>
            <a:r>
              <a:rPr lang="en-GB" i="1" dirty="0"/>
              <a:t>whine</a:t>
            </a:r>
            <a:r>
              <a:rPr lang="en-GB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No </a:t>
            </a:r>
            <a:r>
              <a:rPr lang="en-GB" dirty="0">
                <a:hlinkClick r:id="rId4" tooltip="H-dropping"/>
              </a:rPr>
              <a:t>H-dropping</a:t>
            </a:r>
            <a:r>
              <a:rPr lang="en-GB" dirty="0"/>
              <a:t> except in unstressed cases of </a:t>
            </a:r>
            <a:r>
              <a:rPr lang="en-GB" i="1" dirty="0"/>
              <a:t>him</a:t>
            </a:r>
            <a:r>
              <a:rPr lang="en-GB" dirty="0"/>
              <a:t> and </a:t>
            </a:r>
            <a:r>
              <a:rPr lang="en-GB" i="1" dirty="0"/>
              <a:t>her</a:t>
            </a:r>
            <a:r>
              <a:rPr lang="en-GB" dirty="0"/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hlinkClick r:id="rId5" tooltip="Yod-dropping"/>
              </a:rPr>
              <a:t>Yod-dropping</a:t>
            </a:r>
            <a:r>
              <a:rPr lang="en-GB" dirty="0"/>
              <a:t> only occurs after l or 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>
                <a:hlinkClick r:id="rId6" tooltip="Rhoticity in English"/>
              </a:rPr>
              <a:t>R</a:t>
            </a:r>
            <a:r>
              <a:rPr lang="en-GB" dirty="0" err="1">
                <a:hlinkClick r:id="rId6" tooltip="Rhoticity in English"/>
              </a:rPr>
              <a:t>hotic</a:t>
            </a:r>
            <a:r>
              <a:rPr lang="cs-CZ" dirty="0" err="1"/>
              <a:t>ity</a:t>
            </a:r>
            <a:r>
              <a:rPr lang="cs-CZ" dirty="0"/>
              <a:t> – </a:t>
            </a:r>
            <a:r>
              <a:rPr lang="en-GB" dirty="0"/>
              <a:t>ɹ, ɻ or 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L </a:t>
            </a:r>
            <a:r>
              <a:rPr lang="en-GB" dirty="0"/>
              <a:t>is</a:t>
            </a:r>
            <a:r>
              <a:rPr lang="cs-CZ" dirty="0"/>
              <a:t> </a:t>
            </a:r>
            <a:r>
              <a:rPr lang="cs-CZ" dirty="0" err="1"/>
              <a:t>dark</a:t>
            </a:r>
            <a:r>
              <a:rPr lang="cs-CZ" dirty="0"/>
              <a:t> </a:t>
            </a:r>
            <a:r>
              <a:rPr lang="en-GB" dirty="0"/>
              <a:t>in almost all positions.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41231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E0675E-78B1-4BD1-BAE0-9D71E908D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Features</a:t>
            </a:r>
            <a:r>
              <a:rPr lang="cs-CZ" dirty="0"/>
              <a:t> - </a:t>
            </a:r>
            <a:r>
              <a:rPr lang="cs-CZ" dirty="0" err="1"/>
              <a:t>vowels</a:t>
            </a:r>
            <a:endParaRPr lang="en-GB" dirty="0"/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7A69899D-38BF-453D-A1F5-288CE87E0C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0183643"/>
              </p:ext>
            </p:extLst>
          </p:nvPr>
        </p:nvGraphicFramePr>
        <p:xfrm>
          <a:off x="1023938" y="2286000"/>
          <a:ext cx="9720264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0066">
                  <a:extLst>
                    <a:ext uri="{9D8B030D-6E8A-4147-A177-3AD203B41FA5}">
                      <a16:colId xmlns:a16="http://schemas.microsoft.com/office/drawing/2014/main" val="4023038159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1585813047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2854760419"/>
                    </a:ext>
                  </a:extLst>
                </a:gridCol>
                <a:gridCol w="2430066">
                  <a:extLst>
                    <a:ext uri="{9D8B030D-6E8A-4147-A177-3AD203B41FA5}">
                      <a16:colId xmlns:a16="http://schemas.microsoft.com/office/drawing/2014/main" val="10920403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RP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GSE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GV</a:t>
                      </a:r>
                      <a:endParaRPr lang="en-GB" dirty="0"/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41883458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kit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ɪ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ɪ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/>
                        <a:t>ɪ̈ ~ i</a:t>
                      </a:r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351319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head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ɛ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ɛ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  <a:endParaRPr lang="en-GB" dirty="0"/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33160069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lot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/>
                        <a:t>ɒ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ɔ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</a:t>
                      </a:r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20234165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foot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ʊ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ʉ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ɪ̈ ~ ɪ</a:t>
                      </a:r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1309448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/>
                        <a:t>nurse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ɜː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ʌ̈ 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ʌ̈ ~ ɪ</a:t>
                      </a:r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31276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mouth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aʊ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ʌʉ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ʉ</a:t>
                      </a:r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3720993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cure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ʊə</a:t>
                      </a:r>
                      <a:endParaRPr lang="en-GB" dirty="0"/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jʉ</a:t>
                      </a:r>
                      <a:r>
                        <a:rPr lang="en-GB" dirty="0"/>
                        <a:t> </a:t>
                      </a:r>
                    </a:p>
                  </a:txBody>
                  <a:tcPr marL="84524" marR="84524"/>
                </a:tc>
                <a:tc>
                  <a:txBody>
                    <a:bodyPr/>
                    <a:lstStyle/>
                    <a:p>
                      <a:r>
                        <a:rPr lang="en-GB" dirty="0" err="1"/>
                        <a:t>jʉ</a:t>
                      </a:r>
                      <a:r>
                        <a:rPr lang="en-GB" dirty="0"/>
                        <a:t> </a:t>
                      </a:r>
                    </a:p>
                  </a:txBody>
                  <a:tcPr marL="84524" marR="84524"/>
                </a:tc>
                <a:extLst>
                  <a:ext uri="{0D108BD9-81ED-4DB2-BD59-A6C34878D82A}">
                    <a16:rowId xmlns:a16="http://schemas.microsoft.com/office/drawing/2014/main" val="42078858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8753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E0F3C4-FC83-49C0-8137-4D920DFBE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hlinkClick r:id="rId3"/>
              </a:rPr>
              <a:t>Air </a:t>
            </a:r>
            <a:r>
              <a:rPr lang="cs-CZ" b="1" dirty="0" err="1">
                <a:hlinkClick r:id="rId3"/>
              </a:rPr>
              <a:t>Traffic</a:t>
            </a:r>
            <a:r>
              <a:rPr lang="cs-CZ" b="1" dirty="0">
                <a:hlinkClick r:id="rId3"/>
              </a:rPr>
              <a:t> </a:t>
            </a:r>
            <a:r>
              <a:rPr lang="cs-CZ" b="1" dirty="0" err="1">
                <a:hlinkClick r:id="rId3"/>
              </a:rPr>
              <a:t>Control</a:t>
            </a:r>
            <a:r>
              <a:rPr lang="cs-CZ" b="1" dirty="0">
                <a:hlinkClick r:id="rId3"/>
              </a:rPr>
              <a:t> – SNL </a:t>
            </a:r>
            <a:br>
              <a:rPr lang="cs-CZ" b="1" dirty="0"/>
            </a:br>
            <a:r>
              <a:rPr lang="cs-CZ" sz="3200" dirty="0"/>
              <a:t>(</a:t>
            </a:r>
            <a:r>
              <a:rPr lang="cs-CZ" sz="3200" dirty="0" err="1"/>
              <a:t>with</a:t>
            </a:r>
            <a:r>
              <a:rPr lang="cs-CZ" sz="3200" dirty="0"/>
              <a:t> James </a:t>
            </a:r>
            <a:r>
              <a:rPr lang="cs-CZ" sz="3200" dirty="0" err="1"/>
              <a:t>McAvoy</a:t>
            </a:r>
            <a:r>
              <a:rPr lang="cs-CZ" sz="3200" dirty="0"/>
              <a:t>)</a:t>
            </a:r>
            <a:br>
              <a:rPr lang="cs-CZ" dirty="0"/>
            </a:b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5599F6-9994-49F0-B894-7884FA4F97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Online médium 3" title="Air Traffic Control - SNL">
            <a:hlinkClick r:id="" action="ppaction://media"/>
            <a:extLst>
              <a:ext uri="{FF2B5EF4-FFF2-40B4-BE49-F238E27FC236}">
                <a16:creationId xmlns:a16="http://schemas.microsoft.com/office/drawing/2014/main" id="{D5C1B379-6F5F-4A38-82DB-C74AB791962C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1749139" y="1702096"/>
            <a:ext cx="8270050" cy="4672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105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26892A-A1B4-431C-8BED-0BF496A3A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hlinkClick r:id="rId3"/>
              </a:rPr>
              <a:t>Examining The Glaswegian Accent</a:t>
            </a:r>
            <a:r>
              <a:rPr lang="en-GB" b="1" dirty="0"/>
              <a:t> </a:t>
            </a:r>
            <a:r>
              <a:rPr lang="en-GB" sz="3200" b="1" dirty="0"/>
              <a:t> BBC Scotland</a:t>
            </a:r>
            <a:endParaRPr lang="en-GB" dirty="0"/>
          </a:p>
        </p:txBody>
      </p:sp>
      <p:pic>
        <p:nvPicPr>
          <p:cNvPr id="4" name="Online médium 3" title="Examining The Glaswegian Accent | Darren McGarvey’s Class Wars | BBC Scotland">
            <a:hlinkClick r:id="" action="ppaction://media"/>
            <a:extLst>
              <a:ext uri="{FF2B5EF4-FFF2-40B4-BE49-F238E27FC236}">
                <a16:creationId xmlns:a16="http://schemas.microsoft.com/office/drawing/2014/main" id="{CCC0E557-7BFE-430A-8AD7-2A2EE6D5865D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90754" y="2084832"/>
            <a:ext cx="7810492" cy="440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59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6291</TotalTime>
  <Words>425</Words>
  <Application>Microsoft Office PowerPoint</Application>
  <PresentationFormat>Širokoúhlá obrazovka</PresentationFormat>
  <Paragraphs>82</Paragraphs>
  <Slides>10</Slides>
  <Notes>0</Notes>
  <HiddenSlides>0</HiddenSlides>
  <MMClips>3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Tw Cen MT</vt:lpstr>
      <vt:lpstr>Tw Cen MT Condensed</vt:lpstr>
      <vt:lpstr>Wingdings 3</vt:lpstr>
      <vt:lpstr>Integrál</vt:lpstr>
      <vt:lpstr>Glasgow patter / Glaswegian</vt:lpstr>
      <vt:lpstr>Influences</vt:lpstr>
      <vt:lpstr>Cockney influence?</vt:lpstr>
      <vt:lpstr>Books in glaswegian</vt:lpstr>
      <vt:lpstr>Varieties</vt:lpstr>
      <vt:lpstr>Features - consonants</vt:lpstr>
      <vt:lpstr>Features - vowels</vt:lpstr>
      <vt:lpstr>Air Traffic Control – SNL  (with James McAvoy) </vt:lpstr>
      <vt:lpstr>Examining The Glaswegian Accent  BBC Scotland</vt:lpstr>
      <vt:lpstr>Glasgow / Glaswegian Accent  English Like a Native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Glaswegian</dc:title>
  <dc:creator>Ema Bícová</dc:creator>
  <cp:lastModifiedBy>Ema Bícová</cp:lastModifiedBy>
  <cp:revision>14</cp:revision>
  <dcterms:created xsi:type="dcterms:W3CDTF">2021-04-24T07:14:42Z</dcterms:created>
  <dcterms:modified xsi:type="dcterms:W3CDTF">2021-04-28T16:06:31Z</dcterms:modified>
</cp:coreProperties>
</file>