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8" r:id="rId14"/>
    <p:sldId id="270" r:id="rId15"/>
    <p:sldId id="271" r:id="rId16"/>
    <p:sldId id="272" r:id="rId17"/>
    <p:sldId id="273" r:id="rId18"/>
    <p:sldId id="275" r:id="rId19"/>
    <p:sldId id="274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44" d="100"/>
          <a:sy n="44" d="100"/>
        </p:scale>
        <p:origin x="72" y="8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72DB461-D820-465E-88E3-0C98D7B63F48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B08DB6E-CE56-434D-A9FC-AE8D27A95332}" type="slidenum">
              <a:rPr lang="cs-CZ" smtClean="0"/>
              <a:t>‹#›</a:t>
            </a:fld>
            <a:endParaRPr lang="cs-CZ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95485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B461-D820-465E-88E3-0C98D7B63F48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DB6E-CE56-434D-A9FC-AE8D27A953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2771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B461-D820-465E-88E3-0C98D7B63F48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DB6E-CE56-434D-A9FC-AE8D27A953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7723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B461-D820-465E-88E3-0C98D7B63F48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DB6E-CE56-434D-A9FC-AE8D27A953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73331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2DB461-D820-465E-88E3-0C98D7B63F48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08DB6E-CE56-434D-A9FC-AE8D27A95332}" type="slidenum">
              <a:rPr lang="cs-CZ" smtClean="0"/>
              <a:t>‹#›</a:t>
            </a:fld>
            <a:endParaRPr lang="cs-CZ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18386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B461-D820-465E-88E3-0C98D7B63F48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DB6E-CE56-434D-A9FC-AE8D27A953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075451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B461-D820-465E-88E3-0C98D7B63F48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DB6E-CE56-434D-A9FC-AE8D27A953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59157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B461-D820-465E-88E3-0C98D7B63F48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DB6E-CE56-434D-A9FC-AE8D27A953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0048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B461-D820-465E-88E3-0C98D7B63F48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DB6E-CE56-434D-A9FC-AE8D27A953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75620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2DB461-D820-465E-88E3-0C98D7B63F48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08DB6E-CE56-434D-A9FC-AE8D27A9533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596150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2DB461-D820-465E-88E3-0C98D7B63F48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08DB6E-CE56-434D-A9FC-AE8D27A9533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826277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72DB461-D820-465E-88E3-0C98D7B63F48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EB08DB6E-CE56-434D-A9FC-AE8D27A9533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679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lol78Eh3UD8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eb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mVG77xTPH6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D6Of-pwKP4" TargetMode="External"/><Relationship Id="rId2" Type="http://schemas.openxmlformats.org/officeDocument/2006/relationships/hyperlink" Target="https://www.youtube.com/watch?v=RDPT2e26Sg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065468"/>
            <a:ext cx="12192000" cy="2990625"/>
          </a:xfrm>
          <a:solidFill>
            <a:schemeClr val="bg2">
              <a:alpha val="68000"/>
            </a:schemeClr>
          </a:solidFill>
        </p:spPr>
        <p:txBody>
          <a:bodyPr>
            <a:noAutofit/>
          </a:bodyPr>
          <a:lstStyle/>
          <a:p>
            <a:r>
              <a:rPr lang="sk-SK" sz="5400" b="1" u="sng" dirty="0"/>
              <a:t>HISTORICAL </a:t>
            </a:r>
            <a:r>
              <a:rPr lang="sk-SK" sz="5400" b="1" u="sng" dirty="0" smtClean="0"/>
              <a:t>DEVELOPMENT</a:t>
            </a:r>
            <a:br>
              <a:rPr lang="sk-SK" sz="5400" b="1" u="sng" dirty="0" smtClean="0"/>
            </a:br>
            <a:r>
              <a:rPr lang="sk-SK" sz="5400" b="1" u="sng" dirty="0" smtClean="0"/>
              <a:t> </a:t>
            </a:r>
            <a:r>
              <a:rPr lang="sk-SK" sz="5400" b="1" u="sng" dirty="0"/>
              <a:t>OF </a:t>
            </a:r>
            <a:r>
              <a:rPr lang="sk-SK" sz="5400" b="1" u="sng" dirty="0" smtClean="0"/>
              <a:t>ENGLISH</a:t>
            </a:r>
            <a:r>
              <a:rPr lang="sk-SK" sz="5400" b="1" u="sng" cap="none" dirty="0" smtClean="0"/>
              <a:t/>
            </a:r>
            <a:br>
              <a:rPr lang="sk-SK" sz="5400" b="1" u="sng" cap="none" dirty="0" smtClean="0"/>
            </a:br>
            <a:r>
              <a:rPr lang="sk-SK" sz="5400" b="1" u="sng" cap="none" dirty="0" smtClean="0"/>
              <a:t/>
            </a:r>
            <a:br>
              <a:rPr lang="sk-SK" sz="5400" b="1" u="sng" cap="none" dirty="0" smtClean="0"/>
            </a:br>
            <a:r>
              <a:rPr lang="sk-SK" sz="2800" cap="none" dirty="0" smtClean="0"/>
              <a:t>Kristína </a:t>
            </a:r>
            <a:r>
              <a:rPr lang="sk-SK" sz="2800" cap="none" dirty="0" err="1" smtClean="0"/>
              <a:t>Macejová</a:t>
            </a:r>
            <a:endParaRPr lang="cs-CZ" sz="4800" cap="none" dirty="0"/>
          </a:p>
        </p:txBody>
      </p:sp>
    </p:spTree>
    <p:extLst>
      <p:ext uri="{BB962C8B-B14F-4D97-AF65-F5344CB8AC3E}">
        <p14:creationId xmlns:p14="http://schemas.microsoft.com/office/powerpoint/2010/main" val="3573657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3840" y="418679"/>
            <a:ext cx="9601200" cy="899160"/>
          </a:xfrm>
        </p:spPr>
        <p:txBody>
          <a:bodyPr/>
          <a:lstStyle/>
          <a:p>
            <a:r>
              <a:rPr lang="sk-SK" b="1" u="sng" dirty="0" smtClean="0"/>
              <a:t>OTHER INFLUENCES</a:t>
            </a:r>
            <a:endParaRPr lang="cs-CZ" b="1" u="sng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693920" y="1775460"/>
            <a:ext cx="7498080" cy="4762500"/>
          </a:xfrm>
        </p:spPr>
        <p:txBody>
          <a:bodyPr>
            <a:normAutofit/>
          </a:bodyPr>
          <a:lstStyle/>
          <a:p>
            <a:r>
              <a:rPr lang="sk-SK" b="1" dirty="0" err="1" smtClean="0"/>
              <a:t>Romans</a:t>
            </a:r>
            <a:r>
              <a:rPr lang="sk-SK" dirty="0"/>
              <a:t> </a:t>
            </a:r>
            <a:r>
              <a:rPr lang="sk-SK" dirty="0" smtClean="0"/>
              <a:t>(43 AD – 409 AD)</a:t>
            </a:r>
          </a:p>
          <a:p>
            <a:pPr lvl="1"/>
            <a:r>
              <a:rPr lang="en-GB" dirty="0"/>
              <a:t>towns, e.g. OE </a:t>
            </a:r>
            <a:r>
              <a:rPr lang="en-GB" dirty="0" err="1"/>
              <a:t>ċeaster</a:t>
            </a:r>
            <a:r>
              <a:rPr lang="en-GB" dirty="0"/>
              <a:t> ‘Roman fortified town’ from L </a:t>
            </a:r>
            <a:r>
              <a:rPr lang="en-GB" dirty="0" err="1"/>
              <a:t>castra</a:t>
            </a:r>
            <a:r>
              <a:rPr lang="en-GB" dirty="0"/>
              <a:t>, </a:t>
            </a:r>
            <a:endParaRPr lang="cs-CZ" dirty="0"/>
          </a:p>
          <a:p>
            <a:pPr lvl="2"/>
            <a:r>
              <a:rPr lang="en-GB" dirty="0" smtClean="0"/>
              <a:t>survives </a:t>
            </a:r>
            <a:r>
              <a:rPr lang="en-GB" dirty="0"/>
              <a:t>in place-names: Chester, Winchester, </a:t>
            </a:r>
            <a:r>
              <a:rPr lang="en-GB" dirty="0" smtClean="0"/>
              <a:t>Leicester</a:t>
            </a:r>
            <a:endParaRPr lang="sk-SK" dirty="0" smtClean="0"/>
          </a:p>
          <a:p>
            <a:r>
              <a:rPr lang="sk-SK" b="1" dirty="0" err="1" smtClean="0"/>
              <a:t>Christianization</a:t>
            </a:r>
            <a:r>
              <a:rPr lang="sk-SK" dirty="0" smtClean="0"/>
              <a:t> in 7th-8th cent </a:t>
            </a:r>
          </a:p>
          <a:p>
            <a:pPr lvl="1"/>
            <a:r>
              <a:rPr lang="en-GB" dirty="0"/>
              <a:t>Religion and the Church: abbot, apostle, balsam, creed, disciple, font, martyr, mass</a:t>
            </a:r>
            <a:endParaRPr lang="cs-CZ" dirty="0"/>
          </a:p>
          <a:p>
            <a:pPr lvl="1"/>
            <a:r>
              <a:rPr lang="en-GB" dirty="0"/>
              <a:t>Household and clothing: candle, cap, silk, </a:t>
            </a:r>
            <a:r>
              <a:rPr lang="en-GB" dirty="0" smtClean="0"/>
              <a:t>sponge</a:t>
            </a:r>
            <a:endParaRPr lang="sk-SK" dirty="0" smtClean="0"/>
          </a:p>
          <a:p>
            <a:r>
              <a:rPr lang="sk-SK" b="1" dirty="0" smtClean="0"/>
              <a:t>Viking </a:t>
            </a:r>
            <a:r>
              <a:rPr lang="sk-SK" b="1" dirty="0" err="1" smtClean="0"/>
              <a:t>invasion</a:t>
            </a:r>
            <a:endParaRPr lang="sk-SK" b="1" dirty="0"/>
          </a:p>
          <a:p>
            <a:pPr lvl="1"/>
            <a:r>
              <a:rPr lang="en-GB" dirty="0"/>
              <a:t>introduction of non-palatalized pronunciations in words like skirt, kettle, give, or egg</a:t>
            </a:r>
            <a:br>
              <a:rPr lang="en-GB" dirty="0"/>
            </a:br>
            <a:endParaRPr lang="cs-CZ" dirty="0"/>
          </a:p>
          <a:p>
            <a:pPr lvl="1"/>
            <a:endParaRPr lang="sk-SK" dirty="0"/>
          </a:p>
          <a:p>
            <a:pPr lvl="2"/>
            <a:endParaRPr lang="sk-SK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1317839"/>
            <a:ext cx="4312920" cy="5220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042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68680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u="sng" dirty="0" smtClean="0"/>
              <a:t>LORD‘S </a:t>
            </a:r>
            <a:r>
              <a:rPr lang="sk-SK" b="1" u="sng" dirty="0" smtClean="0"/>
              <a:t>PRAYER </a:t>
            </a:r>
            <a:br>
              <a:rPr lang="sk-SK" b="1" u="sng" dirty="0" smtClean="0"/>
            </a:br>
            <a:r>
              <a:rPr lang="sk-SK" b="1" u="sng" dirty="0" smtClean="0"/>
              <a:t>IN OLD AND MIDDLE ENGLISH</a:t>
            </a:r>
            <a:endParaRPr lang="cs-CZ" b="1" u="sng" dirty="0"/>
          </a:p>
        </p:txBody>
      </p:sp>
      <p:sp>
        <p:nvSpPr>
          <p:cNvPr id="4" name="Zástupný objekt pre obsah 3"/>
          <p:cNvSpPr>
            <a:spLocks noGrp="1"/>
          </p:cNvSpPr>
          <p:nvPr>
            <p:ph idx="1"/>
          </p:nvPr>
        </p:nvSpPr>
        <p:spPr>
          <a:xfrm>
            <a:off x="1371600" y="5212080"/>
            <a:ext cx="9601200" cy="1341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hlinkClick r:id="rId2"/>
              </a:rPr>
              <a:t>https://www.youtube.com/watch?v=lol78Eh3UD8</a:t>
            </a:r>
            <a:endParaRPr lang="cs-CZ" sz="3200" dirty="0"/>
          </a:p>
        </p:txBody>
      </p:sp>
      <p:pic>
        <p:nvPicPr>
          <p:cNvPr id="2054" name="Picture 6" descr="Youtube icon PNG and SVG Vector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5448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302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320"/>
            <a:ext cx="9601200" cy="899160"/>
          </a:xfrm>
          <a:solidFill>
            <a:schemeClr val="bg2">
              <a:alpha val="87000"/>
            </a:schemeClr>
          </a:solidFill>
        </p:spPr>
        <p:txBody>
          <a:bodyPr/>
          <a:lstStyle/>
          <a:p>
            <a:r>
              <a:rPr lang="en-GB" b="1" u="sng" dirty="0"/>
              <a:t>MIDDLE ENGLISH (1100/1150 AD</a:t>
            </a:r>
            <a:r>
              <a:rPr lang="en-GB" b="1" u="sng" dirty="0" smtClean="0"/>
              <a:t>)</a:t>
            </a:r>
            <a:endParaRPr lang="cs-CZ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0" y="4404360"/>
            <a:ext cx="12192000" cy="2453640"/>
          </a:xfrm>
          <a:solidFill>
            <a:schemeClr val="bg2">
              <a:alpha val="89000"/>
            </a:schemeClr>
          </a:solidFill>
        </p:spPr>
        <p:txBody>
          <a:bodyPr/>
          <a:lstStyle/>
          <a:p>
            <a:pPr marL="0" indent="0">
              <a:buNone/>
            </a:pPr>
            <a:endParaRPr lang="sk-SK" dirty="0" smtClean="0"/>
          </a:p>
          <a:p>
            <a:r>
              <a:rPr lang="sk-SK" b="1" dirty="0" err="1" smtClean="0"/>
              <a:t>Norman</a:t>
            </a:r>
            <a:r>
              <a:rPr lang="sk-SK" b="1" dirty="0" smtClean="0"/>
              <a:t> </a:t>
            </a:r>
            <a:r>
              <a:rPr lang="sk-SK" b="1" dirty="0" err="1" smtClean="0"/>
              <a:t>Conquest</a:t>
            </a:r>
            <a:r>
              <a:rPr lang="sk-SK" b="1" dirty="0" smtClean="0"/>
              <a:t> of 1066 </a:t>
            </a:r>
            <a:r>
              <a:rPr lang="sk-SK" dirty="0" smtClean="0"/>
              <a:t>– </a:t>
            </a:r>
            <a:r>
              <a:rPr lang="sk-SK" dirty="0" err="1" smtClean="0"/>
              <a:t>strong</a:t>
            </a:r>
            <a:r>
              <a:rPr lang="sk-SK" dirty="0" smtClean="0"/>
              <a:t> </a:t>
            </a:r>
            <a:r>
              <a:rPr lang="sk-SK" dirty="0" err="1" smtClean="0"/>
              <a:t>influence</a:t>
            </a:r>
            <a:r>
              <a:rPr lang="cs-CZ" dirty="0" smtClean="0"/>
              <a:t> on </a:t>
            </a:r>
            <a:r>
              <a:rPr lang="cs-CZ" dirty="0" err="1" smtClean="0"/>
              <a:t>languge</a:t>
            </a:r>
            <a:r>
              <a:rPr lang="cs-CZ" dirty="0" smtClean="0"/>
              <a:t> and </a:t>
            </a:r>
            <a:r>
              <a:rPr lang="cs-CZ" dirty="0" err="1" smtClean="0"/>
              <a:t>culture</a:t>
            </a:r>
            <a:endParaRPr lang="cs-CZ" dirty="0" smtClean="0"/>
          </a:p>
          <a:p>
            <a:r>
              <a:rPr lang="en-GB" dirty="0"/>
              <a:t>Normans seized political, economic, military, and religious </a:t>
            </a:r>
            <a:r>
              <a:rPr lang="en-GB" dirty="0" smtClean="0"/>
              <a:t>power</a:t>
            </a:r>
            <a:endParaRPr lang="sk-SK" dirty="0" smtClean="0"/>
          </a:p>
          <a:p>
            <a:r>
              <a:rPr lang="sk-SK" dirty="0" err="1" smtClean="0"/>
              <a:t>Population</a:t>
            </a:r>
            <a:r>
              <a:rPr lang="sk-SK" dirty="0" smtClean="0"/>
              <a:t> </a:t>
            </a:r>
            <a:r>
              <a:rPr lang="sk-SK" dirty="0" err="1" smtClean="0"/>
              <a:t>continued</a:t>
            </a:r>
            <a:r>
              <a:rPr lang="sk-SK" dirty="0" smtClean="0"/>
              <a:t> to </a:t>
            </a:r>
            <a:r>
              <a:rPr lang="sk-SK" dirty="0" err="1" smtClean="0"/>
              <a:t>speak</a:t>
            </a:r>
            <a:r>
              <a:rPr lang="sk-SK" dirty="0" smtClean="0"/>
              <a:t> </a:t>
            </a:r>
            <a:r>
              <a:rPr lang="sk-SK" dirty="0" err="1" smtClean="0"/>
              <a:t>Eng</a:t>
            </a:r>
            <a:r>
              <a:rPr lang="sk-SK" dirty="0" smtClean="0"/>
              <a:t>, as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Norman</a:t>
            </a:r>
            <a:r>
              <a:rPr lang="sk-SK" dirty="0" smtClean="0"/>
              <a:t> </a:t>
            </a:r>
            <a:r>
              <a:rPr lang="sk-SK" dirty="0" err="1" smtClean="0"/>
              <a:t>Lords</a:t>
            </a:r>
            <a:r>
              <a:rPr lang="sk-SK" dirty="0" smtClean="0"/>
              <a:t> </a:t>
            </a:r>
            <a:r>
              <a:rPr lang="sk-SK" dirty="0" err="1" smtClean="0"/>
              <a:t>spoke</a:t>
            </a:r>
            <a:r>
              <a:rPr lang="sk-SK" dirty="0" smtClean="0"/>
              <a:t> </a:t>
            </a:r>
            <a:r>
              <a:rPr lang="sk-SK" dirty="0" err="1" smtClean="0"/>
              <a:t>French</a:t>
            </a:r>
            <a:endParaRPr lang="sk-SK" dirty="0" smtClean="0"/>
          </a:p>
          <a:p>
            <a:r>
              <a:rPr lang="sk-SK" dirty="0" err="1" smtClean="0"/>
              <a:t>After</a:t>
            </a:r>
            <a:r>
              <a:rPr lang="sk-SK" dirty="0" smtClean="0"/>
              <a:t> </a:t>
            </a:r>
            <a:r>
              <a:rPr lang="sk-SK" dirty="0" err="1" smtClean="0"/>
              <a:t>loss</a:t>
            </a:r>
            <a:r>
              <a:rPr lang="sk-SK" dirty="0" smtClean="0"/>
              <a:t> of </a:t>
            </a:r>
            <a:r>
              <a:rPr lang="sk-SK" dirty="0" err="1" smtClean="0"/>
              <a:t>Normandy</a:t>
            </a:r>
            <a:r>
              <a:rPr lang="sk-SK" dirty="0" smtClean="0"/>
              <a:t> – </a:t>
            </a:r>
            <a:r>
              <a:rPr lang="sk-SK" b="1" dirty="0" err="1" smtClean="0"/>
              <a:t>forced</a:t>
            </a:r>
            <a:r>
              <a:rPr lang="sk-SK" b="1" dirty="0" smtClean="0"/>
              <a:t> to </a:t>
            </a:r>
            <a:r>
              <a:rPr lang="sk-SK" b="1" dirty="0" err="1" smtClean="0"/>
              <a:t>adapt</a:t>
            </a:r>
            <a:r>
              <a:rPr lang="sk-SK" b="1" dirty="0" smtClean="0"/>
              <a:t> to </a:t>
            </a:r>
            <a:r>
              <a:rPr lang="sk-SK" b="1" dirty="0" err="1" smtClean="0"/>
              <a:t>English</a:t>
            </a:r>
            <a:endParaRPr lang="sk-SK" b="1" dirty="0" smtClean="0"/>
          </a:p>
          <a:p>
            <a:endParaRPr lang="cs-CZ" dirty="0" smtClean="0"/>
          </a:p>
          <a:p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4017177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8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5400" y="289560"/>
            <a:ext cx="7086600" cy="762000"/>
          </a:xfrm>
          <a:solidFill>
            <a:schemeClr val="bg2">
              <a:alpha val="91000"/>
            </a:schemeClr>
          </a:solidFill>
        </p:spPr>
        <p:txBody>
          <a:bodyPr/>
          <a:lstStyle/>
          <a:p>
            <a:r>
              <a:rPr lang="sk-SK" b="1" u="sng" dirty="0" smtClean="0"/>
              <a:t>CHANCERY STANDARD</a:t>
            </a:r>
            <a:endParaRPr lang="cs-CZ" b="1" u="sng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0" y="4922520"/>
            <a:ext cx="8656320" cy="1935480"/>
          </a:xfrm>
          <a:solidFill>
            <a:schemeClr val="bg2">
              <a:alpha val="91000"/>
            </a:schemeClr>
          </a:solidFill>
        </p:spPr>
        <p:txBody>
          <a:bodyPr>
            <a:normAutofit/>
          </a:bodyPr>
          <a:lstStyle/>
          <a:p>
            <a:r>
              <a:rPr lang="en-GB" dirty="0"/>
              <a:t>After 1400, </a:t>
            </a:r>
            <a:r>
              <a:rPr lang="en-GB" u="sng" dirty="0"/>
              <a:t>London</a:t>
            </a:r>
            <a:r>
              <a:rPr lang="en-GB" dirty="0"/>
              <a:t> has become the </a:t>
            </a:r>
            <a:r>
              <a:rPr lang="en-GB" u="sng" dirty="0"/>
              <a:t>new political and cultural centre</a:t>
            </a:r>
            <a:r>
              <a:rPr lang="en-GB" dirty="0"/>
              <a:t>, replacing </a:t>
            </a:r>
            <a:r>
              <a:rPr lang="en-GB" dirty="0" smtClean="0"/>
              <a:t>Winchester</a:t>
            </a:r>
            <a:r>
              <a:rPr lang="sk-SK" dirty="0" smtClean="0"/>
              <a:t> </a:t>
            </a:r>
            <a:r>
              <a:rPr lang="sk-SK" dirty="0" smtClean="0">
                <a:sym typeface="Wingdings" panose="05000000000000000000" pitchFamily="2" charset="2"/>
              </a:rPr>
              <a:t> </a:t>
            </a:r>
            <a:r>
              <a:rPr lang="sk-SK" b="1" dirty="0" err="1" smtClean="0">
                <a:sym typeface="Wingdings" panose="05000000000000000000" pitchFamily="2" charset="2"/>
              </a:rPr>
              <a:t>Chancery</a:t>
            </a:r>
            <a:r>
              <a:rPr lang="sk-SK" b="1" dirty="0" smtClean="0">
                <a:sym typeface="Wingdings" panose="05000000000000000000" pitchFamily="2" charset="2"/>
              </a:rPr>
              <a:t> Standard</a:t>
            </a:r>
          </a:p>
          <a:p>
            <a:r>
              <a:rPr lang="sk-SK" u="sng" dirty="0" err="1" smtClean="0">
                <a:sym typeface="Wingdings" panose="05000000000000000000" pitchFamily="2" charset="2"/>
              </a:rPr>
              <a:t>Reduction</a:t>
            </a:r>
            <a:r>
              <a:rPr lang="sk-SK" u="sng" dirty="0" smtClean="0">
                <a:sym typeface="Wingdings" panose="05000000000000000000" pitchFamily="2" charset="2"/>
              </a:rPr>
              <a:t> of </a:t>
            </a:r>
            <a:r>
              <a:rPr lang="sk-SK" u="sng" dirty="0" err="1" smtClean="0">
                <a:sym typeface="Wingdings" panose="05000000000000000000" pitchFamily="2" charset="2"/>
              </a:rPr>
              <a:t>unstressed</a:t>
            </a:r>
            <a:r>
              <a:rPr lang="sk-SK" u="sng" dirty="0" smtClean="0">
                <a:sym typeface="Wingdings" panose="05000000000000000000" pitchFamily="2" charset="2"/>
              </a:rPr>
              <a:t> </a:t>
            </a:r>
            <a:r>
              <a:rPr lang="sk-SK" u="sng" dirty="0" err="1" smtClean="0">
                <a:sym typeface="Wingdings" panose="05000000000000000000" pitchFamily="2" charset="2"/>
              </a:rPr>
              <a:t>syllables</a:t>
            </a:r>
            <a:endParaRPr lang="sk-SK" u="sng" dirty="0" smtClean="0">
              <a:sym typeface="Wingdings" panose="05000000000000000000" pitchFamily="2" charset="2"/>
            </a:endParaRPr>
          </a:p>
          <a:p>
            <a:pPr lvl="1"/>
            <a:r>
              <a:rPr lang="sk-SK" dirty="0" err="1" smtClean="0">
                <a:sym typeface="Wingdings" panose="05000000000000000000" pitchFamily="2" charset="2"/>
              </a:rPr>
              <a:t>Inflectional</a:t>
            </a:r>
            <a:r>
              <a:rPr lang="sk-SK" dirty="0" smtClean="0">
                <a:sym typeface="Wingdings" panose="05000000000000000000" pitchFamily="2" charset="2"/>
              </a:rPr>
              <a:t> </a:t>
            </a:r>
            <a:r>
              <a:rPr lang="sk-SK" dirty="0" err="1" smtClean="0">
                <a:sym typeface="Wingdings" panose="05000000000000000000" pitchFamily="2" charset="2"/>
              </a:rPr>
              <a:t>system</a:t>
            </a:r>
            <a:r>
              <a:rPr lang="sk-SK" dirty="0" smtClean="0">
                <a:sym typeface="Wingdings" panose="05000000000000000000" pitchFamily="2" charset="2"/>
              </a:rPr>
              <a:t> </a:t>
            </a:r>
            <a:r>
              <a:rPr lang="sk-SK" dirty="0" err="1" smtClean="0">
                <a:sym typeface="Wingdings" panose="05000000000000000000" pitchFamily="2" charset="2"/>
              </a:rPr>
              <a:t>simplified</a:t>
            </a:r>
            <a:endParaRPr lang="sk-SK" dirty="0" smtClean="0">
              <a:sym typeface="Wingdings" panose="05000000000000000000" pitchFamily="2" charset="2"/>
            </a:endParaRPr>
          </a:p>
          <a:p>
            <a:pPr lvl="1"/>
            <a:r>
              <a:rPr lang="sk-SK" dirty="0" smtClean="0">
                <a:sym typeface="Wingdings" panose="05000000000000000000" pitchFamily="2" charset="2"/>
              </a:rPr>
              <a:t>Word </a:t>
            </a:r>
            <a:r>
              <a:rPr lang="sk-SK" dirty="0" err="1" smtClean="0">
                <a:sym typeface="Wingdings" panose="05000000000000000000" pitchFamily="2" charset="2"/>
              </a:rPr>
              <a:t>order</a:t>
            </a:r>
            <a:r>
              <a:rPr lang="sk-SK" dirty="0" smtClean="0">
                <a:sym typeface="Wingdings" panose="05000000000000000000" pitchFamily="2" charset="2"/>
              </a:rPr>
              <a:t>  </a:t>
            </a:r>
            <a:r>
              <a:rPr lang="sk-SK" dirty="0" err="1" smtClean="0">
                <a:sym typeface="Wingdings" panose="05000000000000000000" pitchFamily="2" charset="2"/>
              </a:rPr>
              <a:t>less</a:t>
            </a:r>
            <a:r>
              <a:rPr lang="sk-SK" dirty="0" smtClean="0">
                <a:sym typeface="Wingdings" panose="05000000000000000000" pitchFamily="2" charset="2"/>
              </a:rPr>
              <a:t> </a:t>
            </a:r>
            <a:r>
              <a:rPr lang="sk-SK" dirty="0" err="1" smtClean="0">
                <a:sym typeface="Wingdings" panose="05000000000000000000" pitchFamily="2" charset="2"/>
              </a:rPr>
              <a:t>flexible</a:t>
            </a:r>
            <a:endParaRPr lang="sk-SK" dirty="0" smtClean="0">
              <a:sym typeface="Wingdings" panose="05000000000000000000" pitchFamily="2" charset="2"/>
            </a:endParaRPr>
          </a:p>
          <a:p>
            <a:pPr lvl="1"/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2655980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u="sng" dirty="0" smtClean="0"/>
              <a:t>The </a:t>
            </a:r>
            <a:r>
              <a:rPr lang="en-US" b="1" u="sng" dirty="0"/>
              <a:t>Canterbury Tales </a:t>
            </a:r>
            <a:r>
              <a:rPr lang="sk-SK" b="1" u="sng" dirty="0" smtClean="0"/>
              <a:t>(</a:t>
            </a:r>
            <a:r>
              <a:rPr lang="sk-SK" b="1" u="sng" dirty="0" err="1" smtClean="0"/>
              <a:t>Prologue</a:t>
            </a:r>
            <a:r>
              <a:rPr lang="sk-SK" b="1" u="sng" dirty="0" smtClean="0"/>
              <a:t>) </a:t>
            </a:r>
            <a:br>
              <a:rPr lang="sk-SK" b="1" u="sng" dirty="0" smtClean="0"/>
            </a:br>
            <a:r>
              <a:rPr lang="en-US" b="1" u="sng" dirty="0" smtClean="0"/>
              <a:t>in </a:t>
            </a:r>
            <a:r>
              <a:rPr lang="en-US" b="1" u="sng" dirty="0"/>
              <a:t>Middle </a:t>
            </a:r>
            <a:r>
              <a:rPr lang="en-US" b="1" u="sng" dirty="0" smtClean="0"/>
              <a:t>English</a:t>
            </a:r>
            <a:endParaRPr lang="en-US" b="1" u="sng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71600" y="4953000"/>
            <a:ext cx="9601200" cy="914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b="1" dirty="0">
                <a:hlinkClick r:id="rId2"/>
              </a:rPr>
              <a:t>https://www.youtube.com/watch?v=mVG77xTPH6E</a:t>
            </a:r>
            <a:endParaRPr lang="cs-CZ" sz="2800" dirty="0"/>
          </a:p>
        </p:txBody>
      </p:sp>
      <p:pic>
        <p:nvPicPr>
          <p:cNvPr id="4" name="Picture 6" descr="Youtube icon PNG and SVG Vector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5448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794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Age Of Exploration Choice Question Quiz - Trivia &amp; Ques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9552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0520" y="685800"/>
            <a:ext cx="10622280" cy="1485900"/>
          </a:xfrm>
        </p:spPr>
        <p:txBody>
          <a:bodyPr/>
          <a:lstStyle/>
          <a:p>
            <a:r>
              <a:rPr lang="en-GB" b="1" u="sng" dirty="0"/>
              <a:t>EARLY MODERN </a:t>
            </a:r>
            <a:r>
              <a:rPr lang="en-GB" b="1" u="sng" dirty="0" smtClean="0"/>
              <a:t>ENGLISH</a:t>
            </a:r>
            <a:r>
              <a:rPr lang="sk-SK" b="1" u="sng" dirty="0" smtClean="0"/>
              <a:t/>
            </a:r>
            <a:br>
              <a:rPr lang="sk-SK" b="1" u="sng" dirty="0" smtClean="0"/>
            </a:br>
            <a:r>
              <a:rPr lang="en-GB" b="1" u="sng" dirty="0" smtClean="0"/>
              <a:t> </a:t>
            </a:r>
            <a:r>
              <a:rPr lang="en-GB" b="1" u="sng" dirty="0"/>
              <a:t>(1500 AD)</a:t>
            </a:r>
            <a:endParaRPr lang="cs-CZ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63880" y="2171700"/>
            <a:ext cx="6217920" cy="3749040"/>
          </a:xfrm>
        </p:spPr>
        <p:txBody>
          <a:bodyPr>
            <a:normAutofit/>
          </a:bodyPr>
          <a:lstStyle/>
          <a:p>
            <a:r>
              <a:rPr lang="en-GB" sz="2800" b="1" dirty="0"/>
              <a:t>16</a:t>
            </a:r>
            <a:r>
              <a:rPr lang="en-GB" sz="2800" b="1" baseline="30000" dirty="0"/>
              <a:t>th</a:t>
            </a:r>
            <a:r>
              <a:rPr lang="en-GB" sz="2800" b="1" dirty="0"/>
              <a:t> – 17</a:t>
            </a:r>
            <a:r>
              <a:rPr lang="en-GB" sz="2800" b="1" baseline="30000" dirty="0"/>
              <a:t>th</a:t>
            </a:r>
            <a:r>
              <a:rPr lang="en-GB" sz="2800" b="1" dirty="0"/>
              <a:t> – centuries of reformation but also of learning and </a:t>
            </a:r>
            <a:r>
              <a:rPr lang="en-GB" sz="2800" b="1" dirty="0" smtClean="0"/>
              <a:t>discovery</a:t>
            </a:r>
            <a:endParaRPr lang="sk-SK" sz="2800" b="1" dirty="0" smtClean="0"/>
          </a:p>
          <a:p>
            <a:pPr lvl="1"/>
            <a:r>
              <a:rPr lang="sk-SK" sz="2800" b="1" dirty="0" smtClean="0"/>
              <a:t>New </a:t>
            </a:r>
            <a:r>
              <a:rPr lang="sk-SK" sz="2800" b="1" dirty="0" err="1" smtClean="0"/>
              <a:t>science</a:t>
            </a:r>
            <a:r>
              <a:rPr lang="sk-SK" sz="2800" b="1" dirty="0" smtClean="0"/>
              <a:t>, </a:t>
            </a:r>
            <a:r>
              <a:rPr lang="sk-SK" sz="2800" b="1" dirty="0" err="1" smtClean="0"/>
              <a:t>expansion</a:t>
            </a:r>
            <a:r>
              <a:rPr lang="sk-SK" sz="2800" b="1" dirty="0" smtClean="0"/>
              <a:t> of </a:t>
            </a:r>
            <a:r>
              <a:rPr lang="sk-SK" sz="2800" b="1" dirty="0" err="1" smtClean="0"/>
              <a:t>the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colonial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empire</a:t>
            </a:r>
            <a:r>
              <a:rPr lang="sk-SK" sz="2800" b="1" dirty="0" smtClean="0"/>
              <a:t>, </a:t>
            </a:r>
            <a:r>
              <a:rPr lang="sk-SK" sz="2800" b="1" dirty="0" err="1" smtClean="0"/>
              <a:t>colonization</a:t>
            </a:r>
            <a:r>
              <a:rPr lang="sk-SK" sz="2800" b="1" dirty="0" smtClean="0"/>
              <a:t> of North </a:t>
            </a:r>
            <a:r>
              <a:rPr lang="sk-SK" sz="2800" b="1" dirty="0" err="1" smtClean="0"/>
              <a:t>America</a:t>
            </a:r>
            <a:r>
              <a:rPr lang="sk-SK" sz="2800" b="1" dirty="0" smtClean="0"/>
              <a:t> </a:t>
            </a:r>
            <a:r>
              <a:rPr lang="sk-SK" sz="2800" b="1" dirty="0" smtClean="0">
                <a:sym typeface="Wingdings" panose="05000000000000000000" pitchFamily="2" charset="2"/>
              </a:rPr>
              <a:t> American </a:t>
            </a:r>
            <a:r>
              <a:rPr lang="sk-SK" sz="2800" b="1" dirty="0" err="1" smtClean="0">
                <a:sym typeface="Wingdings" panose="05000000000000000000" pitchFamily="2" charset="2"/>
              </a:rPr>
              <a:t>English</a:t>
            </a:r>
            <a:endParaRPr lang="sk-SK" sz="2800" b="1" dirty="0" smtClean="0">
              <a:sym typeface="Wingdings" panose="05000000000000000000" pitchFamily="2" charset="2"/>
            </a:endParaRPr>
          </a:p>
          <a:p>
            <a:r>
              <a:rPr lang="sk-SK" sz="2800" b="1" dirty="0" smtClean="0">
                <a:sym typeface="Wingdings" panose="05000000000000000000" pitchFamily="2" charset="2"/>
              </a:rPr>
              <a:t>Rapid </a:t>
            </a:r>
            <a:r>
              <a:rPr lang="sk-SK" sz="2800" b="1" dirty="0" err="1" smtClean="0">
                <a:sym typeface="Wingdings" panose="05000000000000000000" pitchFamily="2" charset="2"/>
              </a:rPr>
              <a:t>expansion</a:t>
            </a:r>
            <a:r>
              <a:rPr lang="sk-SK" sz="2800" b="1" dirty="0" smtClean="0">
                <a:sym typeface="Wingdings" panose="05000000000000000000" pitchFamily="2" charset="2"/>
              </a:rPr>
              <a:t> of </a:t>
            </a:r>
            <a:r>
              <a:rPr lang="sk-SK" sz="2800" b="1" dirty="0" err="1" smtClean="0">
                <a:sym typeface="Wingdings" panose="05000000000000000000" pitchFamily="2" charset="2"/>
              </a:rPr>
              <a:t>printing</a:t>
            </a:r>
            <a:r>
              <a:rPr lang="sk-SK" sz="2800" b="1" dirty="0" smtClean="0">
                <a:sym typeface="Wingdings" panose="05000000000000000000" pitchFamily="2" charset="2"/>
              </a:rPr>
              <a:t> </a:t>
            </a:r>
            <a:r>
              <a:rPr lang="sk-SK" sz="2800" b="1" dirty="0" err="1" smtClean="0">
                <a:sym typeface="Wingdings" panose="05000000000000000000" pitchFamily="2" charset="2"/>
              </a:rPr>
              <a:t>industry</a:t>
            </a:r>
            <a:endParaRPr lang="sk-SK" sz="2800" b="1" dirty="0">
              <a:sym typeface="Wingdings" panose="05000000000000000000" pitchFamily="2" charset="2"/>
            </a:endParaRP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3084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07920" y="106680"/>
            <a:ext cx="7421880" cy="1325563"/>
          </a:xfrm>
        </p:spPr>
        <p:txBody>
          <a:bodyPr/>
          <a:lstStyle/>
          <a:p>
            <a:r>
              <a:rPr lang="sk-SK" b="1" u="sng" dirty="0" smtClean="0"/>
              <a:t>THE GREAT VOWEL SHIFT</a:t>
            </a:r>
            <a:endParaRPr lang="cs-CZ" b="1" u="sng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30417" t="35926" r="31166" b="11481"/>
          <a:stretch/>
        </p:blipFill>
        <p:spPr>
          <a:xfrm>
            <a:off x="2309397" y="883920"/>
            <a:ext cx="7520403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8922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u="sng" dirty="0" smtClean="0"/>
              <a:t>SHAKESPEAREAN PLAYS AND SONNETS</a:t>
            </a:r>
            <a:endParaRPr lang="cs-CZ" b="1" u="sng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71600" y="5364480"/>
            <a:ext cx="10119360" cy="1203960"/>
          </a:xfrm>
        </p:spPr>
        <p:txBody>
          <a:bodyPr>
            <a:normAutofit fontScale="85000" lnSpcReduction="10000"/>
          </a:bodyPr>
          <a:lstStyle/>
          <a:p>
            <a:r>
              <a:rPr lang="en-GB" sz="2600" dirty="0">
                <a:hlinkClick r:id="rId2"/>
              </a:rPr>
              <a:t>https://www.youtube.com/watch?v=RDPT2e26SgY </a:t>
            </a:r>
            <a:r>
              <a:rPr lang="en-GB" dirty="0"/>
              <a:t>– </a:t>
            </a:r>
            <a:r>
              <a:rPr lang="sk-SK" dirty="0" smtClean="0"/>
              <a:t>T</a:t>
            </a:r>
            <a:r>
              <a:rPr lang="en-GB" dirty="0" err="1" smtClean="0"/>
              <a:t>welfth</a:t>
            </a:r>
            <a:r>
              <a:rPr lang="en-GB" dirty="0" smtClean="0"/>
              <a:t> </a:t>
            </a:r>
            <a:r>
              <a:rPr lang="sk-SK" dirty="0" smtClean="0"/>
              <a:t>N</a:t>
            </a:r>
            <a:r>
              <a:rPr lang="en-GB" dirty="0" err="1" smtClean="0"/>
              <a:t>ight</a:t>
            </a:r>
            <a:r>
              <a:rPr lang="en-GB" dirty="0" smtClean="0"/>
              <a:t> </a:t>
            </a:r>
            <a:r>
              <a:rPr lang="en-GB" dirty="0"/>
              <a:t>at The </a:t>
            </a:r>
            <a:r>
              <a:rPr lang="en-GB" dirty="0" smtClean="0"/>
              <a:t>Globe</a:t>
            </a:r>
            <a:endParaRPr lang="sk-SK" dirty="0" smtClean="0"/>
          </a:p>
          <a:p>
            <a:r>
              <a:rPr lang="en-GB" sz="2600" dirty="0">
                <a:hlinkClick r:id="rId3"/>
              </a:rPr>
              <a:t>https://www.youtube.com/watch?v=nD6Of-pwKP4 </a:t>
            </a:r>
            <a:r>
              <a:rPr lang="en-GB" dirty="0"/>
              <a:t>– Sonnet 18, David Tennant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6" descr="Youtube icon PNG and SVG Vect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6309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952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u="sng" dirty="0" smtClean="0"/>
              <a:t>SOURCES</a:t>
            </a:r>
            <a:endParaRPr lang="cs-CZ" b="1" u="sng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Chamonikolasová</a:t>
            </a:r>
            <a:r>
              <a:rPr lang="en-US" dirty="0"/>
              <a:t>, J. (2014). </a:t>
            </a:r>
            <a:r>
              <a:rPr lang="en-US" i="1" dirty="0"/>
              <a:t>A Concise History of English</a:t>
            </a:r>
            <a:r>
              <a:rPr lang="en-US" dirty="0"/>
              <a:t>. Masaryk University. 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 smtClean="0"/>
          </a:p>
          <a:p>
            <a:pPr marL="0" indent="0">
              <a:buNone/>
            </a:pPr>
            <a:r>
              <a:rPr lang="sk-SK" dirty="0" err="1" smtClean="0"/>
              <a:t>Pictures</a:t>
            </a:r>
            <a:r>
              <a:rPr lang="sk-SK" dirty="0" smtClean="0"/>
              <a:t> </a:t>
            </a:r>
            <a:r>
              <a:rPr lang="sk-SK" dirty="0" err="1" smtClean="0"/>
              <a:t>from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book</a:t>
            </a:r>
            <a:r>
              <a:rPr lang="sk-SK" dirty="0" smtClean="0"/>
              <a:t>:</a:t>
            </a:r>
          </a:p>
          <a:p>
            <a:r>
              <a:rPr lang="sk-SK" dirty="0" err="1" smtClean="0"/>
              <a:t>Periodization</a:t>
            </a:r>
            <a:r>
              <a:rPr lang="sk-SK" dirty="0" smtClean="0"/>
              <a:t> of </a:t>
            </a:r>
            <a:r>
              <a:rPr lang="sk-SK" dirty="0" err="1" smtClean="0"/>
              <a:t>English</a:t>
            </a:r>
            <a:r>
              <a:rPr lang="sk-SK" dirty="0" smtClean="0"/>
              <a:t> </a:t>
            </a:r>
            <a:r>
              <a:rPr lang="sk-SK" dirty="0" err="1" smtClean="0"/>
              <a:t>language</a:t>
            </a:r>
            <a:r>
              <a:rPr lang="sk-SK" dirty="0" smtClean="0"/>
              <a:t>: study </a:t>
            </a:r>
            <a:r>
              <a:rPr lang="sk-SK" dirty="0" err="1"/>
              <a:t>materials</a:t>
            </a:r>
            <a:r>
              <a:rPr lang="sk-SK" dirty="0"/>
              <a:t> </a:t>
            </a:r>
            <a:r>
              <a:rPr lang="sk-SK" dirty="0" err="1"/>
              <a:t>from</a:t>
            </a:r>
            <a:r>
              <a:rPr lang="sk-SK" dirty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course</a:t>
            </a:r>
            <a:r>
              <a:rPr lang="sk-SK" dirty="0" smtClean="0"/>
              <a:t>: </a:t>
            </a:r>
            <a:r>
              <a:rPr lang="sk-SK" dirty="0" err="1" smtClean="0"/>
              <a:t>Historical</a:t>
            </a:r>
            <a:r>
              <a:rPr lang="sk-SK" dirty="0" smtClean="0"/>
              <a:t> </a:t>
            </a:r>
            <a:r>
              <a:rPr lang="sk-SK" dirty="0" err="1" smtClean="0"/>
              <a:t>Development</a:t>
            </a:r>
            <a:r>
              <a:rPr lang="sk-SK" dirty="0" smtClean="0"/>
              <a:t> of </a:t>
            </a:r>
            <a:r>
              <a:rPr lang="sk-SK" dirty="0" err="1" smtClean="0"/>
              <a:t>English</a:t>
            </a:r>
            <a:r>
              <a:rPr lang="sk-SK" dirty="0" smtClean="0"/>
              <a:t> by Jana </a:t>
            </a:r>
            <a:r>
              <a:rPr lang="sk-SK" dirty="0" err="1" smtClean="0"/>
              <a:t>Chamonikolasová</a:t>
            </a:r>
            <a:r>
              <a:rPr lang="sk-SK" dirty="0"/>
              <a:t>,</a:t>
            </a:r>
            <a:r>
              <a:rPr lang="sk-SK" dirty="0" smtClean="0"/>
              <a:t> </a:t>
            </a:r>
            <a:r>
              <a:rPr lang="sk-SK" i="1" dirty="0" smtClean="0"/>
              <a:t>‘</a:t>
            </a:r>
            <a:r>
              <a:rPr lang="sk-SK" i="1" dirty="0" err="1" smtClean="0"/>
              <a:t>Origin</a:t>
            </a:r>
            <a:r>
              <a:rPr lang="sk-SK" i="1" dirty="0"/>
              <a:t>, </a:t>
            </a:r>
            <a:r>
              <a:rPr lang="sk-SK" i="1" dirty="0" err="1"/>
              <a:t>development</a:t>
            </a:r>
            <a:r>
              <a:rPr lang="sk-SK" i="1" dirty="0"/>
              <a:t> and </a:t>
            </a:r>
            <a:r>
              <a:rPr lang="sk-SK" i="1" dirty="0" err="1"/>
              <a:t>global</a:t>
            </a:r>
            <a:r>
              <a:rPr lang="sk-SK" i="1" dirty="0"/>
              <a:t> </a:t>
            </a:r>
            <a:r>
              <a:rPr lang="sk-SK" i="1" dirty="0" err="1"/>
              <a:t>spread</a:t>
            </a:r>
            <a:r>
              <a:rPr lang="sk-SK" i="1" dirty="0"/>
              <a:t> of </a:t>
            </a:r>
            <a:r>
              <a:rPr lang="sk-SK" i="1" dirty="0" err="1" smtClean="0"/>
              <a:t>English</a:t>
            </a:r>
            <a:r>
              <a:rPr lang="sk-SK" i="1" dirty="0" smtClean="0"/>
              <a:t>‘ </a:t>
            </a:r>
            <a:r>
              <a:rPr lang="sk-SK" dirty="0" err="1" smtClean="0"/>
              <a:t>presentation</a:t>
            </a:r>
            <a:r>
              <a:rPr lang="sk-SK" dirty="0" smtClean="0"/>
              <a:t>, 2023</a:t>
            </a:r>
          </a:p>
          <a:p>
            <a:r>
              <a:rPr lang="sk-SK" dirty="0" err="1" smtClean="0"/>
              <a:t>Grimm‘s</a:t>
            </a:r>
            <a:r>
              <a:rPr lang="sk-SK" dirty="0" smtClean="0"/>
              <a:t> </a:t>
            </a:r>
            <a:r>
              <a:rPr lang="sk-SK" dirty="0" err="1" smtClean="0"/>
              <a:t>Law</a:t>
            </a:r>
            <a:r>
              <a:rPr lang="sk-SK" dirty="0" smtClean="0"/>
              <a:t> table – study </a:t>
            </a:r>
            <a:r>
              <a:rPr lang="sk-SK" dirty="0" err="1" smtClean="0"/>
              <a:t>materials</a:t>
            </a:r>
            <a:r>
              <a:rPr lang="sk-SK" dirty="0" smtClean="0"/>
              <a:t> </a:t>
            </a:r>
            <a:r>
              <a:rPr lang="sk-SK" dirty="0" err="1" smtClean="0"/>
              <a:t>from</a:t>
            </a:r>
            <a:r>
              <a:rPr lang="sk-SK" dirty="0" smtClean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course</a:t>
            </a:r>
            <a:r>
              <a:rPr lang="sk-SK" dirty="0"/>
              <a:t>: </a:t>
            </a:r>
            <a:r>
              <a:rPr lang="sk-SK" dirty="0" err="1"/>
              <a:t>Historical</a:t>
            </a:r>
            <a:r>
              <a:rPr lang="sk-SK" dirty="0"/>
              <a:t> </a:t>
            </a:r>
            <a:r>
              <a:rPr lang="sk-SK" dirty="0" err="1"/>
              <a:t>Development</a:t>
            </a:r>
            <a:r>
              <a:rPr lang="sk-SK" dirty="0"/>
              <a:t> of </a:t>
            </a:r>
            <a:r>
              <a:rPr lang="sk-SK" dirty="0" err="1"/>
              <a:t>English</a:t>
            </a:r>
            <a:r>
              <a:rPr lang="sk-SK" dirty="0"/>
              <a:t> by Jana </a:t>
            </a:r>
            <a:r>
              <a:rPr lang="sk-SK" dirty="0" err="1" smtClean="0"/>
              <a:t>Chamonikolasová</a:t>
            </a:r>
            <a:r>
              <a:rPr lang="sk-SK" dirty="0" smtClean="0"/>
              <a:t>, </a:t>
            </a:r>
            <a:r>
              <a:rPr lang="sk-SK" i="1" dirty="0" smtClean="0"/>
              <a:t>‘</a:t>
            </a:r>
            <a:r>
              <a:rPr lang="cs-CZ" i="1" dirty="0" err="1" smtClean="0"/>
              <a:t>Sound</a:t>
            </a:r>
            <a:r>
              <a:rPr lang="cs-CZ" i="1" dirty="0" smtClean="0"/>
              <a:t> </a:t>
            </a:r>
            <a:r>
              <a:rPr lang="cs-CZ" i="1" dirty="0" err="1"/>
              <a:t>changes</a:t>
            </a:r>
            <a:r>
              <a:rPr lang="cs-CZ" i="1" dirty="0"/>
              <a:t> </a:t>
            </a:r>
            <a:r>
              <a:rPr lang="cs-CZ" i="1" dirty="0" err="1"/>
              <a:t>from</a:t>
            </a:r>
            <a:r>
              <a:rPr lang="cs-CZ" i="1" dirty="0"/>
              <a:t> </a:t>
            </a:r>
            <a:r>
              <a:rPr lang="cs-CZ" i="1" dirty="0" smtClean="0"/>
              <a:t> </a:t>
            </a:r>
            <a:r>
              <a:rPr lang="cs-CZ" i="1" dirty="0"/>
              <a:t>Proto-</a:t>
            </a:r>
            <a:r>
              <a:rPr lang="cs-CZ" i="1" dirty="0" err="1"/>
              <a:t>Indo</a:t>
            </a:r>
            <a:r>
              <a:rPr lang="cs-CZ" i="1" dirty="0"/>
              <a:t>-</a:t>
            </a:r>
            <a:r>
              <a:rPr lang="cs-CZ" i="1" dirty="0" err="1"/>
              <a:t>European</a:t>
            </a:r>
            <a:r>
              <a:rPr lang="cs-CZ" i="1" dirty="0"/>
              <a:t> To Proto-</a:t>
            </a:r>
            <a:r>
              <a:rPr lang="cs-CZ" i="1" dirty="0" err="1"/>
              <a:t>Germanic</a:t>
            </a:r>
            <a:r>
              <a:rPr lang="cs-CZ" i="1" dirty="0"/>
              <a:t> and </a:t>
            </a:r>
            <a:r>
              <a:rPr lang="cs-CZ" i="1" dirty="0" err="1"/>
              <a:t>Old</a:t>
            </a:r>
            <a:r>
              <a:rPr lang="cs-CZ" i="1" dirty="0"/>
              <a:t> </a:t>
            </a:r>
            <a:r>
              <a:rPr lang="cs-CZ" i="1" dirty="0" err="1" smtClean="0"/>
              <a:t>English</a:t>
            </a:r>
            <a:r>
              <a:rPr lang="cs-CZ" i="1" dirty="0" smtClean="0"/>
              <a:t>‘ </a:t>
            </a:r>
            <a:r>
              <a:rPr lang="cs-CZ" dirty="0"/>
              <a:t>- Jiří </a:t>
            </a:r>
            <a:r>
              <a:rPr lang="cs-CZ" dirty="0" err="1" smtClean="0"/>
              <a:t>Lukl</a:t>
            </a:r>
            <a:r>
              <a:rPr lang="cs-CZ" dirty="0" smtClean="0"/>
              <a:t>, Jana </a:t>
            </a:r>
            <a:r>
              <a:rPr lang="cs-CZ" dirty="0" err="1" smtClean="0"/>
              <a:t>Chamonikolasová</a:t>
            </a:r>
            <a:r>
              <a:rPr lang="cs-CZ" dirty="0" smtClean="0"/>
              <a:t>, 2023</a:t>
            </a:r>
          </a:p>
          <a:p>
            <a:endParaRPr lang="cs-CZ" dirty="0" smtClean="0"/>
          </a:p>
          <a:p>
            <a:endParaRPr lang="cs-CZ" dirty="0"/>
          </a:p>
          <a:p>
            <a:endParaRPr lang="sk-SK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7669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71600" y="2621280"/>
            <a:ext cx="9601200" cy="3246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4800" dirty="0" err="1" smtClean="0"/>
              <a:t>Thank</a:t>
            </a:r>
            <a:r>
              <a:rPr lang="sk-SK" sz="4800" dirty="0" smtClean="0"/>
              <a:t> </a:t>
            </a:r>
            <a:r>
              <a:rPr lang="sk-SK" sz="4800" dirty="0" err="1" smtClean="0"/>
              <a:t>you</a:t>
            </a:r>
            <a:r>
              <a:rPr lang="sk-SK" sz="4800" dirty="0" smtClean="0"/>
              <a:t> </a:t>
            </a:r>
            <a:r>
              <a:rPr lang="sk-SK" sz="4800" dirty="0" err="1" smtClean="0"/>
              <a:t>for</a:t>
            </a:r>
            <a:r>
              <a:rPr lang="sk-SK" sz="4800" dirty="0" smtClean="0"/>
              <a:t> </a:t>
            </a:r>
            <a:r>
              <a:rPr lang="sk-SK" sz="4800" dirty="0" err="1" smtClean="0"/>
              <a:t>your</a:t>
            </a:r>
            <a:r>
              <a:rPr lang="sk-SK" sz="4800" dirty="0" smtClean="0"/>
              <a:t> </a:t>
            </a:r>
            <a:r>
              <a:rPr lang="sk-SK" sz="4800" dirty="0" err="1" smtClean="0"/>
              <a:t>attention</a:t>
            </a:r>
            <a:r>
              <a:rPr lang="sk-SK" sz="4800" dirty="0" smtClean="0"/>
              <a:t> !</a:t>
            </a:r>
          </a:p>
          <a:p>
            <a:pPr marL="0" indent="0" algn="ctr">
              <a:buNone/>
            </a:pPr>
            <a:r>
              <a:rPr lang="sk-SK" sz="4800" dirty="0" smtClean="0">
                <a:sym typeface="Wingdings" panose="05000000000000000000" pitchFamily="2" charset="2"/>
              </a:rPr>
              <a:t>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532983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5760" y="395344"/>
            <a:ext cx="10198249" cy="1485900"/>
          </a:xfrm>
        </p:spPr>
        <p:txBody>
          <a:bodyPr/>
          <a:lstStyle/>
          <a:p>
            <a:r>
              <a:rPr lang="en-GB" b="1" u="sng" dirty="0"/>
              <a:t>POSITION OF ENGLISH IN THE WORLD</a:t>
            </a:r>
            <a:endParaRPr lang="cs-CZ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65760" y="2103120"/>
            <a:ext cx="5486400" cy="358140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3rd most </a:t>
            </a:r>
            <a:r>
              <a:rPr lang="sk-SK" sz="2800" dirty="0" err="1" smtClean="0"/>
              <a:t>common</a:t>
            </a:r>
            <a:r>
              <a:rPr lang="sk-SK" sz="2800" dirty="0" smtClean="0"/>
              <a:t> </a:t>
            </a:r>
            <a:r>
              <a:rPr lang="sk-SK" sz="2800" dirty="0" err="1" smtClean="0"/>
              <a:t>native</a:t>
            </a:r>
            <a:r>
              <a:rPr lang="sk-SK" sz="2800" dirty="0" smtClean="0"/>
              <a:t> </a:t>
            </a:r>
            <a:r>
              <a:rPr lang="sk-SK" sz="2800" dirty="0" err="1" smtClean="0"/>
              <a:t>language</a:t>
            </a:r>
            <a:endParaRPr lang="sk-SK" sz="2800" dirty="0" smtClean="0"/>
          </a:p>
          <a:p>
            <a:r>
              <a:rPr lang="sk-SK" sz="2800" dirty="0" err="1" smtClean="0"/>
              <a:t>Global</a:t>
            </a:r>
            <a:r>
              <a:rPr lang="sk-SK" sz="2800" dirty="0" smtClean="0"/>
              <a:t> lingua </a:t>
            </a:r>
            <a:r>
              <a:rPr lang="sk-SK" sz="2800" dirty="0" err="1" smtClean="0"/>
              <a:t>franca</a:t>
            </a:r>
            <a:endParaRPr lang="sk-SK" sz="2800" dirty="0" smtClean="0"/>
          </a:p>
          <a:p>
            <a:pPr lvl="0"/>
            <a:r>
              <a:rPr lang="sk-SK" sz="2800" dirty="0" smtClean="0"/>
              <a:t>O</a:t>
            </a:r>
            <a:r>
              <a:rPr lang="en-GB" sz="2800" dirty="0" err="1" smtClean="0"/>
              <a:t>fficial</a:t>
            </a:r>
            <a:r>
              <a:rPr lang="en-GB" sz="2800" dirty="0" smtClean="0"/>
              <a:t> language of 60 states, EU, world organizations</a:t>
            </a:r>
            <a:endParaRPr lang="cs-CZ" sz="2800" dirty="0" smtClean="0"/>
          </a:p>
          <a:p>
            <a:pPr lvl="0"/>
            <a:r>
              <a:rPr lang="sk-SK" sz="2800" dirty="0" smtClean="0"/>
              <a:t>M</a:t>
            </a:r>
            <a:r>
              <a:rPr lang="en-GB" sz="2800" dirty="0" err="1" smtClean="0"/>
              <a:t>ost</a:t>
            </a:r>
            <a:r>
              <a:rPr lang="en-GB" sz="2800" dirty="0" smtClean="0"/>
              <a:t> popular second language</a:t>
            </a:r>
            <a:endParaRPr lang="cs-CZ" sz="2800" dirty="0" smtClean="0"/>
          </a:p>
          <a:p>
            <a:endParaRPr lang="cs-CZ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2" b="93204" l="4207" r="8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34" y="819262"/>
            <a:ext cx="97345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06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l="27000" t="18946" r="11833" b="10148"/>
          <a:stretch/>
        </p:blipFill>
        <p:spPr>
          <a:xfrm>
            <a:off x="1251473" y="163623"/>
            <a:ext cx="9895232" cy="6452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4301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9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66852" y="586168"/>
            <a:ext cx="9574306" cy="1485900"/>
          </a:xfrm>
        </p:spPr>
        <p:txBody>
          <a:bodyPr/>
          <a:lstStyle/>
          <a:p>
            <a:r>
              <a:rPr lang="sk-SK" b="1" u="sng" dirty="0" smtClean="0"/>
              <a:t>PROTO-INDO-EUROPEAN</a:t>
            </a:r>
            <a:endParaRPr lang="cs-CZ" b="1" u="sng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0" y="5249732"/>
            <a:ext cx="6078071" cy="160826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/>
              <a:t>around 5500 </a:t>
            </a:r>
            <a:r>
              <a:rPr lang="en-GB" dirty="0" smtClean="0"/>
              <a:t>BC</a:t>
            </a:r>
            <a:r>
              <a:rPr lang="sk-SK" dirty="0" smtClean="0"/>
              <a:t>, </a:t>
            </a:r>
            <a:r>
              <a:rPr lang="sk-SK" dirty="0" err="1" smtClean="0"/>
              <a:t>speakers</a:t>
            </a:r>
            <a:r>
              <a:rPr lang="sk-SK" dirty="0" smtClean="0"/>
              <a:t> </a:t>
            </a:r>
            <a:r>
              <a:rPr lang="sk-SK" dirty="0" err="1" smtClean="0"/>
              <a:t>living</a:t>
            </a:r>
            <a:r>
              <a:rPr lang="en-GB" dirty="0" smtClean="0"/>
              <a:t> </a:t>
            </a:r>
            <a:r>
              <a:rPr lang="en-GB" dirty="0"/>
              <a:t>in the </a:t>
            </a:r>
            <a:r>
              <a:rPr lang="en-GB" b="1" dirty="0"/>
              <a:t>Pontic-Caspian steppe of Eastern </a:t>
            </a:r>
            <a:r>
              <a:rPr lang="en-GB" b="1" dirty="0" smtClean="0"/>
              <a:t>Europe</a:t>
            </a:r>
            <a:r>
              <a:rPr lang="sk-SK" b="1" dirty="0" smtClean="0"/>
              <a:t> </a:t>
            </a:r>
            <a:r>
              <a:rPr lang="cs-CZ" b="1" dirty="0" smtClean="0"/>
              <a:t>– </a:t>
            </a:r>
            <a:r>
              <a:rPr lang="cs-CZ" dirty="0" smtClean="0"/>
              <a:t>(</a:t>
            </a:r>
            <a:r>
              <a:rPr lang="cs-CZ" dirty="0" err="1" smtClean="0"/>
              <a:t>Kurgan</a:t>
            </a:r>
            <a:r>
              <a:rPr lang="cs-CZ" dirty="0" smtClean="0"/>
              <a:t> </a:t>
            </a:r>
            <a:r>
              <a:rPr lang="cs-CZ" dirty="0" err="1" smtClean="0"/>
              <a:t>hypothesis</a:t>
            </a:r>
            <a:r>
              <a:rPr lang="cs-CZ" dirty="0" smtClean="0"/>
              <a:t>)</a:t>
            </a:r>
          </a:p>
          <a:p>
            <a:r>
              <a:rPr lang="sk-SK" dirty="0" err="1" smtClean="0"/>
              <a:t>Langauge</a:t>
            </a:r>
            <a:r>
              <a:rPr lang="sk-SK" dirty="0" smtClean="0"/>
              <a:t> </a:t>
            </a:r>
            <a:r>
              <a:rPr lang="sk-SK" dirty="0" err="1" smtClean="0"/>
              <a:t>split</a:t>
            </a:r>
            <a:r>
              <a:rPr lang="sk-SK" dirty="0" smtClean="0"/>
              <a:t> and </a:t>
            </a:r>
            <a:r>
              <a:rPr lang="sk-SK" dirty="0" err="1" smtClean="0"/>
              <a:t>evolved</a:t>
            </a:r>
            <a:r>
              <a:rPr lang="sk-SK" dirty="0" smtClean="0"/>
              <a:t> </a:t>
            </a:r>
            <a:r>
              <a:rPr lang="sk-SK" dirty="0" err="1" smtClean="0"/>
              <a:t>after</a:t>
            </a:r>
            <a:r>
              <a:rPr lang="sk-SK" dirty="0" smtClean="0"/>
              <a:t> </a:t>
            </a:r>
            <a:r>
              <a:rPr lang="sk-SK" dirty="0" err="1" smtClean="0"/>
              <a:t>their</a:t>
            </a:r>
            <a:r>
              <a:rPr lang="sk-SK" dirty="0" smtClean="0"/>
              <a:t> </a:t>
            </a:r>
            <a:r>
              <a:rPr lang="sk-SK" dirty="0" err="1" smtClean="0"/>
              <a:t>expansion</a:t>
            </a:r>
            <a:endParaRPr lang="sk-SK" dirty="0" smtClean="0"/>
          </a:p>
          <a:p>
            <a:endParaRPr lang="sk-SK" dirty="0" smtClean="0"/>
          </a:p>
          <a:p>
            <a:pPr marL="0" indent="0">
              <a:buNone/>
            </a:pP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944985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09773" y="155985"/>
            <a:ext cx="5620872" cy="364146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sk-SK" sz="2400" dirty="0"/>
          </a:p>
          <a:p>
            <a:r>
              <a:rPr lang="sk-SK" sz="2400" dirty="0" err="1" smtClean="0"/>
              <a:t>Now</a:t>
            </a:r>
            <a:r>
              <a:rPr lang="sk-SK" sz="2400" dirty="0" smtClean="0"/>
              <a:t> – 400 </a:t>
            </a:r>
            <a:r>
              <a:rPr lang="sk-SK" sz="2400" dirty="0" err="1" smtClean="0"/>
              <a:t>languages</a:t>
            </a:r>
            <a:r>
              <a:rPr lang="sk-SK" sz="2400" dirty="0" smtClean="0"/>
              <a:t> and </a:t>
            </a:r>
            <a:r>
              <a:rPr lang="sk-SK" sz="2400" dirty="0" err="1" smtClean="0"/>
              <a:t>dialects</a:t>
            </a:r>
            <a:r>
              <a:rPr lang="sk-SK" sz="2400" dirty="0" smtClean="0"/>
              <a:t> (over 3 </a:t>
            </a:r>
            <a:r>
              <a:rPr lang="sk-SK" sz="2400" dirty="0" err="1" smtClean="0"/>
              <a:t>billion</a:t>
            </a:r>
            <a:r>
              <a:rPr lang="sk-SK" sz="2400" dirty="0" smtClean="0"/>
              <a:t> </a:t>
            </a:r>
            <a:r>
              <a:rPr lang="sk-SK" sz="2400" dirty="0" err="1" smtClean="0"/>
              <a:t>native</a:t>
            </a:r>
            <a:r>
              <a:rPr lang="sk-SK" sz="2400" dirty="0" smtClean="0"/>
              <a:t> </a:t>
            </a:r>
            <a:r>
              <a:rPr lang="sk-SK" sz="2400" dirty="0" err="1" smtClean="0"/>
              <a:t>speakers</a:t>
            </a:r>
            <a:r>
              <a:rPr lang="sk-SK" sz="2400" dirty="0" smtClean="0"/>
              <a:t>)</a:t>
            </a:r>
          </a:p>
          <a:p>
            <a:pPr lvl="1"/>
            <a:r>
              <a:rPr lang="sk-SK" sz="2400" dirty="0" err="1" smtClean="0"/>
              <a:t>Genetically</a:t>
            </a:r>
            <a:r>
              <a:rPr lang="sk-SK" sz="2400" dirty="0" smtClean="0"/>
              <a:t> </a:t>
            </a:r>
            <a:r>
              <a:rPr lang="sk-SK" sz="2400" dirty="0" err="1" smtClean="0"/>
              <a:t>related</a:t>
            </a:r>
            <a:endParaRPr lang="sk-SK" sz="2400" dirty="0" smtClean="0"/>
          </a:p>
          <a:p>
            <a:r>
              <a:rPr lang="sk-SK" sz="2400" dirty="0" smtClean="0"/>
              <a:t>No </a:t>
            </a:r>
            <a:r>
              <a:rPr lang="sk-SK" sz="2400" dirty="0" err="1" smtClean="0"/>
              <a:t>written</a:t>
            </a:r>
            <a:r>
              <a:rPr lang="sk-SK" sz="2400" dirty="0" smtClean="0"/>
              <a:t> </a:t>
            </a:r>
            <a:r>
              <a:rPr lang="sk-SK" sz="2400" dirty="0" err="1" smtClean="0"/>
              <a:t>records</a:t>
            </a:r>
            <a:r>
              <a:rPr lang="sk-SK" sz="2400" dirty="0" smtClean="0"/>
              <a:t> – </a:t>
            </a:r>
            <a:r>
              <a:rPr lang="sk-SK" sz="2400" dirty="0" err="1" smtClean="0"/>
              <a:t>based</a:t>
            </a:r>
            <a:r>
              <a:rPr lang="sk-SK" sz="2400" dirty="0" smtClean="0"/>
              <a:t> on </a:t>
            </a:r>
            <a:r>
              <a:rPr lang="sk-SK" sz="2400" dirty="0" err="1" smtClean="0"/>
              <a:t>lingvistic</a:t>
            </a:r>
            <a:r>
              <a:rPr lang="sk-SK" sz="2400" dirty="0" smtClean="0"/>
              <a:t> </a:t>
            </a:r>
            <a:r>
              <a:rPr lang="sk-SK" sz="2400" dirty="0" err="1" smtClean="0"/>
              <a:t>reconstruction</a:t>
            </a:r>
            <a:r>
              <a:rPr lang="sk-SK" sz="2400" dirty="0" smtClean="0"/>
              <a:t> </a:t>
            </a:r>
            <a:r>
              <a:rPr lang="sk-SK" sz="2400" dirty="0" err="1" smtClean="0"/>
              <a:t>methods</a:t>
            </a:r>
            <a:endParaRPr lang="sk-SK" sz="2400" dirty="0" smtClean="0"/>
          </a:p>
          <a:p>
            <a:r>
              <a:rPr lang="sk-SK" sz="2400" dirty="0" err="1" smtClean="0"/>
              <a:t>Comparative</a:t>
            </a:r>
            <a:r>
              <a:rPr lang="sk-SK" sz="2400" dirty="0" smtClean="0"/>
              <a:t> </a:t>
            </a:r>
            <a:r>
              <a:rPr lang="sk-SK" sz="2400" dirty="0" err="1" smtClean="0"/>
              <a:t>linguists</a:t>
            </a:r>
            <a:r>
              <a:rPr lang="sk-SK" sz="2400" dirty="0" smtClean="0"/>
              <a:t> - </a:t>
            </a:r>
            <a:r>
              <a:rPr lang="en-GB" sz="2400" dirty="0" smtClean="0"/>
              <a:t>August </a:t>
            </a:r>
            <a:r>
              <a:rPr lang="en-GB" sz="2400" dirty="0" err="1" smtClean="0"/>
              <a:t>Shleicher</a:t>
            </a:r>
            <a:r>
              <a:rPr lang="en-GB" sz="2400" dirty="0" smtClean="0"/>
              <a:t>, Karl Verner, Jacob Grimm, and others</a:t>
            </a:r>
            <a:endParaRPr lang="sk-SK" sz="24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5912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676" y="376550"/>
            <a:ext cx="9601200" cy="1485900"/>
          </a:xfrm>
        </p:spPr>
        <p:txBody>
          <a:bodyPr/>
          <a:lstStyle/>
          <a:p>
            <a:r>
              <a:rPr lang="sk-SK" b="1" u="sng" dirty="0" smtClean="0"/>
              <a:t>BRANCHES OF PIE</a:t>
            </a:r>
            <a:endParaRPr lang="cs-CZ" b="1" u="sng" dirty="0"/>
          </a:p>
        </p:txBody>
      </p:sp>
      <p:pic>
        <p:nvPicPr>
          <p:cNvPr id="4" name="Obrázok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t="28220" r="55770" b="29330"/>
          <a:stretch/>
        </p:blipFill>
        <p:spPr bwMode="auto">
          <a:xfrm>
            <a:off x="838200" y="1475071"/>
            <a:ext cx="6472517" cy="5039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/>
          <a:srcRect l="9355" t="44206" r="53044" b="29140"/>
          <a:stretch/>
        </p:blipFill>
        <p:spPr>
          <a:xfrm>
            <a:off x="5805587" y="759813"/>
            <a:ext cx="5979889" cy="2384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BlokTextu 5"/>
          <p:cNvSpPr txBox="1"/>
          <p:nvPr/>
        </p:nvSpPr>
        <p:spPr>
          <a:xfrm>
            <a:off x="7218381" y="3693459"/>
            <a:ext cx="456709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400" dirty="0"/>
              <a:t>The division into </a:t>
            </a:r>
            <a:r>
              <a:rPr lang="en-GB" sz="2400" dirty="0" smtClean="0"/>
              <a:t>the</a:t>
            </a:r>
            <a:r>
              <a:rPr lang="sk-SK" sz="2400" dirty="0" smtClean="0"/>
              <a:t>:</a:t>
            </a:r>
            <a:br>
              <a:rPr lang="sk-SK" sz="2400" dirty="0" smtClean="0"/>
            </a:br>
            <a:r>
              <a:rPr lang="sk-SK" sz="2400" dirty="0" smtClean="0">
                <a:solidFill>
                  <a:schemeClr val="accent4"/>
                </a:solidFill>
              </a:rPr>
              <a:t>-</a:t>
            </a:r>
            <a:r>
              <a:rPr lang="en-GB" sz="2400" dirty="0" smtClean="0">
                <a:solidFill>
                  <a:schemeClr val="accent4"/>
                </a:solidFill>
              </a:rPr>
              <a:t> </a:t>
            </a:r>
            <a:r>
              <a:rPr lang="en-GB" sz="2400" b="1" u="sng" dirty="0">
                <a:solidFill>
                  <a:schemeClr val="accent4"/>
                </a:solidFill>
              </a:rPr>
              <a:t>branches </a:t>
            </a:r>
            <a:r>
              <a:rPr lang="en-GB" sz="2400" dirty="0"/>
              <a:t>– based on genetic relationship – a </a:t>
            </a:r>
            <a:r>
              <a:rPr lang="en-GB" sz="2400" b="1" dirty="0"/>
              <a:t>common </a:t>
            </a:r>
            <a:r>
              <a:rPr lang="en-GB" sz="2400" b="1" dirty="0" smtClean="0"/>
              <a:t>ancestor</a:t>
            </a:r>
            <a:r>
              <a:rPr lang="sk-SK" sz="2400" dirty="0" smtClean="0"/>
              <a:t/>
            </a:r>
            <a:br>
              <a:rPr lang="sk-SK" sz="2400" dirty="0" smtClean="0"/>
            </a:br>
            <a:endParaRPr lang="cs-CZ" sz="2400" dirty="0"/>
          </a:p>
          <a:p>
            <a:pPr lvl="1" algn="ctr"/>
            <a:r>
              <a:rPr lang="sk-SK" sz="2400" b="1" dirty="0" smtClean="0">
                <a:solidFill>
                  <a:schemeClr val="accent4"/>
                </a:solidFill>
              </a:rPr>
              <a:t>- </a:t>
            </a:r>
            <a:r>
              <a:rPr lang="sk-SK" sz="2400" b="1" u="sng" dirty="0" smtClean="0">
                <a:solidFill>
                  <a:schemeClr val="accent4"/>
                </a:solidFill>
              </a:rPr>
              <a:t>s</a:t>
            </a:r>
            <a:r>
              <a:rPr lang="en-GB" sz="2400" b="1" u="sng" dirty="0" err="1" smtClean="0">
                <a:solidFill>
                  <a:schemeClr val="accent4"/>
                </a:solidFill>
              </a:rPr>
              <a:t>ubdivision</a:t>
            </a:r>
            <a:r>
              <a:rPr lang="en-GB" sz="2400" u="sng" dirty="0" smtClean="0">
                <a:solidFill>
                  <a:schemeClr val="accent4"/>
                </a:solidFill>
              </a:rPr>
              <a:t> </a:t>
            </a:r>
            <a:r>
              <a:rPr lang="en-GB" sz="2400" dirty="0"/>
              <a:t>– </a:t>
            </a:r>
            <a:r>
              <a:rPr lang="en-GB" sz="2400" b="1" dirty="0"/>
              <a:t>shared innovations </a:t>
            </a:r>
            <a:endParaRPr lang="cs-CZ" sz="24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2859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2353" y="610496"/>
            <a:ext cx="9601200" cy="1485900"/>
          </a:xfrm>
        </p:spPr>
        <p:txBody>
          <a:bodyPr/>
          <a:lstStyle/>
          <a:p>
            <a:r>
              <a:rPr lang="en-GB" b="1" u="sng" dirty="0"/>
              <a:t>PROTO-GERMANIC (500 BC)</a:t>
            </a:r>
            <a:endParaRPr lang="cs-CZ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75534" y="1748117"/>
            <a:ext cx="5403028" cy="4566621"/>
          </a:xfrm>
        </p:spPr>
        <p:txBody>
          <a:bodyPr/>
          <a:lstStyle/>
          <a:p>
            <a:r>
              <a:rPr lang="sk-SK" dirty="0" err="1" smtClean="0"/>
              <a:t>Common</a:t>
            </a:r>
            <a:r>
              <a:rPr lang="sk-SK" dirty="0" smtClean="0"/>
              <a:t> </a:t>
            </a:r>
            <a:r>
              <a:rPr lang="sk-SK" dirty="0" err="1" smtClean="0"/>
              <a:t>ancestor</a:t>
            </a:r>
            <a:r>
              <a:rPr lang="sk-SK" dirty="0" smtClean="0"/>
              <a:t> to </a:t>
            </a:r>
            <a:r>
              <a:rPr lang="sk-SK" dirty="0" err="1" smtClean="0"/>
              <a:t>all</a:t>
            </a:r>
            <a:r>
              <a:rPr lang="sk-SK" dirty="0" smtClean="0"/>
              <a:t> </a:t>
            </a:r>
            <a:r>
              <a:rPr lang="sk-SK" dirty="0" err="1" smtClean="0"/>
              <a:t>Germanic</a:t>
            </a:r>
            <a:r>
              <a:rPr lang="sk-SK" dirty="0" smtClean="0"/>
              <a:t> </a:t>
            </a:r>
            <a:r>
              <a:rPr lang="sk-SK" dirty="0" err="1" smtClean="0"/>
              <a:t>languages</a:t>
            </a:r>
            <a:endParaRPr lang="sk-SK" dirty="0" smtClean="0"/>
          </a:p>
          <a:p>
            <a:r>
              <a:rPr lang="sk-SK" dirty="0" err="1" smtClean="0"/>
              <a:t>Runic</a:t>
            </a:r>
            <a:r>
              <a:rPr lang="sk-SK" dirty="0"/>
              <a:t> </a:t>
            </a:r>
            <a:r>
              <a:rPr lang="sk-SK" dirty="0" err="1" smtClean="0"/>
              <a:t>Vimose</a:t>
            </a:r>
            <a:r>
              <a:rPr lang="sk-SK" dirty="0" smtClean="0"/>
              <a:t> </a:t>
            </a:r>
            <a:r>
              <a:rPr lang="sk-SK" dirty="0" err="1" smtClean="0"/>
              <a:t>inscriptions</a:t>
            </a:r>
            <a:r>
              <a:rPr lang="sk-SK" dirty="0" smtClean="0"/>
              <a:t> </a:t>
            </a:r>
            <a:r>
              <a:rPr lang="sk-SK" dirty="0" err="1" smtClean="0"/>
              <a:t>from</a:t>
            </a:r>
            <a:r>
              <a:rPr lang="sk-SK" dirty="0" smtClean="0"/>
              <a:t> </a:t>
            </a:r>
            <a:br>
              <a:rPr lang="sk-SK" dirty="0" smtClean="0"/>
            </a:br>
            <a:r>
              <a:rPr lang="sk-SK" dirty="0" smtClean="0"/>
              <a:t>200 AD (</a:t>
            </a:r>
            <a:r>
              <a:rPr lang="sk-SK" dirty="0" err="1" smtClean="0"/>
              <a:t>Denmark</a:t>
            </a:r>
            <a:r>
              <a:rPr lang="sk-SK" dirty="0" smtClean="0"/>
              <a:t>) – </a:t>
            </a:r>
            <a:r>
              <a:rPr lang="sk-SK" dirty="0" err="1" smtClean="0"/>
              <a:t>only</a:t>
            </a:r>
            <a:r>
              <a:rPr lang="sk-SK" dirty="0" smtClean="0"/>
              <a:t> </a:t>
            </a:r>
            <a:r>
              <a:rPr lang="sk-SK" dirty="0" err="1" smtClean="0"/>
              <a:t>written</a:t>
            </a:r>
            <a:r>
              <a:rPr lang="sk-SK" dirty="0" smtClean="0"/>
              <a:t> </a:t>
            </a:r>
            <a:r>
              <a:rPr lang="sk-SK" dirty="0" err="1" smtClean="0"/>
              <a:t>records</a:t>
            </a:r>
            <a:r>
              <a:rPr lang="sk-SK" dirty="0" smtClean="0"/>
              <a:t> </a:t>
            </a:r>
            <a:r>
              <a:rPr lang="sk-SK" dirty="0" err="1" smtClean="0"/>
              <a:t>available</a:t>
            </a:r>
            <a:endParaRPr lang="sk-SK" dirty="0" smtClean="0"/>
          </a:p>
          <a:p>
            <a:r>
              <a:rPr lang="sk-SK" dirty="0" err="1" smtClean="0"/>
              <a:t>Grammar</a:t>
            </a:r>
            <a:r>
              <a:rPr lang="sk-SK" dirty="0" smtClean="0"/>
              <a:t>:</a:t>
            </a:r>
          </a:p>
          <a:p>
            <a:pPr lvl="1"/>
            <a:r>
              <a:rPr lang="sk-SK" dirty="0" smtClean="0"/>
              <a:t>6 </a:t>
            </a:r>
            <a:r>
              <a:rPr lang="sk-SK" dirty="0" err="1" smtClean="0"/>
              <a:t>cases</a:t>
            </a:r>
            <a:r>
              <a:rPr lang="sk-SK" dirty="0" smtClean="0"/>
              <a:t>: </a:t>
            </a:r>
            <a:r>
              <a:rPr lang="en-GB" dirty="0"/>
              <a:t>(</a:t>
            </a:r>
            <a:r>
              <a:rPr lang="en-GB" dirty="0" err="1"/>
              <a:t>N,G,D,A,Vocative</a:t>
            </a:r>
            <a:r>
              <a:rPr lang="en-GB" dirty="0"/>
              <a:t>, and I</a:t>
            </a:r>
            <a:r>
              <a:rPr lang="en-GB" dirty="0" smtClean="0"/>
              <a:t>)</a:t>
            </a:r>
            <a:endParaRPr lang="sk-SK" dirty="0" smtClean="0"/>
          </a:p>
          <a:p>
            <a:pPr lvl="1"/>
            <a:r>
              <a:rPr lang="en-GB" dirty="0"/>
              <a:t>3 numbers – sg, </a:t>
            </a:r>
            <a:r>
              <a:rPr lang="en-GB" dirty="0" err="1"/>
              <a:t>pl</a:t>
            </a:r>
            <a:r>
              <a:rPr lang="en-GB" dirty="0"/>
              <a:t>, dual,</a:t>
            </a:r>
            <a:endParaRPr lang="cs-CZ" dirty="0"/>
          </a:p>
          <a:p>
            <a:pPr lvl="1"/>
            <a:r>
              <a:rPr lang="en-GB" dirty="0"/>
              <a:t>3 genders – feminine, masculine, neuter</a:t>
            </a:r>
            <a:endParaRPr lang="cs-CZ" dirty="0"/>
          </a:p>
          <a:p>
            <a:pPr lvl="1"/>
            <a:r>
              <a:rPr lang="en-GB" dirty="0"/>
              <a:t>Two voices</a:t>
            </a:r>
            <a:endParaRPr lang="cs-CZ" dirty="0"/>
          </a:p>
          <a:p>
            <a:pPr lvl="1"/>
            <a:r>
              <a:rPr lang="en-GB" dirty="0"/>
              <a:t>Three moods</a:t>
            </a:r>
            <a:endParaRPr lang="cs-CZ" dirty="0"/>
          </a:p>
          <a:p>
            <a:pPr lvl="1"/>
            <a:endParaRPr lang="cs-CZ" dirty="0"/>
          </a:p>
        </p:txBody>
      </p:sp>
      <p:pic>
        <p:nvPicPr>
          <p:cNvPr id="1028" name="Picture 4" descr="The oldest known datable runic inscription is on an antler comb found in  Vimose. It reads &quot;harja&quot; (possibly meaning “comb”, or “warrior”) and is  dated to c. 160 CE. Now housed 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228" y="1428412"/>
            <a:ext cx="6096000" cy="4886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706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7680" y="685800"/>
            <a:ext cx="10485120" cy="1485900"/>
          </a:xfrm>
        </p:spPr>
        <p:txBody>
          <a:bodyPr>
            <a:normAutofit/>
          </a:bodyPr>
          <a:lstStyle/>
          <a:p>
            <a:r>
              <a:rPr lang="en-GB" b="1" u="sng" dirty="0"/>
              <a:t>SOUND CHANGES FROM </a:t>
            </a:r>
            <a:r>
              <a:rPr lang="sk-SK" b="1" u="sng" dirty="0" smtClean="0"/>
              <a:t>PIE </a:t>
            </a:r>
            <a:r>
              <a:rPr lang="en-GB" b="1" u="sng" dirty="0" smtClean="0"/>
              <a:t>TO </a:t>
            </a:r>
            <a:r>
              <a:rPr lang="sk-SK" b="1" u="sng" dirty="0" smtClean="0"/>
              <a:t>PG </a:t>
            </a:r>
            <a:r>
              <a:rPr lang="en-GB" b="1" u="sng" dirty="0" smtClean="0"/>
              <a:t>AND </a:t>
            </a:r>
            <a:r>
              <a:rPr lang="en-GB" b="1" u="sng" dirty="0"/>
              <a:t>OLD ENGLISH</a:t>
            </a:r>
            <a:endParaRPr lang="cs-CZ" dirty="0"/>
          </a:p>
        </p:txBody>
      </p:sp>
      <p:sp>
        <p:nvSpPr>
          <p:cNvPr id="5" name="BlokTextu 4"/>
          <p:cNvSpPr txBox="1"/>
          <p:nvPr/>
        </p:nvSpPr>
        <p:spPr>
          <a:xfrm>
            <a:off x="7557164" y="2528046"/>
            <a:ext cx="44160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dirty="0" smtClean="0"/>
              <a:t>(</a:t>
            </a:r>
            <a:r>
              <a:rPr lang="en-GB" dirty="0"/>
              <a:t>1) PIE </a:t>
            </a:r>
            <a:r>
              <a:rPr lang="en-GB" b="1" dirty="0"/>
              <a:t>voiceless stops transformed into voiceless fricatives</a:t>
            </a:r>
            <a:r>
              <a:rPr lang="en-GB" dirty="0"/>
              <a:t> (spirants)</a:t>
            </a:r>
            <a:endParaRPr lang="cs-CZ" dirty="0"/>
          </a:p>
          <a:p>
            <a:pPr lvl="2"/>
            <a:r>
              <a:rPr lang="cs-CZ" dirty="0"/>
              <a:t> p </a:t>
            </a:r>
            <a:r>
              <a:rPr lang="en-US" dirty="0"/>
              <a:t>&gt; f: lat. </a:t>
            </a:r>
            <a:r>
              <a:rPr lang="cs-CZ" dirty="0"/>
              <a:t>p</a:t>
            </a:r>
            <a:r>
              <a:rPr lang="en-US" dirty="0" err="1"/>
              <a:t>iscis</a:t>
            </a:r>
            <a:r>
              <a:rPr lang="en-US" dirty="0"/>
              <a:t> &gt; OE </a:t>
            </a:r>
            <a:r>
              <a:rPr lang="en-US" dirty="0" err="1"/>
              <a:t>fisc</a:t>
            </a:r>
            <a:r>
              <a:rPr lang="en-US" dirty="0"/>
              <a:t> (“fish”)</a:t>
            </a:r>
            <a:endParaRPr lang="cs-CZ" dirty="0"/>
          </a:p>
          <a:p>
            <a:pPr lvl="1"/>
            <a:r>
              <a:rPr lang="en-GB" dirty="0"/>
              <a:t>(2) PIE </a:t>
            </a:r>
            <a:r>
              <a:rPr lang="en-GB" b="1" dirty="0"/>
              <a:t>unaspirated voiced </a:t>
            </a:r>
            <a:r>
              <a:rPr lang="en-GB" dirty="0"/>
              <a:t>stops transformed into </a:t>
            </a:r>
            <a:r>
              <a:rPr lang="en-GB" b="1" dirty="0"/>
              <a:t>unaspirated voiceless</a:t>
            </a:r>
            <a:r>
              <a:rPr lang="en-GB" dirty="0"/>
              <a:t> stops</a:t>
            </a:r>
            <a:endParaRPr lang="cs-CZ" dirty="0"/>
          </a:p>
          <a:p>
            <a:pPr lvl="2"/>
            <a:r>
              <a:rPr lang="en-US" dirty="0"/>
              <a:t> d &gt; t: lat. </a:t>
            </a:r>
            <a:r>
              <a:rPr lang="cs-CZ" dirty="0"/>
              <a:t>d</a:t>
            </a:r>
            <a:r>
              <a:rPr lang="en-US" dirty="0" err="1"/>
              <a:t>uo</a:t>
            </a:r>
            <a:r>
              <a:rPr lang="en-US" dirty="0"/>
              <a:t> &gt; OE </a:t>
            </a:r>
            <a:r>
              <a:rPr lang="en-US" dirty="0" err="1"/>
              <a:t>twā</a:t>
            </a:r>
            <a:r>
              <a:rPr lang="en-US" dirty="0"/>
              <a:t> (“two”)</a:t>
            </a:r>
            <a:endParaRPr lang="cs-CZ" dirty="0"/>
          </a:p>
          <a:p>
            <a:pPr lvl="1"/>
            <a:r>
              <a:rPr lang="en-GB" dirty="0"/>
              <a:t>(3) PIE </a:t>
            </a:r>
            <a:r>
              <a:rPr lang="en-GB" b="1" dirty="0"/>
              <a:t>aspirated voiced stops </a:t>
            </a:r>
            <a:r>
              <a:rPr lang="en-GB" dirty="0"/>
              <a:t>transformed into </a:t>
            </a:r>
            <a:r>
              <a:rPr lang="en-GB" b="1" dirty="0"/>
              <a:t>unaspirated voiced fricatives </a:t>
            </a:r>
            <a:r>
              <a:rPr lang="en-GB" dirty="0"/>
              <a:t>(spirants)</a:t>
            </a:r>
            <a:endParaRPr lang="cs-CZ" dirty="0"/>
          </a:p>
          <a:p>
            <a:pPr lvl="2"/>
            <a:r>
              <a:rPr lang="en-GB" dirty="0" err="1"/>
              <a:t>b</a:t>
            </a:r>
            <a:r>
              <a:rPr lang="en-GB" baseline="30000" dirty="0" err="1"/>
              <a:t>h</a:t>
            </a:r>
            <a:r>
              <a:rPr lang="en-GB" dirty="0"/>
              <a:t> </a:t>
            </a:r>
            <a:r>
              <a:rPr lang="en-US" dirty="0"/>
              <a:t>&gt; ᵬ: sans. </a:t>
            </a:r>
            <a:r>
              <a:rPr lang="cs-CZ" dirty="0"/>
              <a:t>b</a:t>
            </a:r>
            <a:r>
              <a:rPr lang="en-US" dirty="0" err="1"/>
              <a:t>hrātar</a:t>
            </a:r>
            <a:r>
              <a:rPr lang="en-US" dirty="0"/>
              <a:t> &gt; OE </a:t>
            </a:r>
            <a:r>
              <a:rPr lang="en-US" dirty="0" err="1"/>
              <a:t>brōþor</a:t>
            </a:r>
            <a:r>
              <a:rPr lang="en-US" dirty="0"/>
              <a:t> (“brother”)</a:t>
            </a:r>
            <a:endParaRPr lang="cs-CZ" dirty="0"/>
          </a:p>
          <a:p>
            <a:endParaRPr lang="cs-CZ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2"/>
          <a:srcRect l="28077" t="23504" r="11026" b="19744"/>
          <a:stretch/>
        </p:blipFill>
        <p:spPr>
          <a:xfrm>
            <a:off x="303629" y="2612015"/>
            <a:ext cx="7253535" cy="3802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3360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3000"/>
            <a:lum/>
          </a:blip>
          <a:srcRect/>
          <a:stretch>
            <a:fillRect t="-2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352800"/>
            <a:ext cx="9601200" cy="944880"/>
          </a:xfrm>
        </p:spPr>
        <p:txBody>
          <a:bodyPr/>
          <a:lstStyle/>
          <a:p>
            <a:r>
              <a:rPr lang="en-GB" b="1" u="sng" dirty="0">
                <a:solidFill>
                  <a:schemeClr val="bg2"/>
                </a:solidFill>
              </a:rPr>
              <a:t>OLD ENGLISH (450 AD)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0" y="4297680"/>
            <a:ext cx="12192000" cy="2560320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r>
              <a:rPr lang="en-GB" b="1" dirty="0"/>
              <a:t>arrival the Germanic tribes </a:t>
            </a:r>
            <a:r>
              <a:rPr lang="en-GB" dirty="0"/>
              <a:t>in 449 AD from the north-west part of </a:t>
            </a:r>
            <a:r>
              <a:rPr lang="en-GB" dirty="0" smtClean="0"/>
              <a:t>Europe</a:t>
            </a:r>
            <a:endParaRPr lang="sk-SK" dirty="0" smtClean="0"/>
          </a:p>
          <a:p>
            <a:pPr lvl="1"/>
            <a:r>
              <a:rPr lang="sk-SK" dirty="0" err="1" smtClean="0"/>
              <a:t>Angles</a:t>
            </a:r>
            <a:r>
              <a:rPr lang="sk-SK" dirty="0" smtClean="0"/>
              <a:t>, </a:t>
            </a:r>
            <a:r>
              <a:rPr lang="sk-SK" dirty="0" err="1" smtClean="0"/>
              <a:t>Saxons</a:t>
            </a:r>
            <a:r>
              <a:rPr lang="sk-SK" dirty="0" smtClean="0"/>
              <a:t>, </a:t>
            </a:r>
            <a:r>
              <a:rPr lang="sk-SK" dirty="0" err="1" smtClean="0"/>
              <a:t>Jutes</a:t>
            </a:r>
            <a:endParaRPr lang="sk-SK" dirty="0" smtClean="0"/>
          </a:p>
          <a:p>
            <a:r>
              <a:rPr lang="sk-SK" dirty="0" err="1" smtClean="0"/>
              <a:t>Anglo-Saxons</a:t>
            </a:r>
            <a:r>
              <a:rPr lang="sk-SK" dirty="0" smtClean="0"/>
              <a:t> – most </a:t>
            </a:r>
            <a:r>
              <a:rPr lang="sk-SK" dirty="0" err="1" smtClean="0"/>
              <a:t>influential</a:t>
            </a:r>
            <a:r>
              <a:rPr lang="sk-SK" dirty="0" smtClean="0"/>
              <a:t> in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further</a:t>
            </a:r>
            <a:r>
              <a:rPr lang="sk-SK" dirty="0" smtClean="0"/>
              <a:t> </a:t>
            </a:r>
            <a:r>
              <a:rPr lang="sk-SK" dirty="0" err="1" smtClean="0"/>
              <a:t>development</a:t>
            </a:r>
            <a:r>
              <a:rPr lang="sk-SK" dirty="0" smtClean="0"/>
              <a:t> of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counry</a:t>
            </a:r>
            <a:r>
              <a:rPr lang="sk-SK" dirty="0" smtClean="0"/>
              <a:t> and </a:t>
            </a:r>
            <a:r>
              <a:rPr lang="sk-SK" dirty="0" err="1" smtClean="0"/>
              <a:t>language</a:t>
            </a:r>
            <a:endParaRPr lang="sk-SK" dirty="0" smtClean="0"/>
          </a:p>
          <a:p>
            <a:pPr lvl="1"/>
            <a:r>
              <a:rPr lang="en-GB" b="1" dirty="0"/>
              <a:t>terms of kinship </a:t>
            </a:r>
            <a:r>
              <a:rPr lang="en-GB" dirty="0"/>
              <a:t>(</a:t>
            </a:r>
            <a:r>
              <a:rPr lang="en-GB" dirty="0" err="1"/>
              <a:t>brōðor</a:t>
            </a:r>
            <a:r>
              <a:rPr lang="en-GB" dirty="0"/>
              <a:t>, </a:t>
            </a:r>
            <a:r>
              <a:rPr lang="en-GB" dirty="0" err="1"/>
              <a:t>mōdor</a:t>
            </a:r>
            <a:r>
              <a:rPr lang="en-GB" dirty="0"/>
              <a:t>, </a:t>
            </a:r>
            <a:r>
              <a:rPr lang="en-GB" dirty="0" err="1"/>
              <a:t>sunu</a:t>
            </a:r>
            <a:r>
              <a:rPr lang="en-GB" dirty="0"/>
              <a:t>)</a:t>
            </a:r>
            <a:endParaRPr lang="cs-CZ" dirty="0"/>
          </a:p>
          <a:p>
            <a:pPr lvl="1"/>
            <a:r>
              <a:rPr lang="en-GB" b="1" dirty="0"/>
              <a:t>names of natural phenomena </a:t>
            </a:r>
            <a:r>
              <a:rPr lang="en-GB" dirty="0"/>
              <a:t>(</a:t>
            </a:r>
            <a:r>
              <a:rPr lang="en-GB" dirty="0" err="1"/>
              <a:t>sunne</a:t>
            </a:r>
            <a:r>
              <a:rPr lang="en-GB" dirty="0"/>
              <a:t>, </a:t>
            </a:r>
            <a:r>
              <a:rPr lang="en-GB" dirty="0" err="1"/>
              <a:t>mōna</a:t>
            </a:r>
            <a:r>
              <a:rPr lang="en-GB" dirty="0"/>
              <a:t>, mere ‘sea’)</a:t>
            </a:r>
            <a:endParaRPr lang="cs-CZ" dirty="0"/>
          </a:p>
          <a:p>
            <a:pPr lvl="1"/>
            <a:r>
              <a:rPr lang="en-GB" dirty="0" err="1"/>
              <a:t>sċīrġerēfa</a:t>
            </a:r>
            <a:r>
              <a:rPr lang="en-GB" dirty="0"/>
              <a:t> (</a:t>
            </a:r>
            <a:r>
              <a:rPr lang="en-GB" dirty="0" err="1"/>
              <a:t>sċīr</a:t>
            </a:r>
            <a:r>
              <a:rPr lang="en-GB" dirty="0"/>
              <a:t> ‘shire, county’ + </a:t>
            </a:r>
            <a:r>
              <a:rPr lang="en-GB" dirty="0" err="1"/>
              <a:t>ġerēfa</a:t>
            </a:r>
            <a:r>
              <a:rPr lang="en-GB" dirty="0"/>
              <a:t> ‘chief ’, ultimately shortened to sheriff)</a:t>
            </a: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947190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TM03457444[[fn=Základ]]</Template>
  <TotalTime>218</TotalTime>
  <Words>561</Words>
  <Application>Microsoft Office PowerPoint</Application>
  <PresentationFormat>Širokouhlá</PresentationFormat>
  <Paragraphs>83</Paragraphs>
  <Slides>19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2" baseType="lpstr">
      <vt:lpstr>Franklin Gothic Book</vt:lpstr>
      <vt:lpstr>Wingdings</vt:lpstr>
      <vt:lpstr>Crop</vt:lpstr>
      <vt:lpstr>HISTORICAL DEVELOPMENT  OF ENGLISH  Kristína Macejová</vt:lpstr>
      <vt:lpstr>POSITION OF ENGLISH IN THE WORLD</vt:lpstr>
      <vt:lpstr>Prezentácia programu PowerPoint</vt:lpstr>
      <vt:lpstr>PROTO-INDO-EUROPEAN</vt:lpstr>
      <vt:lpstr>Prezentácia programu PowerPoint</vt:lpstr>
      <vt:lpstr>BRANCHES OF PIE</vt:lpstr>
      <vt:lpstr>PROTO-GERMANIC (500 BC)</vt:lpstr>
      <vt:lpstr>SOUND CHANGES FROM PIE TO PG AND OLD ENGLISH</vt:lpstr>
      <vt:lpstr>OLD ENGLISH (450 AD)</vt:lpstr>
      <vt:lpstr>OTHER INFLUENCES</vt:lpstr>
      <vt:lpstr>LORD‘S PRAYER  IN OLD AND MIDDLE ENGLISH</vt:lpstr>
      <vt:lpstr>MIDDLE ENGLISH (1100/1150 AD)</vt:lpstr>
      <vt:lpstr>CHANCERY STANDARD</vt:lpstr>
      <vt:lpstr>The Canterbury Tales (Prologue)  in Middle English</vt:lpstr>
      <vt:lpstr>EARLY MODERN ENGLISH  (1500 AD)</vt:lpstr>
      <vt:lpstr>THE GREAT VOWEL SHIFT</vt:lpstr>
      <vt:lpstr>SHAKESPEAREAN PLAYS AND SONNETS</vt:lpstr>
      <vt:lpstr>SOURCES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HISTORICAL DEVELOPMENT OF ENGLISH – J. Chamonikolasova</dc:title>
  <dc:creator>Kristína</dc:creator>
  <cp:lastModifiedBy>Kristína</cp:lastModifiedBy>
  <cp:revision>24</cp:revision>
  <dcterms:created xsi:type="dcterms:W3CDTF">2024-04-10T21:38:32Z</dcterms:created>
  <dcterms:modified xsi:type="dcterms:W3CDTF">2024-04-11T05:07:18Z</dcterms:modified>
</cp:coreProperties>
</file>