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256" r:id="rId5"/>
    <p:sldId id="260" r:id="rId6"/>
    <p:sldId id="258" r:id="rId7"/>
    <p:sldId id="257" r:id="rId8"/>
    <p:sldId id="259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3CCF49-7A9F-42F2-88E1-1B93BF6E0309}" v="1007" dt="2023-05-02T14:38:41.0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zSBbrDSY4w&amp;list=PL3wXW4qdCvpi6ZpUactbVa5z7_Vc95W15&amp;index=3" TargetMode="External"/><Relationship Id="rId2" Type="http://schemas.openxmlformats.org/officeDocument/2006/relationships/hyperlink" Target="https://www.youtube.com/watch?v=tWK0WyoGXBQ&amp;list=PL3wXW4qdCvpi6ZpUactbVa5z7_Vc95W15&amp;index=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d_SZ08ro8o&amp;t=131s" TargetMode="External"/><Relationship Id="rId2" Type="http://schemas.openxmlformats.org/officeDocument/2006/relationships/hyperlink" Target="https://www.youtube.com/watch?v=yvzxAOTIIU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5crxHhe5b7w" TargetMode="External"/><Relationship Id="rId2" Type="http://schemas.openxmlformats.org/officeDocument/2006/relationships/hyperlink" Target="https://www.youtube.com/watch?v=LoEotny5_j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UngoASVsZs" TargetMode="External"/><Relationship Id="rId2" Type="http://schemas.openxmlformats.org/officeDocument/2006/relationships/hyperlink" Target="https://www.youtube.com/watch?v=ZukfGuYBGyQ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err="1">
                <a:ea typeface="+mj-lt"/>
                <a:cs typeface="+mj-lt"/>
              </a:rPr>
              <a:t>English</a:t>
            </a:r>
            <a:r>
              <a:rPr lang="cs-CZ" b="1" dirty="0">
                <a:ea typeface="+mj-lt"/>
                <a:cs typeface="+mj-lt"/>
              </a:rPr>
              <a:t> </a:t>
            </a:r>
            <a:r>
              <a:rPr lang="cs-CZ" b="1" dirty="0" err="1">
                <a:ea typeface="+mj-lt"/>
                <a:cs typeface="+mj-lt"/>
              </a:rPr>
              <a:t>Pron</a:t>
            </a:r>
            <a:r>
              <a:rPr lang="cs-CZ" b="1" dirty="0">
                <a:ea typeface="+mj-lt"/>
                <a:cs typeface="+mj-lt"/>
              </a:rPr>
              <a:t>. </a:t>
            </a:r>
            <a:r>
              <a:rPr lang="cs-CZ" b="1" dirty="0" err="1">
                <a:ea typeface="+mj-lt"/>
                <a:cs typeface="+mj-lt"/>
              </a:rPr>
              <a:t>Varieties</a:t>
            </a:r>
            <a:r>
              <a:rPr lang="cs-CZ" b="1" dirty="0">
                <a:ea typeface="+mj-lt"/>
                <a:cs typeface="+mj-lt"/>
              </a:rPr>
              <a:t>: </a:t>
            </a:r>
            <a:r>
              <a:rPr lang="cs-CZ" b="1" dirty="0" err="1">
                <a:ea typeface="+mj-lt"/>
                <a:cs typeface="+mj-lt"/>
              </a:rPr>
              <a:t>Practical</a:t>
            </a:r>
            <a:r>
              <a:rPr lang="cs-CZ" b="1" dirty="0">
                <a:ea typeface="+mj-lt"/>
                <a:cs typeface="+mj-lt"/>
              </a:rPr>
              <a:t> </a:t>
            </a:r>
            <a:r>
              <a:rPr lang="cs-CZ" b="1" dirty="0" err="1">
                <a:ea typeface="+mj-lt"/>
                <a:cs typeface="+mj-lt"/>
              </a:rPr>
              <a:t>Examples</a:t>
            </a:r>
            <a:endParaRPr lang="cs-CZ" dirty="0" err="1">
              <a:ea typeface="+mj-lt"/>
              <a:cs typeface="+mj-lt"/>
            </a:endParaRP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err="1">
                <a:cs typeface="Arial"/>
              </a:rPr>
              <a:t>English</a:t>
            </a:r>
            <a:r>
              <a:rPr lang="cs-CZ" dirty="0">
                <a:cs typeface="Arial"/>
              </a:rPr>
              <a:t> </a:t>
            </a:r>
            <a:r>
              <a:rPr lang="cs-CZ" err="1">
                <a:cs typeface="Arial"/>
              </a:rPr>
              <a:t>Pron</a:t>
            </a:r>
            <a:r>
              <a:rPr lang="cs-CZ" dirty="0">
                <a:cs typeface="Arial"/>
              </a:rPr>
              <a:t>. </a:t>
            </a:r>
            <a:r>
              <a:rPr lang="cs-CZ" err="1">
                <a:cs typeface="Arial"/>
              </a:rPr>
              <a:t>Varieties</a:t>
            </a:r>
            <a:r>
              <a:rPr lang="cs-CZ" dirty="0">
                <a:cs typeface="Arial"/>
              </a:rPr>
              <a:t>: </a:t>
            </a:r>
            <a:r>
              <a:rPr lang="cs-CZ" err="1">
                <a:cs typeface="Arial"/>
              </a:rPr>
              <a:t>Practical</a:t>
            </a:r>
            <a:r>
              <a:rPr lang="cs-CZ" dirty="0">
                <a:cs typeface="Arial"/>
              </a:rPr>
              <a:t> </a:t>
            </a:r>
            <a:r>
              <a:rPr lang="cs-CZ" err="1">
                <a:cs typeface="Arial"/>
              </a:rPr>
              <a:t>Examples</a:t>
            </a:r>
            <a:endParaRPr lang="cs-CZ">
              <a:cs typeface="Arial"/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>
                <a:cs typeface="Arial"/>
              </a:rPr>
              <a:t>Libor Blahut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9F609C5-505D-9070-FE99-A30995A15C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>
                <a:cs typeface="Arial"/>
              </a:rPr>
              <a:t>English Pron. Varieties: Practical Examples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5463C4-565B-FD0E-0FDA-54AC6086E5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FEF4CCC-1ACA-2654-C743-886AF24F9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" name="Obrázek 9" descr="Obsah obrázku mapa&#10;&#10;Popis se vygeneroval automaticky.">
            <a:extLst>
              <a:ext uri="{FF2B5EF4-FFF2-40B4-BE49-F238E27FC236}">
                <a16:creationId xmlns:a16="http://schemas.microsoft.com/office/drawing/2014/main" id="{79593F7F-E45D-81A4-0E0E-3B78B82E9D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5932" y="227534"/>
            <a:ext cx="9473744" cy="6063398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35F653C1-EE9B-BFFF-BCEF-B08E6ACC67E8}"/>
              </a:ext>
            </a:extLst>
          </p:cNvPr>
          <p:cNvSpPr txBox="1"/>
          <p:nvPr/>
        </p:nvSpPr>
        <p:spPr>
          <a:xfrm>
            <a:off x="4724400" y="3200400"/>
            <a:ext cx="2743200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cs-CZ" sz="4400" b="1" dirty="0">
              <a:solidFill>
                <a:srgbClr val="0000DC"/>
              </a:solidFill>
              <a:latin typeface="Arial"/>
              <a:cs typeface="Arial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A3AD135-F6E8-9816-7461-EB2F6AE23714}"/>
              </a:ext>
            </a:extLst>
          </p:cNvPr>
          <p:cNvSpPr txBox="1"/>
          <p:nvPr/>
        </p:nvSpPr>
        <p:spPr>
          <a:xfrm>
            <a:off x="4724400" y="3200400"/>
            <a:ext cx="2743200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cs-CZ" sz="4400" b="1" dirty="0">
              <a:solidFill>
                <a:srgbClr val="0000DC"/>
              </a:solidFill>
              <a:latin typeface="Arial"/>
              <a:cs typeface="Arial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F761536-5118-4FB4-6E3C-00D02196D154}"/>
              </a:ext>
            </a:extLst>
          </p:cNvPr>
          <p:cNvSpPr txBox="1"/>
          <p:nvPr/>
        </p:nvSpPr>
        <p:spPr>
          <a:xfrm>
            <a:off x="4724400" y="3200400"/>
            <a:ext cx="2743200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cs-CZ" sz="4400" b="1" dirty="0">
              <a:solidFill>
                <a:srgbClr val="0000D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0032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74DB8A0-9D0C-7957-1A16-C841BF95B3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err="1">
                <a:ea typeface="+mj-lt"/>
                <a:cs typeface="+mj-lt"/>
              </a:rPr>
              <a:t>English</a:t>
            </a:r>
            <a:r>
              <a:rPr lang="cs-CZ" b="1" dirty="0">
                <a:ea typeface="+mj-lt"/>
                <a:cs typeface="+mj-lt"/>
              </a:rPr>
              <a:t> </a:t>
            </a:r>
            <a:r>
              <a:rPr lang="cs-CZ" b="1" dirty="0" err="1">
                <a:ea typeface="+mj-lt"/>
                <a:cs typeface="+mj-lt"/>
              </a:rPr>
              <a:t>Pron</a:t>
            </a:r>
            <a:r>
              <a:rPr lang="cs-CZ" b="1" dirty="0">
                <a:ea typeface="+mj-lt"/>
                <a:cs typeface="+mj-lt"/>
              </a:rPr>
              <a:t>. </a:t>
            </a:r>
            <a:r>
              <a:rPr lang="cs-CZ" b="1" dirty="0" err="1">
                <a:ea typeface="+mj-lt"/>
                <a:cs typeface="+mj-lt"/>
              </a:rPr>
              <a:t>Varieties</a:t>
            </a:r>
            <a:r>
              <a:rPr lang="cs-CZ" b="1" dirty="0">
                <a:ea typeface="+mj-lt"/>
                <a:cs typeface="+mj-lt"/>
              </a:rPr>
              <a:t>: </a:t>
            </a:r>
            <a:r>
              <a:rPr lang="cs-CZ" b="1" dirty="0" err="1">
                <a:ea typeface="+mj-lt"/>
                <a:cs typeface="+mj-lt"/>
              </a:rPr>
              <a:t>Practical</a:t>
            </a:r>
            <a:r>
              <a:rPr lang="cs-CZ" b="1" dirty="0">
                <a:ea typeface="+mj-lt"/>
                <a:cs typeface="+mj-lt"/>
              </a:rPr>
              <a:t> </a:t>
            </a:r>
            <a:r>
              <a:rPr lang="cs-CZ" b="1" dirty="0" err="1">
                <a:ea typeface="+mj-lt"/>
                <a:cs typeface="+mj-lt"/>
              </a:rPr>
              <a:t>Examples</a:t>
            </a:r>
            <a:endParaRPr lang="cs-CZ" dirty="0" err="1">
              <a:ea typeface="+mj-lt"/>
              <a:cs typeface="+mj-lt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0B8A2B-C282-383C-8AFF-58AC257B14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A2660B-9B3C-1AE0-2606-FC45E9BF2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>
                <a:cs typeface="Arial"/>
              </a:rPr>
              <a:t>RP &amp; GN in </a:t>
            </a:r>
            <a:r>
              <a:rPr lang="cs-CZ" sz="2800" dirty="0" err="1">
                <a:cs typeface="Arial"/>
              </a:rPr>
              <a:t>Vicious</a:t>
            </a:r>
            <a:endParaRPr lang="cs-CZ" dirty="0" err="1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A80DEFF-9A42-C620-0DB5-2D954E626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dirty="0">
                <a:ea typeface="+mn-lt"/>
                <a:cs typeface="+mn-lt"/>
                <a:hlinkClick r:id="rId2"/>
              </a:rPr>
              <a:t>https://www.youtube.com/watch?v=tWK0WyoGXBQ&amp;list=PL3wXW4qdCvpi6ZpUactbVa5z7_Vc95W15&amp;index=2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(00:19:01) - </a:t>
            </a:r>
            <a:r>
              <a:rPr lang="cs-CZ" sz="2000" err="1">
                <a:cs typeface="Arial"/>
              </a:rPr>
              <a:t>notice</a:t>
            </a:r>
            <a:r>
              <a:rPr lang="cs-CZ" sz="2000" dirty="0">
                <a:cs typeface="Arial"/>
              </a:rPr>
              <a:t>: </a:t>
            </a:r>
            <a:r>
              <a:rPr lang="cs-CZ" sz="2000" err="1">
                <a:cs typeface="Arial"/>
              </a:rPr>
              <a:t>the</a:t>
            </a:r>
            <a:r>
              <a:rPr lang="cs-CZ" sz="2000" dirty="0">
                <a:cs typeface="Arial"/>
              </a:rPr>
              <a:t> use of </a:t>
            </a:r>
            <a:r>
              <a:rPr lang="cs-CZ" sz="2000" err="1">
                <a:cs typeface="Arial"/>
              </a:rPr>
              <a:t>intonation</a:t>
            </a:r>
            <a:r>
              <a:rPr lang="cs-CZ" sz="2000" dirty="0">
                <a:cs typeface="Arial"/>
              </a:rPr>
              <a:t> in </a:t>
            </a:r>
            <a:r>
              <a:rPr lang="cs-CZ" sz="2000" err="1">
                <a:cs typeface="Arial"/>
              </a:rPr>
              <a:t>the</a:t>
            </a:r>
            <a:r>
              <a:rPr lang="cs-CZ" sz="2000" dirty="0">
                <a:cs typeface="Arial"/>
              </a:rPr>
              <a:t> imperative </a:t>
            </a:r>
            <a:r>
              <a:rPr lang="cs-CZ" sz="2000" err="1">
                <a:cs typeface="Arial"/>
              </a:rPr>
              <a:t>utterance</a:t>
            </a:r>
            <a:r>
              <a:rPr lang="cs-CZ" sz="2000" dirty="0">
                <a:cs typeface="Arial"/>
              </a:rPr>
              <a:t>, </a:t>
            </a:r>
            <a:r>
              <a:rPr lang="cs-CZ" sz="2000" err="1">
                <a:cs typeface="Arial"/>
              </a:rPr>
              <a:t>which</a:t>
            </a:r>
            <a:r>
              <a:rPr lang="cs-CZ" sz="2000" dirty="0">
                <a:cs typeface="Arial"/>
              </a:rPr>
              <a:t> </a:t>
            </a:r>
            <a:r>
              <a:rPr lang="cs-CZ" sz="2000" err="1">
                <a:cs typeface="Arial"/>
              </a:rPr>
              <a:t>goes</a:t>
            </a:r>
            <a:r>
              <a:rPr lang="cs-CZ" sz="2000" dirty="0">
                <a:cs typeface="Arial"/>
              </a:rPr>
              <a:t> as </a:t>
            </a:r>
            <a:r>
              <a:rPr lang="cs-CZ" sz="2000" err="1">
                <a:cs typeface="Arial"/>
              </a:rPr>
              <a:t>if</a:t>
            </a:r>
            <a:r>
              <a:rPr lang="cs-CZ" sz="2000" dirty="0">
                <a:cs typeface="Arial"/>
              </a:rPr>
              <a:t> in a </a:t>
            </a:r>
            <a:r>
              <a:rPr lang="cs-CZ" sz="2000" err="1">
                <a:cs typeface="Arial"/>
              </a:rPr>
              <a:t>question</a:t>
            </a:r>
            <a:r>
              <a:rPr lang="cs-CZ" sz="2000">
                <a:cs typeface="Arial"/>
              </a:rPr>
              <a:t> (high jump)</a:t>
            </a:r>
            <a:endParaRPr lang="cs-CZ" sz="2000" dirty="0">
              <a:cs typeface="Arial"/>
            </a:endParaRPr>
          </a:p>
          <a:p>
            <a:pPr marL="71755" indent="0">
              <a:buNone/>
            </a:pPr>
            <a:endParaRPr lang="cs-CZ" sz="2000" dirty="0">
              <a:cs typeface="Arial"/>
            </a:endParaRPr>
          </a:p>
          <a:p>
            <a:pPr marL="71755" indent="0">
              <a:buNone/>
            </a:pPr>
            <a:r>
              <a:rPr lang="cs-CZ" sz="2000" dirty="0">
                <a:ea typeface="+mn-lt"/>
                <a:cs typeface="+mn-lt"/>
                <a:hlinkClick r:id="rId3"/>
              </a:rPr>
              <a:t>https://www.youtube.com/watch?v=OzSBbrDSY4w&amp;list=PL3wXW4qdCvpi6ZpUactbVa5z7_Vc95W15&amp;index=3</a:t>
            </a:r>
          </a:p>
          <a:p>
            <a:pPr marL="71755" indent="0">
              <a:buNone/>
            </a:pPr>
            <a:r>
              <a:rPr lang="cs-CZ" sz="2000">
                <a:cs typeface="Arial"/>
              </a:rPr>
              <a:t>(00:08:39) - notice: Ash's monophthongisation of "away" /</a:t>
            </a:r>
            <a:r>
              <a:rPr lang="cs-CZ" sz="2000">
                <a:ea typeface="+mn-lt"/>
                <a:cs typeface="+mn-lt"/>
              </a:rPr>
              <a:t>əwe:/ and "potatoes" /pote:tos/</a:t>
            </a:r>
          </a:p>
        </p:txBody>
      </p:sp>
    </p:spTree>
    <p:extLst>
      <p:ext uri="{BB962C8B-B14F-4D97-AF65-F5344CB8AC3E}">
        <p14:creationId xmlns:p14="http://schemas.microsoft.com/office/powerpoint/2010/main" val="1036557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72684AC-C50B-2288-E2FF-15D0366C61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err="1">
                <a:ea typeface="+mj-lt"/>
                <a:cs typeface="+mj-lt"/>
              </a:rPr>
              <a:t>English</a:t>
            </a:r>
            <a:r>
              <a:rPr lang="cs-CZ" b="1" dirty="0">
                <a:ea typeface="+mj-lt"/>
                <a:cs typeface="+mj-lt"/>
              </a:rPr>
              <a:t> </a:t>
            </a:r>
            <a:r>
              <a:rPr lang="cs-CZ" b="1" dirty="0" err="1">
                <a:ea typeface="+mj-lt"/>
                <a:cs typeface="+mj-lt"/>
              </a:rPr>
              <a:t>Pron</a:t>
            </a:r>
            <a:r>
              <a:rPr lang="cs-CZ" b="1" dirty="0">
                <a:ea typeface="+mj-lt"/>
                <a:cs typeface="+mj-lt"/>
              </a:rPr>
              <a:t>. </a:t>
            </a:r>
            <a:r>
              <a:rPr lang="cs-CZ" b="1" dirty="0" err="1">
                <a:ea typeface="+mj-lt"/>
                <a:cs typeface="+mj-lt"/>
              </a:rPr>
              <a:t>Varieties</a:t>
            </a:r>
            <a:r>
              <a:rPr lang="cs-CZ" b="1" dirty="0">
                <a:ea typeface="+mj-lt"/>
                <a:cs typeface="+mj-lt"/>
              </a:rPr>
              <a:t>: </a:t>
            </a:r>
            <a:r>
              <a:rPr lang="cs-CZ" b="1" dirty="0" err="1">
                <a:ea typeface="+mj-lt"/>
                <a:cs typeface="+mj-lt"/>
              </a:rPr>
              <a:t>Practical</a:t>
            </a:r>
            <a:r>
              <a:rPr lang="cs-CZ" b="1" dirty="0">
                <a:ea typeface="+mj-lt"/>
                <a:cs typeface="+mj-lt"/>
              </a:rPr>
              <a:t> </a:t>
            </a:r>
            <a:r>
              <a:rPr lang="cs-CZ" b="1" dirty="0" err="1">
                <a:ea typeface="+mj-lt"/>
                <a:cs typeface="+mj-lt"/>
              </a:rPr>
              <a:t>Examples</a:t>
            </a:r>
            <a:endParaRPr lang="cs-CZ" dirty="0" err="1">
              <a:ea typeface="+mj-lt"/>
              <a:cs typeface="+mj-lt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87E095-1477-46DC-120F-60634E2202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3E02FC-597A-E7E5-47F4-3CDEFC7A2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>
                <a:cs typeface="Arial"/>
              </a:rPr>
              <a:t>Bolton </a:t>
            </a:r>
            <a:r>
              <a:rPr lang="cs-CZ" sz="2800" err="1">
                <a:cs typeface="Arial"/>
              </a:rPr>
              <a:t>Accent</a:t>
            </a:r>
            <a:r>
              <a:rPr lang="cs-CZ" sz="2800" dirty="0">
                <a:cs typeface="Arial"/>
              </a:rPr>
              <a:t> by </a:t>
            </a:r>
            <a:r>
              <a:rPr lang="cs-CZ" sz="2800" err="1">
                <a:cs typeface="Arial"/>
              </a:rPr>
              <a:t>Philomena</a:t>
            </a:r>
            <a:r>
              <a:rPr lang="cs-CZ" sz="2800" dirty="0">
                <a:cs typeface="Arial"/>
              </a:rPr>
              <a:t> </a:t>
            </a:r>
            <a:r>
              <a:rPr lang="cs-CZ" sz="2800" err="1">
                <a:cs typeface="Arial"/>
              </a:rPr>
              <a:t>Cunk</a:t>
            </a:r>
            <a:endParaRPr lang="cs-CZ" sz="2800" dirty="0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DAA4E58-CB74-E4FE-ADB8-3DC1C07EB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ea typeface="+mn-lt"/>
                <a:cs typeface="+mn-lt"/>
                <a:hlinkClick r:id="rId2"/>
              </a:rPr>
              <a:t>https://www.youtube.com/watch?v=yvzxAOTIIUY</a:t>
            </a:r>
          </a:p>
          <a:p>
            <a:pPr marL="71755" indent="0">
              <a:buNone/>
            </a:pPr>
            <a:r>
              <a:rPr lang="cs-CZ">
                <a:cs typeface="Arial"/>
              </a:rPr>
              <a:t>(00:00:50) - </a:t>
            </a:r>
            <a:r>
              <a:rPr lang="cs-CZ" sz="2000" dirty="0">
                <a:cs typeface="Arial"/>
              </a:rPr>
              <a:t>notice: "old age" /'olde:d</a:t>
            </a:r>
            <a:r>
              <a:rPr lang="cs-CZ" sz="2000" dirty="0">
                <a:ea typeface="+mn-lt"/>
                <a:cs typeface="+mn-lt"/>
              </a:rPr>
              <a:t>ʒ/, generally monophthongised, intonation high </a:t>
            </a:r>
            <a:r>
              <a:rPr lang="cs-CZ" sz="2000">
                <a:ea typeface="+mn-lt"/>
                <a:cs typeface="+mn-lt"/>
              </a:rPr>
              <a:t>jump/glide up -&gt; almost as if interrogative </a:t>
            </a:r>
          </a:p>
          <a:p>
            <a:pPr marL="71755" indent="0">
              <a:buNone/>
            </a:pPr>
            <a:endParaRPr lang="cs-CZ" sz="2000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  <a:hlinkClick r:id="rId3"/>
              </a:rPr>
              <a:t>https://www.youtube.com/watch?v=3d_SZ08ro8o&amp;t=131s</a:t>
            </a:r>
            <a:endParaRPr lang="cs-CZ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cs typeface="Arial"/>
              </a:rPr>
              <a:t>(00:02:13) - </a:t>
            </a:r>
            <a:r>
              <a:rPr lang="cs-CZ" sz="2000">
                <a:cs typeface="Arial"/>
              </a:rPr>
              <a:t>notice: "resonate today" /'rezone:,təde:/ - monophth. + omission of terminal </a:t>
            </a:r>
            <a:r>
              <a:rPr lang="cs-CZ" sz="2000" dirty="0">
                <a:cs typeface="Arial"/>
              </a:rPr>
              <a:t>consonants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(00:03:32) - </a:t>
            </a:r>
            <a:r>
              <a:rPr lang="cs-CZ" sz="2000" dirty="0">
                <a:cs typeface="Arial"/>
              </a:rPr>
              <a:t>"theory" /</a:t>
            </a:r>
            <a:r>
              <a:rPr lang="cs-CZ" sz="2000">
                <a:ea typeface="+mn-lt"/>
                <a:cs typeface="+mn-lt"/>
              </a:rPr>
              <a:t>θi:ri/ front closed /i/ instead of /iə/</a:t>
            </a:r>
          </a:p>
          <a:p>
            <a:pPr marL="71755" indent="0">
              <a:buNone/>
            </a:pPr>
            <a:endParaRPr lang="cs-CZ" sz="2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7311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031AD5C-5B92-1F3A-0326-7F0FAB225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 err="1">
                <a:cs typeface="Arial"/>
              </a:rPr>
              <a:t>English</a:t>
            </a:r>
            <a:r>
              <a:rPr lang="cs-CZ" b="1" dirty="0">
                <a:cs typeface="Arial"/>
              </a:rPr>
              <a:t> </a:t>
            </a:r>
            <a:r>
              <a:rPr lang="cs-CZ" b="1" dirty="0" err="1">
                <a:cs typeface="Arial"/>
              </a:rPr>
              <a:t>Pron</a:t>
            </a:r>
            <a:r>
              <a:rPr lang="cs-CZ" b="1" dirty="0">
                <a:cs typeface="Arial"/>
              </a:rPr>
              <a:t>. </a:t>
            </a:r>
            <a:r>
              <a:rPr lang="cs-CZ" b="1" dirty="0" err="1">
                <a:cs typeface="Arial"/>
              </a:rPr>
              <a:t>Varieties</a:t>
            </a:r>
            <a:r>
              <a:rPr lang="cs-CZ" b="1" dirty="0">
                <a:cs typeface="Arial"/>
              </a:rPr>
              <a:t>: </a:t>
            </a:r>
            <a:r>
              <a:rPr lang="cs-CZ" b="1" dirty="0" err="1">
                <a:cs typeface="Arial"/>
              </a:rPr>
              <a:t>Practical</a:t>
            </a:r>
            <a:r>
              <a:rPr lang="cs-CZ" b="1" dirty="0">
                <a:cs typeface="Arial"/>
              </a:rPr>
              <a:t> </a:t>
            </a:r>
            <a:r>
              <a:rPr lang="cs-CZ" b="1" dirty="0" err="1">
                <a:cs typeface="Arial"/>
              </a:rPr>
              <a:t>Examples</a:t>
            </a:r>
            <a:endParaRPr lang="cs-CZ" dirty="0" err="1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A576DE-372F-5D55-DB42-A261DC4809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863517-0169-B1D5-E121-7D4685D16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err="1">
                <a:cs typeface="Arial"/>
              </a:rPr>
              <a:t>Scottish</a:t>
            </a:r>
            <a:r>
              <a:rPr lang="cs-CZ" sz="2800" dirty="0">
                <a:cs typeface="Arial"/>
              </a:rPr>
              <a:t> </a:t>
            </a:r>
            <a:r>
              <a:rPr lang="cs-CZ" sz="2800" err="1">
                <a:cs typeface="Arial"/>
              </a:rPr>
              <a:t>Accent</a:t>
            </a:r>
            <a:r>
              <a:rPr lang="cs-CZ" sz="2800" dirty="0">
                <a:cs typeface="Arial"/>
              </a:rPr>
              <a:t> in </a:t>
            </a:r>
            <a:r>
              <a:rPr lang="cs-CZ" sz="2800" err="1">
                <a:cs typeface="Arial"/>
              </a:rPr>
              <a:t>Court</a:t>
            </a:r>
            <a:r>
              <a:rPr lang="cs-CZ" sz="2800" dirty="0">
                <a:cs typeface="Arial"/>
              </a:rPr>
              <a:t> Video (</a:t>
            </a:r>
            <a:r>
              <a:rPr lang="cs-CZ" sz="2800" err="1">
                <a:cs typeface="Arial"/>
              </a:rPr>
              <a:t>authentic</a:t>
            </a:r>
            <a:r>
              <a:rPr lang="cs-CZ" sz="2800" dirty="0">
                <a:cs typeface="Arial"/>
              </a:rPr>
              <a:t>) vs. Bill </a:t>
            </a:r>
            <a:r>
              <a:rPr lang="cs-CZ" sz="2800" err="1">
                <a:cs typeface="Arial"/>
              </a:rPr>
              <a:t>Nighy's</a:t>
            </a:r>
            <a:r>
              <a:rPr lang="cs-CZ" sz="2800" dirty="0">
                <a:cs typeface="Arial"/>
              </a:rPr>
              <a:t> </a:t>
            </a:r>
            <a:r>
              <a:rPr lang="cs-CZ" sz="2800" err="1">
                <a:cs typeface="Arial"/>
              </a:rPr>
              <a:t>Scottish</a:t>
            </a:r>
            <a:r>
              <a:rPr lang="cs-CZ" sz="2800" dirty="0">
                <a:cs typeface="Arial"/>
              </a:rPr>
              <a:t> </a:t>
            </a:r>
            <a:r>
              <a:rPr lang="cs-CZ" sz="2800" err="1">
                <a:cs typeface="Arial"/>
              </a:rPr>
              <a:t>Accent</a:t>
            </a:r>
            <a:endParaRPr lang="cs-CZ" sz="2800" dirty="0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EDA6BE-F472-4509-0C19-A9E0FC806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000" dirty="0">
                <a:ea typeface="+mn-lt"/>
                <a:cs typeface="+mn-lt"/>
                <a:hlinkClick r:id="rId2"/>
              </a:rPr>
              <a:t>https://www.youtube.com/watch?v=LoEotny5_jI</a:t>
            </a:r>
            <a:endParaRPr lang="cs-CZ" sz="2000">
              <a:cs typeface="Arial"/>
            </a:endParaRPr>
          </a:p>
          <a:p>
            <a:pPr marL="71755" indent="0">
              <a:buNone/>
            </a:pPr>
            <a:r>
              <a:rPr lang="cs-CZ" sz="2000" dirty="0">
                <a:ea typeface="+mn-lt"/>
                <a:cs typeface="+mn-lt"/>
              </a:rPr>
              <a:t> - notice: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sz="2000" dirty="0">
                <a:ea typeface="+mn-lt"/>
                <a:cs typeface="+mn-lt"/>
              </a:rPr>
              <a:t>monophthongisation, </a:t>
            </a:r>
            <a:r>
              <a:rPr lang="cs-CZ" sz="2000" err="1">
                <a:ea typeface="+mn-lt"/>
                <a:cs typeface="+mn-lt"/>
              </a:rPr>
              <a:t>strong</a:t>
            </a:r>
            <a:r>
              <a:rPr lang="cs-CZ" sz="2000">
                <a:ea typeface="+mn-lt"/>
                <a:cs typeface="+mn-lt"/>
              </a:rPr>
              <a:t> rhoticity, intonation goes up (take off) at the end of the </a:t>
            </a:r>
            <a:r>
              <a:rPr lang="cs-CZ" sz="2000" dirty="0">
                <a:ea typeface="+mn-lt"/>
                <a:cs typeface="+mn-lt"/>
              </a:rPr>
              <a:t>utterance</a:t>
            </a: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000" dirty="0">
                <a:ea typeface="+mn-lt"/>
                <a:cs typeface="+mn-lt"/>
                <a:hlinkClick r:id="rId3"/>
              </a:rPr>
              <a:t>https://youtu.be/5crxHhe5b7w</a:t>
            </a:r>
            <a:endParaRPr lang="cs-CZ" sz="2000">
              <a:cs typeface="Arial"/>
            </a:endParaRPr>
          </a:p>
          <a:p>
            <a:pPr marL="71755" indent="0">
              <a:buNone/>
            </a:pPr>
            <a:r>
              <a:rPr lang="cs-CZ">
                <a:ea typeface="+mn-lt"/>
                <a:cs typeface="+mn-lt"/>
              </a:rPr>
              <a:t> (00:01:55) - </a:t>
            </a:r>
            <a:r>
              <a:rPr lang="cs-CZ" sz="2000">
                <a:ea typeface="+mn-lt"/>
                <a:cs typeface="+mn-lt"/>
              </a:rPr>
              <a:t>notice: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sz="2000">
                <a:ea typeface="+mn-lt"/>
                <a:cs typeface="+mn-lt"/>
              </a:rPr>
              <a:t>"married" rhotic (less than in the previous video of genuine Scottish speakers; </a:t>
            </a:r>
            <a:r>
              <a:rPr lang="cs-CZ" sz="2000" dirty="0">
                <a:ea typeface="+mn-lt"/>
                <a:cs typeface="+mn-lt"/>
              </a:rPr>
              <a:t>(00:03:37) "against" /əge:nst/</a:t>
            </a:r>
          </a:p>
        </p:txBody>
      </p:sp>
    </p:spTree>
    <p:extLst>
      <p:ext uri="{BB962C8B-B14F-4D97-AF65-F5344CB8AC3E}">
        <p14:creationId xmlns:p14="http://schemas.microsoft.com/office/powerpoint/2010/main" val="2436146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F69274-9D13-CE8C-B42B-E240E7104A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/>
              <a:t>English Pron. Varieties: Practical Examples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54A246-4855-72FA-DBEE-D81BECCD7C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ABC9D31-2CD0-5A43-4CF0-61CADF68B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>
                <a:cs typeface="Arial"/>
              </a:rPr>
              <a:t>Cockney in Sweeney Todd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C7D89DC-16B0-4822-A90F-71CFA0420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ea typeface="+mn-lt"/>
                <a:cs typeface="+mn-lt"/>
                <a:hlinkClick r:id="rId2"/>
              </a:rPr>
              <a:t>https://www.youtube.com/watch?v=ZukfGuYBGyQ</a:t>
            </a:r>
          </a:p>
          <a:p>
            <a:pPr marL="71755" indent="0">
              <a:buNone/>
            </a:pPr>
            <a:r>
              <a:rPr lang="cs-CZ">
                <a:cs typeface="Arial"/>
              </a:rPr>
              <a:t>(00:00:05) - </a:t>
            </a:r>
            <a:r>
              <a:rPr lang="cs-CZ" sz="2000">
                <a:cs typeface="Arial"/>
              </a:rPr>
              <a:t>notice: "downright shame" /dawnra:t,ʃajm/</a:t>
            </a:r>
          </a:p>
          <a:p>
            <a:pPr marL="71755" indent="0">
              <a:buNone/>
            </a:pPr>
            <a:endParaRPr lang="cs-CZ" sz="2000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000" dirty="0">
                <a:ea typeface="+mn-lt"/>
                <a:cs typeface="+mn-lt"/>
                <a:hlinkClick r:id="rId3"/>
              </a:rPr>
              <a:t>https://www.youtube.com/watch?v=VUngoASVsZs</a:t>
            </a:r>
            <a:endParaRPr lang="cs-CZ" dirty="0">
              <a:ea typeface="+mn-lt"/>
              <a:cs typeface="+mn-lt"/>
              <a:hlinkClick r:id="rId3"/>
            </a:endParaRPr>
          </a:p>
          <a:p>
            <a:pPr marL="71755" indent="0">
              <a:buNone/>
            </a:pPr>
            <a:r>
              <a:rPr lang="cs-CZ" sz="2000">
                <a:ea typeface="+mn-lt"/>
                <a:cs typeface="+mn-lt"/>
              </a:rPr>
              <a:t>(00:00:35) - notice: "something" /'samtin/ stopping th</a:t>
            </a:r>
          </a:p>
          <a:p>
            <a:pPr marL="71755" indent="0">
              <a:buNone/>
            </a:pPr>
            <a:endParaRPr lang="cs-CZ" sz="2000" dirty="0">
              <a:ea typeface="+mn-lt"/>
              <a:cs typeface="+mn-lt"/>
            </a:endParaRPr>
          </a:p>
          <a:p>
            <a:pPr marL="414655" indent="-342900">
              <a:buFont typeface="Calibri" panose="020B0604020202020204" pitchFamily="34" charset="0"/>
              <a:buChar char="-"/>
            </a:pPr>
            <a:r>
              <a:rPr lang="cs-CZ" sz="2000">
                <a:ea typeface="+mn-lt"/>
                <a:cs typeface="+mn-lt"/>
              </a:rPr>
              <a:t>omission of the terminal consonants, open vowel [a] pronounced as /a/</a:t>
            </a:r>
            <a:endParaRPr lang="cs-CZ" sz="20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7013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7B1EE5-01B5-A044-A0EC-579CA3E71A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>
                <a:cs typeface="Arial"/>
              </a:rPr>
              <a:t>English Pron. Varieties: Practical Examples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49F863-1FF8-764C-AC3F-03C1390357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C6221D-248E-9E5B-C4DD-04207F598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cs typeface="Arial"/>
              </a:rPr>
              <a:t>Thank you</a:t>
            </a:r>
          </a:p>
        </p:txBody>
      </p:sp>
      <p:pic>
        <p:nvPicPr>
          <p:cNvPr id="6" name="Obrázek 6" descr="Obsah obrázku text, kočka, savec, kočka domácí&#10;&#10;Popis se vygeneroval automaticky.">
            <a:extLst>
              <a:ext uri="{FF2B5EF4-FFF2-40B4-BE49-F238E27FC236}">
                <a16:creationId xmlns:a16="http://schemas.microsoft.com/office/drawing/2014/main" id="{720AF795-2C72-8052-A12F-B816E4FAB2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6601" y="1692002"/>
            <a:ext cx="4139998" cy="4139998"/>
          </a:xfrm>
        </p:spPr>
      </p:pic>
    </p:spTree>
    <p:extLst>
      <p:ext uri="{BB962C8B-B14F-4D97-AF65-F5344CB8AC3E}">
        <p14:creationId xmlns:p14="http://schemas.microsoft.com/office/powerpoint/2010/main" val="292285038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BE9073B-39CA-4037-B2EE-0F591172E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448</Words>
  <Application>Microsoft Office PowerPoint</Application>
  <PresentationFormat>Širokoúhlá obrazovka</PresentationFormat>
  <Paragraphs>45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Tahoma</vt:lpstr>
      <vt:lpstr>Wingdings</vt:lpstr>
      <vt:lpstr>Prezentace_MU_CZ</vt:lpstr>
      <vt:lpstr>English Pron. Varieties: Practical Examples</vt:lpstr>
      <vt:lpstr>Prezentace aplikace PowerPoint</vt:lpstr>
      <vt:lpstr>RP &amp; GN in Vicious</vt:lpstr>
      <vt:lpstr>Bolton Accent by Philomena Cunk</vt:lpstr>
      <vt:lpstr>Scottish Accent in Court Video (authentic) vs. Bill Nighy's Scottish Accent</vt:lpstr>
      <vt:lpstr>Cockney in Sweeney Todd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Tomková</dc:creator>
  <cp:lastModifiedBy>Kateřina Tomková</cp:lastModifiedBy>
  <cp:revision>231</cp:revision>
  <cp:lastPrinted>1601-01-01T00:00:00Z</cp:lastPrinted>
  <dcterms:created xsi:type="dcterms:W3CDTF">2023-05-01T09:08:37Z</dcterms:created>
  <dcterms:modified xsi:type="dcterms:W3CDTF">2023-05-04T11:22:50Z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