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 Lukšová" initials="ZL" lastIdx="1" clrIdx="0">
    <p:extLst>
      <p:ext uri="{19B8F6BF-5375-455C-9EA6-DF929625EA0E}">
        <p15:presenceInfo xmlns:p15="http://schemas.microsoft.com/office/powerpoint/2012/main" userId="a324c0f71b2105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9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BFA2E-F4F3-4E24-ADE0-E12997171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B10354-14BE-44EB-9E30-91688871E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182CE-82C5-4E32-BADB-103E3FB8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CE5009-64BC-40E5-859C-C94D232A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58088-5E9D-44FE-A31A-E0D93CCE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240F1-7476-4659-AA5D-E5F88727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CD2065-EBD6-43DD-BC56-2F57FCB9F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0AE6A4-260C-448A-B6AB-971E1564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41C70-1129-479D-ADDD-56E88042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C69FF-24FE-42F8-AFAF-E7A01D6F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7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B165CF0-8C28-417C-9BD1-C34D0ED4C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014C59-705E-4F0A-8AAF-8EBB283C8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36FA71-3ED6-411B-9EB6-CF2FBA84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6BDDFD-28B3-40AA-978B-1A638148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09F12-7289-479E-9CFB-AA775077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29185-402C-48E5-8903-9580DC22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3A497-B042-4AB7-876F-50D16D46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F55ADD-AF2C-4931-868E-C3D1DCF4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8CBD8-C2A9-42A2-9009-A72C5226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D6ACCE-A081-4FA9-BE3A-EA769265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56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83B3F-13EF-4B69-AF1E-60C4BF40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66D2E3-44B0-4701-964D-0C3CB3B15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792956-E0DF-49A4-BF24-E579BD11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9DB3DA-8CA3-4FBA-B2A6-8E8063BA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98AA68-968F-447D-A730-0C8244D5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B22AB-415A-4505-833D-4445E6C3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2BD2E-53E4-46CE-9E0D-41D41C8AF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95C9B6-A63D-4EF1-A2FC-87AA7B37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4C790B-2107-4F41-87DE-69C61466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C3B81C-2F22-458B-A32A-83CBC0BF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C85967-278D-469C-BB01-379CA73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78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0DD97-BE1C-4AB1-B01F-8933B94B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E04B78-42A2-449E-8F72-4AB0FAFD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6CE223-E09B-4745-9C7A-609020B7B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19020E-0F18-476C-A261-E11D7CC45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239425-D25A-4E3D-965E-AACCD8967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01F4325-97EE-4BBD-90C6-EE6E38F3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B073D40-E639-496E-8C2C-0D8BF6FB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BE6692-5DCA-4E2C-AF4E-072ECA6C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7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E2E3C-53CC-4A73-A353-8C665B40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9C5431-94CF-40AE-9716-3150D0CD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D0DD9C-2A9D-4739-9028-2B642BE5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0B6F56-FAD8-4D54-BE9B-542A3A76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93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5EC46E-B191-465E-89EB-E76A5EB6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243158-3F40-484F-8E80-6696F180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A52417-4136-4E05-9F75-6690DEBC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5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7343-9060-4DD4-AB16-A76A8C93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EB3EA-C7C9-4EE8-9AB3-6BFE653B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4B434E-C259-40B0-A354-BE83670C3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3B5D57-1671-4BA4-961B-E4C758A5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D6B377-6CBB-430E-B98B-140889C4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7C11CE-825B-4FB3-A295-11923317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4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293FE-A26F-4173-8507-B74982F1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FED3B5-3EA3-46D9-BCC3-9C0DE2AE6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A1625E-0C75-4365-BA2B-A3FF47D0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7ABFA7-81F4-4D70-845F-A243F2BD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754EEC-3F4D-41E2-9714-B3946D10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BEBAF1-FD90-4061-B554-D3469C64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38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62670A-39C8-4337-B7AB-DF2A2B61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2CF62-947D-49E0-BA4B-180EE590F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5EDB90-ED68-48F7-B32C-62BB9255B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6F65-2F8D-42D3-AD49-36519D2B2D73}" type="datetimeFigureOut">
              <a:rPr lang="cs-CZ" smtClean="0"/>
              <a:t>31. 3. 2021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84E29A-8FF0-4449-81E3-EC944DFA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1BD303-7FDC-4127-8744-4E08DB56E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9E29-825E-43AD-A6E7-B3625746E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6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FF2A9-29D1-49B1-8258-8B29BD022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3376123"/>
            <a:ext cx="4515147" cy="1529232"/>
          </a:xfrm>
        </p:spPr>
        <p:txBody>
          <a:bodyPr>
            <a:normAutofit/>
          </a:bodyPr>
          <a:lstStyle/>
          <a:p>
            <a:pPr algn="r"/>
            <a:r>
              <a:rPr lang="cs-CZ" sz="4400" dirty="0"/>
              <a:t>Indikativ perfekta pasiva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F2A8E4-57AF-43EA-AFB0-CED888AED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886" y="4905356"/>
            <a:ext cx="4165290" cy="617620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19. lekce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845DCD-B5CF-4DD5-95C2-86D748BD8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" r="8920" b="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94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5D54816-CA5B-497B-B103-E61378D40477}"/>
              </a:ext>
            </a:extLst>
          </p:cNvPr>
          <p:cNvSpPr/>
          <p:nvPr/>
        </p:nvSpPr>
        <p:spPr>
          <a:xfrm>
            <a:off x="7719660" y="1"/>
            <a:ext cx="4494750" cy="6858000"/>
          </a:xfrm>
          <a:prstGeom prst="rect">
            <a:avLst/>
          </a:prstGeom>
          <a:solidFill>
            <a:srgbClr val="FF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272C74-4E27-41C8-9378-32661758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Indikativ perfekta pasiva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EA5CF-0F99-4605-ADD8-4C532E3A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28" y="1671099"/>
            <a:ext cx="6027218" cy="429116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/>
              <a:t>Indikativ perfekta pasiva je tvar analytický – skládá se ze dvou slov:</a:t>
            </a:r>
          </a:p>
          <a:p>
            <a:pPr lvl="1"/>
            <a:r>
              <a:rPr lang="cs-CZ" b="1" dirty="0"/>
              <a:t>Participium perfekta pasiva</a:t>
            </a:r>
          </a:p>
          <a:p>
            <a:pPr lvl="1"/>
            <a:r>
              <a:rPr lang="cs-CZ" b="1" dirty="0"/>
              <a:t>Tvar slovesa </a:t>
            </a:r>
            <a:r>
              <a:rPr lang="cs-CZ" b="1" dirty="0" err="1"/>
              <a:t>esse</a:t>
            </a:r>
            <a:endParaRPr lang="cs-CZ" b="1" dirty="0"/>
          </a:p>
          <a:p>
            <a:pPr lvl="1"/>
            <a:r>
              <a:rPr lang="cs-CZ" dirty="0"/>
              <a:t>Příklad: </a:t>
            </a:r>
            <a:r>
              <a:rPr lang="cs-CZ" i="1" dirty="0" err="1"/>
              <a:t>laudatus</a:t>
            </a:r>
            <a:r>
              <a:rPr lang="cs-CZ" i="1" dirty="0"/>
              <a:t> sum </a:t>
            </a:r>
            <a:r>
              <a:rPr lang="cs-CZ" dirty="0"/>
              <a:t>= byl jsem pochválen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Indikativ perfekta pasiva vyjadřuje dokončený děj v minulosti</a:t>
            </a:r>
          </a:p>
          <a:p>
            <a:r>
              <a:rPr lang="cs-CZ" dirty="0"/>
              <a:t>do češtiny překládáme dokonavými slovesy </a:t>
            </a:r>
          </a:p>
          <a:p>
            <a:pPr lvl="1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1BEFDC4-AC3B-49FD-ADC3-02B5E79DC258}"/>
              </a:ext>
            </a:extLst>
          </p:cNvPr>
          <p:cNvSpPr/>
          <p:nvPr/>
        </p:nvSpPr>
        <p:spPr>
          <a:xfrm>
            <a:off x="1692442" y="3521240"/>
            <a:ext cx="1732547" cy="5534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Participium perfekta </a:t>
            </a:r>
            <a:r>
              <a:rPr lang="cs-CZ" dirty="0" err="1"/>
              <a:t>asiva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8867B8-2D05-459F-BD7E-979DD25C381A}"/>
              </a:ext>
            </a:extLst>
          </p:cNvPr>
          <p:cNvSpPr/>
          <p:nvPr/>
        </p:nvSpPr>
        <p:spPr>
          <a:xfrm>
            <a:off x="3689684" y="3521239"/>
            <a:ext cx="1499937" cy="5534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Tvar slovesa </a:t>
            </a:r>
            <a:r>
              <a:rPr lang="cs-CZ" dirty="0" err="1"/>
              <a:t>esse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5924B5-E965-4966-9AA4-1F3753F2B13E}"/>
              </a:ext>
            </a:extLst>
          </p:cNvPr>
          <p:cNvCxnSpPr/>
          <p:nvPr/>
        </p:nvCxnSpPr>
        <p:spPr>
          <a:xfrm flipV="1">
            <a:off x="2759242" y="3304674"/>
            <a:ext cx="168442" cy="216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1B04905-C72B-4F38-9367-576F5728DE89}"/>
              </a:ext>
            </a:extLst>
          </p:cNvPr>
          <p:cNvCxnSpPr/>
          <p:nvPr/>
        </p:nvCxnSpPr>
        <p:spPr>
          <a:xfrm flipH="1" flipV="1">
            <a:off x="3790989" y="3280610"/>
            <a:ext cx="140368" cy="26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AA952112-F90F-4D75-B280-C27D530E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41" y="1798655"/>
            <a:ext cx="5165169" cy="34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I Read, Book Tag – E.E. Rawls Writes">
            <a:extLst>
              <a:ext uri="{FF2B5EF4-FFF2-40B4-BE49-F238E27FC236}">
                <a16:creationId xmlns:a16="http://schemas.microsoft.com/office/drawing/2014/main" id="{C1B1B0B9-EB69-4A33-AE4D-7B2E9ED1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79" y="-291342"/>
            <a:ext cx="10595274" cy="70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DF3F7F-42AC-4BB3-8BCA-671F76CC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27" y="244810"/>
            <a:ext cx="6885493" cy="1325563"/>
          </a:xfrm>
        </p:spPr>
        <p:txBody>
          <a:bodyPr/>
          <a:lstStyle/>
          <a:p>
            <a:r>
              <a:rPr lang="cs-CZ" dirty="0"/>
              <a:t>Participium perfekta pasiva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14D53-06C6-4A7C-878A-51F0F427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927" y="1769725"/>
            <a:ext cx="6456369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Odvozuje se od tvaru supina – 4. tvar slovesa ve slovníku:</a:t>
            </a:r>
          </a:p>
          <a:p>
            <a:pPr lvl="1"/>
            <a:r>
              <a:rPr lang="cs-CZ" dirty="0" err="1"/>
              <a:t>laudo</a:t>
            </a:r>
            <a:r>
              <a:rPr lang="cs-CZ" dirty="0"/>
              <a:t>, -are, -</a:t>
            </a:r>
            <a:r>
              <a:rPr lang="cs-CZ" dirty="0" err="1"/>
              <a:t>avi</a:t>
            </a:r>
            <a:r>
              <a:rPr lang="cs-CZ" dirty="0"/>
              <a:t>, </a:t>
            </a:r>
            <a:r>
              <a:rPr lang="cs-CZ" b="1" dirty="0"/>
              <a:t>-</a:t>
            </a:r>
            <a:r>
              <a:rPr lang="cs-CZ" b="1" dirty="0" err="1"/>
              <a:t>atum</a:t>
            </a:r>
            <a:endParaRPr lang="cs-CZ" b="1" dirty="0"/>
          </a:p>
          <a:p>
            <a:r>
              <a:rPr lang="cs-CZ" dirty="0"/>
              <a:t>Od tvaru supina se odtrhne –um, čímž vznikne supinový kmen:</a:t>
            </a:r>
          </a:p>
          <a:p>
            <a:pPr lvl="1"/>
            <a:r>
              <a:rPr lang="cs-CZ" dirty="0" err="1"/>
              <a:t>laudatum</a:t>
            </a:r>
            <a:r>
              <a:rPr lang="cs-CZ" dirty="0"/>
              <a:t> 	 </a:t>
            </a:r>
            <a:r>
              <a:rPr lang="cs-CZ" dirty="0" err="1"/>
              <a:t>laudat</a:t>
            </a:r>
            <a:r>
              <a:rPr lang="cs-CZ" dirty="0"/>
              <a:t>-</a:t>
            </a:r>
          </a:p>
          <a:p>
            <a:r>
              <a:rPr lang="cs-CZ" dirty="0"/>
              <a:t>K supinovému kmeni připojíme koncovky -</a:t>
            </a:r>
            <a:r>
              <a:rPr lang="cs-CZ" dirty="0" err="1"/>
              <a:t>us</a:t>
            </a:r>
            <a:r>
              <a:rPr lang="cs-CZ" dirty="0"/>
              <a:t> (m.), -a (f.) či -um (n.)</a:t>
            </a:r>
          </a:p>
          <a:p>
            <a:pPr lvl="1"/>
            <a:r>
              <a:rPr lang="cs-CZ" dirty="0" err="1"/>
              <a:t>laudatus</a:t>
            </a:r>
            <a:r>
              <a:rPr lang="cs-CZ" dirty="0"/>
              <a:t>, </a:t>
            </a:r>
            <a:r>
              <a:rPr lang="cs-CZ" dirty="0" err="1"/>
              <a:t>laudata</a:t>
            </a:r>
            <a:r>
              <a:rPr lang="cs-CZ" dirty="0"/>
              <a:t>, </a:t>
            </a:r>
            <a:r>
              <a:rPr lang="cs-CZ" dirty="0" err="1"/>
              <a:t>laudatum</a:t>
            </a:r>
            <a:r>
              <a:rPr lang="cs-CZ" dirty="0"/>
              <a:t> = pochválený, pochválená, pochválené</a:t>
            </a:r>
          </a:p>
          <a:p>
            <a:pPr lvl="1"/>
            <a:r>
              <a:rPr lang="cs-CZ" dirty="0"/>
              <a:t>skloňuje se jako adjektivum 1. a 2. deklinace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AB25BDC-0D68-4709-B029-EDC4B6771A81}"/>
              </a:ext>
            </a:extLst>
          </p:cNvPr>
          <p:cNvCxnSpPr/>
          <p:nvPr/>
        </p:nvCxnSpPr>
        <p:spPr>
          <a:xfrm>
            <a:off x="7148443" y="385558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54887DE-FDC9-4A45-9FA2-A76ED1CB7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9"/>
            <a:ext cx="3890639" cy="6848191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D7B8A04A-8391-4D58-896E-A3EF84223855}"/>
              </a:ext>
            </a:extLst>
          </p:cNvPr>
          <p:cNvSpPr/>
          <p:nvPr/>
        </p:nvSpPr>
        <p:spPr>
          <a:xfrm>
            <a:off x="2207603" y="3621341"/>
            <a:ext cx="1116818" cy="425175"/>
          </a:xfrm>
          <a:prstGeom prst="ellipse">
            <a:avLst/>
          </a:prstGeom>
          <a:noFill/>
          <a:ln w="57150">
            <a:solidFill>
              <a:srgbClr val="FFB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81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očka, kočka domácí, savci, interiér&#10;&#10;Popis byl vytvořen automaticky">
            <a:extLst>
              <a:ext uri="{FF2B5EF4-FFF2-40B4-BE49-F238E27FC236}">
                <a16:creationId xmlns:a16="http://schemas.microsoft.com/office/drawing/2014/main" id="{A01EE468-A81B-4BDD-A0F3-771CA38B4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7224" r="1025" b="1017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8DCF73-7917-460C-AAC2-0D84F58E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Význam a překlad participia perfekta pasiva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15FA38-86D3-4192-8FEA-5A1B9DD9B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Vyjadřuje děj </a:t>
            </a:r>
            <a:r>
              <a:rPr lang="cs-CZ" b="1" dirty="0"/>
              <a:t>pasivní</a:t>
            </a:r>
            <a:r>
              <a:rPr lang="cs-CZ" dirty="0"/>
              <a:t> a </a:t>
            </a:r>
            <a:r>
              <a:rPr lang="cs-CZ" b="1" dirty="0"/>
              <a:t>předčasný </a:t>
            </a:r>
            <a:r>
              <a:rPr lang="cs-CZ" dirty="0"/>
              <a:t>(před dějem jiného slovesa)</a:t>
            </a:r>
          </a:p>
          <a:p>
            <a:r>
              <a:rPr lang="cs-CZ" dirty="0"/>
              <a:t>Nevyjadřuje čas absolutně, pouze ve vztahu k jinému ději – např. i děj, který nastane před jiným dějem v budoucnosti</a:t>
            </a:r>
          </a:p>
          <a:p>
            <a:r>
              <a:rPr lang="cs-CZ" b="1" dirty="0"/>
              <a:t>Možnosti překladu </a:t>
            </a:r>
            <a:r>
              <a:rPr lang="cs-CZ" dirty="0"/>
              <a:t>(např. „</a:t>
            </a:r>
            <a:r>
              <a:rPr lang="cs-CZ" dirty="0" err="1"/>
              <a:t>laudatus</a:t>
            </a:r>
            <a:r>
              <a:rPr lang="cs-CZ" dirty="0"/>
              <a:t>“):</a:t>
            </a:r>
          </a:p>
          <a:p>
            <a:pPr lvl="1"/>
            <a:r>
              <a:rPr lang="cs-CZ" dirty="0"/>
              <a:t>Přídavné jméno slovesné: „pochválený“</a:t>
            </a:r>
          </a:p>
          <a:p>
            <a:pPr lvl="1"/>
            <a:r>
              <a:rPr lang="cs-CZ" dirty="0"/>
              <a:t>Vztažná věta: „ten, který byl pochválen“</a:t>
            </a:r>
          </a:p>
          <a:p>
            <a:pPr lvl="1"/>
            <a:r>
              <a:rPr lang="cs-CZ" dirty="0"/>
              <a:t>Příslovečná věta: „když byl pochválen“, „ačkoliv byl pochválen“</a:t>
            </a:r>
          </a:p>
          <a:p>
            <a:pPr lvl="1"/>
            <a:r>
              <a:rPr lang="cs-CZ" dirty="0"/>
              <a:t>Souřadně spojené hlavní věty: „byl pochválen a/a proto ….“</a:t>
            </a:r>
          </a:p>
          <a:p>
            <a:pPr lvl="1"/>
            <a:r>
              <a:rPr lang="cs-CZ" dirty="0"/>
              <a:t>Přechodníkem minulým: „byv pochválen“</a:t>
            </a:r>
          </a:p>
          <a:p>
            <a:pPr lvl="2"/>
            <a:r>
              <a:rPr lang="cs-CZ" sz="1400" i="1" dirty="0"/>
              <a:t>Pokud tyhle zvláštní termity jako „byv“, „byvši“ a „byvše“ neznáte nebo v tom ani v češtině nejste úplně suterénní, tak je nepoužívejte a dejte přednost předchozím možnostem, protože jinak je velké rizoto, že z toho vznikne katastrální fiakr.</a:t>
            </a:r>
          </a:p>
        </p:txBody>
      </p:sp>
    </p:spTree>
    <p:extLst>
      <p:ext uri="{BB962C8B-B14F-4D97-AF65-F5344CB8AC3E}">
        <p14:creationId xmlns:p14="http://schemas.microsoft.com/office/powerpoint/2010/main" val="133767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614A46-D932-4612-9872-490739D9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17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/>
              <a:t>Indikativ perfekta pasiva se skládá z:</a:t>
            </a:r>
          </a:p>
          <a:p>
            <a:pPr lvl="1"/>
            <a:r>
              <a:rPr lang="cs-CZ" dirty="0"/>
              <a:t>Participia perfekta pasiva</a:t>
            </a:r>
          </a:p>
          <a:p>
            <a:pPr lvl="1"/>
            <a:r>
              <a:rPr lang="cs-CZ" dirty="0"/>
              <a:t>Indikativu </a:t>
            </a:r>
            <a:r>
              <a:rPr lang="cs-CZ" dirty="0" err="1"/>
              <a:t>prézenta</a:t>
            </a:r>
            <a:r>
              <a:rPr lang="cs-CZ" dirty="0"/>
              <a:t> slovesa </a:t>
            </a:r>
            <a:r>
              <a:rPr lang="cs-CZ" dirty="0" err="1"/>
              <a:t>esse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	+</a:t>
            </a:r>
          </a:p>
          <a:p>
            <a:r>
              <a:rPr lang="cs-CZ" dirty="0"/>
              <a:t>Participium perfekta pasiva se shoduje v rodě, čísle a pádě s podmětem</a:t>
            </a:r>
          </a:p>
          <a:p>
            <a:r>
              <a:rPr lang="cs-CZ" dirty="0"/>
              <a:t>Tvar slovesa </a:t>
            </a:r>
            <a:r>
              <a:rPr lang="cs-CZ" dirty="0" err="1"/>
              <a:t>esse</a:t>
            </a:r>
            <a:r>
              <a:rPr lang="cs-CZ" dirty="0"/>
              <a:t> musí rovněž odpovídat podmětu:</a:t>
            </a:r>
          </a:p>
          <a:p>
            <a:pPr lvl="1"/>
            <a:r>
              <a:rPr lang="cs-CZ" sz="2000" dirty="0" err="1"/>
              <a:t>Nom</a:t>
            </a:r>
            <a:r>
              <a:rPr lang="cs-CZ" sz="2000" dirty="0"/>
              <a:t>., </a:t>
            </a:r>
            <a:r>
              <a:rPr lang="cs-CZ" sz="2000" dirty="0" err="1"/>
              <a:t>sg</a:t>
            </a:r>
            <a:r>
              <a:rPr lang="cs-CZ" sz="2000" dirty="0"/>
              <a:t>. f., 3. osoba: </a:t>
            </a:r>
            <a:r>
              <a:rPr lang="cs-CZ" sz="2000" dirty="0" err="1"/>
              <a:t>laudata</a:t>
            </a:r>
            <a:r>
              <a:rPr lang="cs-CZ" sz="2000" dirty="0"/>
              <a:t> est = byla pochválena</a:t>
            </a:r>
          </a:p>
          <a:p>
            <a:pPr lvl="1"/>
            <a:r>
              <a:rPr lang="cs-CZ" sz="2000" dirty="0" err="1"/>
              <a:t>Nom</a:t>
            </a:r>
            <a:r>
              <a:rPr lang="cs-CZ" sz="2000" dirty="0"/>
              <a:t>., </a:t>
            </a:r>
            <a:r>
              <a:rPr lang="cs-CZ" sz="2000" dirty="0" err="1"/>
              <a:t>pl</a:t>
            </a:r>
            <a:r>
              <a:rPr lang="cs-CZ" sz="2000" dirty="0"/>
              <a:t>. m., 1. osoba: </a:t>
            </a:r>
            <a:r>
              <a:rPr lang="cs-CZ" sz="2000" dirty="0" err="1"/>
              <a:t>laudati</a:t>
            </a:r>
            <a:r>
              <a:rPr lang="cs-CZ" sz="2000" dirty="0"/>
              <a:t> </a:t>
            </a:r>
            <a:r>
              <a:rPr lang="cs-CZ" sz="2000" dirty="0" err="1"/>
              <a:t>sumus</a:t>
            </a:r>
            <a:r>
              <a:rPr lang="cs-CZ" sz="2000" dirty="0"/>
              <a:t> = byli jsme pochváleni (muži)</a:t>
            </a:r>
          </a:p>
          <a:p>
            <a:pPr lvl="1"/>
            <a:r>
              <a:rPr lang="cs-CZ" sz="2000" dirty="0" err="1"/>
              <a:t>Nom</a:t>
            </a:r>
            <a:r>
              <a:rPr lang="cs-CZ" sz="2000" dirty="0"/>
              <a:t>., </a:t>
            </a:r>
            <a:r>
              <a:rPr lang="cs-CZ" sz="2000" dirty="0" err="1"/>
              <a:t>sg</a:t>
            </a:r>
            <a:r>
              <a:rPr lang="cs-CZ" sz="2000" dirty="0"/>
              <a:t>., n., 2. osoba: </a:t>
            </a:r>
            <a:r>
              <a:rPr lang="cs-CZ" sz="2000" dirty="0" err="1"/>
              <a:t>laudatum</a:t>
            </a:r>
            <a:r>
              <a:rPr lang="cs-CZ" sz="2000" dirty="0"/>
              <a:t> es =  bylo jsi pochváleno</a:t>
            </a:r>
          </a:p>
          <a:p>
            <a:r>
              <a:rPr lang="cs-CZ" sz="2400" dirty="0"/>
              <a:t>Deponentní slovesa tvoří indikativ perfekta pasiva stejně jako nedeponentní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B3F268C-C804-49B4-AA65-2DB04E53C55E}"/>
              </a:ext>
            </a:extLst>
          </p:cNvPr>
          <p:cNvSpPr/>
          <p:nvPr/>
        </p:nvSpPr>
        <p:spPr>
          <a:xfrm>
            <a:off x="1697255" y="2961089"/>
            <a:ext cx="2800951" cy="467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Laudatus</a:t>
            </a:r>
            <a:r>
              <a:rPr lang="cs-CZ" dirty="0"/>
              <a:t>, a, um / i, </a:t>
            </a:r>
            <a:r>
              <a:rPr lang="cs-CZ" dirty="0" err="1"/>
              <a:t>ae</a:t>
            </a:r>
            <a:r>
              <a:rPr lang="cs-CZ" dirty="0"/>
              <a:t>, 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6497E9-3D53-4F16-85EC-C4CA37A5E1F9}"/>
              </a:ext>
            </a:extLst>
          </p:cNvPr>
          <p:cNvSpPr/>
          <p:nvPr/>
        </p:nvSpPr>
        <p:spPr>
          <a:xfrm>
            <a:off x="4905674" y="2961089"/>
            <a:ext cx="3237297" cy="467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Sum, es, est / </a:t>
            </a:r>
            <a:r>
              <a:rPr lang="cs-CZ" dirty="0" err="1"/>
              <a:t>sumus</a:t>
            </a:r>
            <a:r>
              <a:rPr lang="cs-CZ" dirty="0"/>
              <a:t>, </a:t>
            </a:r>
            <a:r>
              <a:rPr lang="cs-CZ" dirty="0" err="1"/>
              <a:t>estis</a:t>
            </a:r>
            <a:r>
              <a:rPr lang="cs-CZ" dirty="0"/>
              <a:t>, </a:t>
            </a:r>
            <a:r>
              <a:rPr lang="cs-CZ" dirty="0" err="1"/>
              <a:t>sunt</a:t>
            </a:r>
            <a:endParaRPr lang="cs-CZ" dirty="0"/>
          </a:p>
        </p:txBody>
      </p:sp>
      <p:pic>
        <p:nvPicPr>
          <p:cNvPr id="7" name="Obrázek 6" descr="Obsah obrázku tráva, exteriér, savci&#10;&#10;Popis byl vytvořen automaticky">
            <a:extLst>
              <a:ext uri="{FF2B5EF4-FFF2-40B4-BE49-F238E27FC236}">
                <a16:creationId xmlns:a16="http://schemas.microsoft.com/office/drawing/2014/main" id="{B079D558-0DC1-495A-90C2-885D9D82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9" t="1350" r="22606" b="296"/>
          <a:stretch/>
        </p:blipFill>
        <p:spPr>
          <a:xfrm>
            <a:off x="5764191" y="-2445"/>
            <a:ext cx="7118431" cy="686044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73F8420-2B50-4B3C-85BF-A6939A0E2B00}"/>
              </a:ext>
            </a:extLst>
          </p:cNvPr>
          <p:cNvSpPr/>
          <p:nvPr/>
        </p:nvSpPr>
        <p:spPr>
          <a:xfrm>
            <a:off x="5948313" y="0"/>
            <a:ext cx="6504496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511EAA76-0026-4BEA-9D3D-A0C9E1EA1FF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4981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Indikativ perfekta pasiva se skládá z:</a:t>
            </a:r>
          </a:p>
          <a:p>
            <a:pPr lvl="1"/>
            <a:r>
              <a:rPr lang="cs-CZ" dirty="0"/>
              <a:t>Participia perfekta pasiva</a:t>
            </a:r>
          </a:p>
          <a:p>
            <a:pPr lvl="1"/>
            <a:r>
              <a:rPr lang="cs-CZ" dirty="0"/>
              <a:t>Indikativu </a:t>
            </a:r>
            <a:r>
              <a:rPr lang="cs-CZ" dirty="0" err="1"/>
              <a:t>prézenta</a:t>
            </a:r>
            <a:r>
              <a:rPr lang="cs-CZ" dirty="0"/>
              <a:t> slovesa </a:t>
            </a:r>
            <a:r>
              <a:rPr lang="cs-CZ" dirty="0" err="1"/>
              <a:t>esse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				+</a:t>
            </a:r>
          </a:p>
          <a:p>
            <a:r>
              <a:rPr lang="cs-CZ" dirty="0"/>
              <a:t>Participium perfekta pasiva se shoduje v rodě, čísle a pádě s podmětem</a:t>
            </a:r>
          </a:p>
          <a:p>
            <a:r>
              <a:rPr lang="cs-CZ" dirty="0"/>
              <a:t>Tvar slovesa </a:t>
            </a:r>
            <a:r>
              <a:rPr lang="cs-CZ" dirty="0" err="1"/>
              <a:t>esse</a:t>
            </a:r>
            <a:r>
              <a:rPr lang="cs-CZ" dirty="0"/>
              <a:t> musí rovněž odpovídat podmětu:</a:t>
            </a:r>
          </a:p>
          <a:p>
            <a:pPr lvl="1"/>
            <a:r>
              <a:rPr lang="cs-CZ" sz="2000" dirty="0" err="1"/>
              <a:t>Nom</a:t>
            </a:r>
            <a:r>
              <a:rPr lang="cs-CZ" sz="2000" dirty="0"/>
              <a:t>., </a:t>
            </a:r>
            <a:r>
              <a:rPr lang="cs-CZ" sz="2000" dirty="0" err="1"/>
              <a:t>sg</a:t>
            </a:r>
            <a:r>
              <a:rPr lang="cs-CZ" sz="2000" dirty="0"/>
              <a:t>. f., 3. osoba: </a:t>
            </a:r>
            <a:r>
              <a:rPr lang="cs-CZ" sz="2000" dirty="0" err="1"/>
              <a:t>laudata</a:t>
            </a:r>
            <a:r>
              <a:rPr lang="cs-CZ" sz="2000" dirty="0"/>
              <a:t> est = byla pochválena</a:t>
            </a:r>
          </a:p>
          <a:p>
            <a:pPr lvl="1"/>
            <a:r>
              <a:rPr lang="cs-CZ" sz="2000" dirty="0" err="1"/>
              <a:t>Nom</a:t>
            </a:r>
            <a:r>
              <a:rPr lang="cs-CZ" sz="2000" dirty="0"/>
              <a:t>., </a:t>
            </a:r>
            <a:r>
              <a:rPr lang="cs-CZ" sz="2000" dirty="0" err="1"/>
              <a:t>pl</a:t>
            </a:r>
            <a:r>
              <a:rPr lang="cs-CZ" sz="2000" dirty="0"/>
              <a:t>. m., 1. osoba: </a:t>
            </a:r>
            <a:r>
              <a:rPr lang="cs-CZ" sz="2000" dirty="0" err="1"/>
              <a:t>laudati</a:t>
            </a:r>
            <a:r>
              <a:rPr lang="cs-CZ" sz="2000" dirty="0"/>
              <a:t> </a:t>
            </a:r>
            <a:r>
              <a:rPr lang="cs-CZ" sz="2000" dirty="0" err="1"/>
              <a:t>sumus</a:t>
            </a:r>
            <a:r>
              <a:rPr lang="cs-CZ" sz="2000" dirty="0"/>
              <a:t> = byli jsme pochváleni (muži)</a:t>
            </a:r>
          </a:p>
          <a:p>
            <a:pPr lvl="1"/>
            <a:r>
              <a:rPr lang="cs-CZ" sz="2000" dirty="0" err="1"/>
              <a:t>Nom</a:t>
            </a:r>
            <a:r>
              <a:rPr lang="cs-CZ" sz="2000" dirty="0"/>
              <a:t>., </a:t>
            </a:r>
            <a:r>
              <a:rPr lang="cs-CZ" sz="2000" dirty="0" err="1"/>
              <a:t>sg</a:t>
            </a:r>
            <a:r>
              <a:rPr lang="cs-CZ" sz="2000" dirty="0"/>
              <a:t>., n., 2. osoba: </a:t>
            </a:r>
            <a:r>
              <a:rPr lang="cs-CZ" sz="2000" dirty="0" err="1"/>
              <a:t>laudatum</a:t>
            </a:r>
            <a:r>
              <a:rPr lang="cs-CZ" sz="2000" dirty="0"/>
              <a:t> es =  bylo jsi pochváleno</a:t>
            </a:r>
          </a:p>
          <a:p>
            <a:r>
              <a:rPr lang="cs-CZ" sz="2400" dirty="0"/>
              <a:t>Deponentní slovesa tvoří indikativ perfekta pasiva stejně jako nedeponentní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9944AD5-E359-4BE6-B818-7161C6F78ABB}"/>
              </a:ext>
            </a:extLst>
          </p:cNvPr>
          <p:cNvSpPr/>
          <p:nvPr/>
        </p:nvSpPr>
        <p:spPr>
          <a:xfrm>
            <a:off x="1697255" y="2932808"/>
            <a:ext cx="2800951" cy="467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Laudatus</a:t>
            </a:r>
            <a:r>
              <a:rPr lang="cs-CZ" dirty="0"/>
              <a:t>, a, um / i, </a:t>
            </a:r>
            <a:r>
              <a:rPr lang="cs-CZ" dirty="0" err="1"/>
              <a:t>ae</a:t>
            </a:r>
            <a:r>
              <a:rPr lang="cs-CZ" dirty="0"/>
              <a:t>, 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60B7CCF-984D-48E3-966C-280B99696F66}"/>
              </a:ext>
            </a:extLst>
          </p:cNvPr>
          <p:cNvSpPr/>
          <p:nvPr/>
        </p:nvSpPr>
        <p:spPr>
          <a:xfrm>
            <a:off x="4905674" y="2932808"/>
            <a:ext cx="3237297" cy="467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Sum, es, est / </a:t>
            </a:r>
            <a:r>
              <a:rPr lang="cs-CZ" dirty="0" err="1"/>
              <a:t>sumus</a:t>
            </a:r>
            <a:r>
              <a:rPr lang="cs-CZ" dirty="0"/>
              <a:t>, </a:t>
            </a:r>
            <a:r>
              <a:rPr lang="cs-CZ" dirty="0" err="1"/>
              <a:t>estis</a:t>
            </a:r>
            <a:r>
              <a:rPr lang="cs-CZ" dirty="0"/>
              <a:t>, </a:t>
            </a:r>
            <a:r>
              <a:rPr lang="cs-CZ" dirty="0" err="1"/>
              <a:t>sunt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2C83F8-D864-4400-B867-9F88324B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Tvoření indikativu perfekta pasiva</a:t>
            </a:r>
          </a:p>
        </p:txBody>
      </p:sp>
    </p:spTree>
    <p:extLst>
      <p:ext uri="{BB962C8B-B14F-4D97-AF65-F5344CB8AC3E}">
        <p14:creationId xmlns:p14="http://schemas.microsoft.com/office/powerpoint/2010/main" val="67349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33CF4-A403-42AD-B553-599D5955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14"/>
            <a:ext cx="10515600" cy="1325563"/>
          </a:xfrm>
        </p:spPr>
        <p:txBody>
          <a:bodyPr/>
          <a:lstStyle/>
          <a:p>
            <a:r>
              <a:rPr lang="cs-CZ" dirty="0"/>
              <a:t>Tvary indikativu perfekta pasiva</a:t>
            </a:r>
          </a:p>
        </p:txBody>
      </p:sp>
      <p:pic>
        <p:nvPicPr>
          <p:cNvPr id="3074" name="Picture 2" descr="flat cat - big eyes : FlatCat">
            <a:extLst>
              <a:ext uri="{FF2B5EF4-FFF2-40B4-BE49-F238E27FC236}">
                <a16:creationId xmlns:a16="http://schemas.microsoft.com/office/drawing/2014/main" id="{466853E1-150A-4FBF-9519-6CC8E7877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0" b="11457"/>
          <a:stretch/>
        </p:blipFill>
        <p:spPr bwMode="auto">
          <a:xfrm>
            <a:off x="0" y="3274857"/>
            <a:ext cx="12191999" cy="35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CA20BC6-7AC1-48C4-99C6-84B5F88139E9}"/>
              </a:ext>
            </a:extLst>
          </p:cNvPr>
          <p:cNvSpPr/>
          <p:nvPr/>
        </p:nvSpPr>
        <p:spPr>
          <a:xfrm>
            <a:off x="0" y="2887236"/>
            <a:ext cx="12191999" cy="3970763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ABA435D-A237-496B-BBE4-34C1F4966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958689"/>
              </p:ext>
            </p:extLst>
          </p:nvPr>
        </p:nvGraphicFramePr>
        <p:xfrm>
          <a:off x="838200" y="1690688"/>
          <a:ext cx="10515600" cy="2595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09337">
                  <a:extLst>
                    <a:ext uri="{9D8B030D-6E8A-4147-A177-3AD203B41FA5}">
                      <a16:colId xmlns:a16="http://schemas.microsoft.com/office/drawing/2014/main" val="3226184819"/>
                    </a:ext>
                  </a:extLst>
                </a:gridCol>
                <a:gridCol w="489284">
                  <a:extLst>
                    <a:ext uri="{9D8B030D-6E8A-4147-A177-3AD203B41FA5}">
                      <a16:colId xmlns:a16="http://schemas.microsoft.com/office/drawing/2014/main" val="1133324526"/>
                    </a:ext>
                  </a:extLst>
                </a:gridCol>
                <a:gridCol w="2269958">
                  <a:extLst>
                    <a:ext uri="{9D8B030D-6E8A-4147-A177-3AD203B41FA5}">
                      <a16:colId xmlns:a16="http://schemas.microsoft.com/office/drawing/2014/main" val="3667928611"/>
                    </a:ext>
                  </a:extLst>
                </a:gridCol>
                <a:gridCol w="2430379">
                  <a:extLst>
                    <a:ext uri="{9D8B030D-6E8A-4147-A177-3AD203B41FA5}">
                      <a16:colId xmlns:a16="http://schemas.microsoft.com/office/drawing/2014/main" val="752698783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val="2259141724"/>
                    </a:ext>
                  </a:extLst>
                </a:gridCol>
                <a:gridCol w="2522621">
                  <a:extLst>
                    <a:ext uri="{9D8B030D-6E8A-4147-A177-3AD203B41FA5}">
                      <a16:colId xmlns:a16="http://schemas.microsoft.com/office/drawing/2014/main" val="18226058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BA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 konjugace</a:t>
                      </a:r>
                    </a:p>
                  </a:txBody>
                  <a:tcPr>
                    <a:solidFill>
                      <a:srgbClr val="FF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 konjugace</a:t>
                      </a:r>
                    </a:p>
                  </a:txBody>
                  <a:tcPr>
                    <a:solidFill>
                      <a:srgbClr val="FF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 konjugace</a:t>
                      </a:r>
                    </a:p>
                  </a:txBody>
                  <a:tcPr>
                    <a:solidFill>
                      <a:srgbClr val="FF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4. konjugace</a:t>
                      </a:r>
                    </a:p>
                  </a:txBody>
                  <a:tcPr>
                    <a:solidFill>
                      <a:srgbClr val="FFB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8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Sg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laudat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a, um 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monit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a, um 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dict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a, um 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audit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a, um 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38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laudat</a:t>
                      </a:r>
                      <a:r>
                        <a:rPr lang="cs-CZ" b="1" dirty="0" err="1"/>
                        <a:t>us</a:t>
                      </a:r>
                      <a:r>
                        <a:rPr lang="cs-CZ" b="1" dirty="0"/>
                        <a:t>, a, um 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monitus</a:t>
                      </a:r>
                      <a:r>
                        <a:rPr lang="cs-CZ" dirty="0"/>
                        <a:t>, a, um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dictus</a:t>
                      </a:r>
                      <a:r>
                        <a:rPr lang="cs-CZ" dirty="0"/>
                        <a:t>, a, um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auditus</a:t>
                      </a:r>
                      <a:r>
                        <a:rPr lang="cs-CZ" dirty="0"/>
                        <a:t>, a, um 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laudat</a:t>
                      </a:r>
                      <a:r>
                        <a:rPr lang="cs-CZ" b="1" dirty="0" err="1"/>
                        <a:t>us</a:t>
                      </a:r>
                      <a:r>
                        <a:rPr lang="cs-CZ" b="1" dirty="0"/>
                        <a:t>, a, um 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monitus</a:t>
                      </a:r>
                      <a:r>
                        <a:rPr lang="cs-CZ" dirty="0"/>
                        <a:t>, a, um 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dictus</a:t>
                      </a:r>
                      <a:r>
                        <a:rPr lang="cs-CZ" dirty="0"/>
                        <a:t>, a, um 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auditus</a:t>
                      </a:r>
                      <a:r>
                        <a:rPr lang="cs-CZ" dirty="0"/>
                        <a:t>, a, um 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2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Pl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laudat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ae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sumus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moniti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sumus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dicti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sumus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auditi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sumus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3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laudat</a:t>
                      </a:r>
                      <a:r>
                        <a:rPr lang="cs-CZ" b="1" dirty="0" err="1"/>
                        <a:t>i</a:t>
                      </a:r>
                      <a:r>
                        <a:rPr lang="cs-CZ" b="1" dirty="0"/>
                        <a:t>, </a:t>
                      </a:r>
                      <a:r>
                        <a:rPr lang="cs-CZ" b="1" dirty="0" err="1"/>
                        <a:t>ae</a:t>
                      </a:r>
                      <a:r>
                        <a:rPr lang="cs-CZ" b="1" dirty="0"/>
                        <a:t>, a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estis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moniti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estis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dicti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estis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auditi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estis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4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laudat</a:t>
                      </a:r>
                      <a:r>
                        <a:rPr lang="cs-CZ" b="1" dirty="0" err="1"/>
                        <a:t>i</a:t>
                      </a:r>
                      <a:r>
                        <a:rPr lang="cs-CZ" b="1" dirty="0"/>
                        <a:t>, </a:t>
                      </a:r>
                      <a:r>
                        <a:rPr lang="cs-CZ" b="1" dirty="0" err="1"/>
                        <a:t>ae</a:t>
                      </a:r>
                      <a:r>
                        <a:rPr lang="cs-CZ" b="1" dirty="0"/>
                        <a:t>, a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sunt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moniti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sunt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dicti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sunt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auditi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ae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sunt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311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708</Words>
  <Application>Microsoft Office PowerPoint</Application>
  <PresentationFormat>Širokoúhlá obrazovka</PresentationFormat>
  <Paragraphs>94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Indikativ perfekta pasiva</vt:lpstr>
      <vt:lpstr>Indikativ perfekta pasiva</vt:lpstr>
      <vt:lpstr>Participium perfekta pasiva</vt:lpstr>
      <vt:lpstr>Význam a překlad participia perfekta pasiva</vt:lpstr>
      <vt:lpstr>Tvoření indikativu perfekta pasiva</vt:lpstr>
      <vt:lpstr>Tvary indikativu perfekta pasiva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Indikativ perfekta pasiva</dc:title>
  <dc:creator>Zuzana Lukšová</dc:creator>
  <cp:lastModifiedBy>Zuzana Lukšová</cp:lastModifiedBy>
  <cp:revision>14</cp:revision>
  <dcterms:created xsi:type="dcterms:W3CDTF">2021-03-30T10:09:52Z</dcterms:created>
  <dcterms:modified xsi:type="dcterms:W3CDTF">2021-03-31T11:30:27Z</dcterms:modified>
</cp:coreProperties>
</file>