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6" autoAdjust="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6B1639-45E1-4447-A0F6-42B24A819F6B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likace.mvcr.cz/sbirka-zakonu/" TargetMode="External"/><Relationship Id="rId2" Type="http://schemas.openxmlformats.org/officeDocument/2006/relationships/hyperlink" Target="http://www.zakonyprolidi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Archivní legislativa</a:t>
            </a:r>
          </a:p>
        </p:txBody>
      </p:sp>
      <p:pic>
        <p:nvPicPr>
          <p:cNvPr id="6" name="Zástupný symbol pro obsah 5" descr="skenování0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6611" y="1935163"/>
            <a:ext cx="7190777" cy="438943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Zvláštní ustanovení</a:t>
            </a:r>
          </a:p>
          <a:p>
            <a:pPr lvl="1"/>
            <a:r>
              <a:rPr lang="cs-CZ" dirty="0"/>
              <a:t>Archivy ozbrojených sil a bezpečnostních sborů</a:t>
            </a:r>
          </a:p>
          <a:p>
            <a:pPr lvl="1"/>
            <a:r>
              <a:rPr lang="cs-CZ" dirty="0"/>
              <a:t>Archivy politických stran, orgánů Národní fronty (NF), Revolučního odborového hnutí (ROH)</a:t>
            </a:r>
          </a:p>
          <a:p>
            <a:pPr lvl="1"/>
            <a:r>
              <a:rPr lang="cs-CZ" dirty="0"/>
              <a:t>Archivy kulturních zařízení, spolků, muzeí, knihoven apod.</a:t>
            </a:r>
          </a:p>
          <a:p>
            <a:r>
              <a:rPr lang="cs-CZ" dirty="0"/>
              <a:t>Finanční sankce za porušení zákona</a:t>
            </a:r>
          </a:p>
          <a:p>
            <a:r>
              <a:rPr lang="cs-CZ" dirty="0"/>
              <a:t>Následné vydání prováděcích předpisů</a:t>
            </a:r>
          </a:p>
          <a:p>
            <a:pPr lvl="1"/>
            <a:r>
              <a:rPr lang="cs-CZ" dirty="0"/>
              <a:t>kritéria pro hodnocení písemností, postup při skartačním řízení, uznání archiválie za kulturní památku (KP), způsoby vedení evidence archiválií, ochrana a kategorizace archiválií, ukládání archiválií do archivů apod.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Novela zákona č. 343/1992 Sb., </a:t>
            </a:r>
            <a:br>
              <a:rPr lang="cs-CZ" dirty="0"/>
            </a:br>
            <a:r>
              <a:rPr lang="cs-CZ" dirty="0"/>
              <a:t>o archivnictví</a:t>
            </a:r>
          </a:p>
        </p:txBody>
      </p:sp>
      <p:pic>
        <p:nvPicPr>
          <p:cNvPr id="13" name="Zástupný symbol pro obsah 12" descr="skenování00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91357">
            <a:off x="848908" y="1979729"/>
            <a:ext cx="3159672" cy="4465641"/>
          </a:xfrm>
        </p:spPr>
      </p:pic>
      <p:pic>
        <p:nvPicPr>
          <p:cNvPr id="14" name="Zástupný symbol pro obsah 13" descr="skenování00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388522">
            <a:off x="4705882" y="1720088"/>
            <a:ext cx="3106764" cy="445106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Novela zákona č. 343/1992 Sb., </a:t>
            </a:r>
            <a:br>
              <a:rPr lang="cs-CZ" dirty="0"/>
            </a:br>
            <a:r>
              <a:rPr lang="cs-CZ" dirty="0"/>
              <a:t>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reflektuje změny po roce 1989, ale je pouze formální novelizací zákona č. 97/1974 Sb., o archivnictví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účelem novely je vytvořit předpoklady pro další rozvoj archivnictví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upravuje socialistické definice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zachovává Jednotný archivní fond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nahlížení do archiválií omezuje na 30 let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odstraňuje omezení studia pro cizince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změny v archivní síti: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Státní okresní archivy – změna názvu (původně okresní archivy) a zřizovatele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Archiv města Ústí nad Labem – původně okresní archiv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mění se názvy SOA na Moravě: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Moravský zemský archiv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Zemský archiv v Opavě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nastavuje sankce za porušení archivních předpisů</a:t>
            </a:r>
          </a:p>
          <a:p>
            <a:pPr lvl="1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499/2004 Sb., o archivnictví a spisové službě</a:t>
            </a:r>
          </a:p>
        </p:txBody>
      </p:sp>
      <p:pic>
        <p:nvPicPr>
          <p:cNvPr id="6" name="Zástupný symbol pro obsah 5" descr="skenování00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844824"/>
            <a:ext cx="3258204" cy="4433888"/>
          </a:xfrm>
        </p:spPr>
      </p:pic>
      <p:pic>
        <p:nvPicPr>
          <p:cNvPr id="8" name="Zástupný symbol pro obsah 7" descr="skenování006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21552" y="1920875"/>
            <a:ext cx="3109895" cy="44338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499/2004 Sb., o archivnictví a spisové službě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 současné době platný zákon, který se však uvádí buď </a:t>
            </a:r>
            <a:r>
              <a:rPr lang="cs-CZ" u="sng" dirty="0"/>
              <a:t>ve znění pozdějších předpisů </a:t>
            </a:r>
            <a:r>
              <a:rPr lang="cs-CZ" dirty="0"/>
              <a:t>nebo </a:t>
            </a:r>
            <a:r>
              <a:rPr lang="cs-CZ" u="sng" dirty="0"/>
              <a:t>v platném znění</a:t>
            </a:r>
            <a:r>
              <a:rPr lang="cs-CZ" dirty="0"/>
              <a:t> z důvodu pozdějších novelizací a vyhlášek</a:t>
            </a:r>
          </a:p>
          <a:p>
            <a:r>
              <a:rPr lang="cs-CZ" dirty="0"/>
              <a:t>skládá se z 15 částí</a:t>
            </a:r>
          </a:p>
          <a:p>
            <a:pPr lvl="1"/>
            <a:r>
              <a:rPr lang="cs-CZ" dirty="0"/>
              <a:t>důležitá je část první Archivnictví a spisová služba, další části se týkají změn v souvisejících zákonech</a:t>
            </a:r>
          </a:p>
          <a:p>
            <a:r>
              <a:rPr lang="cs-CZ" dirty="0"/>
              <a:t>Archivnictví a spisová služba</a:t>
            </a:r>
          </a:p>
          <a:p>
            <a:pPr lvl="1"/>
            <a:r>
              <a:rPr lang="cs-CZ" dirty="0"/>
              <a:t>vymezení pojmů – archivnictví, archiv, archiválie, archivní fond, archivní sbírka, archivní pomůcka, výkon spisové služby a skartační řízení</a:t>
            </a:r>
          </a:p>
          <a:p>
            <a:pPr lvl="1"/>
            <a:r>
              <a:rPr lang="cs-CZ" dirty="0"/>
              <a:t>výběr archiválií a jejich evidence – povinnosti uchovávání, kritéria, výběr archiválií ve skartačním řízení i mimo něj, evidence archiválií, zpřístupnění archiválií v digitální podobě, prohlášení za AKP nebo NKP, nahlížení do archiválií – badatelna</a:t>
            </a:r>
          </a:p>
          <a:p>
            <a:pPr lvl="1">
              <a:buNone/>
            </a:pPr>
            <a:endParaRPr lang="cs-CZ" dirty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499/2004 Sb., o archivnictví a spisové službě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archivní síť – veřejné, soukromé archivy</a:t>
            </a:r>
          </a:p>
          <a:p>
            <a:pPr lvl="1"/>
            <a:r>
              <a:rPr lang="cs-CZ" dirty="0"/>
              <a:t>působnost ministerstva a jednotlivých archivů, akreditace archivů</a:t>
            </a:r>
          </a:p>
          <a:p>
            <a:pPr lvl="1"/>
            <a:r>
              <a:rPr lang="cs-CZ" dirty="0"/>
              <a:t>spisová služba</a:t>
            </a:r>
          </a:p>
          <a:p>
            <a:pPr lvl="1"/>
            <a:r>
              <a:rPr lang="cs-CZ" dirty="0"/>
              <a:t>kontrolní orgány ve věcech archivnictví a spisové služby</a:t>
            </a:r>
          </a:p>
          <a:p>
            <a:pPr lvl="1"/>
            <a:r>
              <a:rPr lang="cs-CZ" dirty="0"/>
              <a:t>správní delikty a sankce</a:t>
            </a:r>
          </a:p>
          <a:p>
            <a:pPr lvl="1"/>
            <a:r>
              <a:rPr lang="cs-CZ" dirty="0"/>
              <a:t>přechodná ustanovení</a:t>
            </a:r>
          </a:p>
          <a:p>
            <a:pPr lvl="1"/>
            <a:r>
              <a:rPr lang="cs-CZ" dirty="0"/>
              <a:t>přílohy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Vyhláška č. 645/2004 Sb.,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kterou se provádějí některá ustanovení zákona o archivnictví a spisové službě</a:t>
            </a:r>
          </a:p>
          <a:p>
            <a:pPr lvl="1"/>
            <a:r>
              <a:rPr lang="cs-CZ" dirty="0"/>
              <a:t>způsob vedení evidence Národního archivního dědictví (NAD) a vyřazování archiválií z této evidence</a:t>
            </a:r>
          </a:p>
          <a:p>
            <a:pPr lvl="1"/>
            <a:r>
              <a:rPr lang="cs-CZ" dirty="0"/>
              <a:t>evidence archivních pomůcek</a:t>
            </a:r>
          </a:p>
          <a:p>
            <a:pPr lvl="1"/>
            <a:r>
              <a:rPr lang="cs-CZ" dirty="0"/>
              <a:t>vytváření, správa a zpřístupňování </a:t>
            </a:r>
            <a:r>
              <a:rPr lang="cs-CZ" dirty="0" err="1"/>
              <a:t>metadat</a:t>
            </a:r>
            <a:r>
              <a:rPr lang="cs-CZ" dirty="0"/>
              <a:t> archiválií</a:t>
            </a:r>
          </a:p>
          <a:p>
            <a:pPr lvl="1"/>
            <a:r>
              <a:rPr lang="cs-CZ" dirty="0"/>
              <a:t>badatelský řád</a:t>
            </a:r>
          </a:p>
          <a:p>
            <a:pPr lvl="1"/>
            <a:r>
              <a:rPr lang="cs-CZ" dirty="0"/>
              <a:t>ceník služeb</a:t>
            </a:r>
          </a:p>
          <a:p>
            <a:pPr lvl="1"/>
            <a:r>
              <a:rPr lang="cs-CZ" dirty="0"/>
              <a:t>podmínky pro depozitáře – nosnost, teplota, vlhkost</a:t>
            </a:r>
          </a:p>
          <a:p>
            <a:pPr lvl="1"/>
            <a:r>
              <a:rPr lang="cs-CZ" dirty="0"/>
              <a:t>přílohy – evidenční jednotky, archivní pomůcky, vzorový badatelský řád, badatelský list a ceník služeb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 č. 259/2012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 podrobnostech výkonu spisové služby</a:t>
            </a:r>
          </a:p>
          <a:p>
            <a:pPr lvl="1"/>
            <a:r>
              <a:rPr lang="cs-CZ" dirty="0"/>
              <a:t>životní cyklus písemností – příjem, označení, evidence, tvorba spisu, rozdělování a oběh dokumentů, tvorba spisového a skartačního řádu, vyhotovování, podepisování, odesílání, ukládání a vyřazování dokumentů</a:t>
            </a:r>
          </a:p>
          <a:p>
            <a:pPr lvl="1"/>
            <a:r>
              <a:rPr lang="cs-CZ" dirty="0"/>
              <a:t>výstupní datové formáty dokumentů v digitální podobě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zákona č. 167/2012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zabývá se především archiváliemi v digitální podobě</a:t>
            </a:r>
          </a:p>
          <a:p>
            <a:pPr lvl="1"/>
            <a:r>
              <a:rPr lang="cs-CZ" dirty="0"/>
              <a:t>digitální archiv</a:t>
            </a:r>
          </a:p>
          <a:p>
            <a:pPr lvl="1"/>
            <a:r>
              <a:rPr lang="cs-CZ" dirty="0"/>
              <a:t>zpřístupňování archiválií v digitální podobě</a:t>
            </a:r>
          </a:p>
          <a:p>
            <a:pPr lvl="1"/>
            <a:r>
              <a:rPr lang="cs-CZ" dirty="0"/>
              <a:t>správa </a:t>
            </a:r>
            <a:r>
              <a:rPr lang="cs-CZ" dirty="0" err="1"/>
              <a:t>metadat</a:t>
            </a:r>
            <a:r>
              <a:rPr lang="cs-CZ" dirty="0"/>
              <a:t> archiválií</a:t>
            </a:r>
          </a:p>
          <a:p>
            <a:pPr lvl="1"/>
            <a:r>
              <a:rPr lang="cs-CZ" dirty="0"/>
              <a:t>oprávnění k ukládání archiválií v digitální podobě a jeho odnětí – digitální archiv musí disponovat dvěma plnohodnotnými úložišti archiválií v digitální podobě, vzdálenými od sebe vzdušnou čarou nejméně 50 km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4400" dirty="0"/>
              <a:t>Webové odkazy na zákony a vyhlášky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2"/>
              </a:rPr>
              <a:t>www.zakonyprolidi.cz</a:t>
            </a:r>
            <a:endParaRPr lang="cs-CZ" dirty="0"/>
          </a:p>
          <a:p>
            <a:r>
              <a:rPr lang="cs-CZ" dirty="0">
                <a:hlinkClick r:id="rId3"/>
              </a:rPr>
              <a:t>https://aplikace.mvcr.cz/sbirka-zakonu/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Význam legislativy v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Archivnictví </a:t>
            </a:r>
          </a:p>
          <a:p>
            <a:pPr lvl="1"/>
            <a:r>
              <a:rPr lang="cs-CZ" dirty="0"/>
              <a:t>v současném pojetí komplex činností, slučujících v sobě dvě neoddělitelné funkce</a:t>
            </a:r>
          </a:p>
          <a:p>
            <a:pPr lvl="2"/>
            <a:r>
              <a:rPr lang="cs-CZ" dirty="0"/>
              <a:t>úřední neboli správní</a:t>
            </a:r>
          </a:p>
          <a:p>
            <a:pPr lvl="2"/>
            <a:r>
              <a:rPr lang="cs-CZ" dirty="0"/>
              <a:t>kulturněhistorickou neboli vědeckou</a:t>
            </a:r>
          </a:p>
          <a:p>
            <a:r>
              <a:rPr lang="cs-CZ" dirty="0"/>
              <a:t>Archivní soubor</a:t>
            </a:r>
          </a:p>
          <a:p>
            <a:pPr lvl="1"/>
            <a:r>
              <a:rPr lang="cs-CZ" dirty="0"/>
              <a:t>podstata jeho tvorby je organická</a:t>
            </a:r>
          </a:p>
          <a:p>
            <a:pPr lvl="1"/>
            <a:r>
              <a:rPr lang="cs-CZ" dirty="0"/>
              <a:t>archiválie je jedinečná</a:t>
            </a:r>
          </a:p>
          <a:p>
            <a:pPr>
              <a:buNone/>
            </a:pPr>
            <a:r>
              <a:rPr lang="cs-CZ" dirty="0"/>
              <a:t>		  nastavení systému, povinností a 	      		  kompetencí prostřednictvím legislativy</a:t>
            </a:r>
          </a:p>
          <a:p>
            <a:endParaRPr lang="cs-CZ" dirty="0"/>
          </a:p>
        </p:txBody>
      </p:sp>
      <p:sp>
        <p:nvSpPr>
          <p:cNvPr id="12" name="Šipka doprava 11"/>
          <p:cNvSpPr/>
          <p:nvPr/>
        </p:nvSpPr>
        <p:spPr>
          <a:xfrm>
            <a:off x="755576" y="5589240"/>
            <a:ext cx="64807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cs-CZ" dirty="0"/>
              <a:t>Související předpisy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Národní standart pro Elektronické systémy spisové služby VMV </a:t>
            </a:r>
            <a:r>
              <a:rPr lang="cs-CZ" dirty="0" err="1"/>
              <a:t>čá</a:t>
            </a:r>
            <a:r>
              <a:rPr lang="cs-CZ" dirty="0"/>
              <a:t>. 42/2023</a:t>
            </a:r>
          </a:p>
          <a:p>
            <a:r>
              <a:rPr lang="cs-CZ" dirty="0"/>
              <a:t>Zákon č. 300/2008 Sb., o elektronických úkonech a autorizované konverzi dokumentů</a:t>
            </a:r>
          </a:p>
          <a:p>
            <a:r>
              <a:rPr lang="cs-CZ" dirty="0"/>
              <a:t>Vyhláška č. 194/2009 Sb. o užívání a provozování systému datových schránek</a:t>
            </a:r>
          </a:p>
          <a:p>
            <a:r>
              <a:rPr lang="cs-CZ" dirty="0"/>
              <a:t>Zákon č. 110/2019 Sb., o zpracování osobních údajů</a:t>
            </a:r>
          </a:p>
          <a:p>
            <a:r>
              <a:rPr lang="cs-CZ" dirty="0"/>
              <a:t>Zákon č. 111/2019 Sb., kterým se mění některé zákony v souvislosti s přijetím zákona o zpracování osobních údajů</a:t>
            </a:r>
          </a:p>
          <a:p>
            <a:r>
              <a:rPr lang="cs-CZ" dirty="0"/>
              <a:t>Nařízení Evropského parlamentu a rady (EU) 2016/679, o ochraně fyzických osob v souvislosti se zpracováním osobních údajů a o volném pohybu těchto údajů a o zrušení směrnice 95/46/ES (obecné nařízení o ochraně osobních údajů) = </a:t>
            </a:r>
            <a:r>
              <a:rPr lang="cs-CZ" b="1" dirty="0"/>
              <a:t>GDPR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cs-CZ" dirty="0"/>
              <a:t>Související předpisy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040560"/>
          </a:xfrm>
        </p:spPr>
        <p:txBody>
          <a:bodyPr>
            <a:normAutofit/>
          </a:bodyPr>
          <a:lstStyle/>
          <a:p>
            <a:r>
              <a:rPr lang="cs-CZ" dirty="0"/>
              <a:t>Zákon č. 106/1999 Sb., o svobodném přístupu k informacím</a:t>
            </a:r>
          </a:p>
          <a:p>
            <a:r>
              <a:rPr lang="cs-CZ" dirty="0"/>
              <a:t>Zákon č. 121/2000 Sb., o právu autorském</a:t>
            </a:r>
          </a:p>
          <a:p>
            <a:r>
              <a:rPr lang="cs-CZ" dirty="0"/>
              <a:t>Zákon č. 412/2005 Sb., o ochraně utajovaných informací</a:t>
            </a:r>
          </a:p>
          <a:p>
            <a:r>
              <a:rPr lang="cs-CZ" dirty="0"/>
              <a:t>Zákon č. 301/2000 Sb., o matrikách, jménu a příjmení</a:t>
            </a:r>
          </a:p>
          <a:p>
            <a:r>
              <a:rPr lang="cs-CZ" dirty="0"/>
              <a:t>Zákon č. 132/2006 Sb., o kronikách obcí</a:t>
            </a:r>
          </a:p>
          <a:p>
            <a:r>
              <a:rPr lang="cs-CZ" dirty="0"/>
              <a:t>Zákon č. 234/2014 Sb., o státní službě</a:t>
            </a:r>
          </a:p>
          <a:p>
            <a:r>
              <a:rPr lang="cs-CZ" dirty="0"/>
              <a:t>Zákon č. 500/2004 Sb., správní řád</a:t>
            </a:r>
          </a:p>
          <a:p>
            <a:r>
              <a:rPr lang="cs-CZ" dirty="0"/>
              <a:t>Zákon č. 122/2000 Sb., o ochraně sbírek muzejní povahy</a:t>
            </a:r>
          </a:p>
          <a:p>
            <a:r>
              <a:rPr lang="cs-CZ" dirty="0"/>
              <a:t>Zákon č. 257/2001 Sb., o knihovnách</a:t>
            </a:r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legislativy do roku 1954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cs-CZ" dirty="0"/>
              <a:t>rakouská monarchie</a:t>
            </a:r>
          </a:p>
          <a:p>
            <a:pPr lvl="2"/>
            <a:r>
              <a:rPr lang="cs-CZ" dirty="0"/>
              <a:t>první snahy o vyřešení jednotného archivního systému</a:t>
            </a:r>
          </a:p>
          <a:p>
            <a:pPr lvl="1"/>
            <a:r>
              <a:rPr lang="cs-CZ" dirty="0"/>
              <a:t>19. století </a:t>
            </a:r>
          </a:p>
          <a:p>
            <a:pPr lvl="2"/>
            <a:r>
              <a:rPr lang="cs-CZ" dirty="0"/>
              <a:t>k původní úřední funkci archivů přistupuje i hledisko kulturně historické</a:t>
            </a:r>
          </a:p>
          <a:p>
            <a:pPr lvl="1"/>
            <a:r>
              <a:rPr lang="cs-CZ" dirty="0"/>
              <a:t>po roce 1918</a:t>
            </a:r>
          </a:p>
          <a:p>
            <a:pPr lvl="2"/>
            <a:r>
              <a:rPr lang="cs-CZ" dirty="0"/>
              <a:t>kompetenční spory mezi ministerstvem vnitra a ministerstvem školství a národní osvěty</a:t>
            </a:r>
          </a:p>
          <a:p>
            <a:pPr lvl="2"/>
            <a:r>
              <a:rPr lang="cs-CZ" dirty="0"/>
              <a:t>vznik resortních archivů</a:t>
            </a:r>
          </a:p>
          <a:p>
            <a:pPr lvl="2"/>
            <a:r>
              <a:rPr lang="cs-CZ" dirty="0"/>
              <a:t>archivní legislativa nevyřešena</a:t>
            </a:r>
          </a:p>
          <a:p>
            <a:pPr lvl="1"/>
            <a:r>
              <a:rPr lang="cs-CZ" dirty="0"/>
              <a:t>po roce 1945</a:t>
            </a:r>
          </a:p>
          <a:p>
            <a:pPr lvl="2"/>
            <a:r>
              <a:rPr lang="cs-CZ" dirty="0"/>
              <a:t>po převratu v roce 1948 vyřešen kompetenční spor, archivy se dostávají do kompetence ministerstva vnitra</a:t>
            </a:r>
          </a:p>
          <a:p>
            <a:pPr lvl="1"/>
            <a:endParaRPr lang="cs-CZ" dirty="0"/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Vládní nařízení č. 29/1954 Sb., </a:t>
            </a:r>
            <a:br>
              <a:rPr lang="cs-CZ" dirty="0"/>
            </a:br>
            <a:r>
              <a:rPr lang="cs-CZ" dirty="0"/>
              <a:t>o archivnictví</a:t>
            </a:r>
          </a:p>
        </p:txBody>
      </p:sp>
      <p:pic>
        <p:nvPicPr>
          <p:cNvPr id="6" name="Zástupný symbol pro obsah 5" descr="skenování00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86570" y="1920875"/>
            <a:ext cx="3179859" cy="4433888"/>
          </a:xfrm>
        </p:spPr>
      </p:pic>
      <p:pic>
        <p:nvPicPr>
          <p:cNvPr id="7" name="Zástupný symbol pro obsah 6" descr="skenování00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822" y="1920875"/>
            <a:ext cx="3037356" cy="44338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Vládní nařízení č. 29/1954  Sb.,</a:t>
            </a:r>
            <a:br>
              <a:rPr lang="cs-CZ" dirty="0"/>
            </a:br>
            <a:r>
              <a:rPr lang="cs-CZ" dirty="0"/>
              <a:t> o archivnictví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první celostátní legislativní úprava v historii českých zemí</a:t>
            </a:r>
          </a:p>
          <a:p>
            <a:r>
              <a:rPr lang="cs-CZ" dirty="0"/>
              <a:t>organizace a řízení archivnictví náleží ministerstvu vnitra</a:t>
            </a:r>
          </a:p>
          <a:p>
            <a:pPr lvl="1"/>
            <a:r>
              <a:rPr lang="cs-CZ" dirty="0"/>
              <a:t>vydává pokyny pro vedení archivních prací, kontroluje stav a úschovu archivního materiálu, vede evidenci JAF, řídí vědeckou a kulturně osvětovou činnost, dohlíží na provádění vyřazovacích prací, pečuje o zpřístupňování a zveřejňování archivního materiálu, pečuje o odborný růst archivních pracovníků</a:t>
            </a:r>
          </a:p>
          <a:p>
            <a:pPr lvl="1"/>
            <a:r>
              <a:rPr lang="cs-CZ" dirty="0"/>
              <a:t>poradním orgánem vědecká archivní rada</a:t>
            </a:r>
          </a:p>
          <a:p>
            <a:r>
              <a:rPr lang="cs-CZ" dirty="0"/>
              <a:t>zavádí </a:t>
            </a:r>
          </a:p>
          <a:p>
            <a:pPr lvl="1"/>
            <a:r>
              <a:rPr lang="cs-CZ" dirty="0"/>
              <a:t>jednotnou archivní organizaci</a:t>
            </a:r>
          </a:p>
          <a:p>
            <a:pPr lvl="1"/>
            <a:r>
              <a:rPr lang="cs-CZ" dirty="0"/>
              <a:t>jednotný archivní fond</a:t>
            </a:r>
          </a:p>
          <a:p>
            <a:pPr lvl="1"/>
            <a:r>
              <a:rPr lang="cs-CZ" dirty="0"/>
              <a:t>státní archivy</a:t>
            </a:r>
          </a:p>
          <a:p>
            <a:pPr lvl="1"/>
            <a:r>
              <a:rPr lang="cs-CZ" dirty="0"/>
              <a:t>do organizace státních archivů začleňuje zemědělsko-lesnické archivy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>Zákon</a:t>
            </a:r>
            <a:r>
              <a:rPr lang="cs-CZ" dirty="0"/>
              <a:t> č. 97/1974 Sb.,o archivnictví</a:t>
            </a:r>
          </a:p>
        </p:txBody>
      </p:sp>
      <p:pic>
        <p:nvPicPr>
          <p:cNvPr id="13" name="Zástupný symbol pro obrázek 12" descr="skenování00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5" y="1920875"/>
            <a:ext cx="3017310" cy="4433888"/>
          </a:xfrm>
        </p:spPr>
      </p:pic>
      <p:pic>
        <p:nvPicPr>
          <p:cNvPr id="14" name="Zástupný symbol pro obsah 13" descr="skenování00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487" y="1920875"/>
            <a:ext cx="3190026" cy="44338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první zákon o archivnictví v Československu</a:t>
            </a:r>
          </a:p>
          <a:p>
            <a:r>
              <a:rPr lang="cs-CZ" dirty="0"/>
              <a:t>zavádí a stanovuje:</a:t>
            </a:r>
          </a:p>
          <a:p>
            <a:pPr lvl="1"/>
            <a:r>
              <a:rPr lang="cs-CZ" dirty="0"/>
              <a:t>archivní terminologii </a:t>
            </a:r>
          </a:p>
          <a:p>
            <a:pPr lvl="2"/>
            <a:r>
              <a:rPr lang="cs-CZ" dirty="0"/>
              <a:t>archiválie – písemné, obrazové, zvukové a jiné záznamy, které vzešly z činnosti státních a jiných orgánů a organizací i z činnosti jednotlivců a které vzhledem ke svému významu historickému, politickému, hospodářskému nebo kulturnímu mají trvalou dokumentární hodnotu</a:t>
            </a:r>
          </a:p>
          <a:p>
            <a:pPr lvl="1"/>
            <a:r>
              <a:rPr lang="cs-CZ" dirty="0"/>
              <a:t>ochranu písemností a archiválií </a:t>
            </a:r>
          </a:p>
          <a:p>
            <a:pPr lvl="2"/>
            <a:r>
              <a:rPr lang="cs-CZ" dirty="0" err="1"/>
              <a:t>předarchivní</a:t>
            </a:r>
            <a:r>
              <a:rPr lang="cs-CZ" dirty="0"/>
              <a:t> péče – původce je povinen zajistit odbornou správu svých písemností, vést jejich řádnou spisovou evidenci, zajistit jejich bezpečné uložení a následné vyřazení ve skartačním řízení</a:t>
            </a:r>
          </a:p>
          <a:p>
            <a:pPr lvl="2"/>
            <a:r>
              <a:rPr lang="cs-CZ" dirty="0"/>
              <a:t>ochrana archiválií – archiválie jsou chráněny státem, který zajišťuje jejich ochranu prostřednictvím příslušných archivů </a:t>
            </a:r>
          </a:p>
          <a:p>
            <a:pPr lvl="1"/>
            <a:r>
              <a:rPr lang="cs-CZ" dirty="0"/>
              <a:t>podmínky využití archiválií v cizině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nahlížení do archiválií</a:t>
            </a:r>
          </a:p>
          <a:p>
            <a:pPr lvl="1"/>
            <a:r>
              <a:rPr lang="cs-CZ" dirty="0"/>
              <a:t>badatelé nahlížejí do archiválií starších 50 let bez souhlasu ředitele archivu (nahlížení do mladších je podmíněno souhlasem ředitele archivu)</a:t>
            </a:r>
          </a:p>
          <a:p>
            <a:r>
              <a:rPr lang="cs-CZ" dirty="0"/>
              <a:t>působnost ministerstva vnitra (MV)</a:t>
            </a:r>
          </a:p>
          <a:p>
            <a:pPr lvl="1"/>
            <a:r>
              <a:rPr lang="cs-CZ" dirty="0"/>
              <a:t>organizace a jednotné řízení archivnictví</a:t>
            </a:r>
          </a:p>
          <a:p>
            <a:pPr lvl="1"/>
            <a:r>
              <a:rPr lang="cs-CZ" dirty="0"/>
              <a:t>Vědecká archivní rada – poradní orgán MV pro odborné a vědecké otázky archivnictví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Archivní síť</a:t>
            </a:r>
          </a:p>
          <a:p>
            <a:pPr lvl="1"/>
            <a:r>
              <a:rPr lang="cs-CZ" dirty="0"/>
              <a:t>Státní ústřední archiv (SÚAR)</a:t>
            </a:r>
          </a:p>
          <a:p>
            <a:pPr lvl="1"/>
            <a:r>
              <a:rPr lang="cs-CZ" dirty="0"/>
              <a:t>Státní oblastní archivy (SOA)</a:t>
            </a:r>
          </a:p>
          <a:p>
            <a:pPr lvl="1"/>
            <a:r>
              <a:rPr lang="cs-CZ" dirty="0"/>
              <a:t>Archivy národních výborů (ANV)</a:t>
            </a:r>
          </a:p>
          <a:p>
            <a:pPr lvl="2"/>
            <a:r>
              <a:rPr lang="cs-CZ" dirty="0"/>
              <a:t>Okresní archivy (OA)</a:t>
            </a:r>
          </a:p>
          <a:p>
            <a:pPr lvl="2"/>
            <a:r>
              <a:rPr lang="cs-CZ" dirty="0"/>
              <a:t>Archiv hl. města Prahy (AHMP)</a:t>
            </a:r>
          </a:p>
          <a:p>
            <a:pPr lvl="2"/>
            <a:r>
              <a:rPr lang="cs-CZ" dirty="0"/>
              <a:t>Archiv města Brna (AMB), </a:t>
            </a:r>
          </a:p>
          <a:p>
            <a:pPr lvl="2"/>
            <a:r>
              <a:rPr lang="cs-CZ" dirty="0"/>
              <a:t>Archiv města Ostravy (AMO)</a:t>
            </a:r>
          </a:p>
          <a:p>
            <a:pPr lvl="2"/>
            <a:r>
              <a:rPr lang="cs-CZ" dirty="0"/>
              <a:t>Archiv města Plzně (AMP)</a:t>
            </a:r>
          </a:p>
          <a:p>
            <a:pPr lvl="1"/>
            <a:r>
              <a:rPr lang="cs-CZ" dirty="0"/>
              <a:t>Podnikové archivy (PA)</a:t>
            </a:r>
          </a:p>
          <a:p>
            <a:pPr lvl="1"/>
            <a:r>
              <a:rPr lang="cs-CZ" dirty="0"/>
              <a:t>Archivy zvláštního významu (AZV)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</TotalTime>
  <Words>1251</Words>
  <Application>Microsoft Office PowerPoint</Application>
  <PresentationFormat>Předvádění na obrazovce (4:3)</PresentationFormat>
  <Paragraphs>141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Constantia</vt:lpstr>
      <vt:lpstr>Wingdings 2</vt:lpstr>
      <vt:lpstr>Tok</vt:lpstr>
      <vt:lpstr>Archivní legislativa</vt:lpstr>
      <vt:lpstr>Význam legislativy v archivnictví</vt:lpstr>
      <vt:lpstr>Vývoj legislativy do roku 1954</vt:lpstr>
      <vt:lpstr>Vládní nařízení č. 29/1954 Sb.,  o archivnictví</vt:lpstr>
      <vt:lpstr>Vládní nařízení č. 29/1954  Sb.,  o archivnictví</vt:lpstr>
      <vt:lpstr>Zákon č. 97/1974 Sb.,o archivnictví</vt:lpstr>
      <vt:lpstr>Zákon č. 97/1974 Sb., o archivnictví</vt:lpstr>
      <vt:lpstr>Zákon č. 97/1974 Sb., o archivnictví</vt:lpstr>
      <vt:lpstr>Zákon č. 97/1974 Sb., o archivnictví</vt:lpstr>
      <vt:lpstr>Zákon č. 97/1974 Sb., o archivnictví</vt:lpstr>
      <vt:lpstr>Novela zákona č. 343/1992 Sb.,  o archivnictví</vt:lpstr>
      <vt:lpstr>Novela zákona č. 343/1992 Sb.,  o archivnictví</vt:lpstr>
      <vt:lpstr>Zákon č. 499/2004 Sb., o archivnictví a spisové službě</vt:lpstr>
      <vt:lpstr>Zákon č. 499/2004 Sb., o archivnictví a spisové službě</vt:lpstr>
      <vt:lpstr>Zákon č. 499/2004 Sb., o archivnictví a spisové službě</vt:lpstr>
      <vt:lpstr>Vyhláška č. 645/2004 Sb.,</vt:lpstr>
      <vt:lpstr>Vyhláška č. 259/2012 Sb.</vt:lpstr>
      <vt:lpstr>Novela zákona č. 167/2012 Sb.</vt:lpstr>
      <vt:lpstr>   Webové odkazy na zákony a vyhlášky</vt:lpstr>
      <vt:lpstr>Související předpisy</vt:lpstr>
      <vt:lpstr>Související předpisy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 města Brna</dc:title>
  <dc:creator>Radana Červená</dc:creator>
  <cp:lastModifiedBy>Červená Radana (MMB_AMB)</cp:lastModifiedBy>
  <cp:revision>104</cp:revision>
  <cp:lastPrinted>2019-02-18T09:24:33Z</cp:lastPrinted>
  <dcterms:created xsi:type="dcterms:W3CDTF">2016-02-08T13:24:04Z</dcterms:created>
  <dcterms:modified xsi:type="dcterms:W3CDTF">2024-02-28T07:18:19Z</dcterms:modified>
</cp:coreProperties>
</file>