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7" r:id="rId3"/>
    <p:sldId id="278" r:id="rId4"/>
    <p:sldId id="276" r:id="rId5"/>
    <p:sldId id="257" r:id="rId6"/>
    <p:sldId id="291" r:id="rId7"/>
    <p:sldId id="292" r:id="rId8"/>
    <p:sldId id="274" r:id="rId9"/>
    <p:sldId id="275" r:id="rId10"/>
    <p:sldId id="279" r:id="rId11"/>
    <p:sldId id="280" r:id="rId12"/>
    <p:sldId id="281" r:id="rId13"/>
    <p:sldId id="282" r:id="rId14"/>
    <p:sldId id="283" r:id="rId15"/>
    <p:sldId id="259" r:id="rId16"/>
    <p:sldId id="284" r:id="rId17"/>
    <p:sldId id="287" r:id="rId18"/>
    <p:sldId id="285" r:id="rId19"/>
    <p:sldId id="288" r:id="rId20"/>
    <p:sldId id="289" r:id="rId21"/>
    <p:sldId id="258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3" r:id="rId3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C124C5-A6D8-4A67-8E93-91E8AF6E231D}" type="datetimeFigureOut">
              <a:rPr lang="cs-CZ" smtClean="0"/>
              <a:pPr/>
              <a:t>22.05.2024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okumenty\Downloads\Priloha_k_Metodickemu_pokynu_AS_c_4-2022_Zakladni_pravidla_pro_zpracovani_archivalii_v3-1_-_20221006%20(1).pdf" TargetMode="External"/><Relationship Id="rId2" Type="http://schemas.openxmlformats.org/officeDocument/2006/relationships/hyperlink" Target="file:///D:\Dokumenty\Downloads\Metodicky_pokyn_AS_c_4-2022_Zakladni_pravidla_pro_zpracovani_archivalii_v3-1_-_20221006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ghtcomp.cz/elza/" TargetMode="External"/><Relationship Id="rId2" Type="http://schemas.openxmlformats.org/officeDocument/2006/relationships/hyperlink" Target="https://www.tacr.cz/elza-elektronicke-zpracovani-archivali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748464" cy="30243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</a:t>
            </a:r>
            <a:br>
              <a:rPr lang="cs-CZ" dirty="0"/>
            </a:br>
            <a:r>
              <a:rPr lang="cs-CZ" dirty="0"/>
              <a:t>pro zpracování archiválií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Výsledky GI NAD 2012–2013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1. kapitola </a:t>
            </a:r>
            <a:r>
              <a:rPr lang="cs-CZ" sz="2000" dirty="0"/>
              <a:t>shrnuje okolnosti vzniku Základních pravidel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2. kapitola </a:t>
            </a:r>
            <a:r>
              <a:rPr lang="cs-CZ" sz="2000" dirty="0"/>
              <a:t>se zabývá vlastním archivním zpracováním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vznik archiválií a archivních souborů, kodifikace jejich evidence, způsob strukturování archivních fondů (evidenční jednotky a druhy archivních pomůcek)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3. kapitola </a:t>
            </a:r>
            <a:r>
              <a:rPr lang="cs-CZ" sz="2000" dirty="0"/>
              <a:t>definuje úrovně popisu podle mezinárodního standardu ISAD (G)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4. a 5. kapitola </a:t>
            </a:r>
            <a:r>
              <a:rPr lang="cs-CZ" sz="2000" dirty="0"/>
              <a:t>stanovuje popis a závaznost prvků, vztažených k jednotlivým druhům archivních pomůcek a archiválií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6. kapitola </a:t>
            </a:r>
            <a:r>
              <a:rPr lang="cs-CZ" sz="2000" dirty="0"/>
              <a:t>se zabývá popisem původců podle mezinárodního standardu ISAAR (CPF)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7. kapitola </a:t>
            </a:r>
            <a:r>
              <a:rPr lang="cs-CZ" sz="2000" dirty="0"/>
              <a:t>obsahuje pravidla pro tvorbu názvů a jmen původců, přístupových bodů a rejstříků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8. kapitola </a:t>
            </a:r>
            <a:r>
              <a:rPr lang="cs-CZ" sz="2000" dirty="0"/>
              <a:t>popisuje archivy a vědecké kulturní instituce uchovávající archiválie, registr je specifikován standardem ISDIAH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Přílohy</a:t>
            </a:r>
            <a:r>
              <a:rPr lang="cs-CZ" sz="2000" dirty="0"/>
              <a:t> s konkrétními příklady aplikace Základních pravidel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ukázky archivních pomůcek (manipulační seznamy, inventáře, katalogy)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Rejstřík</a:t>
            </a:r>
            <a:r>
              <a:rPr lang="cs-CZ" sz="2000" dirty="0"/>
              <a:t> pojmů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Schéma</a:t>
            </a:r>
            <a:r>
              <a:rPr lang="cs-CZ" sz="2000" dirty="0"/>
              <a:t> XML pro ukládání a zasílání archivních pomůcek v elektronické  podobě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Mezinárodní 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ISAD (G)</a:t>
            </a:r>
          </a:p>
          <a:p>
            <a:pPr lvl="1"/>
            <a:r>
              <a:rPr lang="cs-CZ" dirty="0"/>
              <a:t>Všeobecný mezinárodní standard pro archivní popis</a:t>
            </a:r>
          </a:p>
          <a:p>
            <a:r>
              <a:rPr lang="cs-CZ" dirty="0"/>
              <a:t>ISAAR (CPF)</a:t>
            </a:r>
          </a:p>
          <a:p>
            <a:pPr lvl="1"/>
            <a:r>
              <a:rPr lang="cs-CZ" dirty="0"/>
              <a:t>Mezinárodní standard pro archivní </a:t>
            </a:r>
            <a:r>
              <a:rPr lang="cs-CZ" dirty="0" err="1"/>
              <a:t>autoritní</a:t>
            </a:r>
            <a:r>
              <a:rPr lang="cs-CZ" dirty="0"/>
              <a:t> záznamy korporací, osob a rodů</a:t>
            </a:r>
          </a:p>
          <a:p>
            <a:r>
              <a:rPr lang="cs-CZ" dirty="0"/>
              <a:t>ISDIAH</a:t>
            </a:r>
          </a:p>
          <a:p>
            <a:pPr lvl="1"/>
            <a:r>
              <a:rPr lang="cs-CZ" dirty="0"/>
              <a:t>Mezinárodní standard pro popis archivů a kulturně vědeckých institucí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zásadní činnost pro zpřístupnění archiválií</a:t>
            </a:r>
          </a:p>
          <a:p>
            <a:r>
              <a:rPr lang="cs-CZ" dirty="0"/>
              <a:t>pořádání archiválií</a:t>
            </a:r>
          </a:p>
          <a:p>
            <a:pPr lvl="1"/>
            <a:r>
              <a:rPr lang="cs-CZ" dirty="0"/>
              <a:t>fyzické a logické uspořádání podle příslušného pořádacího schématu a ukládání do ukládacích obalů</a:t>
            </a:r>
          </a:p>
          <a:p>
            <a:r>
              <a:rPr lang="cs-CZ" dirty="0"/>
              <a:t>archivní popis</a:t>
            </a:r>
          </a:p>
          <a:p>
            <a:pPr lvl="1"/>
            <a:r>
              <a:rPr lang="cs-CZ" dirty="0"/>
              <a:t>zpracování veškerých dostupných informací o archivním souboru do podoby informačního systému, umožňujícího zpřístupnění archiválií v reálném i virtuálním (digitálním) prostředí</a:t>
            </a:r>
          </a:p>
          <a:p>
            <a:r>
              <a:rPr lang="cs-CZ" dirty="0"/>
              <a:t>komplexní archivní popis</a:t>
            </a:r>
          </a:p>
          <a:p>
            <a:pPr lvl="1"/>
            <a:r>
              <a:rPr lang="cs-CZ" dirty="0"/>
              <a:t>popis archiválií, který zpřístupňuje jejich obsah, informace o původcích, dokumentující jejich vývoj a existenci v souvislostech, připojení rejstříkových hesel a přístupových bodů, návazných na popis archiválie a popis původce (udržovány v databázi INTERPI) a doplnění o informace k instituci, která o archiválie pečuje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Víceúrovňový popis </a:t>
            </a:r>
            <a:br>
              <a:rPr lang="cs-CZ" dirty="0"/>
            </a:br>
            <a:r>
              <a:rPr lang="cs-CZ" dirty="0"/>
              <a:t>archivního celku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popis odshora dolů podle logických celků</a:t>
            </a:r>
          </a:p>
          <a:p>
            <a:pPr lvl="1"/>
            <a:r>
              <a:rPr lang="cs-CZ" dirty="0"/>
              <a:t>od nevyššího (archivní fond, sbírka)</a:t>
            </a:r>
          </a:p>
          <a:p>
            <a:pPr lvl="1"/>
            <a:r>
              <a:rPr lang="cs-CZ" dirty="0"/>
              <a:t>nižší podřízené celky (série, nižší série, složky, </a:t>
            </a:r>
            <a:r>
              <a:rPr lang="cs-CZ" dirty="0" err="1"/>
              <a:t>podsložky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jednotlivé archiválie (jednotlivosti, části jednotlivostí)</a:t>
            </a:r>
          </a:p>
          <a:p>
            <a:r>
              <a:rPr lang="cs-CZ" dirty="0"/>
              <a:t>jednotky popisu</a:t>
            </a:r>
          </a:p>
          <a:p>
            <a:pPr lvl="1"/>
            <a:r>
              <a:rPr lang="cs-CZ" dirty="0"/>
              <a:t>archiválie (jejich části) nebo jejich skupiny pojímané jako celek, vyjádřené záznamem v informačním systému archivní pomůcky</a:t>
            </a:r>
          </a:p>
          <a:p>
            <a:r>
              <a:rPr lang="cs-CZ" dirty="0"/>
              <a:t>postupné popisování archivního souboru</a:t>
            </a:r>
          </a:p>
          <a:p>
            <a:pPr lvl="1"/>
            <a:r>
              <a:rPr lang="cs-CZ" dirty="0"/>
              <a:t>informace na nižších úrovních popis neustále konkretizují v souvislosti s postupnou hlubší znalostí zpřístupňovaných archiválií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Schéma komplexního archivního popisu</a:t>
            </a:r>
          </a:p>
        </p:txBody>
      </p:sp>
      <p:pic>
        <p:nvPicPr>
          <p:cNvPr id="6" name="Zástupný symbol pro obsah 5" descr="po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08413"/>
            <a:ext cx="7776864" cy="53495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Jednotky popisu archiválií v archivních pomůckách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archivní fond nebo archivní sbírka</a:t>
            </a:r>
          </a:p>
          <a:p>
            <a:r>
              <a:rPr lang="cs-CZ" dirty="0"/>
              <a:t>série</a:t>
            </a:r>
          </a:p>
          <a:p>
            <a:pPr lvl="1"/>
            <a:r>
              <a:rPr lang="cs-CZ" dirty="0"/>
              <a:t>jednotka popisu, vyjadřující souvislosti mezi skupinami archiválií v rámci archivního souboru</a:t>
            </a:r>
          </a:p>
          <a:p>
            <a:pPr lvl="1"/>
            <a:r>
              <a:rPr lang="cs-CZ" dirty="0"/>
              <a:t>tvořeny zpravidla na základě původní spisové manipulace (podle manipulačních seznamů, organizačního členění původce, způsobu shromažďování  a správy dokumentů) nebo na základě pořádacího schématu, věcné, obsahové nebo formální příbuznosti</a:t>
            </a:r>
          </a:p>
          <a:p>
            <a:r>
              <a:rPr lang="cs-CZ" dirty="0"/>
              <a:t>složka</a:t>
            </a:r>
          </a:p>
          <a:p>
            <a:pPr lvl="1"/>
            <a:r>
              <a:rPr lang="cs-CZ" dirty="0"/>
              <a:t>jednotka popisu, která popisuje archiválie evidované prostřednictvím evidenčních jednotek</a:t>
            </a:r>
          </a:p>
          <a:p>
            <a:pPr lvl="2"/>
            <a:r>
              <a:rPr lang="cs-CZ" dirty="0"/>
              <a:t>karton, fascikl, digitální archivní jednotka (DAJ)</a:t>
            </a:r>
          </a:p>
          <a:p>
            <a:pPr lvl="2"/>
            <a:r>
              <a:rPr lang="cs-CZ" dirty="0"/>
              <a:t>soubory jednotlivostí (soubor fotografií)</a:t>
            </a:r>
          </a:p>
          <a:p>
            <a:r>
              <a:rPr lang="cs-CZ" dirty="0"/>
              <a:t>jednotlivost</a:t>
            </a:r>
          </a:p>
          <a:p>
            <a:pPr lvl="1"/>
            <a:r>
              <a:rPr lang="cs-CZ" dirty="0"/>
              <a:t>jednotka popisu, která popisuje archiválie evidované prostřednictvím evidenčních, případně dílčích evidenčních jednotek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2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360702" cy="4752528"/>
          </a:xfrm>
        </p:spPr>
      </p:pic>
      <p:pic>
        <p:nvPicPr>
          <p:cNvPr id="8" name="Zástupný symbol pro obsah 7" descr="Stránky z Zakladni_pravidla_pro_zpracovani_archivalii_2015-s_cervene_vyznacenymi_zmenami-2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052736"/>
            <a:ext cx="3456384" cy="4887837"/>
          </a:xfrm>
        </p:spPr>
      </p:pic>
      <p:pic>
        <p:nvPicPr>
          <p:cNvPr id="9" name="Zástupný symbol pro obsah 4" descr="Stránky z Zakladni_pravidla_pro_zpracovani_archivalii_2015-s_cervene_vyznacenymi_zmenami-2_Stránka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23627"/>
            <a:ext cx="3347864" cy="4734374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3347864" y="476672"/>
            <a:ext cx="22322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2_Stránka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548679"/>
            <a:ext cx="3960441" cy="5600647"/>
          </a:xfrm>
        </p:spPr>
      </p:pic>
      <p:pic>
        <p:nvPicPr>
          <p:cNvPr id="6" name="Zástupný symbol pro obsah 5" descr="Stránky z Zakladni_pravidla_pro_zpracovani_archivalii_2015-s_cervene_vyznacenymi_zmenami-2_Stránka_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50650" cy="558680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 descr="Stránky z Zakladni_pravidla_pro_zpracovani_archivalii_2015-s_cervene_vyznacenymi_zmenami-2_Stránka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33613"/>
            <a:ext cx="3270088" cy="4624387"/>
          </a:xfrm>
        </p:spPr>
      </p:pic>
      <p:pic>
        <p:nvPicPr>
          <p:cNvPr id="16" name="Zástupný symbol pro obsah 15" descr="Stránky z Zakladni_pravidla_pro_zpracovani_archivalii_2015-s_cervene_vyznacenymi_zmenami-2_Stránka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312368" cy="4684177"/>
          </a:xfrm>
        </p:spPr>
      </p:pic>
      <p:pic>
        <p:nvPicPr>
          <p:cNvPr id="17" name="Zástupný symbol pro obsah 4" descr="Stránky z Zakladni_pravidla_pro_zpracovani_archivalii_2015-s_cervene_vyznacenymi_zmenami-2_Stránka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764704"/>
            <a:ext cx="3106103" cy="4392488"/>
          </a:xfrm>
          <a:prstGeom prst="rect">
            <a:avLst/>
          </a:prstGeom>
        </p:spPr>
      </p:pic>
      <p:pic>
        <p:nvPicPr>
          <p:cNvPr id="18" name="Zástupný symbol pro obsah 6" descr="Stránky z Zakladni_pravidla_pro_zpracovani_archivalii_2015-s_cervene_vyznacenymi_zmenami-2_Stránka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556792"/>
            <a:ext cx="2987824" cy="4225225"/>
          </a:xfrm>
          <a:prstGeom prst="rect">
            <a:avLst/>
          </a:prstGeom>
        </p:spPr>
      </p:pic>
      <p:sp>
        <p:nvSpPr>
          <p:cNvPr id="20" name="Elipsa 19"/>
          <p:cNvSpPr/>
          <p:nvPr/>
        </p:nvSpPr>
        <p:spPr>
          <a:xfrm>
            <a:off x="4499992" y="6093296"/>
            <a:ext cx="1512168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tiráž</a:t>
            </a:r>
          </a:p>
        </p:txBody>
      </p:sp>
      <p:sp>
        <p:nvSpPr>
          <p:cNvPr id="21" name="Elipsa 20"/>
          <p:cNvSpPr/>
          <p:nvPr/>
        </p:nvSpPr>
        <p:spPr>
          <a:xfrm>
            <a:off x="6300192" y="692696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inventární soupis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4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270088" cy="4624387"/>
          </a:xfrm>
        </p:spPr>
      </p:pic>
      <p:pic>
        <p:nvPicPr>
          <p:cNvPr id="6" name="Zástupný symbol pro obsah 5" descr="Stránky z Zakladni_pravidla_pro_zpracovani_archivalii_2015-s_cervene_vyznacenymi_zmenami-4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700808"/>
            <a:ext cx="3270088" cy="4624387"/>
          </a:xfrm>
        </p:spPr>
      </p:pic>
      <p:pic>
        <p:nvPicPr>
          <p:cNvPr id="7" name="Zástupný symbol pro obsah 4" descr="Stránky z Zakladni_pravidla_pro_zpracovani_archivalii_2015-s_cervene_vyznacenymi_zmenami-4_Stránka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3270088" cy="4624387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3347864" y="980728"/>
            <a:ext cx="15121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Důvody vzniku </a:t>
            </a:r>
            <a:br>
              <a:rPr lang="cs-CZ" sz="4000" dirty="0"/>
            </a:br>
            <a:r>
              <a:rPr lang="cs-CZ" sz="4000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44522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rostoucí vliv mezinárodních norem na archivnictví a archivní popis</a:t>
            </a:r>
          </a:p>
          <a:p>
            <a:pPr lvl="1"/>
            <a:r>
              <a:rPr lang="cs-CZ" dirty="0"/>
              <a:t>potřeba výměny informací se zahraničím</a:t>
            </a:r>
          </a:p>
          <a:p>
            <a:pPr lvl="2"/>
            <a:r>
              <a:rPr lang="cs-CZ" dirty="0"/>
              <a:t>kompatibilita dat, využití mezinárodních standardů EAD a EAC</a:t>
            </a:r>
          </a:p>
          <a:p>
            <a:r>
              <a:rPr lang="cs-CZ" dirty="0"/>
              <a:t>propojení archivů s příbuznými paměťovými institucemi</a:t>
            </a:r>
          </a:p>
          <a:p>
            <a:r>
              <a:rPr lang="cs-CZ" dirty="0"/>
              <a:t>návaznost na státní správu a globální informační systémy</a:t>
            </a:r>
          </a:p>
          <a:p>
            <a:r>
              <a:rPr lang="cs-CZ" dirty="0"/>
              <a:t>reflexe nových informačních technologií (internet)</a:t>
            </a:r>
          </a:p>
          <a:p>
            <a:r>
              <a:rPr lang="cs-CZ" dirty="0"/>
              <a:t>změna náhledu na pojetí archiválie, na vymezení archivních fondů a sbírek, vznik nových typů archiválií u nichž není možné aplikovat dosavadní způsob zpracování </a:t>
            </a:r>
          </a:p>
          <a:p>
            <a:pPr lvl="1"/>
            <a:r>
              <a:rPr lang="cs-CZ" dirty="0"/>
              <a:t>dokumenty v digitální podobě, různé typy technické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5_Stránka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270088" cy="4624387"/>
          </a:xfrm>
        </p:spPr>
      </p:pic>
      <p:pic>
        <p:nvPicPr>
          <p:cNvPr id="10" name="Zástupný symbol pro obsah 9" descr="Stránky z Zakladni_pravidla_pro_zpracovani_archivalii_2015-s_cervene_vyznacenymi_zmenami-5_Stránk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3270088" cy="4624387"/>
          </a:xfrm>
        </p:spPr>
      </p:pic>
      <p:pic>
        <p:nvPicPr>
          <p:cNvPr id="11" name="Zástupný symbol pro obsah 6" descr="Stránky z Zakladni_pravidla_pro_zpracovani_archivalii_2015-s_cervene_vyznacenymi_zmenami-5_Stránka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912" y="908720"/>
            <a:ext cx="3270088" cy="4624387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3203848" y="548680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katalog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Generální inventury  NAD (GI NAD)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patří k tradičním nástrojům českého archivnictví</a:t>
            </a:r>
          </a:p>
          <a:p>
            <a:r>
              <a:rPr lang="cs-CZ" dirty="0"/>
              <a:t>pravidelné, cca desetileté intervaly</a:t>
            </a:r>
          </a:p>
          <a:p>
            <a:r>
              <a:rPr lang="cs-CZ" dirty="0"/>
              <a:t>ověřují a zjišťují informace o rozsahu a struktuře archiválií v ČR</a:t>
            </a:r>
          </a:p>
          <a:p>
            <a:r>
              <a:rPr lang="cs-CZ" dirty="0"/>
              <a:t>vyhlašovány MV ČR, odborem archivní správy a spisové služby MV podle § 44 písm. i) zákona 499/2004 Sb. o archivnictví a spisové službě a změně některých zákonů ve znění pozdějších předpisů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vyhlášena Pokynem AS MV ČR dne 1. 7. 2012 s termínem realizace do 31. 12. 2013</a:t>
            </a:r>
          </a:p>
          <a:p>
            <a:pPr lvl="1"/>
            <a:r>
              <a:rPr lang="cs-CZ" dirty="0"/>
              <a:t>o odklad požádalo 20 archivů</a:t>
            </a:r>
          </a:p>
          <a:p>
            <a:pPr lvl="2"/>
            <a:r>
              <a:rPr lang="cs-CZ" dirty="0"/>
              <a:t>realizace zákona č. 428/2012 Sb., o majetkovém vyrovnání s církvemi a náboženskými společnostmi</a:t>
            </a:r>
          </a:p>
          <a:p>
            <a:pPr lvl="2"/>
            <a:r>
              <a:rPr lang="cs-CZ" dirty="0"/>
              <a:t>realizace zákona č. 262/2011 Sb., o účastnících odboje a odporu proti komunismu</a:t>
            </a:r>
          </a:p>
          <a:p>
            <a:r>
              <a:rPr lang="cs-CZ" dirty="0"/>
              <a:t>vyhodnocení posunuto na rok 2015</a:t>
            </a:r>
          </a:p>
          <a:p>
            <a:r>
              <a:rPr lang="cs-CZ" dirty="0"/>
              <a:t>akce se zúčastnilo 134 archivů a 310 kulturně vědeckých institucí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Cíle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zjistit přesný rozsah NAD</a:t>
            </a:r>
          </a:p>
          <a:p>
            <a:r>
              <a:rPr lang="cs-CZ" dirty="0"/>
              <a:t>porovnat fyzický stav archiválií s evidencí NAD v programu </a:t>
            </a:r>
            <a:r>
              <a:rPr lang="cs-CZ" dirty="0" err="1"/>
              <a:t>PEvA</a:t>
            </a:r>
            <a:endParaRPr lang="cs-CZ" dirty="0"/>
          </a:p>
          <a:p>
            <a:pPr lvl="1"/>
            <a:r>
              <a:rPr lang="cs-CZ" dirty="0"/>
              <a:t>zpřesnit existující a doplnit nové údaje</a:t>
            </a:r>
          </a:p>
          <a:p>
            <a:r>
              <a:rPr lang="cs-CZ" dirty="0"/>
              <a:t>zjištění aktuálního fyzického stavu archiválií</a:t>
            </a:r>
          </a:p>
          <a:p>
            <a:pPr lvl="1"/>
            <a:r>
              <a:rPr lang="cs-CZ" dirty="0"/>
              <a:t>kvantifikace stavu podle počtu evidenčních jednotek</a:t>
            </a:r>
          </a:p>
          <a:p>
            <a:r>
              <a:rPr lang="cs-CZ" dirty="0"/>
              <a:t>zjištění fyzického stavu AKP a NKP</a:t>
            </a:r>
          </a:p>
          <a:p>
            <a:r>
              <a:rPr lang="cs-CZ" dirty="0"/>
              <a:t>zlepšení stavu evidence NAD</a:t>
            </a:r>
          </a:p>
          <a:p>
            <a:r>
              <a:rPr lang="cs-CZ" dirty="0"/>
              <a:t>odstranění nedostatků zjištěných při kontrole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Metodika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nově definované evidenční jednotky</a:t>
            </a:r>
          </a:p>
          <a:p>
            <a:pPr lvl="1"/>
            <a:r>
              <a:rPr lang="cs-CZ" dirty="0"/>
              <a:t>výsledek činnosti pracovní skupiny pro nová Základní pravidla pro zpracování archiválií</a:t>
            </a:r>
          </a:p>
          <a:p>
            <a:r>
              <a:rPr lang="cs-CZ" dirty="0"/>
              <a:t>částečná implementace nových Základních pravidel pro zpracování archiválií</a:t>
            </a:r>
          </a:p>
          <a:p>
            <a:pPr lvl="1"/>
            <a:r>
              <a:rPr lang="cs-CZ" dirty="0"/>
              <a:t>publikovány v roce 2013</a:t>
            </a:r>
          </a:p>
          <a:p>
            <a:r>
              <a:rPr lang="cs-CZ" dirty="0"/>
              <a:t>nový formát programu </a:t>
            </a:r>
            <a:r>
              <a:rPr lang="cs-CZ" dirty="0" err="1"/>
              <a:t>PEvA</a:t>
            </a:r>
            <a:endParaRPr lang="cs-CZ" dirty="0"/>
          </a:p>
          <a:p>
            <a:r>
              <a:rPr lang="cs-CZ" dirty="0"/>
              <a:t>protokoly GI NAD s předepsanými statistickými přílohami</a:t>
            </a:r>
          </a:p>
          <a:p>
            <a:pPr lvl="1"/>
            <a:r>
              <a:rPr lang="cs-CZ" dirty="0"/>
              <a:t>změny zapracovány do archivních pomůcek</a:t>
            </a:r>
          </a:p>
          <a:p>
            <a:pPr lvl="1"/>
            <a:r>
              <a:rPr lang="cs-CZ" dirty="0"/>
              <a:t>vyhotoveny seznamy nedohledaných archiválií a nedobytných zápůjček</a:t>
            </a:r>
          </a:p>
          <a:p>
            <a:pPr lvl="1"/>
            <a:r>
              <a:rPr lang="cs-CZ" dirty="0"/>
              <a:t>převedení archiválií do péče jiných archivů</a:t>
            </a:r>
          </a:p>
          <a:p>
            <a:pPr lvl="1"/>
            <a:r>
              <a:rPr lang="cs-CZ" dirty="0"/>
              <a:t>vyřazení archiválií z důvodu zničení</a:t>
            </a:r>
          </a:p>
          <a:p>
            <a:pPr lvl="1"/>
            <a:r>
              <a:rPr lang="cs-CZ" dirty="0"/>
              <a:t>podány návrhy na prohlášení za AKP či NKP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evidenci NAD </a:t>
            </a:r>
          </a:p>
          <a:p>
            <a:pPr lvl="1"/>
            <a:r>
              <a:rPr lang="cs-CZ" dirty="0"/>
              <a:t>176 099 archivních souborů </a:t>
            </a:r>
          </a:p>
          <a:p>
            <a:pPr lvl="1"/>
            <a:r>
              <a:rPr lang="cs-CZ" dirty="0"/>
              <a:t>814, 4 běžných kilometrů</a:t>
            </a:r>
          </a:p>
          <a:p>
            <a:r>
              <a:rPr lang="cs-CZ" dirty="0"/>
              <a:t>archiválie v analogové podobě	</a:t>
            </a:r>
          </a:p>
          <a:p>
            <a:pPr lvl="1"/>
            <a:r>
              <a:rPr lang="cs-CZ" dirty="0"/>
              <a:t>NA (15,6 %)</a:t>
            </a:r>
          </a:p>
          <a:p>
            <a:pPr lvl="1"/>
            <a:r>
              <a:rPr lang="cs-CZ" dirty="0"/>
              <a:t>SOA (62,1 %)</a:t>
            </a:r>
          </a:p>
          <a:p>
            <a:pPr lvl="1"/>
            <a:r>
              <a:rPr lang="cs-CZ" dirty="0"/>
              <a:t>specializované archivy (12,2 %)</a:t>
            </a:r>
          </a:p>
          <a:p>
            <a:pPr lvl="1"/>
            <a:r>
              <a:rPr lang="cs-CZ" dirty="0"/>
              <a:t>archivy územně samosprávných celků (5 %)</a:t>
            </a:r>
          </a:p>
          <a:p>
            <a:pPr lvl="1"/>
            <a:r>
              <a:rPr lang="cs-CZ" dirty="0"/>
              <a:t>ABS (2,1 %)</a:t>
            </a:r>
          </a:p>
          <a:p>
            <a:pPr lvl="1"/>
            <a:r>
              <a:rPr lang="cs-CZ" dirty="0"/>
              <a:t>soukromé archivy (1,2 %)</a:t>
            </a:r>
          </a:p>
          <a:p>
            <a:pPr lvl="1"/>
            <a:r>
              <a:rPr lang="cs-CZ" dirty="0"/>
              <a:t>kulturně vědecké instituce (0,9 %)</a:t>
            </a:r>
          </a:p>
          <a:p>
            <a:pPr lvl="1"/>
            <a:r>
              <a:rPr lang="cs-CZ" dirty="0"/>
              <a:t>dva BA, u nichž byl zrušen stupeň utajení (0,03 %)</a:t>
            </a:r>
          </a:p>
          <a:p>
            <a:pPr lvl="1"/>
            <a:r>
              <a:rPr lang="cs-CZ" dirty="0"/>
              <a:t>mimo archivy (0,6 %)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</a:t>
            </a:r>
          </a:p>
        </p:txBody>
      </p:sp>
      <p:pic>
        <p:nvPicPr>
          <p:cNvPr id="4" name="Zástupný symbol pro obsah 3" descr="tab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686569" cy="417646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0"/>
            <a:ext cx="5832648" cy="620688"/>
          </a:xfrm>
        </p:spPr>
        <p:txBody>
          <a:bodyPr>
            <a:normAutofit/>
          </a:bodyPr>
          <a:lstStyle/>
          <a:p>
            <a:r>
              <a:rPr lang="cs-CZ" sz="2800" b="1" dirty="0"/>
              <a:t>Velikost archivů podle metráže</a:t>
            </a:r>
          </a:p>
        </p:txBody>
      </p:sp>
      <p:pic>
        <p:nvPicPr>
          <p:cNvPr id="4" name="Zástupný symbol pro obsah 3" descr="tab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7504" y="620688"/>
            <a:ext cx="7336496" cy="393922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3852936" cy="23488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/>
              <a:t>NA (126 766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MZA (125 018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Praha (79 289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ZA Opava (77 468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</a:t>
            </a:r>
            <a:r>
              <a:rPr lang="cs-CZ" sz="1800" dirty="0" err="1"/>
              <a:t>Zámrsk</a:t>
            </a:r>
            <a:r>
              <a:rPr lang="cs-CZ" sz="1800" dirty="0"/>
              <a:t> (68 572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Plzeň (53 829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Třeboň (51 175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Litoměřice (50 740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27984" y="53012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další archivy například:</a:t>
            </a:r>
          </a:p>
          <a:p>
            <a:r>
              <a:rPr lang="cs-CZ" dirty="0"/>
              <a:t>AHMP (21 077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  <a:p>
            <a:r>
              <a:rPr lang="cs-CZ" dirty="0"/>
              <a:t>ABS (17 336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273050"/>
            <a:ext cx="6300192" cy="49165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Zpracování a přístupnost archiválií</a:t>
            </a:r>
          </a:p>
        </p:txBody>
      </p:sp>
      <p:pic>
        <p:nvPicPr>
          <p:cNvPr id="9" name="Zástupný symbol pro obsah 8" descr="tab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606240" cy="3930497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11560" y="4869161"/>
            <a:ext cx="8208912" cy="1656184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000" dirty="0"/>
              <a:t> přístupno 55 237 archivních souborů (31,66 %)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částečně přístupných 25 303 archivních souborů (14,36 %)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nepřístupno 95 556 archivních souborů (54,26 %)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algn="ctr"/>
            <a:r>
              <a:rPr lang="cs-CZ" sz="2000" dirty="0"/>
              <a:t>Plně přístupná badatelům je necelá třetina archivních souborů v ČR.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994122"/>
          </a:xfrm>
        </p:spPr>
        <p:txBody>
          <a:bodyPr>
            <a:noAutofit/>
          </a:bodyPr>
          <a:lstStyle/>
          <a:p>
            <a:r>
              <a:rPr lang="cs-CZ" sz="3200" dirty="0"/>
              <a:t>Archivní soubory (AS) </a:t>
            </a:r>
            <a:br>
              <a:rPr lang="cs-CZ" sz="3200" dirty="0"/>
            </a:br>
            <a:r>
              <a:rPr lang="cs-CZ" sz="3200" dirty="0"/>
              <a:t>podle časového rozsahu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412776"/>
            <a:ext cx="4536504" cy="544522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od počátku našeho letopočtu do roku 2014</a:t>
            </a:r>
          </a:p>
          <a:p>
            <a:pPr lvl="1"/>
            <a:r>
              <a:rPr lang="cs-CZ" dirty="0"/>
              <a:t>před rok 1100 (5 AS)</a:t>
            </a:r>
          </a:p>
          <a:p>
            <a:pPr lvl="1"/>
            <a:r>
              <a:rPr lang="cs-CZ" dirty="0"/>
              <a:t>období 1100–1270 (cca desítky AS)</a:t>
            </a:r>
          </a:p>
          <a:p>
            <a:pPr lvl="1"/>
            <a:r>
              <a:rPr lang="cs-CZ" dirty="0"/>
              <a:t>období 1270–1520 (cca stovky AS)</a:t>
            </a:r>
          </a:p>
          <a:p>
            <a:pPr lvl="1"/>
            <a:r>
              <a:rPr lang="cs-CZ" dirty="0"/>
              <a:t>rok 1530 (1 040 AS)</a:t>
            </a:r>
          </a:p>
          <a:p>
            <a:pPr lvl="1"/>
            <a:r>
              <a:rPr lang="cs-CZ" dirty="0"/>
              <a:t>rok 1600 (2 509 AS)</a:t>
            </a:r>
          </a:p>
          <a:p>
            <a:pPr lvl="1"/>
            <a:r>
              <a:rPr lang="cs-CZ" dirty="0"/>
              <a:t>rok 1700 (5 870 AS)</a:t>
            </a:r>
          </a:p>
          <a:p>
            <a:pPr lvl="1"/>
            <a:r>
              <a:rPr lang="cs-CZ" dirty="0"/>
              <a:t>rok 1800 (12 312 AS)</a:t>
            </a:r>
          </a:p>
          <a:p>
            <a:pPr lvl="1"/>
            <a:r>
              <a:rPr lang="cs-CZ" dirty="0"/>
              <a:t>rok 1900 (42 578 AS)</a:t>
            </a:r>
          </a:p>
          <a:p>
            <a:pPr lvl="1"/>
            <a:r>
              <a:rPr lang="cs-CZ" dirty="0"/>
              <a:t>rok 1930 (65 000 AS)</a:t>
            </a:r>
          </a:p>
          <a:p>
            <a:pPr lvl="1"/>
            <a:r>
              <a:rPr lang="cs-CZ" dirty="0"/>
              <a:t>rok 2010 (3218 AS)</a:t>
            </a:r>
          </a:p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Nejvíce archiválií je z 19. a 20. století.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Výrazněji je zastoupen raný novověk.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Většina archiválií z 21. století zatím do archivů nebyla převzata.</a:t>
            </a:r>
          </a:p>
          <a:p>
            <a:pPr>
              <a:buNone/>
            </a:pPr>
            <a:r>
              <a:rPr lang="cs-CZ" dirty="0"/>
              <a:t>?	Zaměření archivního studia, vývoj specializované archivní metodiky, archivního zpracování apod.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3" descr="gr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5104" y="1389552"/>
            <a:ext cx="6541008" cy="4139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Důvody vzniku </a:t>
            </a:r>
            <a:br>
              <a:rPr lang="cs-CZ" dirty="0"/>
            </a:br>
            <a:r>
              <a:rPr lang="cs-CZ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vliv elektronické spisové služby na tvorbu archiválií </a:t>
            </a:r>
          </a:p>
          <a:p>
            <a:r>
              <a:rPr lang="cs-CZ" dirty="0"/>
              <a:t>potřeba sjednocení popisu archiválie</a:t>
            </a:r>
          </a:p>
          <a:p>
            <a:r>
              <a:rPr lang="cs-CZ" dirty="0"/>
              <a:t>nový pohled na samotné původce</a:t>
            </a:r>
          </a:p>
          <a:p>
            <a:pPr lvl="1"/>
            <a:r>
              <a:rPr lang="cs-CZ" dirty="0"/>
              <a:t>nejen z hlediska dějin správy, ale i z hlediska sociologie, politologie, administrativní vědy</a:t>
            </a:r>
          </a:p>
          <a:p>
            <a:pPr lvl="1"/>
            <a:r>
              <a:rPr lang="cs-CZ" dirty="0"/>
              <a:t>změna podoby registratur a registraturních systémů</a:t>
            </a:r>
          </a:p>
          <a:p>
            <a:pPr lvl="1"/>
            <a:r>
              <a:rPr lang="cs-CZ" dirty="0"/>
              <a:t>nové typy původců (mezinárodní společnosti, víceúrovňoví původci)</a:t>
            </a:r>
          </a:p>
          <a:p>
            <a:r>
              <a:rPr lang="cs-CZ" dirty="0"/>
              <a:t>tlak veřejnosti na zpřístupňování archiválií a archivního popisu on-line, síťově</a:t>
            </a:r>
          </a:p>
          <a:p>
            <a:pPr lvl="1"/>
            <a:r>
              <a:rPr lang="cs-CZ" dirty="0"/>
              <a:t>změny v oblasti badatelské služby archivů</a:t>
            </a:r>
          </a:p>
          <a:p>
            <a:r>
              <a:rPr lang="cs-CZ" dirty="0"/>
              <a:t>vytvoření podmínek pro zpřístupnění digitálních dokumentů prostřednictvím Národního portálu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Poškození archiválií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83968" y="5517232"/>
            <a:ext cx="3635896" cy="864095"/>
          </a:xfrm>
        </p:spPr>
        <p:txBody>
          <a:bodyPr>
            <a:normAutofit fontScale="92500"/>
          </a:bodyPr>
          <a:lstStyle/>
          <a:p>
            <a:r>
              <a:rPr lang="cs-CZ" dirty="0"/>
              <a:t>nepoškozených (68,17 %)</a:t>
            </a:r>
          </a:p>
          <a:p>
            <a:r>
              <a:rPr lang="cs-CZ" dirty="0"/>
              <a:t>poškozených (27,88 %)</a:t>
            </a:r>
          </a:p>
        </p:txBody>
      </p:sp>
      <p:pic>
        <p:nvPicPr>
          <p:cNvPr id="10" name="Zástupný symbol pro obsah 9" descr="tab.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157192"/>
            <a:ext cx="3527072" cy="1512168"/>
          </a:xfrm>
        </p:spPr>
      </p:pic>
      <p:pic>
        <p:nvPicPr>
          <p:cNvPr id="13" name="Zástupný symbol pro obsah 12" descr="tab.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76664" cy="417076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Tematické členění podle AS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57192"/>
          </a:xfrm>
        </p:spPr>
        <p:txBody>
          <a:bodyPr>
            <a:noAutofit/>
          </a:bodyPr>
          <a:lstStyle/>
          <a:p>
            <a:r>
              <a:rPr lang="cs-CZ" sz="2000" dirty="0"/>
              <a:t>školy a školství (19,37 %)</a:t>
            </a:r>
          </a:p>
          <a:p>
            <a:r>
              <a:rPr lang="cs-CZ" sz="2000" dirty="0"/>
              <a:t>fondy samosprávy (15,36 %)</a:t>
            </a:r>
          </a:p>
          <a:p>
            <a:r>
              <a:rPr lang="cs-CZ" sz="2000" dirty="0"/>
              <a:t>podniky (13,6 %)</a:t>
            </a:r>
          </a:p>
          <a:p>
            <a:r>
              <a:rPr lang="cs-CZ" sz="2000" dirty="0"/>
              <a:t>organizace a spolky do roku 1848 (1951) (11,21 %)</a:t>
            </a:r>
          </a:p>
          <a:p>
            <a:r>
              <a:rPr lang="cs-CZ" sz="2000" dirty="0"/>
              <a:t>národní výbory (7,98 %)</a:t>
            </a:r>
          </a:p>
          <a:p>
            <a:r>
              <a:rPr lang="cs-CZ" sz="2000" dirty="0"/>
              <a:t>rodinné archivy a osobní fondy (7,88 %)</a:t>
            </a:r>
          </a:p>
          <a:p>
            <a:r>
              <a:rPr lang="cs-CZ" sz="2000" dirty="0"/>
              <a:t>družstevní organizace (7,59 %)</a:t>
            </a:r>
          </a:p>
          <a:p>
            <a:r>
              <a:rPr lang="cs-CZ" sz="2000" dirty="0"/>
              <a:t>politické a odborové organizace (4,2 %)</a:t>
            </a:r>
          </a:p>
          <a:p>
            <a:r>
              <a:rPr lang="cs-CZ" sz="2000" dirty="0"/>
              <a:t>společenské organizace a krajanské spolky (3,45 %)</a:t>
            </a:r>
          </a:p>
          <a:p>
            <a:r>
              <a:rPr lang="cs-CZ" sz="2000" dirty="0"/>
              <a:t>církevní instituce (2,89 %)</a:t>
            </a:r>
          </a:p>
          <a:p>
            <a:r>
              <a:rPr lang="cs-CZ" sz="2000" dirty="0"/>
              <a:t>fondy politické správy (2,26 %)</a:t>
            </a:r>
          </a:p>
          <a:p>
            <a:r>
              <a:rPr lang="cs-CZ" sz="2000" dirty="0"/>
              <a:t>fondy justiční správy (1,51 %)</a:t>
            </a:r>
          </a:p>
          <a:p>
            <a:r>
              <a:rPr lang="cs-CZ" sz="2000" dirty="0"/>
              <a:t>fondy ústavních orgánů, ústředních úřadů a jejich odborových organizací a zařízení (0,93 %)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Tematické členění podle metráže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2736304" cy="5544616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podniky </a:t>
            </a:r>
          </a:p>
          <a:p>
            <a:pPr>
              <a:buNone/>
            </a:pPr>
            <a:r>
              <a:rPr lang="cs-CZ" dirty="0"/>
              <a:t>	(13,37 %)</a:t>
            </a:r>
          </a:p>
          <a:p>
            <a:r>
              <a:rPr lang="cs-CZ" dirty="0"/>
              <a:t>národní výbory </a:t>
            </a:r>
          </a:p>
          <a:p>
            <a:pPr>
              <a:buNone/>
            </a:pPr>
            <a:r>
              <a:rPr lang="cs-CZ" dirty="0"/>
              <a:t>	(12,92 %)</a:t>
            </a:r>
          </a:p>
          <a:p>
            <a:r>
              <a:rPr lang="cs-CZ" dirty="0"/>
              <a:t>fondy ústavních orgánů, ústředních úřadů a jejich odborových organizací a zařízení (11,45 %)</a:t>
            </a:r>
          </a:p>
          <a:p>
            <a:r>
              <a:rPr lang="cs-CZ" dirty="0"/>
              <a:t>fondy politické správy (10,78 %)</a:t>
            </a:r>
          </a:p>
          <a:p>
            <a:r>
              <a:rPr lang="cs-CZ" dirty="0"/>
              <a:t>fondy justiční správy (10,39 %)</a:t>
            </a:r>
          </a:p>
          <a:p>
            <a:r>
              <a:rPr lang="cs-CZ" dirty="0"/>
              <a:t>fondy samosprávy </a:t>
            </a:r>
          </a:p>
          <a:p>
            <a:pPr>
              <a:buNone/>
            </a:pPr>
            <a:r>
              <a:rPr lang="cs-CZ" dirty="0"/>
              <a:t>	(10,06 %)</a:t>
            </a:r>
          </a:p>
          <a:p>
            <a:r>
              <a:rPr lang="cs-CZ" dirty="0"/>
              <a:t>sbírky (8,16 %)</a:t>
            </a:r>
          </a:p>
          <a:p>
            <a:r>
              <a:rPr lang="cs-CZ" dirty="0"/>
              <a:t>školy a školství </a:t>
            </a:r>
          </a:p>
          <a:p>
            <a:pPr>
              <a:buNone/>
            </a:pPr>
            <a:r>
              <a:rPr lang="cs-CZ" dirty="0"/>
              <a:t>	(6,87 %)</a:t>
            </a:r>
          </a:p>
          <a:p>
            <a:r>
              <a:rPr lang="cs-CZ" dirty="0"/>
              <a:t>velkostatky </a:t>
            </a:r>
          </a:p>
          <a:p>
            <a:pPr>
              <a:buNone/>
            </a:pPr>
            <a:r>
              <a:rPr lang="cs-CZ" dirty="0"/>
              <a:t>	(5,44 %)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tab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8513" y="1628800"/>
            <a:ext cx="6265487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Tematické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3816424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některé obsahují velký počet malých AS</a:t>
            </a:r>
          </a:p>
          <a:p>
            <a:pPr lvl="1"/>
            <a:r>
              <a:rPr lang="cs-CZ" dirty="0"/>
              <a:t>organizace a spolky do </a:t>
            </a:r>
            <a:r>
              <a:rPr lang="cs-CZ"/>
              <a:t>roku 1948 </a:t>
            </a:r>
            <a:r>
              <a:rPr lang="cs-CZ" dirty="0"/>
              <a:t>(1951)</a:t>
            </a:r>
          </a:p>
          <a:p>
            <a:pPr lvl="1"/>
            <a:r>
              <a:rPr lang="cs-CZ" dirty="0"/>
              <a:t>školy a školství</a:t>
            </a:r>
          </a:p>
          <a:p>
            <a:r>
              <a:rPr lang="cs-CZ" dirty="0"/>
              <a:t>velké AS</a:t>
            </a:r>
          </a:p>
          <a:p>
            <a:pPr lvl="1"/>
            <a:r>
              <a:rPr lang="cs-CZ" dirty="0"/>
              <a:t>fondy ústavních orgánů, ústředních úřadů a jejich odborových organizací a zařízení </a:t>
            </a:r>
          </a:p>
          <a:p>
            <a:pPr lvl="2"/>
            <a:r>
              <a:rPr lang="cs-CZ" dirty="0"/>
              <a:t>1 % AS tvoří 11 % celkové metráže NAD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gra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774" y="2276872"/>
            <a:ext cx="5410226" cy="32974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664296" cy="1008112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/>
              <a:t>Struktura NAD </a:t>
            </a:r>
            <a:br>
              <a:rPr lang="cs-CZ" sz="3000" b="1" dirty="0"/>
            </a:br>
            <a:r>
              <a:rPr lang="cs-CZ" sz="3000" b="1" dirty="0"/>
              <a:t>z hlediska jazyků</a:t>
            </a:r>
          </a:p>
        </p:txBody>
      </p:sp>
      <p:pic>
        <p:nvPicPr>
          <p:cNvPr id="6" name="Zástupný symbol pro obsah 5" descr="tab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2961" y="188640"/>
            <a:ext cx="5009739" cy="648072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3672408" cy="4464496"/>
          </a:xfrm>
        </p:spPr>
        <p:txBody>
          <a:bodyPr>
            <a:normAutofit/>
          </a:bodyPr>
          <a:lstStyle/>
          <a:p>
            <a:r>
              <a:rPr lang="cs-CZ" sz="2000" dirty="0"/>
              <a:t>český jazyk (157 623 AS, 89,51 %)</a:t>
            </a:r>
          </a:p>
          <a:p>
            <a:r>
              <a:rPr lang="cs-CZ" sz="2000" dirty="0"/>
              <a:t>němčina (46 365 AS, 26,33 %)</a:t>
            </a:r>
          </a:p>
          <a:p>
            <a:r>
              <a:rPr lang="cs-CZ" sz="2000" dirty="0"/>
              <a:t>latina (4 601 AS, 2,61 %)</a:t>
            </a:r>
          </a:p>
          <a:p>
            <a:r>
              <a:rPr lang="cs-CZ" sz="2000" dirty="0"/>
              <a:t>angličtina (1 781 AS, 1,01 %)</a:t>
            </a:r>
          </a:p>
          <a:p>
            <a:r>
              <a:rPr lang="cs-CZ" sz="2000" dirty="0"/>
              <a:t>francouzština (1 507 AS, 0,86 %)</a:t>
            </a:r>
          </a:p>
          <a:p>
            <a:r>
              <a:rPr lang="cs-CZ" sz="2000" dirty="0"/>
              <a:t>ruština (1 322 AS, 0,75 %)</a:t>
            </a:r>
          </a:p>
          <a:p>
            <a:r>
              <a:rPr lang="cs-CZ" sz="2000" dirty="0"/>
              <a:t>polština (759 AS, 0,43 %)</a:t>
            </a:r>
          </a:p>
          <a:p>
            <a:r>
              <a:rPr lang="cs-CZ" sz="2000" dirty="0"/>
              <a:t>italština (525 AS, 0,30 %)</a:t>
            </a:r>
          </a:p>
          <a:p>
            <a:r>
              <a:rPr lang="cs-CZ" sz="2000" dirty="0"/>
              <a:t>hebrejština (283 AS, 0,16 %)</a:t>
            </a:r>
          </a:p>
          <a:p>
            <a:r>
              <a:rPr lang="cs-CZ" sz="2000" dirty="0"/>
              <a:t>maďarština (235 AS, 0,13 %)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Nová Základní pravidla pro zpracování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2008–2010 </a:t>
            </a:r>
          </a:p>
          <a:p>
            <a:pPr lvl="1"/>
            <a:r>
              <a:rPr lang="cs-CZ" dirty="0"/>
              <a:t>grantový úkol </a:t>
            </a:r>
            <a:r>
              <a:rPr lang="cs-CZ" b="1" dirty="0"/>
              <a:t>Možnosti a formy zpřístupnění archivních fondů nebo jejich součástí veřejnosti v elektronické podobě </a:t>
            </a:r>
            <a:r>
              <a:rPr lang="cs-CZ" dirty="0"/>
              <a:t>(Miroslav Kunt)</a:t>
            </a:r>
          </a:p>
          <a:p>
            <a:pPr lvl="2"/>
            <a:r>
              <a:rPr lang="cs-CZ" dirty="0"/>
              <a:t>překlad, posouzení a zavedení mezinárodních archivních standardů do českého archivnictví</a:t>
            </a:r>
          </a:p>
          <a:p>
            <a:pPr lvl="2"/>
            <a:r>
              <a:rPr lang="cs-CZ" dirty="0"/>
              <a:t>přeloženy standardy </a:t>
            </a:r>
            <a:r>
              <a:rPr lang="cs-CZ" b="1" dirty="0"/>
              <a:t>ISAD (G)</a:t>
            </a:r>
            <a:r>
              <a:rPr lang="cs-CZ" dirty="0"/>
              <a:t> a </a:t>
            </a:r>
            <a:r>
              <a:rPr lang="cs-CZ" b="1" dirty="0"/>
              <a:t>ISAAR (CPF)</a:t>
            </a:r>
          </a:p>
          <a:p>
            <a:pPr lvl="2"/>
            <a:r>
              <a:rPr lang="cs-CZ" dirty="0"/>
              <a:t>navržen základ textu nových Základních pravidel</a:t>
            </a:r>
          </a:p>
          <a:p>
            <a:r>
              <a:rPr lang="cs-CZ" dirty="0"/>
              <a:t>2010 </a:t>
            </a:r>
          </a:p>
          <a:p>
            <a:pPr lvl="1"/>
            <a:r>
              <a:rPr lang="cs-CZ" dirty="0"/>
              <a:t>zahájena činnost rozšířené pracovní skupiny pro nová Základní pravidla (Michal </a:t>
            </a:r>
            <a:r>
              <a:rPr lang="cs-CZ" dirty="0" err="1"/>
              <a:t>Wanner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projekt sdílené databáze paměťových institucí </a:t>
            </a:r>
            <a:r>
              <a:rPr lang="cs-CZ" b="1" dirty="0"/>
              <a:t>INTERPI</a:t>
            </a:r>
            <a:r>
              <a:rPr lang="cs-CZ" dirty="0"/>
              <a:t> – </a:t>
            </a:r>
            <a:r>
              <a:rPr lang="cs-CZ" dirty="0" err="1"/>
              <a:t>interoperabilita</a:t>
            </a:r>
            <a:r>
              <a:rPr lang="cs-CZ" dirty="0"/>
              <a:t> mezi paměťovými institucemi (NA a NKP)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73269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463040"/>
            <a:ext cx="5940152" cy="53949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první vydání z roku 2013</a:t>
            </a:r>
          </a:p>
          <a:p>
            <a:pPr lvl="1"/>
            <a:r>
              <a:rPr lang="cs-CZ" dirty="0"/>
              <a:t>vytvoření vlastní oborové normy pro popis archiválií včetně metodiky</a:t>
            </a:r>
          </a:p>
          <a:p>
            <a:r>
              <a:rPr lang="cs-CZ" dirty="0"/>
              <a:t>druhé, opravené a rozšířené vydání z roku 2015 </a:t>
            </a:r>
          </a:p>
          <a:p>
            <a:pPr lvl="1"/>
            <a:r>
              <a:rPr lang="cs-CZ" dirty="0"/>
              <a:t>reflektuje změny v rovině legislativní, technické i praktické</a:t>
            </a:r>
          </a:p>
          <a:p>
            <a:pPr lvl="1"/>
            <a:r>
              <a:rPr lang="cs-CZ" dirty="0"/>
              <a:t>odráží zkušenosti z GI NAD 2012–2013</a:t>
            </a:r>
          </a:p>
          <a:p>
            <a:pPr lvl="1"/>
            <a:r>
              <a:rPr lang="cs-CZ" dirty="0"/>
              <a:t>aplikuje nově vymezené evidenční jednotky</a:t>
            </a:r>
          </a:p>
          <a:p>
            <a:pPr lvl="2"/>
            <a:r>
              <a:rPr lang="cs-CZ" dirty="0"/>
              <a:t>nová verze programu </a:t>
            </a:r>
            <a:r>
              <a:rPr lang="cs-CZ" dirty="0" err="1"/>
              <a:t>PEvA</a:t>
            </a:r>
            <a:endParaRPr lang="cs-CZ" dirty="0"/>
          </a:p>
          <a:p>
            <a:pPr lvl="3"/>
            <a:r>
              <a:rPr lang="cs-CZ" dirty="0"/>
              <a:t>evidence podle nových evidenčních jednotek</a:t>
            </a:r>
          </a:p>
          <a:p>
            <a:pPr lvl="3"/>
            <a:r>
              <a:rPr lang="cs-CZ" dirty="0"/>
              <a:t>pokládá základy evidence původců</a:t>
            </a:r>
          </a:p>
        </p:txBody>
      </p:sp>
      <p:pic>
        <p:nvPicPr>
          <p:cNvPr id="7" name="Zástupný symbol pro obsah 3" descr="základni pravid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2304256" cy="3264767"/>
          </a:xfrm>
          <a:prstGeom prst="rect">
            <a:avLst/>
          </a:prstGeom>
        </p:spPr>
      </p:pic>
      <p:pic>
        <p:nvPicPr>
          <p:cNvPr id="8" name="Zástupný symbol pro obsah 5" descr="skenování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002" y="3689648"/>
            <a:ext cx="2266998" cy="316835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991872" y="587727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378 stran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F041E-5639-45E6-9128-45CCDFFB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pravidla pro zpracování archiválií (ZP)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981EF-B181-485E-A04C-CF879523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522919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nová verze ZP 3.1</a:t>
            </a:r>
          </a:p>
          <a:p>
            <a:pPr lvl="1"/>
            <a:r>
              <a:rPr lang="cs-CZ" dirty="0"/>
              <a:t>Metodický pokyn OASSS MV ČR č. 4/2022</a:t>
            </a:r>
          </a:p>
          <a:p>
            <a:pPr lvl="1"/>
            <a:r>
              <a:rPr lang="cs-CZ" dirty="0"/>
              <a:t>platí od 30. září 2022, účinný od 17. října 2022</a:t>
            </a:r>
          </a:p>
          <a:p>
            <a:r>
              <a:rPr lang="cs-CZ" dirty="0"/>
              <a:t>„</a:t>
            </a:r>
            <a:r>
              <a:rPr lang="cs-CZ" i="1" dirty="0"/>
              <a:t>rozpracované archivní pomůcky vytvářené před vydáním ZP 1.0 budou dokončeny v souladu se ZP z r. 1958, nerozhodne-li vedoucí archivu nebo KVI jinak. Rovněž pomůcky vytvářené v souladu se ZP 1.0 nebo ZP 2.0 nebo ZP 3.0 budou dokončeny v souladu s těmito pravidly, nerozhodne-li vedoucí archivu nebo KVI jinak</a:t>
            </a:r>
            <a:r>
              <a:rPr lang="cs-CZ" dirty="0"/>
              <a:t>.“</a:t>
            </a:r>
          </a:p>
          <a:p>
            <a:r>
              <a:rPr lang="cs-CZ" sz="2800" dirty="0">
                <a:hlinkClick r:id="rId2"/>
              </a:rPr>
              <a:t>Metodicky_pokyn_AS_c_4-2022_Zakladni_pravidla_pro_zpracovani_archivalii_v3-1_-_20221006.pdf</a:t>
            </a:r>
            <a:endParaRPr lang="cs-CZ" sz="2800" dirty="0"/>
          </a:p>
          <a:p>
            <a:r>
              <a:rPr lang="cs-CZ" sz="2800" dirty="0">
                <a:hlinkClick r:id="rId3"/>
              </a:rPr>
              <a:t>Priloha_k_Metodickemu_pokynu_AS_c_4-2022_Zakladni_pravidla_pro_zpracovani_archivalii_v3-1_-_20221006 (1).pdf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467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11A5A-0998-49CE-B7CC-F032684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SW pro zpracování archiválií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52D73-5672-43B7-8A85-11846A16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507375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podle ZP</a:t>
            </a:r>
          </a:p>
          <a:p>
            <a:pPr lvl="1"/>
            <a:r>
              <a:rPr lang="cs-CZ" b="1" dirty="0"/>
              <a:t>ELZA </a:t>
            </a:r>
          </a:p>
          <a:p>
            <a:pPr lvl="2"/>
            <a:r>
              <a:rPr lang="cs-CZ" dirty="0"/>
              <a:t>software, který je výsledkem aplikovaného výzkumu v Programu BETA, nově naprogramovaný v Technologické agentuře  ČR (TA ČR)</a:t>
            </a:r>
          </a:p>
          <a:p>
            <a:pPr lvl="2"/>
            <a:r>
              <a:rPr lang="cs-CZ" dirty="0" err="1"/>
              <a:t>inicátorem</a:t>
            </a:r>
            <a:r>
              <a:rPr lang="cs-CZ" dirty="0"/>
              <a:t> vývoje byl OASSS MV ČR.</a:t>
            </a:r>
          </a:p>
          <a:p>
            <a:pPr lvl="2"/>
            <a:r>
              <a:rPr lang="cs-CZ" dirty="0">
                <a:hlinkClick r:id="rId2"/>
              </a:rPr>
              <a:t>ELZA - elektronické zpracování archiválií - Technologická agentura ČR (tacr.cz)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Elza - Stránky společnosti </a:t>
            </a:r>
            <a:r>
              <a:rPr lang="cs-CZ" dirty="0" err="1">
                <a:hlinkClick r:id="rId3"/>
              </a:rPr>
              <a:t>LightComp</a:t>
            </a:r>
            <a:r>
              <a:rPr lang="cs-CZ" dirty="0">
                <a:hlinkClick r:id="rId3"/>
              </a:rPr>
              <a:t> v.o.s.</a:t>
            </a:r>
            <a:endParaRPr lang="cs-CZ" dirty="0"/>
          </a:p>
          <a:p>
            <a:pPr lvl="1"/>
            <a:r>
              <a:rPr lang="cs-CZ" b="1" dirty="0" err="1"/>
              <a:t>ProArchiv</a:t>
            </a:r>
            <a:endParaRPr lang="cs-CZ" b="1" dirty="0"/>
          </a:p>
          <a:p>
            <a:pPr lvl="2"/>
            <a:r>
              <a:rPr lang="cs-CZ" dirty="0"/>
              <a:t>produkční část modulárního informačního systému </a:t>
            </a:r>
            <a:r>
              <a:rPr lang="cs-CZ" b="1" dirty="0"/>
              <a:t>Archivní </a:t>
            </a:r>
            <a:r>
              <a:rPr lang="cs-CZ" b="1" dirty="0" err="1"/>
              <a:t>Vademecum</a:t>
            </a:r>
            <a:r>
              <a:rPr lang="cs-CZ" dirty="0"/>
              <a:t>, upravená podle ZP</a:t>
            </a:r>
          </a:p>
          <a:p>
            <a:pPr lvl="2"/>
            <a:r>
              <a:rPr lang="cs-CZ" dirty="0"/>
              <a:t>prezentační portál, badatelna, archivní </a:t>
            </a:r>
            <a:r>
              <a:rPr lang="cs-CZ" dirty="0" err="1"/>
              <a:t>repository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Bach Systems s. r. o.</a:t>
            </a:r>
            <a:endParaRPr lang="cs-CZ" b="1" dirty="0"/>
          </a:p>
          <a:p>
            <a:pPr lvl="2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54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přehledný metodický text sjednocující archivní popis při tvorbě archivních pomůcek</a:t>
            </a:r>
          </a:p>
          <a:p>
            <a:pPr lvl="1"/>
            <a:r>
              <a:rPr lang="cs-CZ" dirty="0"/>
              <a:t>platný pro všechny archivy i vědecké kulturní instituce zpracovávající archivní soubory</a:t>
            </a:r>
          </a:p>
          <a:p>
            <a:pPr lvl="1"/>
            <a:r>
              <a:rPr lang="cs-CZ" dirty="0"/>
              <a:t>nemá retrospektivní platnost, určen pro práci s dosud nezpracovaným materiálem</a:t>
            </a:r>
          </a:p>
          <a:p>
            <a:pPr lvl="1"/>
            <a:r>
              <a:rPr lang="cs-CZ" dirty="0"/>
              <a:t>vychází ze Základních pravidel z roku 1958 a z Archivní příručky z roku 1965</a:t>
            </a:r>
          </a:p>
          <a:p>
            <a:r>
              <a:rPr lang="cs-CZ" dirty="0"/>
              <a:t>definuje pravidla popisu původců archiválií, archivů, archivních souborů, speciálních typů archiválií apod. </a:t>
            </a:r>
          </a:p>
          <a:p>
            <a:r>
              <a:rPr lang="cs-CZ" dirty="0"/>
              <a:t>není opatřen vědeckým aparátem a bibliografií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725144"/>
          </a:xfrm>
        </p:spPr>
        <p:txBody>
          <a:bodyPr>
            <a:normAutofit/>
          </a:bodyPr>
          <a:lstStyle/>
          <a:p>
            <a:r>
              <a:rPr lang="cs-CZ" dirty="0"/>
              <a:t>nezahrnuje ostatní činnosti (spisovou službu, </a:t>
            </a:r>
            <a:r>
              <a:rPr lang="cs-CZ" dirty="0" err="1"/>
              <a:t>předarchivní</a:t>
            </a:r>
            <a:r>
              <a:rPr lang="cs-CZ" dirty="0"/>
              <a:t> péči, výběr archiválií, zpřístupňování archiválií apod.)</a:t>
            </a:r>
          </a:p>
          <a:p>
            <a:r>
              <a:rPr lang="cs-CZ" dirty="0"/>
              <a:t>snaží se kopírovat jednotlivé etapy archivářovy práce</a:t>
            </a:r>
          </a:p>
          <a:p>
            <a:r>
              <a:rPr lang="cs-CZ" dirty="0"/>
              <a:t>teoretické jádro je doplněno souborem příloh s konkrétními příklady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1632</TotalTime>
  <Words>2029</Words>
  <Application>Microsoft Office PowerPoint</Application>
  <PresentationFormat>Předvádění na obrazovce (4:3)</PresentationFormat>
  <Paragraphs>260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Corbel</vt:lpstr>
      <vt:lpstr>Wingdings</vt:lpstr>
      <vt:lpstr>Wingdings 2</vt:lpstr>
      <vt:lpstr>Wingdings 3</vt:lpstr>
      <vt:lpstr>Modul</vt:lpstr>
      <vt:lpstr>Základní pravidla  pro zpracování archiválií  Výsledky GI NAD 2012–2013  </vt:lpstr>
      <vt:lpstr>Důvody vzniku  nových Základních pravidel</vt:lpstr>
      <vt:lpstr>Důvody vzniku  nových Základních pravidel</vt:lpstr>
      <vt:lpstr>Nová Základní pravidla pro zpracování archiválií</vt:lpstr>
      <vt:lpstr>Základní pravidla pro zpracování archiválií</vt:lpstr>
      <vt:lpstr>Základní pravidla pro zpracování archiválií (ZP)</vt:lpstr>
      <vt:lpstr>SW pro zpracování archiválií</vt:lpstr>
      <vt:lpstr>Základní pravidla pro zpracování archiválií</vt:lpstr>
      <vt:lpstr>Základní pravidla pro zpracování archiválií</vt:lpstr>
      <vt:lpstr>Struktura Základních pravidel</vt:lpstr>
      <vt:lpstr>Mezinárodní standardy</vt:lpstr>
      <vt:lpstr>Popis archiválií</vt:lpstr>
      <vt:lpstr> Víceúrovňový popis  archivního celku </vt:lpstr>
      <vt:lpstr>Schéma komplexního archivního popisu</vt:lpstr>
      <vt:lpstr>Jednotky popisu archiválií v archivních pomůckách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Generální inventury  NAD (GI NAD)</vt:lpstr>
      <vt:lpstr>GI NAD 2012–2013</vt:lpstr>
      <vt:lpstr>Cíle GI NAD 2012–2013</vt:lpstr>
      <vt:lpstr>Metodika GI NAD 2012–2013</vt:lpstr>
      <vt:lpstr>Rozsah NAD 2015</vt:lpstr>
      <vt:lpstr>Rozsah NAD</vt:lpstr>
      <vt:lpstr>Velikost archivů podle metráže</vt:lpstr>
      <vt:lpstr>Zpracování a přístupnost archiválií</vt:lpstr>
      <vt:lpstr>Archivní soubory (AS)  podle časového rozsahu</vt:lpstr>
      <vt:lpstr>Poškození archiválií</vt:lpstr>
      <vt:lpstr>Tematické členění podle AS</vt:lpstr>
      <vt:lpstr>Tematické členění podle metráže</vt:lpstr>
      <vt:lpstr>Tematické evidence</vt:lpstr>
      <vt:lpstr>Struktura NAD  z hlediska jazyků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Červená Radana (MMB_AMB)</cp:lastModifiedBy>
  <cp:revision>114</cp:revision>
  <cp:lastPrinted>2024-05-22T10:12:37Z</cp:lastPrinted>
  <dcterms:created xsi:type="dcterms:W3CDTF">2016-04-18T06:12:31Z</dcterms:created>
  <dcterms:modified xsi:type="dcterms:W3CDTF">2024-05-22T12:38:31Z</dcterms:modified>
</cp:coreProperties>
</file>