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4" r:id="rId3"/>
    <p:sldId id="325" r:id="rId4"/>
    <p:sldId id="328" r:id="rId5"/>
    <p:sldId id="327" r:id="rId6"/>
    <p:sldId id="329" r:id="rId7"/>
    <p:sldId id="330" r:id="rId8"/>
    <p:sldId id="333" r:id="rId9"/>
    <p:sldId id="33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00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C1C3-89DF-408E-B249-53A1E998FB2D}" type="datetimeFigureOut">
              <a:rPr lang="cs-CZ" smtClean="0"/>
              <a:t>10.5.2024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8F595-5F20-456D-9F64-A61B96F29B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6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AFD77C-1820-4FE8-9EEC-2EABED9176E7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DA82B81-C51B-4759-A23A-90F281B5BB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6400800" cy="324036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sz="4400" dirty="0"/>
          </a:p>
          <a:p>
            <a:pPr algn="ctr"/>
            <a:r>
              <a:rPr lang="cs-CZ" sz="3200" dirty="0"/>
              <a:t>Nahlížení do matrik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Mgr. et Mgr. Lenka Šmídová </a:t>
            </a:r>
            <a:r>
              <a:rPr lang="cs-CZ" sz="2000" dirty="0" err="1"/>
              <a:t>Malárová</a:t>
            </a:r>
            <a:r>
              <a:rPr lang="cs-CZ" sz="2000" dirty="0"/>
              <a:t>, Ph.D</a:t>
            </a:r>
            <a:r>
              <a:rPr lang="cs-CZ" sz="2000" dirty="0" smtClean="0"/>
              <a:t>. et Ph.D.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Základy právního řádu ČR pro archiváře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9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2284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EDDCF56C-8008-45C5-84C9-910F7EA8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040"/>
            <a:ext cx="6324600" cy="1645920"/>
          </a:xfrm>
        </p:spPr>
        <p:txBody>
          <a:bodyPr/>
          <a:lstStyle/>
          <a:p>
            <a:pPr algn="ctr"/>
            <a:r>
              <a:rPr lang="cs-CZ" dirty="0"/>
              <a:t>Zák. č. 301/2000 Sb., </a:t>
            </a:r>
            <a:br>
              <a:rPr lang="cs-CZ" dirty="0"/>
            </a:br>
            <a:r>
              <a:rPr lang="cs-CZ" dirty="0"/>
              <a:t>o matrikách, jménu 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0474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400" b="1" dirty="0"/>
              <a:t>státní evidence </a:t>
            </a:r>
          </a:p>
          <a:p>
            <a:pPr lvl="1"/>
            <a:r>
              <a:rPr lang="cs-CZ" sz="2400" dirty="0"/>
              <a:t>narození, uzavření manželství, vzniku registrovaného partnerství a úmrtí na území ČR</a:t>
            </a:r>
          </a:p>
          <a:p>
            <a:pPr lvl="1"/>
            <a:r>
              <a:rPr lang="cs-CZ" sz="2400" dirty="0"/>
              <a:t>narození, uzavření manželství, vzniku partnerství a úmrtí, k nimž došlo v cizině, jde-li o státní občany ČR</a:t>
            </a:r>
          </a:p>
          <a:p>
            <a:pPr lvl="1"/>
            <a:r>
              <a:rPr lang="cs-CZ" sz="2400" dirty="0"/>
              <a:t>uzavření manželství, k nimž došlo v cizině, byl-li život snoubence přímo ohrožen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Matriky</a:t>
            </a:r>
          </a:p>
        </p:txBody>
      </p:sp>
    </p:spTree>
    <p:extLst>
      <p:ext uri="{BB962C8B-B14F-4D97-AF65-F5344CB8AC3E}">
        <p14:creationId xmlns:p14="http://schemas.microsoft.com/office/powerpoint/2010/main" val="20807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83082"/>
          </a:xfrm>
        </p:spPr>
        <p:txBody>
          <a:bodyPr/>
          <a:lstStyle/>
          <a:p>
            <a:pPr marL="45720" indent="0">
              <a:buNone/>
            </a:pPr>
            <a:endParaRPr lang="cs-CZ" sz="800" b="1" dirty="0"/>
          </a:p>
          <a:p>
            <a:r>
              <a:rPr lang="cs-CZ" sz="2400" b="1" dirty="0"/>
              <a:t>matrika</a:t>
            </a:r>
          </a:p>
          <a:p>
            <a:pPr lvl="1"/>
            <a:r>
              <a:rPr lang="cs-CZ" sz="2400" dirty="0"/>
              <a:t>narození</a:t>
            </a:r>
          </a:p>
          <a:p>
            <a:pPr lvl="1"/>
            <a:r>
              <a:rPr lang="cs-CZ" sz="2400" dirty="0"/>
              <a:t>manželství </a:t>
            </a:r>
          </a:p>
          <a:p>
            <a:pPr lvl="1"/>
            <a:r>
              <a:rPr lang="cs-CZ" sz="2400" dirty="0"/>
              <a:t>partnerství</a:t>
            </a:r>
          </a:p>
          <a:p>
            <a:pPr lvl="1"/>
            <a:r>
              <a:rPr lang="cs-CZ" sz="2400" dirty="0"/>
              <a:t>úmrtí</a:t>
            </a:r>
          </a:p>
          <a:p>
            <a:endParaRPr lang="cs-CZ" sz="2400" b="1" dirty="0"/>
          </a:p>
          <a:p>
            <a:r>
              <a:rPr lang="cs-CZ" sz="2400" b="1" dirty="0"/>
              <a:t>evidence → agenda se vede v </a:t>
            </a:r>
            <a:r>
              <a:rPr lang="cs-CZ" sz="2400" b="1" dirty="0">
                <a:solidFill>
                  <a:srgbClr val="C00000"/>
                </a:solidFill>
              </a:rPr>
              <a:t>matričních knihách </a:t>
            </a:r>
            <a:r>
              <a:rPr lang="cs-CZ" sz="2400" dirty="0"/>
              <a:t>(součástí je abecední jmenný rejstřík)</a:t>
            </a:r>
          </a:p>
          <a:p>
            <a:endParaRPr lang="cs-CZ" sz="2400" dirty="0"/>
          </a:p>
          <a:p>
            <a:r>
              <a:rPr lang="cs-CZ" sz="2400" dirty="0"/>
              <a:t>matriční úřad dále vede </a:t>
            </a:r>
            <a:r>
              <a:rPr lang="cs-CZ" sz="2400" b="1" dirty="0">
                <a:solidFill>
                  <a:srgbClr val="C00000"/>
                </a:solidFill>
              </a:rPr>
              <a:t>sbírku listin</a:t>
            </a:r>
          </a:p>
          <a:p>
            <a:endParaRPr lang="cs-CZ" b="1" dirty="0"/>
          </a:p>
          <a:p>
            <a:pPr marL="45720" indent="0">
              <a:buNone/>
            </a:pPr>
            <a:endParaRPr lang="cs-CZ" b="1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matrik</a:t>
            </a:r>
          </a:p>
        </p:txBody>
      </p:sp>
    </p:spTree>
    <p:extLst>
      <p:ext uri="{BB962C8B-B14F-4D97-AF65-F5344CB8AC3E}">
        <p14:creationId xmlns:p14="http://schemas.microsoft.com/office/powerpoint/2010/main" val="39195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407893" cy="5382338"/>
          </a:xfrm>
        </p:spPr>
        <p:txBody>
          <a:bodyPr/>
          <a:lstStyle/>
          <a:p>
            <a:r>
              <a:rPr lang="cs-CZ" sz="2400" b="1" dirty="0"/>
              <a:t>působnost na úseku matrik vykonávají:</a:t>
            </a:r>
          </a:p>
          <a:p>
            <a:pPr lvl="1"/>
            <a:r>
              <a:rPr lang="cs-CZ" sz="2400" dirty="0"/>
              <a:t>obecní úřady + úřady městských částí (Praha)</a:t>
            </a:r>
          </a:p>
          <a:p>
            <a:pPr lvl="1"/>
            <a:r>
              <a:rPr lang="cs-CZ" sz="2400" dirty="0"/>
              <a:t>obecní úřady obcí s rozšířenou působností</a:t>
            </a:r>
          </a:p>
          <a:p>
            <a:pPr lvl="1"/>
            <a:r>
              <a:rPr lang="cs-CZ" sz="2400" dirty="0"/>
              <a:t>krajské úřady</a:t>
            </a:r>
          </a:p>
          <a:p>
            <a:pPr lvl="1"/>
            <a:r>
              <a:rPr lang="cs-CZ" sz="2400" dirty="0"/>
              <a:t>Ministerstvo vnitra</a:t>
            </a:r>
          </a:p>
          <a:p>
            <a:pPr lvl="1"/>
            <a:endParaRPr lang="cs-CZ" sz="2400" dirty="0"/>
          </a:p>
          <a:p>
            <a:pPr marL="365760" lvl="1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POZOR! Vedení matričních knih a působnost na úseku matrik je vždy výkonem státní správy, nikoliv samosprávy!</a:t>
            </a:r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matriční úřad</a:t>
            </a:r>
          </a:p>
        </p:txBody>
      </p:sp>
    </p:spTree>
    <p:extLst>
      <p:ext uri="{BB962C8B-B14F-4D97-AF65-F5344CB8AC3E}">
        <p14:creationId xmlns:p14="http://schemas.microsoft.com/office/powerpoint/2010/main" val="302852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407893" cy="5382338"/>
          </a:xfrm>
        </p:spPr>
        <p:txBody>
          <a:bodyPr>
            <a:normAutofit/>
          </a:bodyPr>
          <a:lstStyle/>
          <a:p>
            <a:r>
              <a:rPr lang="cs-CZ" sz="2400" dirty="0"/>
              <a:t>vedou se rukopisně + elektronicky (od r. 2006)</a:t>
            </a:r>
          </a:p>
          <a:p>
            <a:r>
              <a:rPr lang="cs-CZ" sz="2400" dirty="0"/>
              <a:t>zapisuje se: matriční událost + matriční skutečnosti (rozhodnutí)</a:t>
            </a:r>
          </a:p>
          <a:p>
            <a:pPr marL="45720" indent="0">
              <a:buNone/>
            </a:pPr>
            <a:endParaRPr lang="cs-CZ" sz="2400" dirty="0"/>
          </a:p>
          <a:p>
            <a:r>
              <a:rPr lang="cs-CZ" sz="2400" b="1" dirty="0"/>
              <a:t>matriční události:</a:t>
            </a:r>
          </a:p>
          <a:p>
            <a:pPr lvl="1"/>
            <a:r>
              <a:rPr lang="cs-CZ" sz="2200" dirty="0"/>
              <a:t>narození</a:t>
            </a:r>
          </a:p>
          <a:p>
            <a:pPr lvl="1"/>
            <a:r>
              <a:rPr lang="cs-CZ" sz="2200" dirty="0"/>
              <a:t>smrt</a:t>
            </a:r>
          </a:p>
          <a:p>
            <a:pPr lvl="1"/>
            <a:r>
              <a:rPr lang="cs-CZ" sz="2200" dirty="0"/>
              <a:t>uzavření manželství</a:t>
            </a:r>
          </a:p>
          <a:p>
            <a:pPr lvl="1"/>
            <a:r>
              <a:rPr lang="cs-CZ" sz="2200" dirty="0"/>
              <a:t>vznik registrovaného partnerství</a:t>
            </a:r>
          </a:p>
          <a:p>
            <a:pPr lvl="1"/>
            <a:endParaRPr lang="cs-CZ" sz="2200" dirty="0"/>
          </a:p>
          <a:p>
            <a:r>
              <a:rPr lang="cs-CZ" sz="2400" b="1" dirty="0"/>
              <a:t>matriční skutečnosti:</a:t>
            </a:r>
          </a:p>
          <a:p>
            <a:pPr lvl="1"/>
            <a:r>
              <a:rPr lang="cs-CZ" sz="2200" dirty="0"/>
              <a:t>rozhodnutí o určení otcovství atd.</a:t>
            </a:r>
            <a:endParaRPr lang="cs-CZ" sz="2400" dirty="0"/>
          </a:p>
          <a:p>
            <a:pPr marL="4572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zápisy do matričních knih</a:t>
            </a:r>
          </a:p>
        </p:txBody>
      </p:sp>
    </p:spTree>
    <p:extLst>
      <p:ext uri="{BB962C8B-B14F-4D97-AF65-F5344CB8AC3E}">
        <p14:creationId xmlns:p14="http://schemas.microsoft.com/office/powerpoint/2010/main" val="39504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407893" cy="5382338"/>
          </a:xfrm>
        </p:spPr>
        <p:txBody>
          <a:bodyPr/>
          <a:lstStyle/>
          <a:p>
            <a:pPr lvl="1" algn="just"/>
            <a:r>
              <a:rPr lang="cs-CZ" sz="2000" b="1" dirty="0"/>
              <a:t>§ 25 odst. 1:</a:t>
            </a:r>
            <a:r>
              <a:rPr lang="cs-CZ" sz="2000" dirty="0"/>
              <a:t> </a:t>
            </a:r>
            <a:r>
              <a:rPr lang="cs-CZ" sz="2000" i="1" dirty="0"/>
              <a:t>Matriční úřad vydá matriční doklad, nebo povolí nahlédnout do matriční knihy a činit výpisy z nich v přítomnosti matrikáře</a:t>
            </a:r>
          </a:p>
          <a:p>
            <a:pPr lvl="3" algn="just"/>
            <a:r>
              <a:rPr lang="cs-CZ" sz="2000" b="1" i="1" dirty="0"/>
              <a:t>a)</a:t>
            </a:r>
            <a:r>
              <a:rPr lang="cs-CZ" sz="2000" i="1" dirty="0"/>
              <a:t> fyzické osobě, které se zápis týká, nebo členům její rodiny, jejím sourozencům a dále zmocněncům těchto osob,</a:t>
            </a:r>
          </a:p>
          <a:p>
            <a:pPr lvl="3" algn="just"/>
            <a:r>
              <a:rPr lang="cs-CZ" sz="2000" b="1" i="1" dirty="0"/>
              <a:t>b)</a:t>
            </a:r>
            <a:r>
              <a:rPr lang="cs-CZ" sz="2000" i="1" dirty="0"/>
              <a:t> pro úřední potřebu státních orgánů nebo výkon přenesené působnosti orgánů územních samosprávných celků,</a:t>
            </a:r>
          </a:p>
          <a:p>
            <a:pPr lvl="3" algn="just"/>
            <a:r>
              <a:rPr lang="cs-CZ" sz="2000" b="1" i="1" dirty="0"/>
              <a:t>c)</a:t>
            </a:r>
            <a:r>
              <a:rPr lang="cs-CZ" sz="2000" i="1" dirty="0"/>
              <a:t> statutárním orgánům církví nebo duchovním jimi zmocněným, jde-li o matriční knihy vedené těmito církvemi do 31. prosince 1949,</a:t>
            </a:r>
          </a:p>
          <a:p>
            <a:pPr lvl="3" algn="just"/>
            <a:r>
              <a:rPr lang="cs-CZ" sz="2000" b="1" i="1" dirty="0"/>
              <a:t>d)</a:t>
            </a:r>
            <a:r>
              <a:rPr lang="cs-CZ" sz="2000" i="1" dirty="0"/>
              <a:t> fyzické osobě, která prokáže, že je to nezbytné pro uplatnění jejích práv před orgány státu nebo před orgány územních samosprávných celků.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</a:t>
            </a:r>
            <a:r>
              <a:rPr lang="cs-CZ" dirty="0" err="1"/>
              <a:t>matriČních</a:t>
            </a:r>
            <a:r>
              <a:rPr lang="cs-CZ" dirty="0"/>
              <a:t> knih</a:t>
            </a:r>
          </a:p>
        </p:txBody>
      </p:sp>
    </p:spTree>
    <p:extLst>
      <p:ext uri="{BB962C8B-B14F-4D97-AF65-F5344CB8AC3E}">
        <p14:creationId xmlns:p14="http://schemas.microsoft.com/office/powerpoint/2010/main" val="277957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407893" cy="5382338"/>
          </a:xfrm>
        </p:spPr>
        <p:txBody>
          <a:bodyPr/>
          <a:lstStyle/>
          <a:p>
            <a:pPr lvl="3" algn="just"/>
            <a:r>
              <a:rPr lang="cs-CZ" sz="2400" b="1" i="0" dirty="0">
                <a:effectLst/>
                <a:latin typeface="+mj-lt"/>
              </a:rPr>
              <a:t>§ 25b odst. 1: </a:t>
            </a:r>
            <a:r>
              <a:rPr lang="cs-CZ" sz="2400" b="0" i="1" dirty="0">
                <a:effectLst/>
                <a:latin typeface="+mj-lt"/>
              </a:rPr>
              <a:t>Matriční úřad vydá fyzické osobě matriční doklad, povolí nahlédnout do matriční knihy nebo v matriční knize vyhledávat a činit výpisy z ní </a:t>
            </a:r>
            <a:br>
              <a:rPr lang="cs-CZ" sz="2400" b="0" i="1" dirty="0">
                <a:effectLst/>
                <a:latin typeface="+mj-lt"/>
              </a:rPr>
            </a:br>
            <a:r>
              <a:rPr lang="cs-CZ" sz="2400" b="0" i="1" dirty="0">
                <a:effectLst/>
                <a:latin typeface="+mj-lt"/>
              </a:rPr>
              <a:t>v přítomnosti matrikáře, uplynula-li od provedení dotčeného zápisu v matriční knize lhůta 100 let </a:t>
            </a:r>
            <a:br>
              <a:rPr lang="cs-CZ" sz="2400" b="0" i="1" dirty="0">
                <a:effectLst/>
                <a:latin typeface="+mj-lt"/>
              </a:rPr>
            </a:br>
            <a:r>
              <a:rPr lang="cs-CZ" sz="2400" b="0" i="1" dirty="0">
                <a:effectLst/>
                <a:latin typeface="+mj-lt"/>
              </a:rPr>
              <a:t>u knihy narození, 75 let u knihy manželství nebo knihy partnerství a 30 let u knihy úmrtí.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</a:t>
            </a:r>
            <a:r>
              <a:rPr lang="cs-CZ" dirty="0" err="1"/>
              <a:t>matriČních</a:t>
            </a:r>
            <a:r>
              <a:rPr lang="cs-CZ" dirty="0"/>
              <a:t> knih</a:t>
            </a:r>
          </a:p>
        </p:txBody>
      </p:sp>
    </p:spTree>
    <p:extLst>
      <p:ext uri="{BB962C8B-B14F-4D97-AF65-F5344CB8AC3E}">
        <p14:creationId xmlns:p14="http://schemas.microsoft.com/office/powerpoint/2010/main" val="201645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22581E3-D4DD-47D1-B421-E58165A5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407893" cy="5382338"/>
          </a:xfrm>
        </p:spPr>
        <p:txBody>
          <a:bodyPr>
            <a:normAutofit/>
          </a:bodyPr>
          <a:lstStyle/>
          <a:p>
            <a:r>
              <a:rPr lang="cs-CZ" sz="2400" dirty="0"/>
              <a:t>postihuje se:</a:t>
            </a:r>
          </a:p>
          <a:p>
            <a:pPr lvl="1"/>
            <a:r>
              <a:rPr lang="cs-CZ" sz="2200" dirty="0"/>
              <a:t>úmyslné zničení, poškození nebo zneužití matričního dokladu</a:t>
            </a:r>
          </a:p>
          <a:p>
            <a:pPr lvl="1"/>
            <a:r>
              <a:rPr lang="cs-CZ" sz="2200" dirty="0"/>
              <a:t>nesplnění oznamovací povinnosti</a:t>
            </a:r>
          </a:p>
          <a:p>
            <a:pPr lvl="1"/>
            <a:r>
              <a:rPr lang="cs-CZ" sz="2200" dirty="0"/>
              <a:t>takové jednání, kdy FO v úředním styku nepoužívá své jméno + příjmení</a:t>
            </a:r>
          </a:p>
          <a:p>
            <a:pPr lvl="1"/>
            <a:r>
              <a:rPr lang="cs-CZ" sz="2200" dirty="0"/>
              <a:t>duplicitní určení otcovství</a:t>
            </a:r>
          </a:p>
          <a:p>
            <a:endParaRPr lang="cs-CZ" sz="2400" dirty="0"/>
          </a:p>
          <a:p>
            <a:r>
              <a:rPr lang="cs-CZ" sz="2400" dirty="0"/>
              <a:t>sankce:</a:t>
            </a:r>
          </a:p>
          <a:p>
            <a:pPr lvl="1"/>
            <a:r>
              <a:rPr lang="cs-CZ" sz="2200" dirty="0"/>
              <a:t>úmyslné zničení, poškození nebo zneužití matričního dokladu → pokuta 10.000 Kč</a:t>
            </a:r>
          </a:p>
          <a:p>
            <a:endParaRPr lang="cs-CZ" sz="24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37CD34A-8350-47B6-941A-144D69C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na úseku matrik</a:t>
            </a:r>
          </a:p>
        </p:txBody>
      </p:sp>
    </p:spTree>
    <p:extLst>
      <p:ext uri="{BB962C8B-B14F-4D97-AF65-F5344CB8AC3E}">
        <p14:creationId xmlns:p14="http://schemas.microsoft.com/office/powerpoint/2010/main" val="3980206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Základy právního řádu ČR pro archiváře</vt:lpstr>
      <vt:lpstr>Zák. č. 301/2000 Sb.,  o matrikách, jménu a příjmení</vt:lpstr>
      <vt:lpstr>Definice Matriky</vt:lpstr>
      <vt:lpstr>Dělení matrik</vt:lpstr>
      <vt:lpstr>matriční úřad</vt:lpstr>
      <vt:lpstr>zápisy do matričních knih</vt:lpstr>
      <vt:lpstr>nahlížení do matriČních knih</vt:lpstr>
      <vt:lpstr>nahlížení do matriČních knih</vt:lpstr>
      <vt:lpstr>Přestupky na úseku matrik</vt:lpstr>
      <vt:lpstr>Děkuji za pozornost!</vt:lpstr>
    </vt:vector>
  </TitlesOfParts>
  <Company>HeidelbergCement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právního řádu ČR pro archiváře</dc:title>
  <dc:creator>Smid, Petr (Mokra) CZE</dc:creator>
  <cp:lastModifiedBy>Smid, Petr (Mokra) CZE</cp:lastModifiedBy>
  <cp:revision>312</cp:revision>
  <dcterms:created xsi:type="dcterms:W3CDTF">2022-02-24T07:44:30Z</dcterms:created>
  <dcterms:modified xsi:type="dcterms:W3CDTF">2024-05-10T05:27:45Z</dcterms:modified>
</cp:coreProperties>
</file>