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1258" y="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AAF4684-2216-4C45-91F9-937AFA9C7D35}" type="datetimeFigureOut">
              <a:rPr lang="sr-Latn-RS" smtClean="0"/>
              <a:t>2.4.2024.</a:t>
            </a:fld>
            <a:endParaRPr lang="sr-Latn-R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sr-Latn-R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43B5131-D083-4B44-81C0-F319FF244BBE}" type="slidenum">
              <a:rPr lang="sr-Latn-RS" smtClean="0"/>
              <a:t>‹#›</a:t>
            </a:fld>
            <a:endParaRPr lang="sr-Latn-R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AF4684-2216-4C45-91F9-937AFA9C7D35}" type="datetimeFigureOut">
              <a:rPr lang="sr-Latn-RS" smtClean="0"/>
              <a:t>2.4.2024.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C43B5131-D083-4B44-81C0-F319FF244BBE}" type="slidenum">
              <a:rPr lang="sr-Latn-RS" smtClean="0"/>
              <a:t>‹#›</a:t>
            </a:fld>
            <a:endParaRPr 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AAF4684-2216-4C45-91F9-937AFA9C7D35}" type="datetimeFigureOut">
              <a:rPr lang="sr-Latn-RS" smtClean="0"/>
              <a:t>2.4.2024.</a:t>
            </a:fld>
            <a:endParaRPr lang="sr-Latn-RS"/>
          </a:p>
        </p:txBody>
      </p:sp>
      <p:sp>
        <p:nvSpPr>
          <p:cNvPr id="5" name="Footer Placeholder 4"/>
          <p:cNvSpPr>
            <a:spLocks noGrp="1"/>
          </p:cNvSpPr>
          <p:nvPr>
            <p:ph type="ftr" sz="quarter" idx="11"/>
          </p:nvPr>
        </p:nvSpPr>
        <p:spPr>
          <a:xfrm>
            <a:off x="457201" y="6248207"/>
            <a:ext cx="5573483" cy="365125"/>
          </a:xfrm>
        </p:spPr>
        <p:txBody>
          <a:bodyPr/>
          <a:lstStyle/>
          <a:p>
            <a:endParaRPr lang="sr-Latn-R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43B5131-D083-4B44-81C0-F319FF244BBE}" type="slidenum">
              <a:rPr lang="sr-Latn-RS" smtClean="0"/>
              <a:t>‹#›</a:t>
            </a:fld>
            <a:endParaRPr lang="sr-Latn-R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AAF4684-2216-4C45-91F9-937AFA9C7D35}" type="datetimeFigureOut">
              <a:rPr lang="sr-Latn-RS" smtClean="0"/>
              <a:t>2.4.2024.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43B5131-D083-4B44-81C0-F319FF244BBE}" type="slidenum">
              <a:rPr lang="sr-Latn-RS" smtClean="0"/>
              <a:t>‹#›</a:t>
            </a:fld>
            <a:endParaRPr lang="sr-Latn-R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3AAF4684-2216-4C45-91F9-937AFA9C7D35}" type="datetimeFigureOut">
              <a:rPr lang="sr-Latn-RS" smtClean="0"/>
              <a:t>2.4.2024.</a:t>
            </a:fld>
            <a:endParaRPr lang="sr-Latn-R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43B5131-D083-4B44-81C0-F319FF244BBE}" type="slidenum">
              <a:rPr lang="sr-Latn-RS" smtClean="0"/>
              <a:t>‹#›</a:t>
            </a:fld>
            <a:endParaRPr lang="sr-Latn-RS"/>
          </a:p>
        </p:txBody>
      </p:sp>
      <p:sp>
        <p:nvSpPr>
          <p:cNvPr id="14" name="Footer Placeholder 13"/>
          <p:cNvSpPr>
            <a:spLocks noGrp="1"/>
          </p:cNvSpPr>
          <p:nvPr>
            <p:ph type="ftr" sz="quarter" idx="12"/>
          </p:nvPr>
        </p:nvSpPr>
        <p:spPr/>
        <p:txBody>
          <a:bodyPr/>
          <a:lstStyle/>
          <a:p>
            <a:endParaRPr lang="sr-Latn-R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AAF4684-2216-4C45-91F9-937AFA9C7D35}" type="datetimeFigureOut">
              <a:rPr lang="sr-Latn-RS" smtClean="0"/>
              <a:t>2.4.2024.</a:t>
            </a:fld>
            <a:endParaRPr lang="sr-Latn-RS"/>
          </a:p>
        </p:txBody>
      </p:sp>
      <p:sp>
        <p:nvSpPr>
          <p:cNvPr id="10" name="Slide Number Placeholder 9"/>
          <p:cNvSpPr>
            <a:spLocks noGrp="1"/>
          </p:cNvSpPr>
          <p:nvPr>
            <p:ph type="sldNum" sz="quarter" idx="16"/>
          </p:nvPr>
        </p:nvSpPr>
        <p:spPr/>
        <p:txBody>
          <a:bodyPr rtlCol="0"/>
          <a:lstStyle/>
          <a:p>
            <a:fld id="{C43B5131-D083-4B44-81C0-F319FF244BBE}" type="slidenum">
              <a:rPr lang="sr-Latn-RS" smtClean="0"/>
              <a:t>‹#›</a:t>
            </a:fld>
            <a:endParaRPr lang="sr-Latn-RS"/>
          </a:p>
        </p:txBody>
      </p:sp>
      <p:sp>
        <p:nvSpPr>
          <p:cNvPr id="12" name="Footer Placeholder 11"/>
          <p:cNvSpPr>
            <a:spLocks noGrp="1"/>
          </p:cNvSpPr>
          <p:nvPr>
            <p:ph type="ftr" sz="quarter" idx="17"/>
          </p:nvPr>
        </p:nvSpPr>
        <p:spPr/>
        <p:txBody>
          <a:bodyPr rtlCol="0"/>
          <a:lstStyle/>
          <a:p>
            <a:endParaRPr lang="sr-Latn-R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3AAF4684-2216-4C45-91F9-937AFA9C7D35}" type="datetimeFigureOut">
              <a:rPr lang="sr-Latn-RS" smtClean="0"/>
              <a:t>2.4.2024.</a:t>
            </a:fld>
            <a:endParaRPr lang="sr-Latn-RS"/>
          </a:p>
        </p:txBody>
      </p:sp>
      <p:sp>
        <p:nvSpPr>
          <p:cNvPr id="12" name="Slide Number Placeholder 11"/>
          <p:cNvSpPr>
            <a:spLocks noGrp="1"/>
          </p:cNvSpPr>
          <p:nvPr>
            <p:ph type="sldNum" sz="quarter" idx="16"/>
          </p:nvPr>
        </p:nvSpPr>
        <p:spPr/>
        <p:txBody>
          <a:bodyPr rtlCol="0"/>
          <a:lstStyle/>
          <a:p>
            <a:fld id="{C43B5131-D083-4B44-81C0-F319FF244BBE}" type="slidenum">
              <a:rPr lang="sr-Latn-RS" smtClean="0"/>
              <a:t>‹#›</a:t>
            </a:fld>
            <a:endParaRPr lang="sr-Latn-RS"/>
          </a:p>
        </p:txBody>
      </p:sp>
      <p:sp>
        <p:nvSpPr>
          <p:cNvPr id="14" name="Footer Placeholder 13"/>
          <p:cNvSpPr>
            <a:spLocks noGrp="1"/>
          </p:cNvSpPr>
          <p:nvPr>
            <p:ph type="ftr" sz="quarter" idx="17"/>
          </p:nvPr>
        </p:nvSpPr>
        <p:spPr/>
        <p:txBody>
          <a:bodyPr rtlCol="0"/>
          <a:lstStyle/>
          <a:p>
            <a:endParaRPr lang="sr-Latn-R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AAF4684-2216-4C45-91F9-937AFA9C7D35}" type="datetimeFigureOut">
              <a:rPr lang="sr-Latn-RS" smtClean="0"/>
              <a:t>2.4.2024.</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43B5131-D083-4B44-81C0-F319FF244BBE}" type="slidenum">
              <a:rPr lang="sr-Latn-RS" smtClean="0"/>
              <a:t>‹#›</a:t>
            </a:fld>
            <a:endParaRPr lang="sr-Latn-R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F4684-2216-4C45-91F9-937AFA9C7D35}" type="datetimeFigureOut">
              <a:rPr lang="sr-Latn-RS" smtClean="0"/>
              <a:t>2.4.2024.</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43B5131-D083-4B44-81C0-F319FF244BBE}" type="slidenum">
              <a:rPr lang="sr-Latn-RS" smtClean="0"/>
              <a:t>‹#›</a:t>
            </a:fld>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3AAF4684-2216-4C45-91F9-937AFA9C7D35}" type="datetimeFigureOut">
              <a:rPr lang="sr-Latn-RS" smtClean="0"/>
              <a:t>2.4.2024.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43B5131-D083-4B44-81C0-F319FF244BBE}" type="slidenum">
              <a:rPr lang="sr-Latn-RS" smtClean="0"/>
              <a:t>‹#›</a:t>
            </a:fld>
            <a:endParaRPr lang="sr-Latn-R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AAF4684-2216-4C45-91F9-937AFA9C7D35}" type="datetimeFigureOut">
              <a:rPr lang="sr-Latn-RS" smtClean="0"/>
              <a:t>2.4.2024.</a:t>
            </a:fld>
            <a:endParaRPr lang="sr-Latn-R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43B5131-D083-4B44-81C0-F319FF244BBE}" type="slidenum">
              <a:rPr lang="sr-Latn-RS" smtClean="0"/>
              <a:t>‹#›</a:t>
            </a:fld>
            <a:endParaRPr lang="sr-Latn-RS"/>
          </a:p>
        </p:txBody>
      </p:sp>
      <p:sp>
        <p:nvSpPr>
          <p:cNvPr id="14" name="Footer Placeholder 13"/>
          <p:cNvSpPr>
            <a:spLocks noGrp="1"/>
          </p:cNvSpPr>
          <p:nvPr>
            <p:ph type="ftr" sz="quarter" idx="12"/>
          </p:nvPr>
        </p:nvSpPr>
        <p:spPr>
          <a:xfrm>
            <a:off x="1600200" y="6248206"/>
            <a:ext cx="4572000" cy="365125"/>
          </a:xfrm>
        </p:spPr>
        <p:txBody>
          <a:bodyPr rtlCol="0"/>
          <a:lstStyle/>
          <a:p>
            <a:endParaRPr lang="sr-Latn-R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AAF4684-2216-4C45-91F9-937AFA9C7D35}" type="datetimeFigureOut">
              <a:rPr lang="sr-Latn-RS" smtClean="0"/>
              <a:t>2.4.2024.</a:t>
            </a:fld>
            <a:endParaRPr lang="sr-Latn-R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sr-Latn-R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43B5131-D083-4B44-81C0-F319FF244BBE}" type="slidenum">
              <a:rPr lang="sr-Latn-RS" smtClean="0"/>
              <a:t>‹#›</a:t>
            </a:fld>
            <a:endParaRPr lang="sr-Latn-R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minarky.cz/Jiri-Grusa-Dotaznik-aneb-Modlitba-za-jedno-mesto-a-jednoho-pritele-17468" TargetMode="External"/><Relationship Id="rId2" Type="http://schemas.openxmlformats.org/officeDocument/2006/relationships/hyperlink" Target="https://dspace5.zcu.cz/bitstream/11025/33628/1/Grusa%20-%20Kaiserova.pdf" TargetMode="External"/><Relationship Id="rId1" Type="http://schemas.openxmlformats.org/officeDocument/2006/relationships/slideLayout" Target="../slideLayouts/slideLayout1.xml"/><Relationship Id="rId4" Type="http://schemas.openxmlformats.org/officeDocument/2006/relationships/hyperlink" Target="https://www.cesky-jazyk.cz/ctenarsky-denik/jiri-grusa/dotaznik-aneb-modlitba-za-jedno-mesto-a-pritele.html#axzz8VZnexW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8493" y="4038600"/>
            <a:ext cx="6477000" cy="1828800"/>
          </a:xfrm>
        </p:spPr>
        <p:txBody>
          <a:bodyPr/>
          <a:lstStyle/>
          <a:p>
            <a:r>
              <a:rPr lang="cs-CZ" dirty="0"/>
              <a:t>JIŘÍ Gruša </a:t>
            </a:r>
            <a:r>
              <a:rPr lang="cs-CZ" sz="2000" dirty="0"/>
              <a:t>(10.11.1938 - 28.10.2011)</a:t>
            </a:r>
            <a:endParaRPr lang="sr-Latn-RS" sz="2000" dirty="0"/>
          </a:p>
        </p:txBody>
      </p:sp>
      <p:sp>
        <p:nvSpPr>
          <p:cNvPr id="3" name="Subtitle 2"/>
          <p:cNvSpPr>
            <a:spLocks noGrp="1"/>
          </p:cNvSpPr>
          <p:nvPr>
            <p:ph type="subTitle" idx="1"/>
          </p:nvPr>
        </p:nvSpPr>
        <p:spPr/>
        <p:txBody>
          <a:bodyPr>
            <a:normAutofit/>
          </a:bodyPr>
          <a:lstStyle/>
          <a:p>
            <a:r>
              <a:rPr lang="cs-CZ" sz="2400" dirty="0"/>
              <a:t>Dotazník aneb modlitba za jedno město a přítele </a:t>
            </a:r>
            <a:r>
              <a:rPr lang="cs-CZ" sz="1200" dirty="0"/>
              <a:t>(1976)</a:t>
            </a:r>
            <a:endParaRPr lang="sr-Latn-RS"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838200"/>
            <a:ext cx="2878864"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5022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pl-PL" dirty="0"/>
              <a:t>Dotazník aneb modlitba za jedno město a přítele</a:t>
            </a:r>
          </a:p>
        </p:txBody>
      </p:sp>
      <p:sp>
        <p:nvSpPr>
          <p:cNvPr id="4" name="TextBox 3"/>
          <p:cNvSpPr txBox="1"/>
          <p:nvPr/>
        </p:nvSpPr>
        <p:spPr>
          <a:xfrm>
            <a:off x="685800" y="228600"/>
            <a:ext cx="7620000" cy="5355312"/>
          </a:xfrm>
          <a:prstGeom prst="rect">
            <a:avLst/>
          </a:prstGeom>
          <a:noFill/>
        </p:spPr>
        <p:txBody>
          <a:bodyPr wrap="square" rtlCol="0">
            <a:spAutoFit/>
          </a:bodyPr>
          <a:lstStyle/>
          <a:p>
            <a:pPr marL="285750" indent="-285750">
              <a:buFont typeface="Arial" pitchFamily="34" charset="0"/>
              <a:buChar char="•"/>
            </a:pPr>
            <a:r>
              <a:rPr lang="en-US" dirty="0" err="1"/>
              <a:t>Kritika</a:t>
            </a:r>
            <a:r>
              <a:rPr lang="en-US" dirty="0"/>
              <a:t> re</a:t>
            </a:r>
            <a:r>
              <a:rPr lang="cs-CZ" dirty="0"/>
              <a:t>žimu:</a:t>
            </a:r>
          </a:p>
          <a:p>
            <a:r>
              <a:rPr lang="cs-CZ" dirty="0"/>
              <a:t>	Nelze se divit, že se toto dílo komunistům nelíbilo, přestože se Václav Černý v souvislosti se zatčením a soudním stíháním Jiřího Gruši za Dotazník vyjádřil v tom smyslu, že protisocialistický román by vypadal jinak a že posuzovatel postrádá odbornou literárněvědnou povolanost a schopnost hlubší analýzy. (25) Byly zakázány mnohem nevinnější texty, ať už písní, názvy knih nebo celé pasáže nejrůznějších děl, než je obsah Dotazníku. Tady je totiž vedle sebe postavena ukrutnost Němců a zacházení SSSR s našimi občany. Tedy to, od čeho Rusové chtěli osvobodit, jako by nastolili znovu, i když v trochu pozměněné verzi. Tak přímý poukaz na jejich chyby je přece nemohl nechat lhostejnými. A to, že „socialismus znamená úsilí o všestranné sociální osvobození člověka, aby mohl plně rozvinout svoje tvůrčí schopnosti osobnímu i obecnému prospěchu a štěstí“ (26) nic neznamená, protože všichni víme, že spousta slov byla pronesena jen jako prázdné fráze, které měly hezký zvuk, ale ve skutečnosti měly lidem pouze nasadit růžové brýle a přesvědčit je, aby slepě a hlavně bez používání vlastního rozumu následovali bolševiky. A tak i přesto, že tato definice (vlastní marxistická myšlenka) hlásá svobodu pro lidi, kteří chtějí tvořit, ve skutečnosti byla spousta autorů násilně umlčena a zatlačena do pozadí, protože se jejich díla nehodila pro socialistickou propagandu.</a:t>
            </a:r>
            <a:endParaRPr lang="sr-Latn-RS" dirty="0"/>
          </a:p>
        </p:txBody>
      </p:sp>
    </p:spTree>
    <p:extLst>
      <p:ext uri="{BB962C8B-B14F-4D97-AF65-F5344CB8AC3E}">
        <p14:creationId xmlns:p14="http://schemas.microsoft.com/office/powerpoint/2010/main" val="178865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pl-PL" dirty="0"/>
              <a:t>Dotazník aneb modlitba za jedno město a přítele</a:t>
            </a:r>
          </a:p>
        </p:txBody>
      </p:sp>
      <p:sp>
        <p:nvSpPr>
          <p:cNvPr id="4" name="TextBox 3"/>
          <p:cNvSpPr txBox="1"/>
          <p:nvPr/>
        </p:nvSpPr>
        <p:spPr>
          <a:xfrm>
            <a:off x="914400" y="381000"/>
            <a:ext cx="7848600" cy="1754326"/>
          </a:xfrm>
          <a:prstGeom prst="rect">
            <a:avLst/>
          </a:prstGeom>
          <a:noFill/>
        </p:spPr>
        <p:txBody>
          <a:bodyPr wrap="square" rtlCol="0">
            <a:spAutoFit/>
          </a:bodyPr>
          <a:lstStyle/>
          <a:p>
            <a:pPr marL="285750" indent="-285750">
              <a:buFont typeface="Arial" pitchFamily="34" charset="0"/>
              <a:buChar char="•"/>
            </a:pPr>
            <a:r>
              <a:rPr lang="cs-CZ" dirty="0"/>
              <a:t>Závěr:</a:t>
            </a:r>
          </a:p>
          <a:p>
            <a:r>
              <a:rPr lang="cs-CZ" dirty="0"/>
              <a:t>	Autor také popisuje život takový jaký je, zaměřuje se na jeho pestrost, určitou chaotičnost, naplnění city a vášněmi (hlavně intimní stránky života jsou zde popisovány velice detailně, obsáhle a bez zábran, např. v kapitole Take it easy) a také na určitou složitost nemožnost jej jednoduše postihnout. To je v ostrém kontrastu s úřední strohostí a snahou o škatulkování a klasifikování života u dotazníku.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2895600"/>
            <a:ext cx="4876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241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ідзаголовок 4">
            <a:extLst>
              <a:ext uri="{FF2B5EF4-FFF2-40B4-BE49-F238E27FC236}">
                <a16:creationId xmlns:a16="http://schemas.microsoft.com/office/drawing/2014/main" xmlns="" id="{A46B9024-9A47-574B-B8A6-A328C85A755C}"/>
              </a:ext>
            </a:extLst>
          </p:cNvPr>
          <p:cNvSpPr>
            <a:spLocks noGrp="1"/>
          </p:cNvSpPr>
          <p:nvPr>
            <p:ph type="subTitle" idx="1"/>
          </p:nvPr>
        </p:nvSpPr>
        <p:spPr/>
        <p:txBody>
          <a:bodyPr/>
          <a:lstStyle/>
          <a:p>
            <a:r>
              <a:rPr lang="en-US" dirty="0" err="1"/>
              <a:t>Zdroje</a:t>
            </a:r>
            <a:r>
              <a:rPr lang="en-US" dirty="0"/>
              <a:t> </a:t>
            </a:r>
            <a:endParaRPr lang="uk-UA" dirty="0"/>
          </a:p>
        </p:txBody>
      </p:sp>
      <p:sp>
        <p:nvSpPr>
          <p:cNvPr id="8" name="TextBox 7">
            <a:extLst>
              <a:ext uri="{FF2B5EF4-FFF2-40B4-BE49-F238E27FC236}">
                <a16:creationId xmlns:a16="http://schemas.microsoft.com/office/drawing/2014/main" xmlns="" id="{D6BF824D-9689-059E-572D-3024D846D777}"/>
              </a:ext>
            </a:extLst>
          </p:cNvPr>
          <p:cNvSpPr txBox="1"/>
          <p:nvPr/>
        </p:nvSpPr>
        <p:spPr>
          <a:xfrm>
            <a:off x="304800" y="457200"/>
            <a:ext cx="8686800" cy="1754326"/>
          </a:xfrm>
          <a:prstGeom prst="rect">
            <a:avLst/>
          </a:prstGeom>
          <a:noFill/>
        </p:spPr>
        <p:txBody>
          <a:bodyPr wrap="square" rtlCol="0">
            <a:spAutoFit/>
          </a:bodyPr>
          <a:lstStyle/>
          <a:p>
            <a:r>
              <a:rPr lang="cs-CZ" dirty="0">
                <a:hlinkClick r:id="rId2"/>
              </a:rPr>
              <a:t>https://dspace5.zcu.cz/bitstream/11025/33628/1/Grusa%20-%20Kaiserova.pdf</a:t>
            </a:r>
            <a:endParaRPr lang="en-US" dirty="0"/>
          </a:p>
          <a:p>
            <a:r>
              <a:rPr lang="cs-CZ" dirty="0">
                <a:hlinkClick r:id="rId3"/>
              </a:rPr>
              <a:t>https://www.seminarky.cz/Jiri-Grusa-Dotaznik-aneb-Modlitba-za-jedno-mesto-a-jednoho-pritele-17468</a:t>
            </a:r>
            <a:endParaRPr lang="en-US" dirty="0"/>
          </a:p>
          <a:p>
            <a:r>
              <a:rPr lang="cs-CZ" dirty="0">
                <a:hlinkClick r:id="rId4"/>
              </a:rPr>
              <a:t>https://www.cesky-jazyk.cz/ctenarsky-denik/jiri-grusa/dotaznik-aneb-modlitba-za-jedno-mesto-a-pritele.html#axzz8VZnexWat</a:t>
            </a:r>
            <a:endParaRPr lang="en-US" dirty="0"/>
          </a:p>
          <a:p>
            <a:endParaRPr lang="uk-UA" dirty="0"/>
          </a:p>
        </p:txBody>
      </p:sp>
    </p:spTree>
    <p:extLst>
      <p:ext uri="{BB962C8B-B14F-4D97-AF65-F5344CB8AC3E}">
        <p14:creationId xmlns:p14="http://schemas.microsoft.com/office/powerpoint/2010/main" val="220970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cs-CZ" dirty="0"/>
              <a:t>Biografie</a:t>
            </a:r>
            <a:endParaRPr lang="sr-Latn-RS" dirty="0"/>
          </a:p>
        </p:txBody>
      </p:sp>
      <p:sp>
        <p:nvSpPr>
          <p:cNvPr id="4" name="TextBox 3"/>
          <p:cNvSpPr txBox="1"/>
          <p:nvPr/>
        </p:nvSpPr>
        <p:spPr>
          <a:xfrm>
            <a:off x="3256384" y="762000"/>
            <a:ext cx="5867400" cy="4524315"/>
          </a:xfrm>
          <a:prstGeom prst="rect">
            <a:avLst/>
          </a:prstGeom>
          <a:noFill/>
        </p:spPr>
        <p:txBody>
          <a:bodyPr wrap="square" rtlCol="0">
            <a:spAutoFit/>
          </a:bodyPr>
          <a:lstStyle/>
          <a:p>
            <a:pPr marL="285750" indent="-285750">
              <a:buFont typeface="Arial" pitchFamily="34" charset="0"/>
              <a:buChar char="•"/>
            </a:pPr>
            <a:r>
              <a:rPr lang="sr-Latn-RS" dirty="0"/>
              <a:t>Jiří Gruša, velmi dobře známý básník, prozaik, autor literárně kritických prací a překladatel pochází z rodiny technického úředníka a narodil se 10. listopadu 1938 v Pardubicích.</a:t>
            </a:r>
          </a:p>
          <a:p>
            <a:pPr marL="285750" indent="-285750">
              <a:buFont typeface="Arial" pitchFamily="34" charset="0"/>
              <a:buChar char="•"/>
            </a:pPr>
            <a:r>
              <a:rPr lang="sr-Latn-RS" dirty="0"/>
              <a:t>Po maturitě v Pardubicích se rozhodl studovat na Filozofické fakultě Karlovy univerzity v Praze obor filozofie a historie.</a:t>
            </a:r>
          </a:p>
          <a:p>
            <a:pPr marL="285750" indent="-285750">
              <a:buFont typeface="Arial" pitchFamily="34" charset="0"/>
              <a:buChar char="•"/>
            </a:pPr>
            <a:r>
              <a:rPr lang="sr-Latn-RS" dirty="0"/>
              <a:t>Během těchto let začíná publikovat a od roku 1960 působí jako redaktor literárních časopisů. Následně se stal spoluzakladatelem časopisu Tvář a spolupracuje s časopisem Sešity pro mladou literaturu a týdeníky Nové knihy a Zítřek.</a:t>
            </a:r>
          </a:p>
          <a:p>
            <a:pPr marL="285750" indent="-285750">
              <a:buFont typeface="Arial" pitchFamily="34" charset="0"/>
              <a:buChar char="•"/>
            </a:pPr>
            <a:r>
              <a:rPr lang="sr-Latn-RS" dirty="0"/>
              <a:t>Jiří Gruša nepochybně patří mezi naše nejnadanější prozaiky, ale také mezi ty, jejichž tvorba nejvíce svádí k nedorozuměním.</a:t>
            </a:r>
          </a:p>
          <a:p>
            <a:pPr marL="285750" indent="-285750">
              <a:buFont typeface="Arial" pitchFamily="34" charset="0"/>
              <a:buChar char="•"/>
            </a:pPr>
            <a:endParaRPr lang="sr-Latn-R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67428"/>
            <a:ext cx="2723229" cy="264584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196" y="3124200"/>
            <a:ext cx="2578833" cy="2721290"/>
          </a:xfrm>
          <a:prstGeom prst="rect">
            <a:avLst/>
          </a:prstGeom>
        </p:spPr>
      </p:pic>
    </p:spTree>
    <p:extLst>
      <p:ext uri="{BB962C8B-B14F-4D97-AF65-F5344CB8AC3E}">
        <p14:creationId xmlns:p14="http://schemas.microsoft.com/office/powerpoint/2010/main" val="360915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cs-CZ" dirty="0"/>
              <a:t>Biografie</a:t>
            </a:r>
            <a:endParaRPr lang="sr-Latn-RS" dirty="0"/>
          </a:p>
        </p:txBody>
      </p:sp>
      <p:sp>
        <p:nvSpPr>
          <p:cNvPr id="4" name="TextBox 3"/>
          <p:cNvSpPr txBox="1"/>
          <p:nvPr/>
        </p:nvSpPr>
        <p:spPr>
          <a:xfrm>
            <a:off x="160460" y="228600"/>
            <a:ext cx="5380653" cy="5355312"/>
          </a:xfrm>
          <a:prstGeom prst="rect">
            <a:avLst/>
          </a:prstGeom>
          <a:noFill/>
        </p:spPr>
        <p:txBody>
          <a:bodyPr wrap="square" rtlCol="0">
            <a:spAutoFit/>
          </a:bodyPr>
          <a:lstStyle/>
          <a:p>
            <a:pPr marL="285750" indent="-285750">
              <a:buFont typeface="Arial" pitchFamily="34" charset="0"/>
              <a:buChar char="•"/>
            </a:pPr>
            <a:r>
              <a:rPr lang="sr-Latn-RS" dirty="0"/>
              <a:t>Jeho první próza, experimentální román Mimner aneb Hra o smrďocha, který byl částečně uveřejněn v Sešitech pro mladou literaturu, se totiž roku 1969 stal předmětem soudního stíhání za údajnou pornografii. </a:t>
            </a:r>
          </a:p>
          <a:p>
            <a:pPr marL="285750" indent="-285750">
              <a:buFont typeface="Arial" pitchFamily="34" charset="0"/>
              <a:buChar char="•"/>
            </a:pPr>
            <a:r>
              <a:rPr lang="sr-Latn-RS" dirty="0"/>
              <a:t>V rámci vyšetřování byl Jiří Gruša nucen napsat své vyjádření k věci, kde vysvětluje své umělecké záměry, a tak bylo řízení v roce 1970 zastaveno. Gruša však </a:t>
            </a:r>
            <a:r>
              <a:rPr lang="en-US" dirty="0"/>
              <a:t>u</a:t>
            </a:r>
            <a:r>
              <a:rPr lang="sr-Latn-RS" dirty="0"/>
              <a:t>ž nesměl ve vlasti publikovat.</a:t>
            </a:r>
          </a:p>
          <a:p>
            <a:pPr marL="285750" indent="-285750">
              <a:buFont typeface="Arial" pitchFamily="34" charset="0"/>
              <a:buChar char="•"/>
            </a:pPr>
            <a:r>
              <a:rPr lang="sr-Latn-RS" dirty="0"/>
              <a:t>Po svém zákazu vystřídal několik zaměstnání. Byl pracovníkem propagačního střediska, odbytovým referentem, podnikovým psychologem a především se velmi aktivně podílel na šíření samizdatové literatury, zvláště spoluprací s edicí Ludvíka Vaculíka Petlice.</a:t>
            </a:r>
          </a:p>
          <a:p>
            <a:pPr marL="285750" indent="-285750">
              <a:buFont typeface="Arial" pitchFamily="34" charset="0"/>
              <a:buChar char="•"/>
            </a:pPr>
            <a:r>
              <a:rPr lang="sr-Latn-RS" dirty="0"/>
              <a:t>Roku 1978 se Gruša, </a:t>
            </a:r>
            <a:r>
              <a:rPr lang="en-US" dirty="0"/>
              <a:t>u</a:t>
            </a:r>
            <a:r>
              <a:rPr lang="sr-Latn-RS" dirty="0"/>
              <a:t>ž signatář Charty 77, stal znovu obětí policejní perzekuce. Byl obviněn, že svým románem Dotazník zaútočil na společenské zřízení a dopustil se trestného činu pobuřování. I díky solidaritě ze zahraničí však byl po dvou měsících vazby propuštěn.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7582" y="477416"/>
            <a:ext cx="3341166" cy="21884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921" y="3429000"/>
            <a:ext cx="3495037" cy="1965959"/>
          </a:xfrm>
          <a:prstGeom prst="rect">
            <a:avLst/>
          </a:prstGeom>
        </p:spPr>
      </p:pic>
    </p:spTree>
    <p:extLst>
      <p:ext uri="{BB962C8B-B14F-4D97-AF65-F5344CB8AC3E}">
        <p14:creationId xmlns:p14="http://schemas.microsoft.com/office/powerpoint/2010/main" val="94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cs-CZ" dirty="0"/>
              <a:t>Biografie</a:t>
            </a:r>
            <a:endParaRPr lang="sr-Latn-RS" dirty="0"/>
          </a:p>
        </p:txBody>
      </p:sp>
      <p:sp>
        <p:nvSpPr>
          <p:cNvPr id="4" name="TextBox 3"/>
          <p:cNvSpPr txBox="1"/>
          <p:nvPr/>
        </p:nvSpPr>
        <p:spPr>
          <a:xfrm>
            <a:off x="3962400" y="609600"/>
            <a:ext cx="4876800" cy="3693319"/>
          </a:xfrm>
          <a:prstGeom prst="rect">
            <a:avLst/>
          </a:prstGeom>
          <a:noFill/>
        </p:spPr>
        <p:txBody>
          <a:bodyPr wrap="square" rtlCol="0">
            <a:spAutoFit/>
          </a:bodyPr>
          <a:lstStyle/>
          <a:p>
            <a:pPr marL="285750" indent="-285750">
              <a:buFont typeface="Arial" pitchFamily="34" charset="0"/>
              <a:buChar char="•"/>
            </a:pPr>
            <a:r>
              <a:rPr lang="sr-Latn-RS" dirty="0"/>
              <a:t>Od roku 1990 byl Jiří Gruša československým, po</a:t>
            </a:r>
            <a:r>
              <a:rPr lang="en-US" dirty="0"/>
              <a:t>tom</a:t>
            </a:r>
            <a:r>
              <a:rPr lang="sr-Latn-RS" dirty="0"/>
              <a:t> českým velvyslancem v Německu, od června do listopadu 1997 byl ministrem školství, mládeže a tělovýchovy ČR.</a:t>
            </a:r>
            <a:endParaRPr lang="en-US" dirty="0"/>
          </a:p>
          <a:p>
            <a:pPr marL="285750" indent="-285750">
              <a:buFont typeface="Arial" pitchFamily="34" charset="0"/>
              <a:buChar char="•"/>
            </a:pPr>
            <a:r>
              <a:rPr lang="sr-Latn-RS" dirty="0"/>
              <a:t> Mezi lety 1998 – 2004 působil jako velvyslanec v Rakousku a </a:t>
            </a:r>
            <a:r>
              <a:rPr lang="en-US" dirty="0"/>
              <a:t>r</a:t>
            </a:r>
            <a:r>
              <a:rPr lang="sr-Latn-RS" dirty="0"/>
              <a:t>oku 2005 přijal pozici ředitele Diplomatické akademie ve Vídni, kterou vykonával až do tohoto roku, současně předsedal Mezinárodnímu PEN klubu.</a:t>
            </a:r>
            <a:endParaRPr lang="en-US" dirty="0"/>
          </a:p>
          <a:p>
            <a:pPr marL="285750" indent="-285750">
              <a:buFont typeface="Arial" pitchFamily="34" charset="0"/>
              <a:buChar char="•"/>
            </a:pPr>
            <a:r>
              <a:rPr lang="sr-Latn-RS" dirty="0"/>
              <a:t>V roce 2002 byl vyznamenán Cenou Jaroslava Seiferta za sbírku Grušas Wacht am Rhein (Grušova Hlídka na Rýnu), za niž získal i cenu Magnesia Litera.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238125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66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a:t>Styl</a:t>
            </a:r>
            <a:r>
              <a:rPr lang="en-US" dirty="0"/>
              <a:t> </a:t>
            </a:r>
            <a:r>
              <a:rPr lang="en-US" dirty="0" err="1"/>
              <a:t>psan</a:t>
            </a:r>
            <a:r>
              <a:rPr lang="cs-CZ" dirty="0"/>
              <a:t>í</a:t>
            </a:r>
            <a:endParaRPr lang="sr-Latn-RS" dirty="0"/>
          </a:p>
        </p:txBody>
      </p:sp>
      <p:sp>
        <p:nvSpPr>
          <p:cNvPr id="4" name="TextBox 3"/>
          <p:cNvSpPr txBox="1"/>
          <p:nvPr/>
        </p:nvSpPr>
        <p:spPr>
          <a:xfrm>
            <a:off x="1371600" y="214602"/>
            <a:ext cx="7467600" cy="5355312"/>
          </a:xfrm>
          <a:prstGeom prst="rect">
            <a:avLst/>
          </a:prstGeom>
          <a:noFill/>
        </p:spPr>
        <p:txBody>
          <a:bodyPr wrap="square" rtlCol="0">
            <a:spAutoFit/>
          </a:bodyPr>
          <a:lstStyle/>
          <a:p>
            <a:pPr marL="285750" indent="-285750">
              <a:buFont typeface="Arial" pitchFamily="34" charset="0"/>
              <a:buChar char="•"/>
            </a:pPr>
            <a:r>
              <a:rPr lang="sr-Latn-RS" dirty="0"/>
              <a:t>Styl psaní Jiřího Gruši je charakteristický svou výraznou originalitou a inovativním přístupem k jazyku a formě. </a:t>
            </a:r>
            <a:endParaRPr lang="en-US" dirty="0"/>
          </a:p>
          <a:p>
            <a:pPr marL="285750" indent="-285750">
              <a:buFont typeface="Arial" pitchFamily="34" charset="0"/>
              <a:buChar char="•"/>
            </a:pPr>
            <a:r>
              <a:rPr lang="sr-Latn-RS" dirty="0"/>
              <a:t>Několik klíčových rysů jeho tvorby zahrnuje:</a:t>
            </a:r>
            <a:r>
              <a:rPr lang="en-US" dirty="0"/>
              <a:t> </a:t>
            </a:r>
          </a:p>
          <a:p>
            <a:pPr marL="800100" lvl="1" indent="-342900">
              <a:buFont typeface="+mj-lt"/>
              <a:buAutoNum type="arabicPeriod"/>
            </a:pPr>
            <a:r>
              <a:rPr lang="sr-Latn-RS" dirty="0"/>
              <a:t>Neologismy a lingvistické experimenty: Gruša často vytváří nová slova (neologismy) nebo mění význam existujících slov, čímž obohacuje jazykovou paletu svých textů.</a:t>
            </a:r>
            <a:endParaRPr lang="en-US" dirty="0"/>
          </a:p>
          <a:p>
            <a:pPr marL="800100" lvl="1" indent="-342900">
              <a:buFont typeface="+mj-lt"/>
              <a:buAutoNum type="arabicPeriod"/>
            </a:pPr>
            <a:r>
              <a:rPr lang="sr-Latn-RS" dirty="0"/>
              <a:t>Hra s rytmem a zvukem: Jeho texty jsou rytmické a zvukově bohaté. Využívá rýmy, aliterace a další zvukové prvky k vytvoření poetické atmosféry.</a:t>
            </a:r>
            <a:endParaRPr lang="en-US" dirty="0"/>
          </a:p>
          <a:p>
            <a:pPr marL="800100" lvl="1" indent="-342900">
              <a:buFont typeface="+mj-lt"/>
              <a:buAutoNum type="arabicPeriod"/>
            </a:pPr>
            <a:r>
              <a:rPr lang="en-US" dirty="0" err="1"/>
              <a:t>Experimentace</a:t>
            </a:r>
            <a:r>
              <a:rPr lang="en-US" dirty="0"/>
              <a:t> s </a:t>
            </a:r>
            <a:r>
              <a:rPr lang="en-US" dirty="0" err="1"/>
              <a:t>gramatickými</a:t>
            </a:r>
            <a:r>
              <a:rPr lang="en-US" dirty="0"/>
              <a:t> </a:t>
            </a:r>
            <a:r>
              <a:rPr lang="en-US" dirty="0" err="1"/>
              <a:t>strukturami</a:t>
            </a:r>
            <a:r>
              <a:rPr lang="en-US" dirty="0"/>
              <a:t>: </a:t>
            </a:r>
            <a:r>
              <a:rPr lang="en-US" dirty="0" err="1"/>
              <a:t>Často</a:t>
            </a:r>
            <a:r>
              <a:rPr lang="en-US" dirty="0"/>
              <a:t> </a:t>
            </a:r>
            <a:r>
              <a:rPr lang="en-US" dirty="0" err="1"/>
              <a:t>odchyluje</a:t>
            </a:r>
            <a:r>
              <a:rPr lang="en-US" dirty="0"/>
              <a:t> od </a:t>
            </a:r>
            <a:r>
              <a:rPr lang="en-US" dirty="0" err="1"/>
              <a:t>tradičních</a:t>
            </a:r>
            <a:r>
              <a:rPr lang="en-US" dirty="0"/>
              <a:t> </a:t>
            </a:r>
            <a:r>
              <a:rPr lang="en-US" dirty="0" err="1"/>
              <a:t>gramatických</a:t>
            </a:r>
            <a:r>
              <a:rPr lang="en-US" dirty="0"/>
              <a:t> </a:t>
            </a:r>
            <a:r>
              <a:rPr lang="en-US" dirty="0" err="1"/>
              <a:t>pravidel</a:t>
            </a:r>
            <a:r>
              <a:rPr lang="en-US" dirty="0"/>
              <a:t> a </a:t>
            </a:r>
            <a:r>
              <a:rPr lang="en-US" dirty="0" err="1"/>
              <a:t>struktur</a:t>
            </a:r>
            <a:r>
              <a:rPr lang="en-US" dirty="0"/>
              <a:t>, </a:t>
            </a:r>
            <a:r>
              <a:rPr lang="en-US" dirty="0" err="1"/>
              <a:t>což</a:t>
            </a:r>
            <a:r>
              <a:rPr lang="en-US" dirty="0"/>
              <a:t> </a:t>
            </a:r>
            <a:r>
              <a:rPr lang="en-US" dirty="0" err="1"/>
              <a:t>přispívá</a:t>
            </a:r>
            <a:r>
              <a:rPr lang="en-US" dirty="0"/>
              <a:t> k </a:t>
            </a:r>
            <a:r>
              <a:rPr lang="en-US" dirty="0" err="1"/>
              <a:t>nekonvenčnímu</a:t>
            </a:r>
            <a:r>
              <a:rPr lang="en-US" dirty="0"/>
              <a:t> </a:t>
            </a:r>
            <a:r>
              <a:rPr lang="en-US" dirty="0" err="1"/>
              <a:t>stylu</a:t>
            </a:r>
            <a:r>
              <a:rPr lang="en-US" dirty="0"/>
              <a:t> </a:t>
            </a:r>
            <a:r>
              <a:rPr lang="en-US" dirty="0" err="1"/>
              <a:t>jeho</a:t>
            </a:r>
            <a:r>
              <a:rPr lang="en-US" dirty="0"/>
              <a:t> </a:t>
            </a:r>
            <a:r>
              <a:rPr lang="en-US" dirty="0" err="1"/>
              <a:t>psaní</a:t>
            </a:r>
            <a:r>
              <a:rPr lang="en-US" dirty="0"/>
              <a:t>.</a:t>
            </a:r>
          </a:p>
          <a:p>
            <a:pPr marL="800100" lvl="1" indent="-342900">
              <a:buFont typeface="+mj-lt"/>
              <a:buAutoNum type="arabicPeriod"/>
            </a:pPr>
            <a:r>
              <a:rPr lang="en-US" dirty="0" err="1"/>
              <a:t>Multilingvální</a:t>
            </a:r>
            <a:r>
              <a:rPr lang="en-US" dirty="0"/>
              <a:t> </a:t>
            </a:r>
            <a:r>
              <a:rPr lang="en-US" dirty="0" err="1"/>
              <a:t>prvky</a:t>
            </a:r>
            <a:r>
              <a:rPr lang="en-US" dirty="0"/>
              <a:t>: </a:t>
            </a:r>
            <a:r>
              <a:rPr lang="en-US" dirty="0" err="1"/>
              <a:t>Jeho</a:t>
            </a:r>
            <a:r>
              <a:rPr lang="en-US" dirty="0"/>
              <a:t> </a:t>
            </a:r>
            <a:r>
              <a:rPr lang="en-US" dirty="0" err="1"/>
              <a:t>díla</a:t>
            </a:r>
            <a:r>
              <a:rPr lang="en-US" dirty="0"/>
              <a:t> </a:t>
            </a:r>
            <a:r>
              <a:rPr lang="en-US" dirty="0" err="1"/>
              <a:t>obsahují</a:t>
            </a:r>
            <a:r>
              <a:rPr lang="en-US" dirty="0"/>
              <a:t> </a:t>
            </a:r>
            <a:r>
              <a:rPr lang="en-US" dirty="0" err="1"/>
              <a:t>odkazy</a:t>
            </a:r>
            <a:r>
              <a:rPr lang="en-US" dirty="0"/>
              <a:t> </a:t>
            </a:r>
            <a:r>
              <a:rPr lang="en-US" dirty="0" err="1"/>
              <a:t>na</a:t>
            </a:r>
            <a:r>
              <a:rPr lang="en-US" dirty="0"/>
              <a:t> </a:t>
            </a:r>
            <a:r>
              <a:rPr lang="en-US" dirty="0" err="1"/>
              <a:t>cizí</a:t>
            </a:r>
            <a:r>
              <a:rPr lang="en-US" dirty="0"/>
              <a:t> </a:t>
            </a:r>
            <a:r>
              <a:rPr lang="en-US" dirty="0" err="1"/>
              <a:t>jazyky</a:t>
            </a:r>
            <a:r>
              <a:rPr lang="en-US" dirty="0"/>
              <a:t>, </a:t>
            </a:r>
            <a:r>
              <a:rPr lang="en-US" dirty="0" err="1"/>
              <a:t>včetně</a:t>
            </a:r>
            <a:r>
              <a:rPr lang="en-US" dirty="0"/>
              <a:t> </a:t>
            </a:r>
            <a:r>
              <a:rPr lang="en-US" dirty="0" err="1"/>
              <a:t>živých</a:t>
            </a:r>
            <a:r>
              <a:rPr lang="en-US" dirty="0"/>
              <a:t>, </a:t>
            </a:r>
            <a:r>
              <a:rPr lang="en-US" dirty="0" err="1"/>
              <a:t>mrtvých</a:t>
            </a:r>
            <a:r>
              <a:rPr lang="en-US" dirty="0"/>
              <a:t> a </a:t>
            </a:r>
            <a:r>
              <a:rPr lang="en-US" dirty="0" err="1"/>
              <a:t>vlastního</a:t>
            </a:r>
            <a:r>
              <a:rPr lang="en-US" dirty="0"/>
              <a:t> </a:t>
            </a:r>
            <a:r>
              <a:rPr lang="en-US" dirty="0" err="1"/>
              <a:t>vymyšleného</a:t>
            </a:r>
            <a:r>
              <a:rPr lang="en-US" dirty="0"/>
              <a:t> </a:t>
            </a:r>
            <a:r>
              <a:rPr lang="en-US" dirty="0" err="1"/>
              <a:t>jazyka</a:t>
            </a:r>
            <a:r>
              <a:rPr lang="en-US" dirty="0"/>
              <a:t>.</a:t>
            </a:r>
          </a:p>
          <a:p>
            <a:pPr marL="800100" lvl="1" indent="-342900">
              <a:buFont typeface="+mj-lt"/>
              <a:buAutoNum type="arabicPeriod"/>
            </a:pPr>
            <a:r>
              <a:rPr lang="en-US" dirty="0" err="1"/>
              <a:t>Propojení</a:t>
            </a:r>
            <a:r>
              <a:rPr lang="en-US" dirty="0"/>
              <a:t> </a:t>
            </a:r>
            <a:r>
              <a:rPr lang="en-US" dirty="0" err="1"/>
              <a:t>jazykových</a:t>
            </a:r>
            <a:r>
              <a:rPr lang="en-US" dirty="0"/>
              <a:t> </a:t>
            </a:r>
            <a:r>
              <a:rPr lang="en-US" dirty="0" err="1"/>
              <a:t>prvků</a:t>
            </a:r>
            <a:r>
              <a:rPr lang="en-US" dirty="0"/>
              <a:t> s </a:t>
            </a:r>
            <a:r>
              <a:rPr lang="en-US" dirty="0" err="1"/>
              <a:t>obsahem</a:t>
            </a:r>
            <a:r>
              <a:rPr lang="en-US" dirty="0"/>
              <a:t>: </a:t>
            </a:r>
            <a:r>
              <a:rPr lang="en-US" dirty="0" err="1"/>
              <a:t>Pečlivě</a:t>
            </a:r>
            <a:r>
              <a:rPr lang="en-US" dirty="0"/>
              <a:t> </a:t>
            </a:r>
            <a:r>
              <a:rPr lang="en-US" dirty="0" err="1"/>
              <a:t>propojuje</a:t>
            </a:r>
            <a:r>
              <a:rPr lang="en-US" dirty="0"/>
              <a:t> </a:t>
            </a:r>
            <a:r>
              <a:rPr lang="en-US" dirty="0" err="1"/>
              <a:t>jazykové</a:t>
            </a:r>
            <a:r>
              <a:rPr lang="en-US" dirty="0"/>
              <a:t> </a:t>
            </a:r>
            <a:r>
              <a:rPr lang="en-US" dirty="0" err="1"/>
              <a:t>prvky</a:t>
            </a:r>
            <a:r>
              <a:rPr lang="en-US" dirty="0"/>
              <a:t> se </a:t>
            </a:r>
            <a:r>
              <a:rPr lang="en-US" dirty="0" err="1"/>
              <a:t>svými</a:t>
            </a:r>
            <a:r>
              <a:rPr lang="en-US" dirty="0"/>
              <a:t> </a:t>
            </a:r>
            <a:r>
              <a:rPr lang="en-US" dirty="0" err="1"/>
              <a:t>literárními</a:t>
            </a:r>
            <a:r>
              <a:rPr lang="en-US" dirty="0"/>
              <a:t> </a:t>
            </a:r>
            <a:r>
              <a:rPr lang="en-US" dirty="0" err="1"/>
              <a:t>tématy</a:t>
            </a:r>
            <a:r>
              <a:rPr lang="en-US" dirty="0"/>
              <a:t> a </a:t>
            </a:r>
            <a:r>
              <a:rPr lang="en-US" dirty="0" err="1"/>
              <a:t>motivy</a:t>
            </a:r>
            <a:r>
              <a:rPr lang="en-US" dirty="0"/>
              <a:t>, </a:t>
            </a:r>
            <a:r>
              <a:rPr lang="en-US" dirty="0" err="1"/>
              <a:t>čímž</a:t>
            </a:r>
            <a:r>
              <a:rPr lang="en-US" dirty="0"/>
              <a:t> </a:t>
            </a:r>
            <a:r>
              <a:rPr lang="en-US" dirty="0" err="1"/>
              <a:t>vytváří</a:t>
            </a:r>
            <a:r>
              <a:rPr lang="en-US" dirty="0"/>
              <a:t> </a:t>
            </a:r>
            <a:r>
              <a:rPr lang="en-US" dirty="0" err="1"/>
              <a:t>hlubší</a:t>
            </a:r>
            <a:r>
              <a:rPr lang="en-US" dirty="0"/>
              <a:t> </a:t>
            </a:r>
            <a:r>
              <a:rPr lang="en-US" dirty="0" err="1"/>
              <a:t>vrstvy</a:t>
            </a:r>
            <a:r>
              <a:rPr lang="en-US" dirty="0"/>
              <a:t> </a:t>
            </a:r>
            <a:r>
              <a:rPr lang="en-US" dirty="0" err="1"/>
              <a:t>významu</a:t>
            </a:r>
            <a:r>
              <a:rPr lang="en-US" dirty="0"/>
              <a:t> a </a:t>
            </a:r>
            <a:r>
              <a:rPr lang="en-US" dirty="0" err="1"/>
              <a:t>interpretace</a:t>
            </a:r>
            <a:r>
              <a:rPr lang="en-US" dirty="0"/>
              <a:t>.</a:t>
            </a:r>
          </a:p>
          <a:p>
            <a:pPr marL="285750" indent="-285750">
              <a:buFont typeface="Arial" pitchFamily="34" charset="0"/>
              <a:buChar char="•"/>
            </a:pPr>
            <a:r>
              <a:rPr lang="en-US" dirty="0" err="1"/>
              <a:t>Celkově</a:t>
            </a:r>
            <a:r>
              <a:rPr lang="en-US" dirty="0"/>
              <a:t> je </a:t>
            </a:r>
            <a:r>
              <a:rPr lang="en-US" dirty="0" err="1"/>
              <a:t>Grušův</a:t>
            </a:r>
            <a:r>
              <a:rPr lang="en-US" dirty="0"/>
              <a:t> </a:t>
            </a:r>
            <a:r>
              <a:rPr lang="en-US" dirty="0" err="1"/>
              <a:t>styl</a:t>
            </a:r>
            <a:r>
              <a:rPr lang="en-US" dirty="0"/>
              <a:t> </a:t>
            </a:r>
            <a:r>
              <a:rPr lang="en-US" dirty="0" err="1"/>
              <a:t>psaní</a:t>
            </a:r>
            <a:r>
              <a:rPr lang="en-US" dirty="0"/>
              <a:t> </a:t>
            </a:r>
            <a:r>
              <a:rPr lang="en-US" dirty="0" err="1"/>
              <a:t>charakterizován</a:t>
            </a:r>
            <a:r>
              <a:rPr lang="en-US" dirty="0"/>
              <a:t> </a:t>
            </a:r>
            <a:r>
              <a:rPr lang="en-US" dirty="0" err="1"/>
              <a:t>jedinečností</a:t>
            </a:r>
            <a:r>
              <a:rPr lang="en-US" dirty="0"/>
              <a:t>, </a:t>
            </a:r>
            <a:r>
              <a:rPr lang="en-US" dirty="0" err="1"/>
              <a:t>experimentací</a:t>
            </a:r>
            <a:r>
              <a:rPr lang="en-US" dirty="0"/>
              <a:t> a </a:t>
            </a:r>
            <a:r>
              <a:rPr lang="en-US" dirty="0" err="1"/>
              <a:t>propojením</a:t>
            </a:r>
            <a:r>
              <a:rPr lang="en-US" dirty="0"/>
              <a:t> </a:t>
            </a:r>
            <a:r>
              <a:rPr lang="en-US" dirty="0" err="1"/>
              <a:t>mezi</a:t>
            </a:r>
            <a:r>
              <a:rPr lang="en-US" dirty="0"/>
              <a:t> </a:t>
            </a:r>
            <a:r>
              <a:rPr lang="en-US" dirty="0" err="1"/>
              <a:t>formou</a:t>
            </a:r>
            <a:r>
              <a:rPr lang="en-US" dirty="0"/>
              <a:t> a </a:t>
            </a:r>
            <a:r>
              <a:rPr lang="en-US" dirty="0" err="1"/>
              <a:t>obsahem</a:t>
            </a:r>
            <a:r>
              <a:rPr lang="en-US" dirty="0"/>
              <a:t> </a:t>
            </a:r>
            <a:r>
              <a:rPr lang="en-US" dirty="0" err="1"/>
              <a:t>jeho</a:t>
            </a:r>
            <a:r>
              <a:rPr lang="en-US" dirty="0"/>
              <a:t> </a:t>
            </a:r>
            <a:r>
              <a:rPr lang="en-US" dirty="0" err="1"/>
              <a:t>děl</a:t>
            </a:r>
            <a:r>
              <a:rPr lang="en-US" dirty="0"/>
              <a:t>.</a:t>
            </a:r>
          </a:p>
        </p:txBody>
      </p:sp>
    </p:spTree>
    <p:extLst>
      <p:ext uri="{BB962C8B-B14F-4D97-AF65-F5344CB8AC3E}">
        <p14:creationId xmlns:p14="http://schemas.microsoft.com/office/powerpoint/2010/main" val="100303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cs-CZ" dirty="0"/>
              <a:t>Dotazník aneb modlitba za jedno město a přítele</a:t>
            </a:r>
            <a:endParaRPr lang="sr-Latn-RS" dirty="0"/>
          </a:p>
        </p:txBody>
      </p:sp>
      <p:sp>
        <p:nvSpPr>
          <p:cNvPr id="5" name="TextBox 4"/>
          <p:cNvSpPr txBox="1"/>
          <p:nvPr/>
        </p:nvSpPr>
        <p:spPr>
          <a:xfrm>
            <a:off x="2740090" y="32657"/>
            <a:ext cx="6400800" cy="6186309"/>
          </a:xfrm>
          <a:prstGeom prst="rect">
            <a:avLst/>
          </a:prstGeom>
          <a:noFill/>
        </p:spPr>
        <p:txBody>
          <a:bodyPr wrap="square" rtlCol="0">
            <a:spAutoFit/>
          </a:bodyPr>
          <a:lstStyle/>
          <a:p>
            <a:pPr marL="285750" indent="-285750">
              <a:buFont typeface="Arial" pitchFamily="34" charset="0"/>
              <a:buChar char="•"/>
            </a:pPr>
            <a:r>
              <a:rPr lang="sr-Latn-RS" dirty="0"/>
              <a:t>Kniha Jiřího Gruši Dotazník aneb Modlitba za jedno město a jednoho přítele vyšla česky poprvé v Sixty Eight Publishers, Toronto 1978, v Čechách byla poprvé vydána  v roce 1990 v nakladatelství Atlantis. Nově byla kniha vydaná v Praze v roce 2004 v nakladatelství Lidové noviny</a:t>
            </a:r>
            <a:r>
              <a:rPr lang="en-US" dirty="0"/>
              <a:t>.</a:t>
            </a:r>
          </a:p>
          <a:p>
            <a:pPr marL="285750" indent="-285750">
              <a:buFont typeface="Arial" pitchFamily="34" charset="0"/>
              <a:buChar char="•"/>
            </a:pPr>
            <a:r>
              <a:rPr lang="sr-Latn-RS" dirty="0"/>
              <a:t>Román je složen z až reportážního vyprávění drobných příběhů, které jsou vybrané bez ladu a skladu ze života vypravěče tak, jak mu utkvěly v paměti. Vypravěč je vypráví do nejmenších podrobností, popisuje především dojmy, pocity a představy dokreslující maličkosti, naopak pro škatulkářství nutná fakta jsou zmíněna jen tak mimochodem, nebo nejsou zmíněna vůbec</a:t>
            </a:r>
            <a:r>
              <a:rPr lang="en-US" dirty="0"/>
              <a:t>.</a:t>
            </a:r>
          </a:p>
          <a:p>
            <a:pPr marL="285750" indent="-285750">
              <a:buFont typeface="Arial" pitchFamily="34" charset="0"/>
              <a:buChar char="•"/>
            </a:pPr>
            <a:r>
              <a:rPr lang="sr-Latn-RS" dirty="0"/>
              <a:t>Román se odehrává v Praze v době komunismu, to lze usuzovat z pojmenování osob, kde nechybí označení soudruh. Víme dokonce datum, kdy jde Jan žádat o další zaměstnání, je to 19. září 197… </a:t>
            </a:r>
            <a:endParaRPr lang="en-US" dirty="0"/>
          </a:p>
          <a:p>
            <a:pPr marL="285750" indent="-285750">
              <a:buFont typeface="Arial" pitchFamily="34" charset="0"/>
              <a:buChar char="•"/>
            </a:pPr>
            <a:r>
              <a:rPr lang="sr-Latn-RS" dirty="0"/>
              <a:t>Kniha je rozdělena do dvaceti dvou kapitol. Některé kapitoly jsou na pokračování (např. Granit 01, Granit 02). Názvy kapitol jsou převážně jednoslovné a české (např. Nevěsta, Strom republiky), jindy jde o německé slovo (Wolkenschloss), anglické sousloví (Take it easy 01)či o slova, jejichž význam je mi neznámý (Largior, Varran).	</a:t>
            </a:r>
          </a:p>
          <a:p>
            <a:r>
              <a:rPr lang="sr-Latn-RS"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89" y="1219200"/>
            <a:ext cx="23812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61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a:t>Postavy</a:t>
            </a:r>
            <a:endParaRPr lang="pl-PL" dirty="0"/>
          </a:p>
        </p:txBody>
      </p:sp>
      <p:sp>
        <p:nvSpPr>
          <p:cNvPr id="4" name="TextBox 3"/>
          <p:cNvSpPr txBox="1"/>
          <p:nvPr/>
        </p:nvSpPr>
        <p:spPr>
          <a:xfrm>
            <a:off x="685800" y="457200"/>
            <a:ext cx="7772400" cy="4801314"/>
          </a:xfrm>
          <a:prstGeom prst="rect">
            <a:avLst/>
          </a:prstGeom>
          <a:noFill/>
        </p:spPr>
        <p:txBody>
          <a:bodyPr wrap="square" rtlCol="0">
            <a:spAutoFit/>
          </a:bodyPr>
          <a:lstStyle/>
          <a:p>
            <a:pPr marL="285750" indent="-285750">
              <a:buFont typeface="Arial" pitchFamily="34" charset="0"/>
              <a:buChar char="•"/>
            </a:pPr>
            <a:r>
              <a:rPr lang="sr-Latn-RS" dirty="0"/>
              <a:t>V Grušově  románě se setkáváme s celkem devíti postavami.</a:t>
            </a:r>
            <a:endParaRPr lang="en-US" dirty="0"/>
          </a:p>
          <a:p>
            <a:endParaRPr lang="sr-Latn-RS" dirty="0"/>
          </a:p>
          <a:p>
            <a:pPr marL="800100" lvl="1" indent="-342900">
              <a:buFont typeface="+mj-lt"/>
              <a:buAutoNum type="arabicPeriod"/>
            </a:pPr>
            <a:r>
              <a:rPr lang="sr-Latn-RS" dirty="0"/>
              <a:t>Hlavním hrdinou je Jan Chrysostom Kepka. Jan je vypravěčem knihy, který se již po šestnácté uchází o práci a musí vyplnit dotazník. Rubriky však bere velmi důsledně a při vyplňování vzpomíná na své dětství, narození a sleduje životy svých příbuzných ve zpětné vazbě až do 18. století. </a:t>
            </a:r>
            <a:endParaRPr lang="en-US" dirty="0"/>
          </a:p>
          <a:p>
            <a:pPr marL="800100" lvl="1" indent="-342900">
              <a:buFont typeface="+mj-lt"/>
              <a:buAutoNum type="arabicPeriod"/>
            </a:pPr>
            <a:r>
              <a:rPr lang="sr-Latn-RS" dirty="0"/>
              <a:t>Dalšími postavami jsou Alice a Edvín, Janovi rodiče.</a:t>
            </a:r>
            <a:endParaRPr lang="en-US" dirty="0"/>
          </a:p>
          <a:p>
            <a:pPr marL="800100" lvl="1" indent="-342900">
              <a:buFont typeface="+mj-lt"/>
              <a:buAutoNum type="arabicPeriod"/>
            </a:pPr>
            <a:r>
              <a:rPr lang="sr-Latn-RS" dirty="0"/>
              <a:t>Dále jsou to Edvínovi bratři Bonek, přísný, tvrdý, autoritativní, úspěšně dokáže využít jakékoliv doby ve svůj prospěch, a Olin, svérázný, drsný, ale s dobrým srdcem, zabývá se vytvářením horoskopů a je posedlý myšlenkou na vytvoření nového plemene koček. </a:t>
            </a:r>
            <a:endParaRPr lang="en-US" dirty="0"/>
          </a:p>
          <a:p>
            <a:pPr marL="800100" lvl="1" indent="-342900">
              <a:buFont typeface="+mj-lt"/>
              <a:buAutoNum type="arabicPeriod"/>
            </a:pPr>
            <a:r>
              <a:rPr lang="sr-Latn-RS" dirty="0"/>
              <a:t>V knize vystupují také dvě ženy z rodiny Klánových, Erna, Janova první láska se kterou se znali již od dětství, a Mirena, její matka, která se stane Janovou první milenkou místo Erny, když vyučuje Jana klavíru. </a:t>
            </a:r>
            <a:endParaRPr lang="en-US" dirty="0"/>
          </a:p>
          <a:p>
            <a:pPr marL="800100" lvl="1" indent="-342900">
              <a:buFont typeface="+mj-lt"/>
              <a:buAutoNum type="arabicPeriod"/>
            </a:pPr>
            <a:r>
              <a:rPr lang="sr-Latn-RS" dirty="0"/>
              <a:t>Posledními dvěmi postavami jsou pan Vostárek, hodný, ale trochu bláznivý místní vynálezce posedlý létáním, a Gibiš, bláznivá postava nadřízeného z vojny</a:t>
            </a:r>
          </a:p>
        </p:txBody>
      </p:sp>
    </p:spTree>
    <p:extLst>
      <p:ext uri="{BB962C8B-B14F-4D97-AF65-F5344CB8AC3E}">
        <p14:creationId xmlns:p14="http://schemas.microsoft.com/office/powerpoint/2010/main" val="268427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pl-PL" dirty="0"/>
              <a:t>Dotazník aneb modlitba za jedno město a přítele</a:t>
            </a:r>
          </a:p>
        </p:txBody>
      </p:sp>
      <p:sp>
        <p:nvSpPr>
          <p:cNvPr id="5" name="TextBox 4"/>
          <p:cNvSpPr txBox="1"/>
          <p:nvPr/>
        </p:nvSpPr>
        <p:spPr>
          <a:xfrm>
            <a:off x="457200" y="76200"/>
            <a:ext cx="8458200" cy="6186309"/>
          </a:xfrm>
          <a:prstGeom prst="rect">
            <a:avLst/>
          </a:prstGeom>
          <a:noFill/>
        </p:spPr>
        <p:txBody>
          <a:bodyPr wrap="square" rtlCol="0">
            <a:spAutoFit/>
          </a:bodyPr>
          <a:lstStyle/>
          <a:p>
            <a:pPr marL="285750" indent="-285750">
              <a:buFont typeface="Arial" pitchFamily="34" charset="0"/>
              <a:buChar char="•"/>
            </a:pPr>
            <a:r>
              <a:rPr lang="en-US" dirty="0" err="1"/>
              <a:t>Jeho</a:t>
            </a:r>
            <a:r>
              <a:rPr lang="en-US" dirty="0"/>
              <a:t> </a:t>
            </a:r>
            <a:r>
              <a:rPr lang="en-US" dirty="0" err="1"/>
              <a:t>nebeletristické</a:t>
            </a:r>
            <a:r>
              <a:rPr lang="en-US" dirty="0"/>
              <a:t> a </a:t>
            </a:r>
            <a:r>
              <a:rPr lang="en-US" dirty="0" err="1"/>
              <a:t>esejistické</a:t>
            </a:r>
            <a:r>
              <a:rPr lang="en-US" dirty="0"/>
              <a:t> </a:t>
            </a:r>
            <a:r>
              <a:rPr lang="en-US" dirty="0" err="1"/>
              <a:t>práce</a:t>
            </a:r>
            <a:r>
              <a:rPr lang="en-US" dirty="0"/>
              <a:t> </a:t>
            </a:r>
            <a:r>
              <a:rPr lang="en-US" dirty="0" err="1"/>
              <a:t>jsou</a:t>
            </a:r>
            <a:r>
              <a:rPr lang="en-US" dirty="0"/>
              <a:t> </a:t>
            </a:r>
            <a:r>
              <a:rPr lang="en-US" dirty="0" err="1"/>
              <a:t>prosyceny</a:t>
            </a:r>
            <a:r>
              <a:rPr lang="en-US" dirty="0"/>
              <a:t> </a:t>
            </a:r>
            <a:r>
              <a:rPr lang="en-US" dirty="0" err="1"/>
              <a:t>stejnými</a:t>
            </a:r>
            <a:r>
              <a:rPr lang="en-US" dirty="0"/>
              <a:t> </a:t>
            </a:r>
            <a:r>
              <a:rPr lang="en-US" dirty="0" err="1"/>
              <a:t>tvůrčími</a:t>
            </a:r>
            <a:r>
              <a:rPr lang="en-US" dirty="0"/>
              <a:t> </a:t>
            </a:r>
            <a:r>
              <a:rPr lang="en-US" dirty="0" err="1"/>
              <a:t>stylistickými</a:t>
            </a:r>
            <a:r>
              <a:rPr lang="en-US" dirty="0"/>
              <a:t> </a:t>
            </a:r>
            <a:r>
              <a:rPr lang="en-US" dirty="0" err="1"/>
              <a:t>postupy</a:t>
            </a:r>
            <a:r>
              <a:rPr lang="en-US" dirty="0"/>
              <a:t> </a:t>
            </a:r>
            <a:r>
              <a:rPr lang="en-US" dirty="0" err="1"/>
              <a:t>jako</a:t>
            </a:r>
            <a:r>
              <a:rPr lang="en-US" dirty="0"/>
              <a:t> v </a:t>
            </a:r>
            <a:r>
              <a:rPr lang="en-US" dirty="0" err="1"/>
              <a:t>krásné</a:t>
            </a:r>
            <a:r>
              <a:rPr lang="en-US" dirty="0"/>
              <a:t> </a:t>
            </a:r>
            <a:r>
              <a:rPr lang="en-US" dirty="0" err="1"/>
              <a:t>literatuře</a:t>
            </a:r>
            <a:r>
              <a:rPr lang="en-US" dirty="0"/>
              <a:t>;  a </a:t>
            </a:r>
            <a:r>
              <a:rPr lang="en-US" dirty="0" err="1"/>
              <a:t>naopak</a:t>
            </a:r>
            <a:r>
              <a:rPr lang="en-US" dirty="0"/>
              <a:t> </a:t>
            </a:r>
            <a:r>
              <a:rPr lang="en-US" dirty="0" err="1"/>
              <a:t>krásná</a:t>
            </a:r>
            <a:r>
              <a:rPr lang="en-US" dirty="0"/>
              <a:t> </a:t>
            </a:r>
            <a:r>
              <a:rPr lang="en-US" dirty="0" err="1"/>
              <a:t>literatura</a:t>
            </a:r>
            <a:r>
              <a:rPr lang="en-US" dirty="0"/>
              <a:t> je </a:t>
            </a:r>
            <a:r>
              <a:rPr lang="en-US" dirty="0" err="1"/>
              <a:t>prosycena</a:t>
            </a:r>
            <a:r>
              <a:rPr lang="en-US" dirty="0"/>
              <a:t> </a:t>
            </a:r>
            <a:r>
              <a:rPr lang="en-US" dirty="0" err="1"/>
              <a:t>prvky</a:t>
            </a:r>
            <a:r>
              <a:rPr lang="en-US" dirty="0"/>
              <a:t> </a:t>
            </a:r>
            <a:r>
              <a:rPr lang="en-US" dirty="0" err="1"/>
              <a:t>odborného</a:t>
            </a:r>
            <a:r>
              <a:rPr lang="en-US" dirty="0"/>
              <a:t>. </a:t>
            </a:r>
          </a:p>
          <a:p>
            <a:pPr marL="285750" indent="-285750">
              <a:buFont typeface="Arial" pitchFamily="34" charset="0"/>
              <a:buChar char="•"/>
            </a:pPr>
            <a:r>
              <a:rPr lang="en-US" dirty="0"/>
              <a:t>V </a:t>
            </a:r>
            <a:r>
              <a:rPr lang="en-US" dirty="0" err="1"/>
              <a:t>Dotazníku</a:t>
            </a:r>
            <a:r>
              <a:rPr lang="en-US" dirty="0"/>
              <a:t> </a:t>
            </a:r>
            <a:r>
              <a:rPr lang="en-US" dirty="0" err="1"/>
              <a:t>styl</a:t>
            </a:r>
            <a:r>
              <a:rPr lang="en-US" dirty="0"/>
              <a:t> je </a:t>
            </a:r>
            <a:r>
              <a:rPr lang="en-US" dirty="0" err="1"/>
              <a:t>bohatě</a:t>
            </a:r>
            <a:r>
              <a:rPr lang="en-US" dirty="0"/>
              <a:t> </a:t>
            </a:r>
            <a:r>
              <a:rPr lang="en-US" dirty="0" err="1"/>
              <a:t>obrazivý</a:t>
            </a:r>
            <a:r>
              <a:rPr lang="en-US" dirty="0"/>
              <a:t>, text je </a:t>
            </a:r>
            <a:r>
              <a:rPr lang="en-US" dirty="0" err="1"/>
              <a:t>poetizován</a:t>
            </a:r>
            <a:r>
              <a:rPr lang="en-US" dirty="0"/>
              <a:t> </a:t>
            </a:r>
            <a:r>
              <a:rPr lang="en-US" dirty="0" err="1"/>
              <a:t>metaforami</a:t>
            </a:r>
            <a:r>
              <a:rPr lang="en-US" dirty="0"/>
              <a:t>, </a:t>
            </a:r>
            <a:r>
              <a:rPr lang="en-US" dirty="0" err="1"/>
              <a:t>slovními</a:t>
            </a:r>
            <a:r>
              <a:rPr lang="en-US" dirty="0"/>
              <a:t> </a:t>
            </a:r>
            <a:r>
              <a:rPr lang="en-US" dirty="0" err="1"/>
              <a:t>hříčkami</a:t>
            </a:r>
            <a:r>
              <a:rPr lang="en-US" dirty="0"/>
              <a:t>, </a:t>
            </a:r>
            <a:r>
              <a:rPr lang="en-US" dirty="0" err="1"/>
              <a:t>lyrizovanými</a:t>
            </a:r>
            <a:r>
              <a:rPr lang="en-US" dirty="0"/>
              <a:t> </a:t>
            </a:r>
            <a:r>
              <a:rPr lang="en-US" dirty="0" err="1"/>
              <a:t>popisy</a:t>
            </a:r>
            <a:r>
              <a:rPr lang="en-US" dirty="0"/>
              <a:t>. ".</a:t>
            </a:r>
          </a:p>
          <a:p>
            <a:pPr marL="285750" indent="-285750">
              <a:buFont typeface="Arial" pitchFamily="34" charset="0"/>
              <a:buChar char="•"/>
            </a:pPr>
            <a:r>
              <a:rPr lang="en-US" dirty="0"/>
              <a:t> </a:t>
            </a:r>
            <a:r>
              <a:rPr lang="en-US" dirty="0" err="1"/>
              <a:t>Snové</a:t>
            </a:r>
            <a:r>
              <a:rPr lang="en-US" dirty="0"/>
              <a:t> </a:t>
            </a:r>
            <a:r>
              <a:rPr lang="en-US" dirty="0" err="1"/>
              <a:t>představy</a:t>
            </a:r>
            <a:r>
              <a:rPr lang="en-US" dirty="0"/>
              <a:t> se </a:t>
            </a:r>
            <a:r>
              <a:rPr lang="en-US" dirty="0" err="1"/>
              <a:t>prolínají</a:t>
            </a:r>
            <a:r>
              <a:rPr lang="en-US" dirty="0"/>
              <a:t> s </a:t>
            </a:r>
            <a:r>
              <a:rPr lang="en-US" dirty="0" err="1"/>
              <a:t>realistickými</a:t>
            </a:r>
            <a:r>
              <a:rPr lang="en-US" dirty="0"/>
              <a:t>, </a:t>
            </a:r>
            <a:r>
              <a:rPr lang="en-US" dirty="0" err="1"/>
              <a:t>až</a:t>
            </a:r>
            <a:r>
              <a:rPr lang="en-US" dirty="0"/>
              <a:t> </a:t>
            </a:r>
            <a:r>
              <a:rPr lang="en-US" dirty="0" err="1"/>
              <a:t>naturalistickými</a:t>
            </a:r>
            <a:r>
              <a:rPr lang="en-US" dirty="0"/>
              <a:t> </a:t>
            </a:r>
            <a:r>
              <a:rPr lang="en-US" dirty="0" err="1"/>
              <a:t>záznamy</a:t>
            </a:r>
            <a:r>
              <a:rPr lang="en-US" dirty="0"/>
              <a:t> </a:t>
            </a:r>
            <a:r>
              <a:rPr lang="en-US" dirty="0" err="1"/>
              <a:t>skutečnosti</a:t>
            </a:r>
            <a:r>
              <a:rPr lang="en-US" dirty="0"/>
              <a:t>; </a:t>
            </a:r>
            <a:r>
              <a:rPr lang="en-US" dirty="0" err="1"/>
              <a:t>pojmenování</a:t>
            </a:r>
            <a:r>
              <a:rPr lang="en-US" dirty="0"/>
              <a:t> </a:t>
            </a:r>
            <a:r>
              <a:rPr lang="en-US" dirty="0" err="1"/>
              <a:t>křehkého</a:t>
            </a:r>
            <a:r>
              <a:rPr lang="en-US" dirty="0"/>
              <a:t>, </a:t>
            </a:r>
            <a:r>
              <a:rPr lang="en-US" dirty="0" err="1"/>
              <a:t>intimního</a:t>
            </a:r>
            <a:r>
              <a:rPr lang="en-US" dirty="0"/>
              <a:t> a </a:t>
            </a:r>
            <a:r>
              <a:rPr lang="en-US" dirty="0" err="1"/>
              <a:t>duchovního</a:t>
            </a:r>
            <a:r>
              <a:rPr lang="en-US" dirty="0"/>
              <a:t> </a:t>
            </a:r>
            <a:r>
              <a:rPr lang="en-US" dirty="0" err="1"/>
              <a:t>kontrastuje</a:t>
            </a:r>
            <a:r>
              <a:rPr lang="en-US" dirty="0"/>
              <a:t> s </a:t>
            </a:r>
            <a:r>
              <a:rPr lang="en-US" dirty="0" err="1"/>
              <a:t>obrazy</a:t>
            </a:r>
            <a:r>
              <a:rPr lang="en-US" dirty="0"/>
              <a:t> brutality, </a:t>
            </a:r>
            <a:r>
              <a:rPr lang="en-US" dirty="0" err="1"/>
              <a:t>násilí</a:t>
            </a:r>
            <a:r>
              <a:rPr lang="en-US" dirty="0"/>
              <a:t>, </a:t>
            </a:r>
            <a:r>
              <a:rPr lang="en-US" dirty="0" err="1"/>
              <a:t>vulgárnosti</a:t>
            </a:r>
            <a:r>
              <a:rPr lang="en-US" dirty="0"/>
              <a:t> i </a:t>
            </a:r>
            <a:r>
              <a:rPr lang="en-US" dirty="0" err="1"/>
              <a:t>odcizení</a:t>
            </a:r>
            <a:r>
              <a:rPr lang="en-US" dirty="0"/>
              <a:t>, </a:t>
            </a:r>
            <a:r>
              <a:rPr lang="en-US" dirty="0" err="1"/>
              <a:t>přičemž</a:t>
            </a:r>
            <a:r>
              <a:rPr lang="en-US" dirty="0"/>
              <a:t> </a:t>
            </a:r>
            <a:r>
              <a:rPr lang="en-US" dirty="0" err="1"/>
              <a:t>některé</a:t>
            </a:r>
            <a:r>
              <a:rPr lang="en-US" dirty="0"/>
              <a:t> z </a:t>
            </a:r>
            <a:r>
              <a:rPr lang="en-US" dirty="0" err="1"/>
              <a:t>nich</a:t>
            </a:r>
            <a:r>
              <a:rPr lang="en-US" dirty="0"/>
              <a:t> se v </a:t>
            </a:r>
            <a:r>
              <a:rPr lang="en-US" dirty="0" err="1"/>
              <a:t>textu</a:t>
            </a:r>
            <a:r>
              <a:rPr lang="en-US" dirty="0"/>
              <a:t> </a:t>
            </a:r>
            <a:r>
              <a:rPr lang="en-US" dirty="0" err="1"/>
              <a:t>vracejí</a:t>
            </a:r>
            <a:r>
              <a:rPr lang="en-US" dirty="0"/>
              <a:t> </a:t>
            </a:r>
            <a:r>
              <a:rPr lang="en-US" dirty="0" err="1"/>
              <a:t>jako</a:t>
            </a:r>
            <a:r>
              <a:rPr lang="en-US" dirty="0"/>
              <a:t> </a:t>
            </a:r>
            <a:r>
              <a:rPr lang="en-US" dirty="0" err="1"/>
              <a:t>polysémantické</a:t>
            </a:r>
            <a:r>
              <a:rPr lang="en-US" dirty="0"/>
              <a:t> </a:t>
            </a:r>
            <a:r>
              <a:rPr lang="en-US" dirty="0" err="1"/>
              <a:t>leitmotivy</a:t>
            </a:r>
            <a:r>
              <a:rPr lang="en-US" dirty="0"/>
              <a:t> (</a:t>
            </a:r>
            <a:r>
              <a:rPr lang="en-US" dirty="0" err="1"/>
              <a:t>např</a:t>
            </a:r>
            <a:r>
              <a:rPr lang="en-US" dirty="0"/>
              <a:t>. </a:t>
            </a:r>
            <a:r>
              <a:rPr lang="en-US" dirty="0" err="1"/>
              <a:t>různé</a:t>
            </a:r>
            <a:r>
              <a:rPr lang="en-US" dirty="0"/>
              <a:t> </a:t>
            </a:r>
            <a:r>
              <a:rPr lang="en-US" dirty="0" err="1"/>
              <a:t>feromonní</a:t>
            </a:r>
            <a:r>
              <a:rPr lang="en-US" dirty="0"/>
              <a:t> </a:t>
            </a:r>
            <a:r>
              <a:rPr lang="en-US" dirty="0" err="1"/>
              <a:t>pachy</a:t>
            </a:r>
            <a:r>
              <a:rPr lang="en-US" dirty="0"/>
              <a:t>).</a:t>
            </a:r>
          </a:p>
          <a:p>
            <a:pPr marL="285750" indent="-285750">
              <a:buFont typeface="Arial" pitchFamily="34" charset="0"/>
              <a:buChar char="•"/>
            </a:pPr>
            <a:r>
              <a:rPr lang="en-US" dirty="0"/>
              <a:t> </a:t>
            </a:r>
            <a:r>
              <a:rPr lang="en-US" dirty="0" err="1"/>
              <a:t>Motýli</a:t>
            </a:r>
            <a:r>
              <a:rPr lang="en-US" dirty="0"/>
              <a:t>, </a:t>
            </a:r>
            <a:r>
              <a:rPr lang="en-US" dirty="0" err="1"/>
              <a:t>vosy</a:t>
            </a:r>
            <a:r>
              <a:rPr lang="en-US" dirty="0"/>
              <a:t>, </a:t>
            </a:r>
            <a:r>
              <a:rPr lang="en-US" dirty="0" err="1"/>
              <a:t>brouci</a:t>
            </a:r>
            <a:r>
              <a:rPr lang="en-US" dirty="0"/>
              <a:t>, psi a </a:t>
            </a:r>
            <a:r>
              <a:rPr lang="en-US" dirty="0" err="1"/>
              <a:t>další</a:t>
            </a:r>
            <a:r>
              <a:rPr lang="en-US" dirty="0"/>
              <a:t> </a:t>
            </a:r>
            <a:r>
              <a:rPr lang="en-US" dirty="0" err="1"/>
              <a:t>živočišné</a:t>
            </a:r>
            <a:r>
              <a:rPr lang="en-US" dirty="0"/>
              <a:t> </a:t>
            </a:r>
            <a:r>
              <a:rPr lang="en-US" dirty="0" err="1"/>
              <a:t>elementy</a:t>
            </a:r>
            <a:r>
              <a:rPr lang="en-US" dirty="0"/>
              <a:t> </a:t>
            </a:r>
            <a:r>
              <a:rPr lang="en-US" dirty="0" err="1"/>
              <a:t>nabývají</a:t>
            </a:r>
            <a:r>
              <a:rPr lang="en-US" dirty="0"/>
              <a:t> </a:t>
            </a:r>
            <a:r>
              <a:rPr lang="en-US" dirty="0" err="1"/>
              <a:t>jako</a:t>
            </a:r>
            <a:r>
              <a:rPr lang="en-US" dirty="0"/>
              <a:t> </a:t>
            </a:r>
            <a:r>
              <a:rPr lang="en-US" dirty="0" err="1"/>
              <a:t>průvodci</a:t>
            </a:r>
            <a:r>
              <a:rPr lang="en-US" dirty="0"/>
              <a:t> </a:t>
            </a:r>
            <a:r>
              <a:rPr lang="en-US" dirty="0" err="1"/>
              <a:t>člověka</a:t>
            </a:r>
            <a:r>
              <a:rPr lang="en-US" dirty="0"/>
              <a:t> v </a:t>
            </a:r>
            <a:r>
              <a:rPr lang="en-US" dirty="0" err="1"/>
              <a:t>osudových</a:t>
            </a:r>
            <a:r>
              <a:rPr lang="en-US" dirty="0"/>
              <a:t> </a:t>
            </a:r>
            <a:r>
              <a:rPr lang="en-US" dirty="0" err="1"/>
              <a:t>chvílích</a:t>
            </a:r>
            <a:r>
              <a:rPr lang="en-US" dirty="0"/>
              <a:t> i </a:t>
            </a:r>
            <a:r>
              <a:rPr lang="en-US" dirty="0" err="1"/>
              <a:t>rozdílných</a:t>
            </a:r>
            <a:r>
              <a:rPr lang="en-US" dirty="0"/>
              <a:t> </a:t>
            </a:r>
            <a:r>
              <a:rPr lang="en-US" dirty="0" err="1"/>
              <a:t>symbolických</a:t>
            </a:r>
            <a:r>
              <a:rPr lang="en-US" dirty="0"/>
              <a:t> </a:t>
            </a:r>
            <a:r>
              <a:rPr lang="en-US" dirty="0" err="1"/>
              <a:t>významů</a:t>
            </a:r>
            <a:r>
              <a:rPr lang="en-US" dirty="0"/>
              <a:t>.</a:t>
            </a:r>
          </a:p>
          <a:p>
            <a:pPr marL="285750" indent="-285750">
              <a:buFont typeface="Arial" pitchFamily="34" charset="0"/>
              <a:buChar char="•"/>
            </a:pPr>
            <a:r>
              <a:rPr lang="en-US" dirty="0"/>
              <a:t> </a:t>
            </a:r>
            <a:r>
              <a:rPr lang="en-US" dirty="0" err="1"/>
              <a:t>Proti</a:t>
            </a:r>
            <a:r>
              <a:rPr lang="en-US" dirty="0"/>
              <a:t> </a:t>
            </a:r>
            <a:r>
              <a:rPr lang="en-US" dirty="0" err="1"/>
              <a:t>omezujícím</a:t>
            </a:r>
            <a:r>
              <a:rPr lang="en-US" dirty="0"/>
              <a:t> </a:t>
            </a:r>
            <a:r>
              <a:rPr lang="en-US" dirty="0" err="1"/>
              <a:t>rituálům</a:t>
            </a:r>
            <a:r>
              <a:rPr lang="en-US" dirty="0"/>
              <a:t> </a:t>
            </a:r>
            <a:r>
              <a:rPr lang="en-US" dirty="0" err="1"/>
              <a:t>moci</a:t>
            </a:r>
            <a:r>
              <a:rPr lang="en-US" dirty="0"/>
              <a:t> </a:t>
            </a:r>
            <a:r>
              <a:rPr lang="en-US" dirty="0" err="1"/>
              <a:t>staví</a:t>
            </a:r>
            <a:r>
              <a:rPr lang="en-US" dirty="0"/>
              <a:t> </a:t>
            </a:r>
            <a:r>
              <a:rPr lang="en-US" dirty="0" err="1"/>
              <a:t>Gruša</a:t>
            </a:r>
            <a:r>
              <a:rPr lang="en-US" dirty="0"/>
              <a:t> </a:t>
            </a:r>
            <a:r>
              <a:rPr lang="en-US" dirty="0" err="1"/>
              <a:t>gesto</a:t>
            </a:r>
            <a:r>
              <a:rPr lang="en-US" dirty="0"/>
              <a:t> </a:t>
            </a:r>
            <a:r>
              <a:rPr lang="en-US" dirty="0" err="1"/>
              <a:t>svobodomyslného</a:t>
            </a:r>
            <a:r>
              <a:rPr lang="en-US" dirty="0"/>
              <a:t> a </a:t>
            </a:r>
            <a:r>
              <a:rPr lang="en-US" dirty="0" err="1"/>
              <a:t>přirozeného</a:t>
            </a:r>
            <a:r>
              <a:rPr lang="en-US" dirty="0"/>
              <a:t> </a:t>
            </a:r>
            <a:r>
              <a:rPr lang="en-US" dirty="0" err="1"/>
              <a:t>člověka</a:t>
            </a:r>
            <a:r>
              <a:rPr lang="en-US" dirty="0"/>
              <a:t> s </a:t>
            </a:r>
            <a:r>
              <a:rPr lang="en-US" dirty="0" err="1"/>
              <a:t>jeho</a:t>
            </a:r>
            <a:r>
              <a:rPr lang="en-US" dirty="0"/>
              <a:t> </a:t>
            </a:r>
            <a:r>
              <a:rPr lang="en-US" dirty="0" err="1"/>
              <a:t>intelektuálními</a:t>
            </a:r>
            <a:r>
              <a:rPr lang="en-US" dirty="0"/>
              <a:t> i </a:t>
            </a:r>
            <a:r>
              <a:rPr lang="en-US" dirty="0" err="1"/>
              <a:t>tělesnými</a:t>
            </a:r>
            <a:r>
              <a:rPr lang="en-US" dirty="0"/>
              <a:t> </a:t>
            </a:r>
            <a:r>
              <a:rPr lang="en-US" dirty="0" err="1"/>
              <a:t>touhami</a:t>
            </a:r>
            <a:r>
              <a:rPr lang="en-US" dirty="0"/>
              <a:t> a </a:t>
            </a:r>
            <a:r>
              <a:rPr lang="en-US" dirty="0" err="1"/>
              <a:t>sny</a:t>
            </a:r>
            <a:r>
              <a:rPr lang="en-US" dirty="0"/>
              <a:t>, </a:t>
            </a:r>
            <a:r>
              <a:rPr lang="en-US" dirty="0" err="1"/>
              <a:t>které</a:t>
            </a:r>
            <a:r>
              <a:rPr lang="en-US" dirty="0"/>
              <a:t> </a:t>
            </a:r>
            <a:r>
              <a:rPr lang="en-US" dirty="0" err="1"/>
              <a:t>překonávajíce</a:t>
            </a:r>
            <a:r>
              <a:rPr lang="en-US" dirty="0"/>
              <a:t> </a:t>
            </a:r>
            <a:r>
              <a:rPr lang="en-US" dirty="0" err="1"/>
              <a:t>časoprostorové</a:t>
            </a:r>
            <a:r>
              <a:rPr lang="en-US" dirty="0"/>
              <a:t> </a:t>
            </a:r>
            <a:r>
              <a:rPr lang="en-US" dirty="0" err="1"/>
              <a:t>hranice</a:t>
            </a:r>
            <a:r>
              <a:rPr lang="en-US" dirty="0"/>
              <a:t> </a:t>
            </a:r>
            <a:r>
              <a:rPr lang="en-US" dirty="0" err="1"/>
              <a:t>dávají</a:t>
            </a:r>
            <a:r>
              <a:rPr lang="en-US" dirty="0"/>
              <a:t> </a:t>
            </a:r>
            <a:r>
              <a:rPr lang="en-US" dirty="0" err="1"/>
              <a:t>vypravěči</a:t>
            </a:r>
            <a:r>
              <a:rPr lang="en-US" dirty="0"/>
              <a:t> </a:t>
            </a:r>
            <a:r>
              <a:rPr lang="en-US" dirty="0" err="1"/>
              <a:t>vševědoucí</a:t>
            </a:r>
            <a:r>
              <a:rPr lang="en-US" dirty="0"/>
              <a:t> </a:t>
            </a:r>
            <a:r>
              <a:rPr lang="en-US" dirty="0" err="1"/>
              <a:t>nadhled</a:t>
            </a:r>
            <a:r>
              <a:rPr lang="en-US" dirty="0"/>
              <a:t>.</a:t>
            </a:r>
          </a:p>
          <a:p>
            <a:pPr marL="285750" indent="-285750">
              <a:buFont typeface="Arial" pitchFamily="34" charset="0"/>
              <a:buChar char="•"/>
            </a:pPr>
            <a:r>
              <a:rPr lang="en-US" dirty="0"/>
              <a:t> </a:t>
            </a:r>
            <a:r>
              <a:rPr lang="en-US" dirty="0" err="1"/>
              <a:t>Gruša</a:t>
            </a:r>
            <a:r>
              <a:rPr lang="en-US" dirty="0"/>
              <a:t> se </a:t>
            </a:r>
            <a:r>
              <a:rPr lang="en-US" dirty="0" err="1"/>
              <a:t>tu</a:t>
            </a:r>
            <a:r>
              <a:rPr lang="en-US" dirty="0"/>
              <a:t> </a:t>
            </a:r>
            <a:r>
              <a:rPr lang="en-US" dirty="0" err="1"/>
              <a:t>dotýká</a:t>
            </a:r>
            <a:r>
              <a:rPr lang="en-US" dirty="0"/>
              <a:t> </a:t>
            </a:r>
            <a:r>
              <a:rPr lang="en-US" dirty="0" err="1"/>
              <a:t>existenciálního</a:t>
            </a:r>
            <a:r>
              <a:rPr lang="en-US" dirty="0"/>
              <a:t> </a:t>
            </a:r>
            <a:r>
              <a:rPr lang="en-US" dirty="0" err="1"/>
              <a:t>tématu</a:t>
            </a:r>
            <a:r>
              <a:rPr lang="en-US" dirty="0"/>
              <a:t>, </a:t>
            </a:r>
            <a:r>
              <a:rPr lang="en-US" dirty="0" err="1"/>
              <a:t>rozpracovávaného</a:t>
            </a:r>
            <a:r>
              <a:rPr lang="en-US" dirty="0"/>
              <a:t> i v </a:t>
            </a:r>
            <a:r>
              <a:rPr lang="en-US" dirty="0" err="1"/>
              <a:t>jeho</a:t>
            </a:r>
            <a:r>
              <a:rPr lang="en-US" dirty="0"/>
              <a:t> </a:t>
            </a:r>
            <a:r>
              <a:rPr lang="en-US" dirty="0" err="1"/>
              <a:t>další</a:t>
            </a:r>
            <a:r>
              <a:rPr lang="en-US" dirty="0"/>
              <a:t> </a:t>
            </a:r>
            <a:r>
              <a:rPr lang="en-US" dirty="0" err="1"/>
              <a:t>prozaické</a:t>
            </a:r>
            <a:r>
              <a:rPr lang="en-US" dirty="0"/>
              <a:t> </a:t>
            </a:r>
            <a:r>
              <a:rPr lang="en-US" dirty="0" err="1"/>
              <a:t>tvorbě</a:t>
            </a:r>
            <a:r>
              <a:rPr lang="en-US" dirty="0"/>
              <a:t>.</a:t>
            </a:r>
          </a:p>
          <a:p>
            <a:pPr marL="285750" indent="-285750">
              <a:buFont typeface="Arial" pitchFamily="34" charset="0"/>
              <a:buChar char="•"/>
            </a:pPr>
            <a:r>
              <a:rPr lang="en-US" dirty="0"/>
              <a:t> Do </a:t>
            </a:r>
            <a:r>
              <a:rPr lang="en-US" dirty="0" err="1"/>
              <a:t>textu</a:t>
            </a:r>
            <a:r>
              <a:rPr lang="en-US" dirty="0"/>
              <a:t> </a:t>
            </a:r>
            <a:r>
              <a:rPr lang="en-US" dirty="0" err="1"/>
              <a:t>jsou</a:t>
            </a:r>
            <a:r>
              <a:rPr lang="en-US" dirty="0"/>
              <a:t> </a:t>
            </a:r>
            <a:r>
              <a:rPr lang="en-US" dirty="0" err="1"/>
              <a:t>často</a:t>
            </a:r>
            <a:r>
              <a:rPr lang="en-US" dirty="0"/>
              <a:t> </a:t>
            </a:r>
            <a:r>
              <a:rPr lang="en-US" dirty="0" err="1"/>
              <a:t>vkládána</a:t>
            </a:r>
            <a:r>
              <a:rPr lang="en-US" dirty="0"/>
              <a:t> </a:t>
            </a:r>
            <a:r>
              <a:rPr lang="en-US" dirty="0" err="1"/>
              <a:t>anglická</a:t>
            </a:r>
            <a:r>
              <a:rPr lang="en-US" dirty="0"/>
              <a:t>, </a:t>
            </a:r>
            <a:r>
              <a:rPr lang="en-US" dirty="0" err="1"/>
              <a:t>německá</a:t>
            </a:r>
            <a:r>
              <a:rPr lang="en-US" dirty="0"/>
              <a:t>, </a:t>
            </a:r>
            <a:r>
              <a:rPr lang="en-US" dirty="0" err="1"/>
              <a:t>ruská</a:t>
            </a:r>
            <a:r>
              <a:rPr lang="en-US" dirty="0"/>
              <a:t> ale i </a:t>
            </a:r>
            <a:r>
              <a:rPr lang="en-US" dirty="0" err="1"/>
              <a:t>latinská</a:t>
            </a:r>
            <a:r>
              <a:rPr lang="en-US" dirty="0"/>
              <a:t> </a:t>
            </a:r>
            <a:r>
              <a:rPr lang="en-US" dirty="0" err="1"/>
              <a:t>slova</a:t>
            </a:r>
            <a:r>
              <a:rPr lang="en-US" dirty="0"/>
              <a:t> a </a:t>
            </a:r>
            <a:r>
              <a:rPr lang="en-US" dirty="0" err="1"/>
              <a:t>fráze</a:t>
            </a:r>
            <a:r>
              <a:rPr lang="en-US" dirty="0"/>
              <a:t>, </a:t>
            </a:r>
            <a:r>
              <a:rPr lang="en-US" dirty="0" err="1"/>
              <a:t>které</a:t>
            </a:r>
            <a:r>
              <a:rPr lang="en-US" dirty="0"/>
              <a:t> </a:t>
            </a:r>
            <a:r>
              <a:rPr lang="en-US" dirty="0" err="1"/>
              <a:t>lépe</a:t>
            </a:r>
            <a:r>
              <a:rPr lang="en-US" dirty="0"/>
              <a:t> </a:t>
            </a:r>
            <a:r>
              <a:rPr lang="en-US" dirty="0" err="1"/>
              <a:t>vystihují</a:t>
            </a:r>
            <a:r>
              <a:rPr lang="en-US" dirty="0"/>
              <a:t> </a:t>
            </a:r>
            <a:r>
              <a:rPr lang="en-US" dirty="0" err="1"/>
              <a:t>autorovu</a:t>
            </a:r>
            <a:r>
              <a:rPr lang="en-US" dirty="0"/>
              <a:t> </a:t>
            </a:r>
            <a:r>
              <a:rPr lang="en-US" dirty="0" err="1"/>
              <a:t>myšlenku</a:t>
            </a:r>
            <a:r>
              <a:rPr lang="en-US" dirty="0"/>
              <a:t> i </a:t>
            </a:r>
            <a:r>
              <a:rPr lang="en-US" dirty="0" err="1"/>
              <a:t>atmosféru</a:t>
            </a:r>
            <a:r>
              <a:rPr lang="en-US" dirty="0"/>
              <a:t> </a:t>
            </a:r>
            <a:r>
              <a:rPr lang="en-US" dirty="0" err="1"/>
              <a:t>situace</a:t>
            </a:r>
            <a:r>
              <a:rPr lang="en-US" dirty="0"/>
              <a:t>. V </a:t>
            </a:r>
            <a:r>
              <a:rPr lang="en-US" dirty="0" err="1"/>
              <a:t>kapitolách</a:t>
            </a:r>
            <a:r>
              <a:rPr lang="en-US" dirty="0"/>
              <a:t> o </a:t>
            </a:r>
            <a:r>
              <a:rPr lang="en-US" dirty="0" err="1"/>
              <a:t>původu</a:t>
            </a:r>
            <a:r>
              <a:rPr lang="en-US" dirty="0"/>
              <a:t> Jana </a:t>
            </a:r>
            <a:r>
              <a:rPr lang="en-US" dirty="0" err="1"/>
              <a:t>Chrysostoma</a:t>
            </a:r>
            <a:r>
              <a:rPr lang="en-US" dirty="0"/>
              <a:t> </a:t>
            </a:r>
            <a:r>
              <a:rPr lang="en-US" dirty="0" err="1"/>
              <a:t>napodobuje</a:t>
            </a:r>
            <a:r>
              <a:rPr lang="en-US" dirty="0"/>
              <a:t> "</a:t>
            </a:r>
            <a:r>
              <a:rPr lang="en-US" dirty="0" err="1"/>
              <a:t>staročeský</a:t>
            </a:r>
            <a:r>
              <a:rPr lang="en-US" dirty="0"/>
              <a:t>" </a:t>
            </a:r>
            <a:r>
              <a:rPr lang="en-US" dirty="0" err="1"/>
              <a:t>styl</a:t>
            </a:r>
            <a:r>
              <a:rPr lang="en-US" dirty="0"/>
              <a:t> </a:t>
            </a:r>
            <a:r>
              <a:rPr lang="en-US" dirty="0" err="1"/>
              <a:t>mluvy</a:t>
            </a:r>
            <a:r>
              <a:rPr lang="en-US" dirty="0"/>
              <a:t>, </a:t>
            </a:r>
            <a:r>
              <a:rPr lang="en-US" dirty="0" err="1"/>
              <a:t>což</a:t>
            </a:r>
            <a:r>
              <a:rPr lang="en-US" dirty="0"/>
              <a:t> </a:t>
            </a:r>
            <a:r>
              <a:rPr lang="en-US" dirty="0" err="1"/>
              <a:t>podtrhuje</a:t>
            </a:r>
            <a:r>
              <a:rPr lang="en-US" dirty="0"/>
              <a:t> </a:t>
            </a:r>
            <a:r>
              <a:rPr lang="en-US" dirty="0" err="1"/>
              <a:t>atmosféru</a:t>
            </a:r>
            <a:r>
              <a:rPr lang="en-US" dirty="0"/>
              <a:t> </a:t>
            </a:r>
            <a:r>
              <a:rPr lang="en-US" dirty="0" err="1"/>
              <a:t>doby</a:t>
            </a:r>
            <a:r>
              <a:rPr lang="en-US" dirty="0"/>
              <a:t>. Co se </a:t>
            </a:r>
            <a:r>
              <a:rPr lang="en-US" dirty="0" err="1"/>
              <a:t>týče</a:t>
            </a:r>
            <a:r>
              <a:rPr lang="en-US" dirty="0"/>
              <a:t> </a:t>
            </a:r>
            <a:r>
              <a:rPr lang="en-US" dirty="0" err="1"/>
              <a:t>choulostivých</a:t>
            </a:r>
            <a:r>
              <a:rPr lang="en-US" dirty="0"/>
              <a:t> </a:t>
            </a:r>
            <a:r>
              <a:rPr lang="en-US" dirty="0" err="1"/>
              <a:t>otázek</a:t>
            </a:r>
            <a:r>
              <a:rPr lang="en-US" dirty="0"/>
              <a:t> </a:t>
            </a:r>
            <a:r>
              <a:rPr lang="en-US" dirty="0" err="1"/>
              <a:t>kolem</a:t>
            </a:r>
            <a:r>
              <a:rPr lang="en-US" dirty="0"/>
              <a:t> </a:t>
            </a:r>
            <a:r>
              <a:rPr lang="en-US" dirty="0" err="1"/>
              <a:t>intimního</a:t>
            </a:r>
            <a:r>
              <a:rPr lang="en-US" dirty="0"/>
              <a:t> a </a:t>
            </a:r>
            <a:r>
              <a:rPr lang="en-US" dirty="0" err="1"/>
              <a:t>sexuálního</a:t>
            </a:r>
            <a:r>
              <a:rPr lang="en-US" dirty="0"/>
              <a:t> </a:t>
            </a:r>
            <a:r>
              <a:rPr lang="en-US" dirty="0" err="1"/>
              <a:t>života</a:t>
            </a:r>
            <a:r>
              <a:rPr lang="en-US" dirty="0"/>
              <a:t>, </a:t>
            </a:r>
            <a:r>
              <a:rPr lang="en-US" dirty="0" err="1"/>
              <a:t>nevyhýbá</a:t>
            </a:r>
            <a:r>
              <a:rPr lang="en-US" dirty="0"/>
              <a:t> se </a:t>
            </a:r>
            <a:r>
              <a:rPr lang="en-US" dirty="0" err="1"/>
              <a:t>Gruša</a:t>
            </a:r>
            <a:r>
              <a:rPr lang="en-US" dirty="0"/>
              <a:t> "</a:t>
            </a:r>
            <a:r>
              <a:rPr lang="en-US" dirty="0" err="1"/>
              <a:t>přímým</a:t>
            </a:r>
            <a:r>
              <a:rPr lang="en-US" dirty="0"/>
              <a:t>" </a:t>
            </a:r>
            <a:r>
              <a:rPr lang="en-US" dirty="0" err="1"/>
              <a:t>pojmenován</a:t>
            </a:r>
            <a:endParaRPr lang="en-US" dirty="0"/>
          </a:p>
          <a:p>
            <a:endParaRPr lang="sr-Latn-RS" dirty="0"/>
          </a:p>
        </p:txBody>
      </p:sp>
    </p:spTree>
    <p:extLst>
      <p:ext uri="{BB962C8B-B14F-4D97-AF65-F5344CB8AC3E}">
        <p14:creationId xmlns:p14="http://schemas.microsoft.com/office/powerpoint/2010/main" val="180972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pl-PL" dirty="0"/>
              <a:t>Dotazník aneb modlitba za jedno město a přítele</a:t>
            </a:r>
          </a:p>
        </p:txBody>
      </p:sp>
      <p:sp>
        <p:nvSpPr>
          <p:cNvPr id="4" name="TextBox 3"/>
          <p:cNvSpPr txBox="1"/>
          <p:nvPr/>
        </p:nvSpPr>
        <p:spPr>
          <a:xfrm>
            <a:off x="685800" y="381000"/>
            <a:ext cx="8229600" cy="369332"/>
          </a:xfrm>
          <a:prstGeom prst="rect">
            <a:avLst/>
          </a:prstGeom>
          <a:noFill/>
        </p:spPr>
        <p:txBody>
          <a:bodyPr wrap="square" rtlCol="0">
            <a:spAutoFit/>
          </a:bodyPr>
          <a:lstStyle/>
          <a:p>
            <a:pPr marL="285750" indent="-285750">
              <a:buFont typeface="Arial" pitchFamily="34" charset="0"/>
              <a:buChar char="•"/>
            </a:pPr>
            <a:endParaRPr lang="sr-Latn-RS"/>
          </a:p>
        </p:txBody>
      </p:sp>
      <p:sp>
        <p:nvSpPr>
          <p:cNvPr id="2" name="TextBox 1"/>
          <p:cNvSpPr txBox="1"/>
          <p:nvPr/>
        </p:nvSpPr>
        <p:spPr>
          <a:xfrm>
            <a:off x="1219200" y="1219200"/>
            <a:ext cx="6324600" cy="3677930"/>
          </a:xfrm>
          <a:prstGeom prst="rect">
            <a:avLst/>
          </a:prstGeom>
          <a:noFill/>
        </p:spPr>
        <p:txBody>
          <a:bodyPr wrap="square" rtlCol="0">
            <a:spAutoFit/>
          </a:bodyPr>
          <a:lstStyle/>
          <a:p>
            <a:pPr marL="285750" indent="-285750">
              <a:buFont typeface="Arial" pitchFamily="34" charset="0"/>
              <a:buChar char="•"/>
            </a:pPr>
            <a:r>
              <a:rPr lang="cs-CZ" dirty="0"/>
              <a:t>Kritka režimu:</a:t>
            </a:r>
            <a:endParaRPr lang="sr-Latn-RS" dirty="0"/>
          </a:p>
          <a:p>
            <a:r>
              <a:rPr lang="cs-CZ" dirty="0"/>
              <a:t>	Hlavní postava románu vyplňuje již po šestnácté dotazník o svém třídním původu kvůli zaměstnání. Do dotazníku se snaží vyplnit celý svůj život, což ovšem není možné, je nesmyslné postihnout člověka a jeho život vyplněním několika položek kádrového dotazníku. Na této absurditě a dále na životních příbězích autora je ukazována nelidskost, nesmyslnost a zkaženost totalitárních systémů, hlavně komunismu, ale i nacismu, ke kterému je komunismus několikrát přirovnáván (za nacismu se též vyplňovali dotazníky o původu a také podle nich byli škatulkováni lidé). Autorův výsměch režimu je vidět hlavně v pasážích knihy, kdy jsou připodobňovány oázky dotazníku k životním zkušenostem.</a:t>
            </a:r>
          </a:p>
          <a:p>
            <a:r>
              <a:rPr lang="cs-CZ" sz="1700" dirty="0"/>
              <a:t>	</a:t>
            </a:r>
          </a:p>
        </p:txBody>
      </p:sp>
    </p:spTree>
    <p:extLst>
      <p:ext uri="{BB962C8B-B14F-4D97-AF65-F5344CB8AC3E}">
        <p14:creationId xmlns:p14="http://schemas.microsoft.com/office/powerpoint/2010/main" val="40410698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180</TotalTime>
  <Words>1232</Words>
  <Application>Microsoft Office PowerPoint</Application>
  <PresentationFormat>On-screen Show (4:3)</PresentationFormat>
  <Paragraphs>61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Median</vt:lpstr>
      <vt:lpstr>JIŘÍ Gruša (10.11.1938 - 28.10.2011)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JIŘÍ Gruša (10.11.1938 - 28.10.2011)</dc:title>
  <dc:creator>User</dc:creator>
  <cp:lastModifiedBy>User</cp:lastModifiedBy>
  <cp:revision>15</cp:revision>
  <dcterms:created xsi:type="dcterms:W3CDTF">2024-03-26T11:59:50Z</dcterms:created>
  <dcterms:modified xsi:type="dcterms:W3CDTF">2024-04-02T14:13:24Z</dcterms:modified>
</cp:coreProperties>
</file>