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2" r:id="rId3"/>
    <p:sldId id="278" r:id="rId4"/>
    <p:sldId id="279" r:id="rId5"/>
    <p:sldId id="259" r:id="rId6"/>
    <p:sldId id="261" r:id="rId7"/>
    <p:sldId id="277" r:id="rId8"/>
    <p:sldId id="280" r:id="rId9"/>
    <p:sldId id="276" r:id="rId10"/>
    <p:sldId id="258" r:id="rId11"/>
    <p:sldId id="281" r:id="rId12"/>
    <p:sldId id="274" r:id="rId13"/>
    <p:sldId id="282" r:id="rId1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3E978-523C-4533-8BC1-3E15517B0CAD}" type="datetime1">
              <a:rPr lang="cs-CZ" smtClean="0"/>
              <a:t>02.05.2024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2AE4-F412-4D0F-98D9-8DF7EF13BAD4}" type="datetime1">
              <a:rPr lang="cs-CZ" smtClean="0"/>
              <a:t>02.05.2024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962437A-69DF-4FC4-82E7-095787E88CA2}" type="datetime1">
              <a:rPr lang="cs-CZ" smtClean="0"/>
              <a:t>02.05.2024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5B914-8B12-4555-B381-C9C72B2408B7}" type="datetime1">
              <a:rPr lang="cs-CZ" smtClean="0"/>
              <a:t>02.05.2024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ACA46-9028-4D5D-8730-99171FAE3F06}" type="datetime1">
              <a:rPr lang="cs-CZ" smtClean="0"/>
              <a:t>02.05.2024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F5898F-43A4-4623-95FA-D301F8EA43EB}" type="datetime1">
              <a:rPr lang="cs-CZ" smtClean="0"/>
              <a:t>02.05.2024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62D49-C56C-41BE-AB9D-F32C0FDB497F}" type="datetime1">
              <a:rPr lang="cs-CZ" smtClean="0"/>
              <a:t>02.05.2024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1B7C9-1526-4531-B1BE-04E9A37FA2CE}" type="datetime1">
              <a:rPr lang="cs-CZ" smtClean="0"/>
              <a:t>02.05.2024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9C2DB-08C5-4A26-B491-AB99DD10A99E}" type="datetime1">
              <a:rPr lang="cs-CZ" smtClean="0"/>
              <a:t>02.05.2024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BE077-9F05-484F-8622-4E9E9067A7C5}" type="datetime1">
              <a:rPr lang="cs-CZ" smtClean="0"/>
              <a:t>02.05.2024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6AB81B4-CE35-4C47-882C-8A3F92B5FFD6}" type="datetime1">
              <a:rPr lang="cs-CZ" smtClean="0"/>
              <a:t>02.05.2024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24F85-89C9-4554-BB3D-C9F75BD57326}" type="datetime1">
              <a:rPr lang="cs-CZ" smtClean="0"/>
              <a:t>02.05.2024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dirty="0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39C23-9424-4615-9F2F-4DF01B7F951B}" type="datetime1">
              <a:rPr lang="cs-CZ" smtClean="0"/>
              <a:t>02.05.2024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inbow-europ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istanbul-convention/home" TargetMode="External"/><Relationship Id="rId2" Type="http://schemas.openxmlformats.org/officeDocument/2006/relationships/hyperlink" Target="https://www.coe.int/en/web/istanbul-convention/about-the-conven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e.int/en/web/conventions/full-list?module=signatures-by-treaty&amp;treatynum=21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Obdélní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Obdélní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2090707"/>
          </a:xfrm>
        </p:spPr>
        <p:txBody>
          <a:bodyPr rtlCol="0">
            <a:noAutofit/>
          </a:bodyPr>
          <a:lstStyle/>
          <a:p>
            <a:pPr rtl="0"/>
            <a:r>
              <a:rPr lang="cs" sz="2800" dirty="0">
                <a:solidFill>
                  <a:schemeClr val="tx1"/>
                </a:solidFill>
              </a:rPr>
              <a:t>UDHR vs echr,</a:t>
            </a:r>
            <a:br>
              <a:rPr lang="cs" sz="2800" dirty="0">
                <a:solidFill>
                  <a:schemeClr val="tx1"/>
                </a:solidFill>
              </a:rPr>
            </a:br>
            <a:r>
              <a:rPr lang="cs" sz="2800" dirty="0">
                <a:solidFill>
                  <a:schemeClr val="tx1"/>
                </a:solidFill>
              </a:rPr>
              <a:t>COUNCIL OF EUROPE vs eu,</a:t>
            </a:r>
            <a:br>
              <a:rPr lang="cs" sz="2800" dirty="0">
                <a:solidFill>
                  <a:schemeClr val="tx1"/>
                </a:solidFill>
              </a:rPr>
            </a:br>
            <a:r>
              <a:rPr lang="cs" sz="2800" dirty="0">
                <a:solidFill>
                  <a:schemeClr val="tx1"/>
                </a:solidFill>
              </a:rPr>
              <a:t>LGBTQ+ and women‘s RIGHTS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DC19E-AB8F-9CA8-4771-E71FC21C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RAINBOW EUROPE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6CAB-F2E6-FD48-D8EA-D392BDBE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GB" sz="16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ILGA-Europe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an independent, international non-governmental umbrella organisation uniting over 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 organisations from 54 countries across Europe and Central Asia.</a:t>
            </a:r>
            <a:endParaRPr lang="cs-CZ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/>
            <a:r>
              <a:rPr lang="en-GB" sz="16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Rainbow Map &amp; Index 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ILGA-</a:t>
            </a:r>
            <a:r>
              <a:rPr lang="cs-CZ" sz="16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Europe‘s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annual benchmarking tool, ranking 49 countries in Europe on their LGBTI equality laws and policies.</a:t>
            </a:r>
          </a:p>
          <a:p>
            <a:pPr algn="l" fontAlgn="base"/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Rainbow Map ranks all 49 European countries on a scale between zero and 100 percent. Zero percent 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gross violations of human rights and discrimination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 percent 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respect for human rights and full equality. </a:t>
            </a:r>
            <a:endParaRPr lang="cs-CZ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/>
            <a:r>
              <a:rPr lang="cs-CZ" sz="16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Ranking</a:t>
            </a:r>
            <a:r>
              <a:rPr lang="cs-CZ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en-GB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based on laws and policies that directly impact LGBTI people’s human rights under seven categories: </a:t>
            </a:r>
            <a:r>
              <a:rPr lang="en-GB" sz="16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equality and non-discrimination, family, hate crime and hate speech, legal gender recognition, intersex bodily integrity, civil society space, and asylum.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sz="1600" b="1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https://www.rainbow-europe.org/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04D30-5DA7-6828-B592-055ECCF6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1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DC19E-AB8F-9CA8-4771-E71FC21C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LGBT Equality Index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6CAB-F2E6-FD48-D8EA-D392BDBE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most LGBT-Friendly Countries in the World.</a:t>
            </a:r>
          </a:p>
          <a:p>
            <a:pPr marL="0" indent="0" fontAlgn="base">
              <a:buNone/>
            </a:pPr>
            <a:endParaRPr lang="cs-CZ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Equality Index measures the current status of LGBT rights, laws, and freedoms as well as public attitudes towards LGBT people.</a:t>
            </a:r>
            <a:endParaRPr lang="cs-CZ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fontAlgn="base">
              <a:buNone/>
            </a:pPr>
            <a:endParaRPr lang="cs-CZ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fontAlgn="base">
              <a:buNone/>
            </a:pPr>
            <a:endParaRPr lang="en-US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04D30-5DA7-6828-B592-055ECCF6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C8F39-CC90-0FC5-FC0D-BA1C817E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Guest</a:t>
            </a:r>
            <a:r>
              <a:rPr lang="cs-CZ" b="1" dirty="0"/>
              <a:t> </a:t>
            </a:r>
            <a:r>
              <a:rPr lang="cs-CZ" b="1" dirty="0" err="1"/>
              <a:t>speakers</a:t>
            </a:r>
            <a:r>
              <a:rPr lang="cs-CZ" b="1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1AD5F-DF7D-DFB2-2B0C-B3D5ACFD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Jilozian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Director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Development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Women's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Support Center (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Armenia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Mamikon</a:t>
            </a:r>
            <a:r>
              <a:rPr lang="en-GB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Hovsepyan (he) 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founder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PINK Armenia </a:t>
            </a: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co-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secretary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ILGA-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Europe’s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executive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</a:t>
            </a:r>
            <a:endParaRPr lang="cs-CZ" sz="2000" kern="0" dirty="0">
              <a:solidFill>
                <a:srgbClr val="3A3A3A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fundraising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coordinator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Eastern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European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Coalition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LGBT+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Equality</a:t>
            </a:r>
            <a:endParaRPr lang="cs-CZ" sz="2000" kern="0" dirty="0">
              <a:solidFill>
                <a:srgbClr val="3A3A3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Sexual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Assault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Crisis</a:t>
            </a:r>
            <a:r>
              <a:rPr lang="cs-CZ" sz="2000" kern="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Center in </a:t>
            </a:r>
            <a:r>
              <a:rPr lang="cs-CZ" sz="2000" kern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Armenia</a:t>
            </a:r>
            <a:endParaRPr lang="cs-CZ" sz="2000" kern="0" dirty="0">
              <a:solidFill>
                <a:srgbClr val="3A3A3A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5C3C52-0D62-1332-14FA-F48BE267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35E19A-192A-472B-80EE-5D55B7BB8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What</a:t>
            </a:r>
            <a:r>
              <a:rPr lang="cs-CZ" b="1" dirty="0"/>
              <a:t> do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wish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r>
              <a:rPr lang="cs-CZ" b="1" dirty="0"/>
              <a:t> </a:t>
            </a:r>
            <a:r>
              <a:rPr lang="cs-CZ" b="1" dirty="0" err="1"/>
              <a:t>looked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 in 10 </a:t>
            </a:r>
            <a:r>
              <a:rPr lang="cs-CZ" b="1" dirty="0" err="1"/>
              <a:t>years</a:t>
            </a:r>
            <a:r>
              <a:rPr lang="cs-CZ" b="1" dirty="0"/>
              <a:t> in </a:t>
            </a:r>
            <a:r>
              <a:rPr lang="cs-CZ" b="1" dirty="0" err="1"/>
              <a:t>your</a:t>
            </a:r>
            <a:r>
              <a:rPr lang="cs-CZ" b="1" dirty="0"/>
              <a:t> country?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8DEAF6F5-5C1C-448E-A715-DDB61A4A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5C3C52-0D62-1332-14FA-F48BE267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1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1CB9B-0D34-20F7-9537-6EC0FB07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Universal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Declaration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Human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Rights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vs</a:t>
            </a:r>
            <a:b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Convention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on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Human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Rights</a:t>
            </a:r>
            <a:endParaRPr lang="cs-CZ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189E8-24A2-4023-F955-7E8B79B1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ONE CRUCIAL DIFFERENCE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F0413-1B90-5104-DC60-A1F80D63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4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1CB9B-0D34-20F7-9537-6EC0FB07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Universal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Declaration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Human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Rights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vs</a:t>
            </a:r>
            <a:b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Convention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on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Human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Rights</a:t>
            </a:r>
            <a:endParaRPr lang="cs-CZ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189E8-24A2-4023-F955-7E8B79B1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</p:spPr>
        <p:txBody>
          <a:bodyPr/>
          <a:lstStyle/>
          <a:p>
            <a:pPr algn="just"/>
            <a:r>
              <a:rPr lang="cs-CZ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ECHR has a </a:t>
            </a:r>
            <a:r>
              <a:rPr lang="cs-CZ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court</a:t>
            </a:r>
            <a:r>
              <a:rPr lang="cs-CZ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cs-CZ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b="0" i="0" dirty="0">
                <a:solidFill>
                  <a:srgbClr val="20212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European Court of Human Rights in Strasbourg set up in 1952. </a:t>
            </a:r>
            <a:endParaRPr lang="cs-CZ" sz="2800" b="0" i="0" dirty="0">
              <a:solidFill>
                <a:srgbClr val="202124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cs-CZ" sz="2800" dirty="0">
              <a:solidFill>
                <a:srgbClr val="20212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cs-CZ" sz="2800" dirty="0">
                <a:solidFill>
                  <a:srgbClr val="2021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2800" b="0" i="0" dirty="0" err="1">
                <a:solidFill>
                  <a:srgbClr val="20212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ndividuals</a:t>
            </a:r>
            <a:r>
              <a:rPr lang="en-GB" sz="2800" b="0" i="0" dirty="0">
                <a:solidFill>
                  <a:srgbClr val="20212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a mechanism to get justice if their human rights are breached. They are able to hold their state to account.</a:t>
            </a:r>
            <a:endParaRPr lang="cs-CZ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F0413-1B90-5104-DC60-A1F80D63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250F2-4EE9-A7C8-41BD-69EEADB4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Council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vs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Union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46DD85-EFE8-0FD6-0CC8-1DC0D92B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dirty="0" err="1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Which</a:t>
            </a:r>
            <a:r>
              <a:rPr lang="cs-CZ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400" b="0" i="0" dirty="0" err="1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is</a:t>
            </a:r>
            <a:r>
              <a:rPr lang="cs-CZ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400" b="0" i="0" dirty="0" err="1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bigger</a:t>
            </a:r>
            <a:r>
              <a:rPr lang="cs-CZ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?</a:t>
            </a:r>
          </a:p>
          <a:p>
            <a:endParaRPr lang="cs-CZ" sz="2400" dirty="0">
              <a:solidFill>
                <a:srgbClr val="161616"/>
              </a:solidFill>
              <a:latin typeface="Open Sans" panose="020B0606030504020204" pitchFamily="34" charset="0"/>
            </a:endParaRPr>
          </a:p>
          <a:p>
            <a:r>
              <a:rPr lang="cs-CZ" sz="2400" dirty="0" err="1">
                <a:solidFill>
                  <a:srgbClr val="161616"/>
                </a:solidFill>
                <a:latin typeface="Open Sans" panose="020B0606030504020204" pitchFamily="34" charset="0"/>
              </a:rPr>
              <a:t>Main</a:t>
            </a:r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 </a:t>
            </a:r>
            <a:r>
              <a:rPr lang="cs-CZ" sz="2400" dirty="0" err="1">
                <a:solidFill>
                  <a:srgbClr val="161616"/>
                </a:solidFill>
                <a:latin typeface="Open Sans" panose="020B0606030504020204" pitchFamily="34" charset="0"/>
              </a:rPr>
              <a:t>purpose</a:t>
            </a:r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?</a:t>
            </a:r>
          </a:p>
          <a:p>
            <a:endParaRPr lang="cs-CZ" dirty="0">
              <a:solidFill>
                <a:srgbClr val="161616"/>
              </a:solidFill>
              <a:latin typeface="Open Sans" panose="020B0606030504020204" pitchFamily="34" charset="0"/>
            </a:endParaRPr>
          </a:p>
          <a:p>
            <a:endParaRPr lang="cs-CZ" b="0" i="0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7E5AA-B11F-30F7-79EC-D6BAB20E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250F2-4EE9-A7C8-41BD-69EEADB4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Council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vs </a:t>
            </a:r>
            <a:r>
              <a:rPr lang="cs-CZ" b="1" dirty="0" err="1">
                <a:ea typeface="Open Sans" panose="020B0606030504020204" pitchFamily="34" charset="0"/>
                <a:cs typeface="Open Sans" panose="020B0606030504020204" pitchFamily="34" charset="0"/>
              </a:rPr>
              <a:t>European</a:t>
            </a:r>
            <a:r>
              <a:rPr lang="cs-CZ" b="1" dirty="0">
                <a:ea typeface="Open Sans" panose="020B0606030504020204" pitchFamily="34" charset="0"/>
                <a:cs typeface="Open Sans" panose="020B0606030504020204" pitchFamily="34" charset="0"/>
              </a:rPr>
              <a:t> Union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46DD85-EFE8-0FD6-0CC8-1DC0D92B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dirty="0" err="1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CoE</a:t>
            </a:r>
            <a:r>
              <a:rPr lang="cs-CZ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GB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International organisation, based in Strasbourg, </a:t>
            </a:r>
            <a:r>
              <a:rPr lang="cs-CZ" sz="2400" b="0" i="0" dirty="0" err="1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which</a:t>
            </a:r>
            <a:r>
              <a:rPr lang="cs-CZ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GB" sz="2400" b="0" i="0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now includes 46 European countries. Set up to promote democracy, human rights and the rule of law. </a:t>
            </a:r>
            <a:endParaRPr lang="cs-CZ" sz="2400" b="0" i="0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endParaRPr lang="cs-CZ" sz="2400" dirty="0">
              <a:solidFill>
                <a:srgbClr val="161616"/>
              </a:solidFill>
              <a:latin typeface="Open Sans" panose="020B0606030504020204" pitchFamily="34" charset="0"/>
            </a:endParaRPr>
          </a:p>
          <a:p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EU: A </a:t>
            </a:r>
            <a:r>
              <a:rPr lang="en-GB" sz="2400" dirty="0">
                <a:solidFill>
                  <a:srgbClr val="161616"/>
                </a:solidFill>
                <a:latin typeface="Open Sans" panose="020B0606030504020204" pitchFamily="34" charset="0"/>
              </a:rPr>
              <a:t>political and economic union of 27 member states</a:t>
            </a:r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. It </a:t>
            </a:r>
            <a:r>
              <a:rPr lang="en-GB" sz="2400" dirty="0">
                <a:solidFill>
                  <a:srgbClr val="161616"/>
                </a:solidFill>
                <a:latin typeface="Open Sans" panose="020B0606030504020204" pitchFamily="34" charset="0"/>
              </a:rPr>
              <a:t>govern</a:t>
            </a:r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s</a:t>
            </a:r>
            <a:r>
              <a:rPr lang="en-GB" sz="2400" dirty="0">
                <a:solidFill>
                  <a:srgbClr val="161616"/>
                </a:solidFill>
                <a:latin typeface="Open Sans" panose="020B0606030504020204" pitchFamily="34" charset="0"/>
              </a:rPr>
              <a:t> common economic, social, and security policies</a:t>
            </a:r>
            <a:r>
              <a:rPr lang="cs-CZ" sz="2400" dirty="0">
                <a:solidFill>
                  <a:srgbClr val="161616"/>
                </a:solidFill>
                <a:latin typeface="Open Sans" panose="020B0606030504020204" pitchFamily="34" charset="0"/>
              </a:rPr>
              <a:t>.</a:t>
            </a:r>
          </a:p>
          <a:p>
            <a:endParaRPr lang="cs-CZ" dirty="0">
              <a:solidFill>
                <a:srgbClr val="161616"/>
              </a:solidFill>
              <a:latin typeface="Open Sans" panose="020B0606030504020204" pitchFamily="34" charset="0"/>
            </a:endParaRPr>
          </a:p>
          <a:p>
            <a:endParaRPr lang="cs-CZ" b="0" i="0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7E5AA-B11F-30F7-79EC-D6BAB20E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4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B4C124-1FFE-7B80-1A54-4F05AECA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FBE077-9F05-484F-8622-4E9E9067A7C5}" type="datetime1">
              <a:rPr lang="cs-CZ" smtClean="0"/>
              <a:t>02.05.2024</a:t>
            </a:fld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2951477-B437-1997-B6B0-70E965670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615" y="615295"/>
            <a:ext cx="9993246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1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61ADF-5194-D8B4-86FC-B527C1B8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6CA8BB-B240-5C50-E546-4B2E8FDB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>
              <a:latin typeface="+mj-lt"/>
            </a:endParaRPr>
          </a:p>
          <a:p>
            <a:pPr marL="0" indent="0" algn="ctr">
              <a:buNone/>
            </a:pPr>
            <a:r>
              <a:rPr lang="cs-CZ" sz="4000" b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Women</a:t>
            </a:r>
            <a:r>
              <a:rPr lang="cs-CZ" sz="4000" b="1" dirty="0" err="1">
                <a:latin typeface="+mj-lt"/>
              </a:rPr>
              <a:t>‘s</a:t>
            </a:r>
            <a:r>
              <a:rPr lang="cs-CZ" sz="4000" b="1" dirty="0">
                <a:latin typeface="+mj-lt"/>
              </a:rPr>
              <a:t> </a:t>
            </a:r>
            <a:r>
              <a:rPr lang="cs-CZ" sz="4000" b="1" dirty="0" err="1">
                <a:latin typeface="+mj-lt"/>
              </a:rPr>
              <a:t>Rights</a:t>
            </a:r>
            <a:r>
              <a:rPr lang="cs-CZ" sz="4000" b="1" dirty="0">
                <a:latin typeface="+mj-lt"/>
              </a:rPr>
              <a:t> in </a:t>
            </a:r>
            <a:r>
              <a:rPr lang="cs-CZ" sz="4000" b="1" dirty="0" err="1">
                <a:latin typeface="+mj-lt"/>
              </a:rPr>
              <a:t>Europe</a:t>
            </a:r>
            <a:endParaRPr lang="cs-CZ" sz="4000" b="1" dirty="0">
              <a:latin typeface="+mj-lt"/>
            </a:endParaRPr>
          </a:p>
          <a:p>
            <a:endParaRPr lang="cs-CZ" b="1" dirty="0">
              <a:latin typeface="+mj-lt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BB737F-CD91-8558-A5D8-60028C54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9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DC19E-AB8F-9CA8-4771-E71FC21C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ISTANBUL CONVENTION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6CAB-F2E6-FD48-D8EA-D392BDBE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Video: Istanbul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Convention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kern="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https://www.coe.int/en/web/istanbul-convention/about-the-convention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Video: EU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accession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Istanbul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Convention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kern="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https://www.coe.int/en/web/istanbul-convention/home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Countries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signed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ratified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kern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Convention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kern="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https://www.coe.int/en/web/conventions/full-list?module=signatures-by-treaty&amp;treatynum=210</a:t>
            </a:r>
            <a:r>
              <a:rPr lang="cs-CZ" sz="1800" kern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sz="18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04D30-5DA7-6828-B592-055ECCF6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4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931B7-9D18-0C0A-2E73-A75A8679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16D13-884B-F474-067F-6D2FF85A5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LGBT+ </a:t>
            </a:r>
            <a:r>
              <a:rPr lang="cs-CZ" sz="4000" b="1" dirty="0" err="1"/>
              <a:t>Rights</a:t>
            </a:r>
            <a:r>
              <a:rPr lang="cs-CZ" sz="4000" b="1" dirty="0"/>
              <a:t> in </a:t>
            </a:r>
            <a:r>
              <a:rPr lang="cs-CZ" sz="4000" b="1" dirty="0" err="1"/>
              <a:t>Europe</a:t>
            </a:r>
            <a:endParaRPr lang="cs-CZ" sz="4000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FCEA48-B370-FEAE-8D79-33E81148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02.05.2024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9_TF78438558" id="{AA281ABA-03DA-437C-8D75-29E1E8C7EFDD}" vid="{4E1E5E86-B9E6-4CB7-B9C7-D05656AD29D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{FA52CE4F-8238-42D5-ABB3-D34AB1B69032}tf78438558_win32</Template>
  <TotalTime>0</TotalTime>
  <Words>506</Words>
  <Application>Microsoft Office PowerPoint</Application>
  <PresentationFormat>Širokoúhlá obrazovka</PresentationFormat>
  <Paragraphs>64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Garamond</vt:lpstr>
      <vt:lpstr>Open Sans</vt:lpstr>
      <vt:lpstr>SavonVTI</vt:lpstr>
      <vt:lpstr>UDHR vs echr, COUNCIL OF EUROPE vs eu, LGBTQ+ and women‘s RIGHTS</vt:lpstr>
      <vt:lpstr>Universal Declaration of Human Rights vs European Convention on Human Rights</vt:lpstr>
      <vt:lpstr>Universal Declaration of Human Rights vs European Convention on Human Rights</vt:lpstr>
      <vt:lpstr>Council of Europe vs European Union</vt:lpstr>
      <vt:lpstr>Council of Europe vs European Union</vt:lpstr>
      <vt:lpstr>Prezentace aplikace PowerPoint</vt:lpstr>
      <vt:lpstr>Prezentace aplikace PowerPoint</vt:lpstr>
      <vt:lpstr>ISTANBUL CONVENTION</vt:lpstr>
      <vt:lpstr>Prezentace aplikace PowerPoint</vt:lpstr>
      <vt:lpstr>RAINBOW EUROPE</vt:lpstr>
      <vt:lpstr>LGBT Equality Index</vt:lpstr>
      <vt:lpstr>Guest speakers:</vt:lpstr>
      <vt:lpstr>What do you wish the situation looked like in 10 years in your country?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LGBTQ+ RIGHTS IN EUROPE</dc:title>
  <dc:creator>Katerina Spacova</dc:creator>
  <cp:lastModifiedBy>Kateřina Špácová</cp:lastModifiedBy>
  <cp:revision>9</cp:revision>
  <dcterms:created xsi:type="dcterms:W3CDTF">2023-02-24T08:25:28Z</dcterms:created>
  <dcterms:modified xsi:type="dcterms:W3CDTF">2024-05-02T17:32:02Z</dcterms:modified>
</cp:coreProperties>
</file>