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8" r:id="rId21"/>
    <p:sldId id="279" r:id="rId22"/>
    <p:sldId id="274" r:id="rId23"/>
    <p:sldId id="275" r:id="rId24"/>
    <p:sldId id="276" r:id="rId25"/>
    <p:sldId id="28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F34ED-7C77-4FED-9591-970F59B3B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E2E6B3-DD2B-4F09-955F-0F3C9106A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D0E545-D073-4B5F-9039-9BE7378A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C87D46-905E-4553-973C-AFAAEEBF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5976D9-FD31-4A93-AEEC-FA7B5AD0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11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EB667-20A8-4819-97C0-FB8913B6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5B4DE3-C1E1-4D14-BA91-CEAD381BE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D614A5-AADB-4BDD-B6D9-26A23CAB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DAA967-64D5-4B34-B61D-414728E6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38AD47-530C-44BB-AB27-628C23F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6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6C21BA-2790-4F51-8A3B-65ECF6A80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FE2A5B-91EC-4F13-AD68-24563192B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F011A-3326-41BA-ABCF-1487625D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0DDA3C-1F35-444E-882B-DED9C7B7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1D07E3-25A7-428A-828A-2CAB809E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78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C3BB9-799A-40C0-9592-89CFA7A5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E588B2-D63A-4E46-A6F7-31A7CADF9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FA7D2-9D80-45E4-B83F-6E1DC320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4ECADF-9D2F-45C3-B4B0-A8FB43D7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F76785-23CF-473C-8882-438AC36A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69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2AB8B-AF25-47DB-BEB0-CFB135248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0D21AE-C87D-42EB-8F42-0F18AA88C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CE8820-3807-4012-8396-7847A9F4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96B1C1-375D-47F4-9CD3-9E968008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A72C3-4EF9-4B2B-9603-F86D33899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22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8C166-F660-48CB-ACAA-3E5D66CB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8FCE9-F837-45CA-8BB4-561B139F0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89AC7A-728C-4738-B3F3-684ABBAE5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EF48A7-DD33-41FB-BEF2-2435A801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5373E4-C4AD-4B84-AD67-286D8767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07561C-DA7E-42DE-9724-07712AF9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10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AA222-472A-45BD-93A5-577AA18B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A7D950-0BEB-4CD5-9FFA-E008708CB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00A460-FAA1-4D83-9A72-B9515875A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95EC37-8145-49E9-BFAF-51068D6C6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2B28A4-C8DF-4753-AD0C-EA243D202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E173FF-CCF2-4065-AC3A-27C530E0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C13D549-3781-4EEC-89F1-FA5168CC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79C3C7-FA78-4B26-A873-D5C6999F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73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A8D17-4E89-4B7B-B415-E197DE39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B1A059-FFE4-4188-A986-7085D2EA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29409F-4002-49D9-8655-0E8C18E7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2F5D3A-2606-4319-96D2-4D043CB5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00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3DF9ED-B009-4DBD-BDBA-10DA4841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168B9F5-6CDE-4BDF-B429-EA75D498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1D85C2-CC75-4969-895A-4173412E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99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DE0D8-ED3A-4839-9B13-0972DDEF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0970A-3B7D-4B80-8875-BF330E60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13951D-7074-4099-8207-649A6BBA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15C0E8-879B-4DAB-84B5-819B4BC1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83BCD4-A68C-487E-88FC-85CFE1BF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B40D4B-23A8-49C0-B133-10BDF0C4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33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B8061E-E86F-4CAB-9A46-4F219EF9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35C989-38CE-4384-BF4B-9FF9189A6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5C673C-4FA4-4603-A0B9-669E58A57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8DDA61-6AEE-48A6-9A15-C3914723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6AE111-0A73-496F-A41F-C250A2C9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32B8FD-D942-42CC-94EC-23E63592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53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319AE44-BA3C-4175-A8B1-CB4128B5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D566F1-9B10-4F88-9D48-DA60A32C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E3C1A5-A50F-47FB-B28D-E313754B4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3653-52C8-4C0C-8044-0B97C0DD009A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4BFEE6-9505-47C6-A548-2BF6B8D6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714082-86E7-401C-B067-6283F1D00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2F10-FCAC-4CC2-8DF9-6722333A63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31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F963E-EBC5-4C25-824A-2EA82A925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Středobabylonské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b="1" dirty="0"/>
              <a:t>(1594–1000 př. n. l.)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A31192-48A2-44EE-92E0-796DE5EE6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13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62D4B-9C97-4014-9106-36BBDCC7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Války </a:t>
            </a:r>
            <a:r>
              <a:rPr lang="cs-CZ" b="1"/>
              <a:t>s Asýrií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5C8B2E-05F5-42B2-8C84-D6BCF8D12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od pol. 14. stol.: vzestup Asýrie</a:t>
            </a:r>
          </a:p>
          <a:p>
            <a:r>
              <a:rPr lang="cs-CZ" dirty="0"/>
              <a:t>Asýrie navazuje kontakty s Egyptem: </a:t>
            </a:r>
            <a:r>
              <a:rPr lang="cs-CZ" dirty="0" err="1"/>
              <a:t>Aššur-uballit</a:t>
            </a:r>
            <a:r>
              <a:rPr lang="cs-CZ" dirty="0"/>
              <a:t> I. (1365–1330); </a:t>
            </a:r>
            <a:r>
              <a:rPr lang="cs-CZ" dirty="0" err="1"/>
              <a:t>Burna-Buriaš</a:t>
            </a:r>
            <a:r>
              <a:rPr lang="cs-CZ" dirty="0"/>
              <a:t> II. protestuje u </a:t>
            </a:r>
            <a:r>
              <a:rPr lang="cs-CZ" dirty="0" err="1"/>
              <a:t>Amenhotepa</a:t>
            </a:r>
            <a:r>
              <a:rPr lang="cs-CZ" dirty="0"/>
              <a:t> IV.</a:t>
            </a:r>
          </a:p>
          <a:p>
            <a:r>
              <a:rPr lang="cs-CZ" dirty="0"/>
              <a:t>války: </a:t>
            </a:r>
            <a:r>
              <a:rPr lang="cs-CZ" dirty="0" err="1"/>
              <a:t>Tukultí-Ninurta</a:t>
            </a:r>
            <a:r>
              <a:rPr lang="cs-CZ" dirty="0"/>
              <a:t> I. (1244–1208) x </a:t>
            </a:r>
            <a:r>
              <a:rPr lang="cs-CZ" dirty="0" err="1"/>
              <a:t>Kaštiliaš</a:t>
            </a:r>
            <a:r>
              <a:rPr lang="cs-CZ" dirty="0"/>
              <a:t> IV. (1232–1225)</a:t>
            </a:r>
          </a:p>
          <a:p>
            <a:r>
              <a:rPr lang="cs-CZ" dirty="0"/>
              <a:t>Babylonie přechodně obsazena; </a:t>
            </a:r>
            <a:r>
              <a:rPr lang="cs-CZ" dirty="0" err="1"/>
              <a:t>Mardukova</a:t>
            </a:r>
            <a:r>
              <a:rPr lang="cs-CZ" dirty="0"/>
              <a:t> socha odvezena</a:t>
            </a:r>
          </a:p>
          <a:p>
            <a:r>
              <a:rPr lang="cs-CZ" dirty="0" err="1"/>
              <a:t>Tukultí-Ninurta</a:t>
            </a:r>
            <a:r>
              <a:rPr lang="cs-CZ" dirty="0"/>
              <a:t> zavražděn → obnovení nezávislosti</a:t>
            </a:r>
          </a:p>
        </p:txBody>
      </p:sp>
      <p:pic>
        <p:nvPicPr>
          <p:cNvPr id="6" name="Zástupný obsah 5" descr="Obsah obrázku text, země, exteriér, staré&#10;&#10;Popis byl vytvořen automaticky">
            <a:extLst>
              <a:ext uri="{FF2B5EF4-FFF2-40B4-BE49-F238E27FC236}">
                <a16:creationId xmlns:a16="http://schemas.microsoft.com/office/drawing/2014/main" id="{DD3C71F7-77D5-40F2-B981-8C9A1E95D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29179"/>
            <a:ext cx="5181600" cy="3344230"/>
          </a:xfrm>
        </p:spPr>
      </p:pic>
    </p:spTree>
    <p:extLst>
      <p:ext uri="{BB962C8B-B14F-4D97-AF65-F5344CB8AC3E}">
        <p14:creationId xmlns:p14="http://schemas.microsoft.com/office/powerpoint/2010/main" val="66349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1D96C-3362-4072-8DFC-C02D105D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Konec </a:t>
            </a:r>
            <a:r>
              <a:rPr lang="cs-CZ" b="1" dirty="0" err="1"/>
              <a:t>kassitské</a:t>
            </a:r>
            <a:r>
              <a:rPr lang="cs-CZ" b="1" dirty="0"/>
              <a:t>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5E039A-4D44-45DB-97DF-11C6486080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1200: etnické přesuny; „mořské národy“; hlavně </a:t>
            </a:r>
            <a:r>
              <a:rPr lang="cs-CZ" dirty="0" err="1"/>
              <a:t>Syropalestina</a:t>
            </a:r>
            <a:r>
              <a:rPr lang="cs-CZ" dirty="0"/>
              <a:t>, Anatolie)</a:t>
            </a:r>
          </a:p>
          <a:p>
            <a:r>
              <a:rPr lang="cs-CZ" dirty="0"/>
              <a:t>Babylonie ovlivněna jen nepřímo (přerušení kontaktů se západem) → ekonomické a politické oslabení</a:t>
            </a:r>
          </a:p>
          <a:p>
            <a:r>
              <a:rPr lang="cs-CZ" dirty="0"/>
              <a:t>elamský vpád:</a:t>
            </a:r>
          </a:p>
          <a:p>
            <a:pPr lvl="1"/>
            <a:r>
              <a:rPr lang="cs-CZ" dirty="0" err="1"/>
              <a:t>Šutruk-Nahhunte</a:t>
            </a:r>
            <a:r>
              <a:rPr lang="cs-CZ" dirty="0"/>
              <a:t> (1185–1155): </a:t>
            </a:r>
            <a:r>
              <a:rPr lang="cs-CZ" dirty="0" err="1"/>
              <a:t>Chammu</a:t>
            </a:r>
            <a:r>
              <a:rPr lang="cs-CZ" dirty="0"/>
              <a:t>-rabiho stéla, </a:t>
            </a:r>
            <a:r>
              <a:rPr lang="cs-CZ" dirty="0" err="1"/>
              <a:t>Narám-Sínova</a:t>
            </a:r>
            <a:r>
              <a:rPr lang="cs-CZ" dirty="0"/>
              <a:t> stéla, </a:t>
            </a:r>
            <a:r>
              <a:rPr lang="cs-CZ" dirty="0" err="1"/>
              <a:t>Maništušuův</a:t>
            </a:r>
            <a:r>
              <a:rPr lang="cs-CZ" dirty="0"/>
              <a:t> obelisk</a:t>
            </a:r>
          </a:p>
          <a:p>
            <a:pPr lvl="1"/>
            <a:r>
              <a:rPr lang="cs-CZ" dirty="0" err="1"/>
              <a:t>Kutir-Nahhunte</a:t>
            </a:r>
            <a:r>
              <a:rPr lang="cs-CZ" dirty="0"/>
              <a:t> (1155–1150): svržení </a:t>
            </a:r>
            <a:r>
              <a:rPr lang="cs-CZ" dirty="0" err="1"/>
              <a:t>kassitského</a:t>
            </a:r>
            <a:r>
              <a:rPr lang="cs-CZ" dirty="0"/>
              <a:t> krále (</a:t>
            </a:r>
            <a:r>
              <a:rPr lang="cs-CZ" dirty="0" err="1"/>
              <a:t>Enlil-nádin-achché</a:t>
            </a:r>
            <a:r>
              <a:rPr lang="cs-CZ" dirty="0"/>
              <a:t>); odvezení </a:t>
            </a:r>
            <a:r>
              <a:rPr lang="cs-CZ" dirty="0" err="1"/>
              <a:t>Mardukovy</a:t>
            </a:r>
            <a:r>
              <a:rPr lang="cs-CZ" dirty="0"/>
              <a:t> sochy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FB88841-134E-46BA-8586-7F080142CE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96" y="1966588"/>
            <a:ext cx="5181600" cy="3430219"/>
          </a:xfrm>
        </p:spPr>
      </p:pic>
    </p:spTree>
    <p:extLst>
      <p:ext uri="{BB962C8B-B14F-4D97-AF65-F5344CB8AC3E}">
        <p14:creationId xmlns:p14="http://schemas.microsoft.com/office/powerpoint/2010/main" val="272837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EAE15DE-956E-493A-A64B-B9A69CED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II. dynastie z </a:t>
            </a:r>
            <a:r>
              <a:rPr lang="cs-CZ" b="1" dirty="0" err="1"/>
              <a:t>Isinu</a:t>
            </a:r>
            <a:r>
              <a:rPr lang="cs-CZ" b="1" dirty="0"/>
              <a:t> (1154–1027)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4F66BC0-407B-4E9A-A40F-321F190D6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Nabukadnesar</a:t>
            </a:r>
            <a:r>
              <a:rPr lang="cs-CZ" dirty="0"/>
              <a:t> I. (1126–1105)</a:t>
            </a:r>
          </a:p>
          <a:p>
            <a:r>
              <a:rPr lang="cs-CZ" dirty="0"/>
              <a:t>války s Asýrií (Synchronistická kronika): </a:t>
            </a:r>
            <a:r>
              <a:rPr lang="cs-CZ" dirty="0" err="1"/>
              <a:t>Aššur-réš-išši</a:t>
            </a:r>
            <a:r>
              <a:rPr lang="cs-CZ" dirty="0"/>
              <a:t> I. (1132–1115)</a:t>
            </a:r>
          </a:p>
          <a:p>
            <a:r>
              <a:rPr lang="cs-CZ" dirty="0"/>
              <a:t>tažení proti </a:t>
            </a:r>
            <a:r>
              <a:rPr lang="cs-CZ" dirty="0" err="1"/>
              <a:t>Elamu</a:t>
            </a:r>
            <a:r>
              <a:rPr lang="cs-CZ" dirty="0"/>
              <a:t> – dobytí </a:t>
            </a:r>
            <a:r>
              <a:rPr lang="cs-CZ" dirty="0" err="1"/>
              <a:t>Sús</a:t>
            </a:r>
            <a:r>
              <a:rPr lang="cs-CZ" dirty="0"/>
              <a:t>, získání </a:t>
            </a:r>
            <a:r>
              <a:rPr lang="cs-CZ" dirty="0" err="1"/>
              <a:t>Mardukovy</a:t>
            </a:r>
            <a:r>
              <a:rPr lang="cs-CZ" dirty="0"/>
              <a:t> sochy</a:t>
            </a:r>
          </a:p>
          <a:p>
            <a:r>
              <a:rPr lang="cs-CZ" dirty="0"/>
              <a:t>→ epické skladby (většinou v </a:t>
            </a:r>
            <a:r>
              <a:rPr lang="cs-CZ" dirty="0" err="1"/>
              <a:t>Aššurbanipalově</a:t>
            </a:r>
            <a:r>
              <a:rPr lang="cs-CZ" dirty="0"/>
              <a:t> knihovně v Ninive)</a:t>
            </a:r>
          </a:p>
        </p:txBody>
      </p:sp>
      <p:pic>
        <p:nvPicPr>
          <p:cNvPr id="3" name="Zástupný obsah 2" descr="Obsah obrázku kámen, stavební materiál, budova&#10;&#10;Popis byl vytvořen automaticky">
            <a:extLst>
              <a:ext uri="{FF2B5EF4-FFF2-40B4-BE49-F238E27FC236}">
                <a16:creationId xmlns:a16="http://schemas.microsoft.com/office/drawing/2014/main" id="{FAEE115B-1294-4379-B504-96F9EA5281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841"/>
            <a:ext cx="5181600" cy="3440906"/>
          </a:xfrm>
        </p:spPr>
      </p:pic>
    </p:spTree>
    <p:extLst>
      <p:ext uri="{BB962C8B-B14F-4D97-AF65-F5344CB8AC3E}">
        <p14:creationId xmlns:p14="http://schemas.microsoft.com/office/powerpoint/2010/main" val="371094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43116-25D0-4A5A-B4E2-15223754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Úpadek babylonského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7957F5-700C-44D2-9EC7-BB9A97181F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konec 2. tis. – pronikání kmenů ze západu (Aramejci, snad i Chaldejci)</a:t>
            </a:r>
          </a:p>
          <a:p>
            <a:r>
              <a:rPr lang="cs-CZ" dirty="0"/>
              <a:t>ohrožení státu, ekonomická a politická </a:t>
            </a:r>
            <a:r>
              <a:rPr lang="cs-CZ" dirty="0" err="1"/>
              <a:t>destabilisace</a:t>
            </a:r>
            <a:endParaRPr lang="cs-CZ" dirty="0"/>
          </a:p>
          <a:p>
            <a:r>
              <a:rPr lang="cs-CZ" dirty="0" err="1"/>
              <a:t>Adad-apla-iddina</a:t>
            </a:r>
            <a:r>
              <a:rPr lang="cs-CZ" dirty="0"/>
              <a:t> (1069–1048): útoky proti městům (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Nippur</a:t>
            </a:r>
            <a:r>
              <a:rPr lang="cs-CZ" dirty="0"/>
              <a:t>, </a:t>
            </a:r>
            <a:r>
              <a:rPr lang="cs-CZ" dirty="0" err="1"/>
              <a:t>Dúr</a:t>
            </a:r>
            <a:r>
              <a:rPr lang="cs-CZ" dirty="0"/>
              <a:t> </a:t>
            </a:r>
            <a:r>
              <a:rPr lang="cs-CZ" dirty="0" err="1"/>
              <a:t>Kurigalzu</a:t>
            </a:r>
            <a:r>
              <a:rPr lang="cs-CZ" dirty="0"/>
              <a:t>)</a:t>
            </a:r>
          </a:p>
          <a:p>
            <a:r>
              <a:rPr lang="cs-CZ" dirty="0" err="1"/>
              <a:t>Nabú-mukín-apli</a:t>
            </a:r>
            <a:r>
              <a:rPr lang="cs-CZ" dirty="0"/>
              <a:t> (979–944): 9 let se nekonaly novoroční slavnosti</a:t>
            </a:r>
          </a:p>
        </p:txBody>
      </p:sp>
      <p:pic>
        <p:nvPicPr>
          <p:cNvPr id="6" name="Zástupný obsah 5" descr="Obsah obrázku staré, kámen, malování&#10;&#10;Popis byl vytvořen automaticky">
            <a:extLst>
              <a:ext uri="{FF2B5EF4-FFF2-40B4-BE49-F238E27FC236}">
                <a16:creationId xmlns:a16="http://schemas.microsoft.com/office/drawing/2014/main" id="{D8763740-26CC-461B-99B9-208A003ED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49380"/>
            <a:ext cx="5181600" cy="4103827"/>
          </a:xfrm>
        </p:spPr>
      </p:pic>
    </p:spTree>
    <p:extLst>
      <p:ext uri="{BB962C8B-B14F-4D97-AF65-F5344CB8AC3E}">
        <p14:creationId xmlns:p14="http://schemas.microsoft.com/office/powerpoint/2010/main" val="295904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AEDAB-B850-4DAA-A79C-BBF4F6AA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</a:t>
            </a:r>
            <a:r>
              <a:rPr lang="cs-CZ" b="1"/>
              <a:t>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456FC-A7EE-49D4-970C-1CB49FCAB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počátek doby železné: asi 1200 (technologické inovace); počátky ve V Středomoří (Kypr, </a:t>
            </a:r>
            <a:r>
              <a:rPr lang="cs-CZ" dirty="0" err="1"/>
              <a:t>Syropalestina</a:t>
            </a:r>
            <a:r>
              <a:rPr lang="cs-CZ" dirty="0"/>
              <a:t>)</a:t>
            </a:r>
          </a:p>
          <a:p>
            <a:r>
              <a:rPr lang="cs-CZ" dirty="0" err="1"/>
              <a:t>Mesopotamie</a:t>
            </a:r>
            <a:r>
              <a:rPr lang="cs-CZ" dirty="0"/>
              <a:t>: málo dokladů (až v 1. tis. př. n. l.)</a:t>
            </a:r>
          </a:p>
          <a:p>
            <a:r>
              <a:rPr lang="cs-CZ" dirty="0"/>
              <a:t>běžnější: bronz, měď</a:t>
            </a:r>
          </a:p>
          <a:p>
            <a:r>
              <a:rPr lang="cs-CZ" dirty="0"/>
              <a:t>další kovy: stříbro, zlato, olovo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zbraň, nůž&#10;&#10;Popis byl vytvořen automaticky">
            <a:extLst>
              <a:ext uri="{FF2B5EF4-FFF2-40B4-BE49-F238E27FC236}">
                <a16:creationId xmlns:a16="http://schemas.microsoft.com/office/drawing/2014/main" id="{3B5892FE-4DB1-41D0-B940-D4DBF4C37E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72086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AEDAB-B850-4DAA-A79C-BBF4F6AA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456FC-A7EE-49D4-970C-1CB49FCAB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diorit, vápenec, alabastr, pískovec, basalt, polodrahokamy (karneol, tyrkys, </a:t>
            </a:r>
            <a:r>
              <a:rPr lang="cs-CZ" dirty="0" err="1"/>
              <a:t>lapis</a:t>
            </a:r>
            <a:r>
              <a:rPr lang="cs-CZ" dirty="0"/>
              <a:t> lazuli)</a:t>
            </a:r>
          </a:p>
          <a:p>
            <a:r>
              <a:rPr lang="cs-CZ" dirty="0"/>
              <a:t>předměty: nástroje, zbraně, nádoby, sochy, stély, šperky, pečetidla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B3AE54-DF67-46BD-B404-F091024324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31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8A868-9A04-4CB0-982C-91DB2628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Stély </a:t>
            </a:r>
            <a:r>
              <a:rPr lang="cs-CZ" b="1" i="1" dirty="0" err="1"/>
              <a:t>kudurru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63452-520B-44E1-9F04-29EE49C12F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materiál: většinou diorit</a:t>
            </a:r>
          </a:p>
          <a:p>
            <a:r>
              <a:rPr lang="cs-CZ" dirty="0"/>
              <a:t>darovací dekrety o půdě</a:t>
            </a:r>
          </a:p>
          <a:p>
            <a:r>
              <a:rPr lang="cs-CZ" dirty="0"/>
              <a:t>dárce: král</a:t>
            </a:r>
          </a:p>
          <a:p>
            <a:r>
              <a:rPr lang="cs-CZ" dirty="0"/>
              <a:t>příjemci: soukromé osoby (členové královské rodiny, hodnostáři), chrámy</a:t>
            </a:r>
          </a:p>
          <a:p>
            <a:r>
              <a:rPr lang="cs-CZ" dirty="0"/>
              <a:t>horní část stél: reliéfy (symboly božstev)</a:t>
            </a:r>
          </a:p>
          <a:p>
            <a:r>
              <a:rPr lang="cs-CZ" dirty="0"/>
              <a:t>většina: 12. stol.</a:t>
            </a:r>
          </a:p>
          <a:p>
            <a:pPr lvl="1"/>
            <a:r>
              <a:rPr lang="cs-CZ" dirty="0" err="1"/>
              <a:t>Meli-šipak</a:t>
            </a:r>
            <a:r>
              <a:rPr lang="cs-CZ" dirty="0"/>
              <a:t> (1186–1172)</a:t>
            </a:r>
          </a:p>
          <a:p>
            <a:pPr lvl="1"/>
            <a:r>
              <a:rPr lang="cs-CZ" dirty="0" err="1"/>
              <a:t>Marduk-apla-iddina</a:t>
            </a:r>
            <a:r>
              <a:rPr lang="cs-CZ" dirty="0"/>
              <a:t> I. (1171–1159)  </a:t>
            </a:r>
          </a:p>
          <a:p>
            <a:r>
              <a:rPr lang="cs-CZ" dirty="0"/>
              <a:t>většina: nalezena v </a:t>
            </a:r>
            <a:r>
              <a:rPr lang="cs-CZ" dirty="0" err="1"/>
              <a:t>Súsách</a:t>
            </a:r>
            <a:r>
              <a:rPr lang="cs-CZ" dirty="0"/>
              <a:t> (</a:t>
            </a:r>
            <a:r>
              <a:rPr lang="cs-CZ" dirty="0" err="1"/>
              <a:t>Elam</a:t>
            </a:r>
            <a:r>
              <a:rPr lang="cs-CZ" dirty="0"/>
              <a:t>)</a:t>
            </a:r>
          </a:p>
          <a:p>
            <a:r>
              <a:rPr lang="cs-CZ" dirty="0"/>
              <a:t>také později (NB období; 1. tis.)</a:t>
            </a:r>
          </a:p>
          <a:p>
            <a:endParaRPr lang="cs-CZ" dirty="0"/>
          </a:p>
        </p:txBody>
      </p:sp>
      <p:pic>
        <p:nvPicPr>
          <p:cNvPr id="6" name="Zástupný obsah 5" descr="Obsah obrázku zeď, interiér, plavidlo, sklenice&#10;&#10;Popis byl vytvořen automaticky">
            <a:extLst>
              <a:ext uri="{FF2B5EF4-FFF2-40B4-BE49-F238E27FC236}">
                <a16:creationId xmlns:a16="http://schemas.microsoft.com/office/drawing/2014/main" id="{0665BB17-A676-498C-A7F4-B6ECBA956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67" y="1825625"/>
            <a:ext cx="3021574" cy="4615455"/>
          </a:xfrm>
        </p:spPr>
      </p:pic>
    </p:spTree>
    <p:extLst>
      <p:ext uri="{BB962C8B-B14F-4D97-AF65-F5344CB8AC3E}">
        <p14:creationId xmlns:p14="http://schemas.microsoft.com/office/powerpoint/2010/main" val="1968231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9A515-B276-4354-AEC7-35B96053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Stély </a:t>
            </a:r>
            <a:r>
              <a:rPr lang="cs-CZ" b="1" dirty="0" err="1"/>
              <a:t>kudurru</a:t>
            </a:r>
            <a:endParaRPr lang="cs-CZ" b="1" dirty="0"/>
          </a:p>
        </p:txBody>
      </p:sp>
      <p:pic>
        <p:nvPicPr>
          <p:cNvPr id="6" name="Zástupný obsah 5" descr="Obsah obrázku kámen, stavební materiál&#10;&#10;Popis byl vytvořen automaticky">
            <a:extLst>
              <a:ext uri="{FF2B5EF4-FFF2-40B4-BE49-F238E27FC236}">
                <a16:creationId xmlns:a16="http://schemas.microsoft.com/office/drawing/2014/main" id="{77171706-178F-4CDD-A21E-02061405AB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5" y="1412510"/>
            <a:ext cx="3852907" cy="5293440"/>
          </a:xfrm>
        </p:spPr>
      </p:pic>
      <p:pic>
        <p:nvPicPr>
          <p:cNvPr id="12" name="Zástupný obsah 11" descr="Obsah obrázku exteriér, členovci, staré, trilobit&#10;&#10;Popis byl vytvořen automaticky">
            <a:extLst>
              <a:ext uri="{FF2B5EF4-FFF2-40B4-BE49-F238E27FC236}">
                <a16:creationId xmlns:a16="http://schemas.microsoft.com/office/drawing/2014/main" id="{A94B6D59-9B1B-4017-8478-25D0E38B5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05" y="1764787"/>
            <a:ext cx="4884795" cy="4396316"/>
          </a:xfrm>
        </p:spPr>
      </p:pic>
    </p:spTree>
    <p:extLst>
      <p:ext uri="{BB962C8B-B14F-4D97-AF65-F5344CB8AC3E}">
        <p14:creationId xmlns:p14="http://schemas.microsoft.com/office/powerpoint/2010/main" val="398661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CDAB1C3-C8E8-4B24-9B7E-36D70DEC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775A79-AF85-4563-8906-BFEA95240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52891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materiál: většinou tvrdé kameny (achát, chalcedon, jaspis, hematit); méně často měkké kameny (vápenec, serpentin), vzácně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motivy:</a:t>
            </a:r>
          </a:p>
          <a:p>
            <a:pPr lvl="1"/>
            <a:r>
              <a:rPr lang="cs-CZ" dirty="0"/>
              <a:t>prosebník (dlouhé nápisy – modlitby)</a:t>
            </a:r>
          </a:p>
          <a:p>
            <a:pPr lvl="1"/>
            <a:r>
              <a:rPr lang="cs-CZ" dirty="0"/>
              <a:t>mytologické scény (bohové, lidé, zvířata)</a:t>
            </a:r>
          </a:p>
          <a:p>
            <a:pPr lvl="1"/>
            <a:r>
              <a:rPr lang="cs-CZ" dirty="0"/>
              <a:t>II. dynastie z </a:t>
            </a:r>
            <a:r>
              <a:rPr lang="cs-CZ" dirty="0" err="1"/>
              <a:t>Isinu</a:t>
            </a:r>
            <a:r>
              <a:rPr lang="cs-CZ" dirty="0"/>
              <a:t>: rohatá zvířata, zápasící hrdina</a:t>
            </a:r>
          </a:p>
        </p:txBody>
      </p:sp>
      <p:pic>
        <p:nvPicPr>
          <p:cNvPr id="9" name="Zástupný obsah 8" descr="Obsah obrázku text, zeď, stavební materiál&#10;&#10;Popis byl vytvořen automaticky">
            <a:extLst>
              <a:ext uri="{FF2B5EF4-FFF2-40B4-BE49-F238E27FC236}">
                <a16:creationId xmlns:a16="http://schemas.microsoft.com/office/drawing/2014/main" id="{1B7BBF3C-2638-426F-A966-67CF95264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71032"/>
            <a:ext cx="5663348" cy="4156906"/>
          </a:xfrm>
        </p:spPr>
      </p:pic>
    </p:spTree>
    <p:extLst>
      <p:ext uri="{BB962C8B-B14F-4D97-AF65-F5344CB8AC3E}">
        <p14:creationId xmlns:p14="http://schemas.microsoft.com/office/powerpoint/2010/main" val="285933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B56C0-707A-47E1-BCE1-64E57CFE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Hlína: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6C14B-CE47-4A7D-A123-2E4CCE9D6E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většinou na hrnčířském kruhu, nezdobená</a:t>
            </a:r>
          </a:p>
          <a:p>
            <a:r>
              <a:rPr lang="cs-CZ" dirty="0"/>
              <a:t>inovace: glazura na povrchu nádob (2. pol. 2. tis.); také na plaketách, cihlách, hřebech, soškách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6B21B0-2A56-43CD-8C14-E7292DE39A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96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1E8EBD9-11A4-4536-AC86-D2E8A82B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Prameny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4BFE60-EE08-4F02-A7BF-C9E360E583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královské nápisy (dedikační, stavební)</a:t>
            </a:r>
          </a:p>
          <a:p>
            <a:r>
              <a:rPr lang="cs-CZ" dirty="0"/>
              <a:t>hospodářské, administrativní texty, dopisy, smlouvy</a:t>
            </a:r>
          </a:p>
          <a:p>
            <a:r>
              <a:rPr lang="cs-CZ" dirty="0"/>
              <a:t>dekrety o darování půdy (</a:t>
            </a:r>
            <a:r>
              <a:rPr lang="cs-CZ" i="1" dirty="0" err="1"/>
              <a:t>kudurru</a:t>
            </a:r>
            <a:r>
              <a:rPr lang="cs-CZ" dirty="0"/>
              <a:t>)</a:t>
            </a:r>
          </a:p>
          <a:p>
            <a:r>
              <a:rPr lang="cs-CZ" dirty="0"/>
              <a:t>málo textů (většina: 14.–13. stol.)</a:t>
            </a:r>
          </a:p>
          <a:p>
            <a:r>
              <a:rPr lang="cs-CZ" dirty="0"/>
              <a:t>největší soubor: </a:t>
            </a:r>
            <a:r>
              <a:rPr lang="cs-CZ" dirty="0" err="1"/>
              <a:t>Nippur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7ECB50-F515-4F7F-92AC-B0230E3F92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pozdější texty:</a:t>
            </a:r>
          </a:p>
          <a:p>
            <a:pPr lvl="1"/>
            <a:r>
              <a:rPr lang="cs-CZ" dirty="0"/>
              <a:t>kroniky</a:t>
            </a:r>
          </a:p>
          <a:p>
            <a:pPr lvl="1"/>
            <a:r>
              <a:rPr lang="cs-CZ" dirty="0"/>
              <a:t>epické skladby (</a:t>
            </a:r>
            <a:r>
              <a:rPr lang="cs-CZ" dirty="0" err="1"/>
              <a:t>Nabukadnesar</a:t>
            </a:r>
            <a:r>
              <a:rPr lang="cs-CZ" dirty="0"/>
              <a:t> I.)</a:t>
            </a:r>
          </a:p>
        </p:txBody>
      </p:sp>
    </p:spTree>
    <p:extLst>
      <p:ext uri="{BB962C8B-B14F-4D97-AF65-F5344CB8AC3E}">
        <p14:creationId xmlns:p14="http://schemas.microsoft.com/office/powerpoint/2010/main" val="360041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CC49A-42DE-4B00-8825-D0A8571B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Hlína: sošky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A2EB72D-7395-4356-9D1D-2548DC3459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6" y="1677811"/>
            <a:ext cx="3809653" cy="4762067"/>
          </a:xfrm>
        </p:spPr>
      </p:pic>
      <p:pic>
        <p:nvPicPr>
          <p:cNvPr id="8" name="Zástupný obsah 7" descr="Obsah obrázku plavidlo, sklenice&#10;&#10;Popis byl vytvořen automaticky">
            <a:extLst>
              <a:ext uri="{FF2B5EF4-FFF2-40B4-BE49-F238E27FC236}">
                <a16:creationId xmlns:a16="http://schemas.microsoft.com/office/drawing/2014/main" id="{838B57B1-68DA-489A-8AC8-6801E39C1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35" y="1690688"/>
            <a:ext cx="4157976" cy="4749190"/>
          </a:xfrm>
        </p:spPr>
      </p:pic>
    </p:spTree>
    <p:extLst>
      <p:ext uri="{BB962C8B-B14F-4D97-AF65-F5344CB8AC3E}">
        <p14:creationId xmlns:p14="http://schemas.microsoft.com/office/powerpoint/2010/main" val="58956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4C130-E06D-488C-876C-324220F6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Hlína: sošky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F4DDFE9-30C9-44C5-A7C2-1E3DAD9EA0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43" y="1825625"/>
            <a:ext cx="3115713" cy="4351338"/>
          </a:xfrm>
        </p:spPr>
      </p:pic>
      <p:pic>
        <p:nvPicPr>
          <p:cNvPr id="8" name="Zástupný obsah 7" descr="Obsah obrázku savci, stojící&#10;&#10;Popis byl vytvořen automaticky">
            <a:extLst>
              <a:ext uri="{FF2B5EF4-FFF2-40B4-BE49-F238E27FC236}">
                <a16:creationId xmlns:a16="http://schemas.microsoft.com/office/drawing/2014/main" id="{737B1C20-CE1F-408C-A244-DEBF193745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4210"/>
            <a:ext cx="5419925" cy="4021584"/>
          </a:xfrm>
        </p:spPr>
      </p:pic>
    </p:spTree>
    <p:extLst>
      <p:ext uri="{BB962C8B-B14F-4D97-AF65-F5344CB8AC3E}">
        <p14:creationId xmlns:p14="http://schemas.microsoft.com/office/powerpoint/2010/main" val="279824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68DAA-6270-4C67-83F7-6AD9115B2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Sklo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F6D00-785E-4595-81B8-158CE9715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3812" cy="4351338"/>
          </a:xfrm>
        </p:spPr>
        <p:txBody>
          <a:bodyPr/>
          <a:lstStyle/>
          <a:p>
            <a:r>
              <a:rPr lang="cs-CZ" dirty="0"/>
              <a:t>sklo – často obsahuje příměsi (zabarvení)</a:t>
            </a:r>
          </a:p>
          <a:p>
            <a:r>
              <a:rPr lang="cs-CZ" dirty="0"/>
              <a:t>předměty: skleněné destičky (mosaiky, intarsie), votivní zbraně, sošky, nádoby, šperky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058D94F-44E4-4819-80B2-080064338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2" y="2058193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3891572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CCB86-3806-45AC-8011-03DA64D7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9C7CB-1A1C-406F-ACE1-2638F69AF0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méně dokladů než dříve</a:t>
            </a:r>
          </a:p>
          <a:p>
            <a:r>
              <a:rPr lang="cs-CZ" dirty="0"/>
              <a:t>paláce, chrámy, obytné a hospodářské budovy</a:t>
            </a:r>
          </a:p>
          <a:p>
            <a:r>
              <a:rPr lang="cs-CZ" dirty="0"/>
              <a:t>materiál: cihly (většinou nepálené)</a:t>
            </a:r>
          </a:p>
          <a:p>
            <a:r>
              <a:rPr lang="cs-CZ" dirty="0"/>
              <a:t>inovace: reliéfy z tvarovaných cihel</a:t>
            </a:r>
          </a:p>
          <a:p>
            <a:pPr lvl="1"/>
            <a:r>
              <a:rPr lang="cs-CZ" dirty="0" err="1"/>
              <a:t>Ištařin</a:t>
            </a:r>
            <a:r>
              <a:rPr lang="cs-CZ" dirty="0"/>
              <a:t> chrám v </a:t>
            </a:r>
            <a:r>
              <a:rPr lang="cs-CZ" dirty="0" err="1"/>
              <a:t>Uruku</a:t>
            </a:r>
            <a:r>
              <a:rPr lang="cs-CZ" dirty="0"/>
              <a:t> (</a:t>
            </a:r>
            <a:r>
              <a:rPr lang="cs-CZ" dirty="0" err="1"/>
              <a:t>Kara-indaš</a:t>
            </a:r>
            <a:r>
              <a:rPr lang="cs-CZ" dirty="0"/>
              <a:t>; 15. stol.) – postavy bohů a bohyň (nádoby s tryskající vodou)</a:t>
            </a:r>
          </a:p>
          <a:p>
            <a:endParaRPr lang="cs-CZ" dirty="0"/>
          </a:p>
        </p:txBody>
      </p:sp>
      <p:pic>
        <p:nvPicPr>
          <p:cNvPr id="6" name="Zástupný obsah 5" descr="Obsah obrázku stavební materiál, na sobě, kámen&#10;&#10;Popis byl vytvořen automaticky">
            <a:extLst>
              <a:ext uri="{FF2B5EF4-FFF2-40B4-BE49-F238E27FC236}">
                <a16:creationId xmlns:a16="http://schemas.microsoft.com/office/drawing/2014/main" id="{2AB8E552-B208-4DC5-AD7A-99048F0B03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65" y="1970843"/>
            <a:ext cx="3150885" cy="4448309"/>
          </a:xfrm>
        </p:spPr>
      </p:pic>
    </p:spTree>
    <p:extLst>
      <p:ext uri="{BB962C8B-B14F-4D97-AF65-F5344CB8AC3E}">
        <p14:creationId xmlns:p14="http://schemas.microsoft.com/office/powerpoint/2010/main" val="376442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91F49-BE6F-4DCD-BC45-1D607954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Architektura: </a:t>
            </a:r>
            <a:r>
              <a:rPr lang="cs-CZ" b="1" dirty="0" err="1"/>
              <a:t>Dúr</a:t>
            </a:r>
            <a:r>
              <a:rPr lang="cs-CZ" b="1" dirty="0"/>
              <a:t> </a:t>
            </a:r>
            <a:r>
              <a:rPr lang="cs-CZ" b="1" dirty="0" err="1"/>
              <a:t>Kuri-galzu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9B41CE-9EE5-4F30-A203-A823777DF5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nové město: </a:t>
            </a:r>
            <a:r>
              <a:rPr lang="cs-CZ" dirty="0" err="1"/>
              <a:t>Dúr</a:t>
            </a:r>
            <a:r>
              <a:rPr lang="cs-CZ" dirty="0"/>
              <a:t> </a:t>
            </a:r>
            <a:r>
              <a:rPr lang="cs-CZ" dirty="0" err="1"/>
              <a:t>Kuri-galzu</a:t>
            </a:r>
            <a:r>
              <a:rPr lang="cs-CZ" dirty="0"/>
              <a:t> (</a:t>
            </a:r>
            <a:r>
              <a:rPr lang="cs-CZ" dirty="0" err="1"/>
              <a:t>Kuri-galzu</a:t>
            </a:r>
            <a:r>
              <a:rPr lang="cs-CZ" dirty="0"/>
              <a:t> I.; poč. 14. stol.)</a:t>
            </a:r>
          </a:p>
          <a:p>
            <a:r>
              <a:rPr lang="cs-CZ" dirty="0"/>
              <a:t>asi 30 km Z od Bagdádu</a:t>
            </a:r>
          </a:p>
          <a:p>
            <a:r>
              <a:rPr lang="cs-CZ" dirty="0" err="1"/>
              <a:t>zikkurrat</a:t>
            </a:r>
            <a:r>
              <a:rPr lang="cs-CZ" dirty="0"/>
              <a:t> (70 x 70 m; výška: 60 m)</a:t>
            </a:r>
          </a:p>
          <a:p>
            <a:r>
              <a:rPr lang="cs-CZ" dirty="0"/>
              <a:t>na S: královský palác (9 ha), nástěnné malby</a:t>
            </a:r>
          </a:p>
        </p:txBody>
      </p:sp>
      <p:pic>
        <p:nvPicPr>
          <p:cNvPr id="6" name="Zástupný obsah 5" descr="Obsah obrázku text, exteriér, země, stojící&#10;&#10;Popis byl vytvořen automaticky">
            <a:extLst>
              <a:ext uri="{FF2B5EF4-FFF2-40B4-BE49-F238E27FC236}">
                <a16:creationId xmlns:a16="http://schemas.microsoft.com/office/drawing/2014/main" id="{31EE3E35-97E7-4C4C-8284-7062BA1D0B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44375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F3001A-0CB1-4B79-BD20-54940BF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Architektura: </a:t>
            </a:r>
            <a:r>
              <a:rPr lang="cs-CZ" b="1" dirty="0" err="1"/>
              <a:t>Dúr</a:t>
            </a:r>
            <a:r>
              <a:rPr lang="cs-CZ" b="1" dirty="0"/>
              <a:t> </a:t>
            </a:r>
            <a:r>
              <a:rPr lang="cs-CZ" b="1" dirty="0" err="1"/>
              <a:t>Kuri-galzu</a:t>
            </a:r>
            <a:endParaRPr lang="cs-CZ" b="1" dirty="0"/>
          </a:p>
        </p:txBody>
      </p:sp>
      <p:pic>
        <p:nvPicPr>
          <p:cNvPr id="6" name="Zástupný obsah 5" descr="Obsah obrázku exteriér, obloha, tráva, příroda&#10;&#10;Popis byl vytvořen automaticky">
            <a:extLst>
              <a:ext uri="{FF2B5EF4-FFF2-40B4-BE49-F238E27FC236}">
                <a16:creationId xmlns:a16="http://schemas.microsoft.com/office/drawing/2014/main" id="{1151C700-8DB5-4453-AC1D-AA55DA008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7" y="2192784"/>
            <a:ext cx="6557490" cy="3826276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0EAA7F1-23BB-4B9F-982A-478E25356F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1458403"/>
            <a:ext cx="3660225" cy="4869480"/>
          </a:xfrm>
        </p:spPr>
      </p:pic>
    </p:spTree>
    <p:extLst>
      <p:ext uri="{BB962C8B-B14F-4D97-AF65-F5344CB8AC3E}">
        <p14:creationId xmlns:p14="http://schemas.microsoft.com/office/powerpoint/2010/main" val="367838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A34B28A-E595-4669-B53B-886D748E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Politický vývoj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8E5773-D393-4D12-89C2-FA16D56FC0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 pádu I. dynastie z Babylonu – téměř žádné prameny (16.–15. stol.)</a:t>
            </a:r>
          </a:p>
          <a:p>
            <a:r>
              <a:rPr lang="cs-CZ" dirty="0"/>
              <a:t>politická fragmentace</a:t>
            </a:r>
          </a:p>
          <a:p>
            <a:r>
              <a:rPr lang="cs-CZ" dirty="0"/>
              <a:t>Přímořská dynastie</a:t>
            </a:r>
          </a:p>
          <a:p>
            <a:pPr lvl="1"/>
            <a:r>
              <a:rPr lang="cs-CZ" dirty="0"/>
              <a:t>J Babylonie (Ur, </a:t>
            </a:r>
            <a:r>
              <a:rPr lang="cs-CZ" dirty="0" err="1"/>
              <a:t>Uruk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střední Babylonie (</a:t>
            </a:r>
            <a:r>
              <a:rPr lang="cs-CZ" dirty="0" err="1"/>
              <a:t>Nippur</a:t>
            </a:r>
            <a:r>
              <a:rPr lang="cs-CZ" dirty="0"/>
              <a:t>, </a:t>
            </a:r>
            <a:r>
              <a:rPr lang="cs-CZ" dirty="0" err="1"/>
              <a:t>Lagaš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 Babylonie (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Sippar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dirty="0" err="1"/>
              <a:t>kassitská</a:t>
            </a:r>
            <a:r>
              <a:rPr lang="cs-CZ" dirty="0"/>
              <a:t> dynastie (Babylon)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Zástupný obsah 2" descr="Obsah obrázku stavební materiál, kámen&#10;&#10;Popis byl vytvořen automaticky">
            <a:extLst>
              <a:ext uri="{FF2B5EF4-FFF2-40B4-BE49-F238E27FC236}">
                <a16:creationId xmlns:a16="http://schemas.microsoft.com/office/drawing/2014/main" id="{10EF2A1A-0160-4327-8D1A-02492F6F3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90" y="1825625"/>
            <a:ext cx="3724020" cy="4351338"/>
          </a:xfrm>
        </p:spPr>
      </p:pic>
    </p:spTree>
    <p:extLst>
      <p:ext uri="{BB962C8B-B14F-4D97-AF65-F5344CB8AC3E}">
        <p14:creationId xmlns:p14="http://schemas.microsoft.com/office/powerpoint/2010/main" val="11299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7FB045A-3CA2-4A50-90B6-34CFE896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Kassité</a:t>
            </a:r>
            <a:endParaRPr lang="cs-CZ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8928-2D12-48D4-ABDF-B6B4039FCD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původ: Írán</a:t>
            </a:r>
          </a:p>
          <a:p>
            <a:r>
              <a:rPr lang="cs-CZ" dirty="0"/>
              <a:t>od 18. stol. pronikají na západ (Babylonie, střední Eufrat = </a:t>
            </a:r>
            <a:r>
              <a:rPr lang="cs-CZ" dirty="0" err="1"/>
              <a:t>Chana</a:t>
            </a:r>
            <a:r>
              <a:rPr lang="cs-CZ" dirty="0"/>
              <a:t>)</a:t>
            </a:r>
          </a:p>
          <a:p>
            <a:r>
              <a:rPr lang="cs-CZ" dirty="0"/>
              <a:t>války (</a:t>
            </a:r>
            <a:r>
              <a:rPr lang="cs-CZ" dirty="0" err="1"/>
              <a:t>Samsu-iluna</a:t>
            </a:r>
            <a:r>
              <a:rPr lang="cs-CZ" dirty="0"/>
              <a:t>); usazují se v Babylonii (žoldnéři, sezónní pracovníci, hodnostáři…)</a:t>
            </a:r>
          </a:p>
          <a:p>
            <a:r>
              <a:rPr lang="cs-CZ" dirty="0" err="1"/>
              <a:t>kassitština</a:t>
            </a:r>
            <a:r>
              <a:rPr lang="cs-CZ" dirty="0"/>
              <a:t> – nebyla zapisována; jen vlastní jména (osoby, božstva), výpůjčky (vojenství, chov a výcvik koní), slovníky</a:t>
            </a:r>
          </a:p>
        </p:txBody>
      </p:sp>
      <p:pic>
        <p:nvPicPr>
          <p:cNvPr id="3" name="Zástupný obsah 2" descr="Obsah obrázku interiér&#10;&#10;Popis byl vytvořen automaticky">
            <a:extLst>
              <a:ext uri="{FF2B5EF4-FFF2-40B4-BE49-F238E27FC236}">
                <a16:creationId xmlns:a16="http://schemas.microsoft.com/office/drawing/2014/main" id="{BA9068DA-5716-419B-9336-9C31275AF7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66" y="1436061"/>
            <a:ext cx="3148807" cy="4740902"/>
          </a:xfrm>
        </p:spPr>
      </p:pic>
    </p:spTree>
    <p:extLst>
      <p:ext uri="{BB962C8B-B14F-4D97-AF65-F5344CB8AC3E}">
        <p14:creationId xmlns:p14="http://schemas.microsoft.com/office/powerpoint/2010/main" val="1943359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F52D2-536D-41F1-83B8-4639261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Kassitská</a:t>
            </a:r>
            <a:r>
              <a:rPr lang="cs-CZ" b="1" dirty="0"/>
              <a:t> Babylonie 1594–1400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C6981-4221-4603-A59C-0CDE132E35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16.–15. stol.: ovládli Babylon, rozšiřují své území (soupeření s Přímořskou dynastií)</a:t>
            </a:r>
          </a:p>
          <a:p>
            <a:r>
              <a:rPr lang="cs-CZ" dirty="0"/>
              <a:t>Ulam-</a:t>
            </a:r>
            <a:r>
              <a:rPr lang="cs-CZ" dirty="0" err="1"/>
              <a:t>Buriaš</a:t>
            </a:r>
            <a:r>
              <a:rPr lang="cs-CZ" dirty="0"/>
              <a:t> (15. stol.): ovládl Přímoří</a:t>
            </a:r>
          </a:p>
          <a:p>
            <a:r>
              <a:rPr lang="cs-CZ" dirty="0"/>
              <a:t>málo pramenů (jména a posloupnost králů)</a:t>
            </a:r>
          </a:p>
          <a:p>
            <a:r>
              <a:rPr lang="cs-CZ" dirty="0"/>
              <a:t>po r. 1400: více textů</a:t>
            </a:r>
          </a:p>
        </p:txBody>
      </p:sp>
      <p:pic>
        <p:nvPicPr>
          <p:cNvPr id="6" name="Zástupný obsah 5" descr="Obsah obrázku sklenice, keramické nádobí, kámen&#10;&#10;Popis byl vytvořen automaticky">
            <a:extLst>
              <a:ext uri="{FF2B5EF4-FFF2-40B4-BE49-F238E27FC236}">
                <a16:creationId xmlns:a16="http://schemas.microsoft.com/office/drawing/2014/main" id="{2EB9B8CF-F819-4DA2-B342-51CA3B0381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17" y="1825625"/>
            <a:ext cx="3466565" cy="4351338"/>
          </a:xfrm>
        </p:spPr>
      </p:pic>
    </p:spTree>
    <p:extLst>
      <p:ext uri="{BB962C8B-B14F-4D97-AF65-F5344CB8AC3E}">
        <p14:creationId xmlns:p14="http://schemas.microsoft.com/office/powerpoint/2010/main" val="147183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1122287-79E4-4D3C-A6F3-E57142D1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Kassitská</a:t>
            </a:r>
            <a:r>
              <a:rPr lang="cs-CZ" b="1" dirty="0"/>
              <a:t> Babylonie 1400–1155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ED7067-DEC7-4B44-80F4-F2DDC98597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ovládá Babylonii; Asýrie = </a:t>
            </a:r>
            <a:r>
              <a:rPr lang="cs-CZ" dirty="0" err="1"/>
              <a:t>vasalský</a:t>
            </a:r>
            <a:r>
              <a:rPr lang="cs-CZ" dirty="0"/>
              <a:t> stát (do r. 1350)</a:t>
            </a:r>
          </a:p>
          <a:p>
            <a:r>
              <a:rPr lang="cs-CZ" dirty="0"/>
              <a:t>Perský záliv (písemné prameny – Bahrajn, </a:t>
            </a:r>
            <a:r>
              <a:rPr lang="cs-CZ" dirty="0" err="1"/>
              <a:t>Failaka</a:t>
            </a:r>
            <a:r>
              <a:rPr lang="cs-CZ" dirty="0"/>
              <a:t>)</a:t>
            </a:r>
          </a:p>
          <a:p>
            <a:r>
              <a:rPr lang="cs-CZ" dirty="0"/>
              <a:t>titul „místodržitel </a:t>
            </a:r>
            <a:r>
              <a:rPr lang="cs-CZ" dirty="0" err="1"/>
              <a:t>Dilmunu</a:t>
            </a:r>
            <a:r>
              <a:rPr lang="cs-CZ" dirty="0"/>
              <a:t>“</a:t>
            </a:r>
          </a:p>
          <a:p>
            <a:r>
              <a:rPr lang="cs-CZ" dirty="0"/>
              <a:t>kontakty s velmocemi (Egypt, Chetité, </a:t>
            </a:r>
            <a:r>
              <a:rPr lang="cs-CZ" dirty="0" err="1"/>
              <a:t>Mitanni</a:t>
            </a:r>
            <a:r>
              <a:rPr lang="cs-CZ" dirty="0"/>
              <a:t>) – diplomatické archívy (</a:t>
            </a:r>
            <a:r>
              <a:rPr lang="cs-CZ" dirty="0" err="1"/>
              <a:t>Amarna</a:t>
            </a:r>
            <a:r>
              <a:rPr lang="cs-CZ" dirty="0"/>
              <a:t>, </a:t>
            </a:r>
            <a:r>
              <a:rPr lang="cs-CZ" dirty="0" err="1"/>
              <a:t>Chattuša</a:t>
            </a:r>
            <a:r>
              <a:rPr lang="cs-CZ" dirty="0"/>
              <a:t>)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04AB223A-3CBD-441A-871C-77CDA0F0B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16" y="1825625"/>
            <a:ext cx="3633367" cy="4351338"/>
          </a:xfrm>
        </p:spPr>
      </p:pic>
    </p:spTree>
    <p:extLst>
      <p:ext uri="{BB962C8B-B14F-4D97-AF65-F5344CB8AC3E}">
        <p14:creationId xmlns:p14="http://schemas.microsoft.com/office/powerpoint/2010/main" val="38719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8D356-97D2-445A-9DA0-8AB5B8BB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Mezinárodní vztahy: </a:t>
            </a:r>
            <a:r>
              <a:rPr lang="cs-CZ" b="1" dirty="0" err="1"/>
              <a:t>Amarna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85642C-A937-4135-9130-B6D44A3542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Amarna</a:t>
            </a:r>
            <a:r>
              <a:rPr lang="cs-CZ" dirty="0"/>
              <a:t>: 300 km J od Káhiry</a:t>
            </a:r>
          </a:p>
          <a:p>
            <a:r>
              <a:rPr lang="cs-CZ" dirty="0"/>
              <a:t>starověký </a:t>
            </a:r>
            <a:r>
              <a:rPr lang="cs-CZ" dirty="0" err="1"/>
              <a:t>Achetaton</a:t>
            </a:r>
            <a:r>
              <a:rPr lang="cs-CZ" dirty="0"/>
              <a:t> (</a:t>
            </a:r>
            <a:r>
              <a:rPr lang="cs-CZ" dirty="0" err="1"/>
              <a:t>Amenhotep</a:t>
            </a:r>
            <a:r>
              <a:rPr lang="cs-CZ" dirty="0"/>
              <a:t> IV. = </a:t>
            </a:r>
            <a:r>
              <a:rPr lang="cs-CZ" dirty="0" err="1"/>
              <a:t>Achnaton</a:t>
            </a:r>
            <a:r>
              <a:rPr lang="cs-CZ" dirty="0"/>
              <a:t>; 1348–1331)</a:t>
            </a:r>
          </a:p>
          <a:p>
            <a:r>
              <a:rPr lang="cs-CZ" dirty="0"/>
              <a:t>diplomatická korespondence (</a:t>
            </a:r>
            <a:r>
              <a:rPr lang="cs-CZ" dirty="0" err="1"/>
              <a:t>Amenhotep</a:t>
            </a:r>
            <a:r>
              <a:rPr lang="cs-CZ" dirty="0"/>
              <a:t> IV. + </a:t>
            </a:r>
            <a:r>
              <a:rPr lang="cs-CZ" dirty="0" err="1"/>
              <a:t>Amenhotep</a:t>
            </a:r>
            <a:r>
              <a:rPr lang="cs-CZ" dirty="0"/>
              <a:t> III.; 1387–1348) + literární texty</a:t>
            </a:r>
          </a:p>
          <a:p>
            <a:r>
              <a:rPr lang="cs-CZ" dirty="0"/>
              <a:t>jazyky: babylonština, asyrština, chetitština, </a:t>
            </a:r>
            <a:r>
              <a:rPr lang="cs-CZ" dirty="0" err="1"/>
              <a:t>churritština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obloha, exteriér, země, budova&#10;&#10;Popis byl vytvořen automaticky">
            <a:extLst>
              <a:ext uri="{FF2B5EF4-FFF2-40B4-BE49-F238E27FC236}">
                <a16:creationId xmlns:a16="http://schemas.microsoft.com/office/drawing/2014/main" id="{81CA8D85-C6EC-48E0-962B-7A9EB0164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12885"/>
            <a:ext cx="5507262" cy="3565952"/>
          </a:xfrm>
        </p:spPr>
      </p:pic>
    </p:spTree>
    <p:extLst>
      <p:ext uri="{BB962C8B-B14F-4D97-AF65-F5344CB8AC3E}">
        <p14:creationId xmlns:p14="http://schemas.microsoft.com/office/powerpoint/2010/main" val="115306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B3486-E663-4DC5-A6AF-ABE7AB8B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Mezinárodní vztahy: </a:t>
            </a:r>
            <a:r>
              <a:rPr lang="cs-CZ" b="1" dirty="0" err="1"/>
              <a:t>Amarna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D9345-1809-419F-8EFA-5E2B56DBEC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dopisy:</a:t>
            </a:r>
          </a:p>
          <a:p>
            <a:pPr lvl="1"/>
            <a:r>
              <a:rPr lang="cs-CZ" dirty="0"/>
              <a:t>1) velmocenská korespondence</a:t>
            </a:r>
          </a:p>
          <a:p>
            <a:pPr lvl="1"/>
            <a:r>
              <a:rPr lang="cs-CZ" dirty="0"/>
              <a:t>2) </a:t>
            </a:r>
            <a:r>
              <a:rPr lang="cs-CZ" dirty="0" err="1"/>
              <a:t>vasalská</a:t>
            </a:r>
            <a:r>
              <a:rPr lang="cs-CZ" dirty="0"/>
              <a:t> korespondence</a:t>
            </a:r>
          </a:p>
          <a:p>
            <a:r>
              <a:rPr lang="cs-CZ" dirty="0" err="1"/>
              <a:t>Kadašman-Enlil</a:t>
            </a:r>
            <a:r>
              <a:rPr lang="cs-CZ" dirty="0"/>
              <a:t> (1374–1360)</a:t>
            </a:r>
          </a:p>
          <a:p>
            <a:r>
              <a:rPr lang="cs-CZ" dirty="0" err="1"/>
              <a:t>Burna-Buriaš</a:t>
            </a:r>
            <a:r>
              <a:rPr lang="cs-CZ" dirty="0"/>
              <a:t> II. (1359–1333)</a:t>
            </a:r>
          </a:p>
          <a:p>
            <a:r>
              <a:rPr lang="cs-CZ" dirty="0"/>
              <a:t>velmoci: Egypt, Babylonie, chetitská říše, </a:t>
            </a:r>
            <a:r>
              <a:rPr lang="cs-CZ" dirty="0" err="1"/>
              <a:t>Mitanni</a:t>
            </a:r>
            <a:r>
              <a:rPr lang="cs-CZ" dirty="0"/>
              <a:t>, </a:t>
            </a:r>
            <a:r>
              <a:rPr lang="cs-CZ" dirty="0" err="1"/>
              <a:t>Alašija</a:t>
            </a:r>
            <a:r>
              <a:rPr lang="cs-CZ" dirty="0"/>
              <a:t> (Kypr), </a:t>
            </a:r>
            <a:r>
              <a:rPr lang="cs-CZ" dirty="0" err="1"/>
              <a:t>Arzawa</a:t>
            </a:r>
            <a:r>
              <a:rPr lang="cs-CZ" dirty="0"/>
              <a:t>, Asýrie</a:t>
            </a:r>
          </a:p>
          <a:p>
            <a:r>
              <a:rPr lang="cs-CZ" dirty="0" err="1"/>
              <a:t>vasalové</a:t>
            </a:r>
            <a:r>
              <a:rPr lang="cs-CZ" dirty="0"/>
              <a:t>: státy v jižní Sýrii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7BED39B-987C-448A-AFE4-AEFF67A06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84" y="1825625"/>
            <a:ext cx="2924032" cy="4351338"/>
          </a:xfrm>
        </p:spPr>
      </p:pic>
    </p:spTree>
    <p:extLst>
      <p:ext uri="{BB962C8B-B14F-4D97-AF65-F5344CB8AC3E}">
        <p14:creationId xmlns:p14="http://schemas.microsoft.com/office/powerpoint/2010/main" val="178226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831213A-E07F-45FB-8830-EE0D715B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Vztahy mezi velmocemi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920C45-5AD3-45F9-B6C2-67C70859AF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výměna darů</a:t>
            </a:r>
          </a:p>
          <a:p>
            <a:pPr lvl="1"/>
            <a:r>
              <a:rPr lang="cs-CZ" dirty="0"/>
              <a:t>BV → Egypt: koně, vozy,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pPr lvl="1"/>
            <a:r>
              <a:rPr lang="cs-CZ" dirty="0"/>
              <a:t>Egypt → BV: zlato, slonovina, dřevo</a:t>
            </a:r>
          </a:p>
          <a:p>
            <a:endParaRPr lang="cs-CZ" dirty="0"/>
          </a:p>
          <a:p>
            <a:r>
              <a:rPr lang="cs-CZ" dirty="0"/>
              <a:t>dynastické sňatky (princezny z BV do Egypta)</a:t>
            </a:r>
          </a:p>
          <a:p>
            <a:endParaRPr lang="cs-CZ" dirty="0"/>
          </a:p>
        </p:txBody>
      </p:sp>
      <p:pic>
        <p:nvPicPr>
          <p:cNvPr id="3" name="Zástupný obsah 2" descr="Obsah obrázku text, kniha, perokresba&#10;&#10;Popis byl vytvořen automaticky">
            <a:extLst>
              <a:ext uri="{FF2B5EF4-FFF2-40B4-BE49-F238E27FC236}">
                <a16:creationId xmlns:a16="http://schemas.microsoft.com/office/drawing/2014/main" id="{433C75B2-570D-4CFC-B789-D57CDBB7C3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7833"/>
            <a:ext cx="5181600" cy="3946921"/>
          </a:xfrm>
        </p:spPr>
      </p:pic>
    </p:spTree>
    <p:extLst>
      <p:ext uri="{BB962C8B-B14F-4D97-AF65-F5344CB8AC3E}">
        <p14:creationId xmlns:p14="http://schemas.microsoft.com/office/powerpoint/2010/main" val="13295750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992</Words>
  <Application>Microsoft Office PowerPoint</Application>
  <PresentationFormat>Širokoúhlá obrazovka</PresentationFormat>
  <Paragraphs>121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Středobabylonské období (1594–1000 př. n. l.)</vt:lpstr>
      <vt:lpstr>Prameny</vt:lpstr>
      <vt:lpstr>Politický vývoj</vt:lpstr>
      <vt:lpstr>Kassité</vt:lpstr>
      <vt:lpstr>Kassitská Babylonie 1594–1400 </vt:lpstr>
      <vt:lpstr>Kassitská Babylonie 1400–1155 </vt:lpstr>
      <vt:lpstr>Mezinárodní vztahy: Amarna</vt:lpstr>
      <vt:lpstr>Mezinárodní vztahy: Amarna</vt:lpstr>
      <vt:lpstr>Vztahy mezi velmocemi</vt:lpstr>
      <vt:lpstr>Války s Asýrií</vt:lpstr>
      <vt:lpstr>Konec kassitské vlády</vt:lpstr>
      <vt:lpstr>II. dynastie z Isinu (1154–1027)</vt:lpstr>
      <vt:lpstr>Úpadek babylonského státu</vt:lpstr>
      <vt:lpstr>Materiální kultura: kovy</vt:lpstr>
      <vt:lpstr>Materiální kultura: kámen</vt:lpstr>
      <vt:lpstr>Stély kudurru</vt:lpstr>
      <vt:lpstr>Stély kudurru</vt:lpstr>
      <vt:lpstr>Pečetní válečky</vt:lpstr>
      <vt:lpstr>Hlína: keramika</vt:lpstr>
      <vt:lpstr>Hlína: sošky</vt:lpstr>
      <vt:lpstr>Hlína: sošky</vt:lpstr>
      <vt:lpstr>Sklo</vt:lpstr>
      <vt:lpstr>Architektura</vt:lpstr>
      <vt:lpstr>Architektura: Dúr Kuri-galzu</vt:lpstr>
      <vt:lpstr>Architektura: Dúr Kuri-galzu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Středobabylonské období (1594–1000 př. n. l.)</dc:title>
  <dc:creator>Lukáš Pecha</dc:creator>
  <cp:lastModifiedBy>Lukáš Pecha</cp:lastModifiedBy>
  <cp:revision>42</cp:revision>
  <dcterms:created xsi:type="dcterms:W3CDTF">2021-03-04T16:34:05Z</dcterms:created>
  <dcterms:modified xsi:type="dcterms:W3CDTF">2021-03-10T17:41:49Z</dcterms:modified>
</cp:coreProperties>
</file>