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2"/>
  </p:notesMasterIdLst>
  <p:sldIdLst>
    <p:sldId id="256" r:id="rId2"/>
    <p:sldId id="257" r:id="rId3"/>
    <p:sldId id="278" r:id="rId4"/>
    <p:sldId id="279" r:id="rId5"/>
    <p:sldId id="280" r:id="rId6"/>
    <p:sldId id="259" r:id="rId7"/>
    <p:sldId id="260" r:id="rId8"/>
    <p:sldId id="261" r:id="rId9"/>
    <p:sldId id="265" r:id="rId10"/>
    <p:sldId id="281" r:id="rId11"/>
    <p:sldId id="267" r:id="rId12"/>
    <p:sldId id="284" r:id="rId13"/>
    <p:sldId id="285" r:id="rId14"/>
    <p:sldId id="263" r:id="rId15"/>
    <p:sldId id="262" r:id="rId16"/>
    <p:sldId id="283" r:id="rId17"/>
    <p:sldId id="286" r:id="rId18"/>
    <p:sldId id="266" r:id="rId19"/>
    <p:sldId id="258" r:id="rId20"/>
    <p:sldId id="27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25"/>
    <p:restoredTop sz="94558"/>
  </p:normalViewPr>
  <p:slideViewPr>
    <p:cSldViewPr snapToGrid="0">
      <p:cViewPr varScale="1">
        <p:scale>
          <a:sx n="103" d="100"/>
          <a:sy n="103" d="100"/>
        </p:scale>
        <p:origin x="39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DF2473-7EDC-F247-A2F8-51DF14B6E5AA}" type="datetimeFigureOut">
              <a:rPr lang="en-AT" smtClean="0"/>
              <a:t>07.03.24</a:t>
            </a:fld>
            <a:endParaRPr lang="en-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95A99-B58D-DA41-883C-C4F1BC5D2C55}" type="slidenum">
              <a:rPr lang="en-AT" smtClean="0"/>
              <a:t>‹#›</a:t>
            </a:fld>
            <a:endParaRPr lang="en-AT"/>
          </a:p>
        </p:txBody>
      </p:sp>
    </p:spTree>
    <p:extLst>
      <p:ext uri="{BB962C8B-B14F-4D97-AF65-F5344CB8AC3E}">
        <p14:creationId xmlns:p14="http://schemas.microsoft.com/office/powerpoint/2010/main" val="339345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4</a:t>
            </a:fld>
            <a:endParaRPr lang="en-AT"/>
          </a:p>
        </p:txBody>
      </p:sp>
    </p:spTree>
    <p:extLst>
      <p:ext uri="{BB962C8B-B14F-4D97-AF65-F5344CB8AC3E}">
        <p14:creationId xmlns:p14="http://schemas.microsoft.com/office/powerpoint/2010/main" val="1277204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43B90E8-C175-E241-A9FD-98B0D1FD3D80}" type="datetimeFigureOut">
              <a:rPr lang="en-AT" smtClean="0"/>
              <a:t>07.03.24</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573020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43B90E8-C175-E241-A9FD-98B0D1FD3D80}" type="datetimeFigureOut">
              <a:rPr lang="en-AT" smtClean="0"/>
              <a:t>07.03.24</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2128760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43B90E8-C175-E241-A9FD-98B0D1FD3D80}" type="datetimeFigureOut">
              <a:rPr lang="en-AT" smtClean="0"/>
              <a:t>07.03.24</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870984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43B90E8-C175-E241-A9FD-98B0D1FD3D80}" type="datetimeFigureOut">
              <a:rPr lang="en-AT" smtClean="0"/>
              <a:t>07.03.24</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2984303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43B90E8-C175-E241-A9FD-98B0D1FD3D80}" type="datetimeFigureOut">
              <a:rPr lang="en-AT" smtClean="0"/>
              <a:t>07.03.24</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3056926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43B90E8-C175-E241-A9FD-98B0D1FD3D80}" type="datetimeFigureOut">
              <a:rPr lang="en-AT" smtClean="0"/>
              <a:t>07.03.24</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3826041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43B90E8-C175-E241-A9FD-98B0D1FD3D80}" type="datetimeFigureOut">
              <a:rPr lang="en-AT" smtClean="0"/>
              <a:t>07.03.24</a:t>
            </a:fld>
            <a:endParaRPr lang="en-AT"/>
          </a:p>
        </p:txBody>
      </p:sp>
      <p:sp>
        <p:nvSpPr>
          <p:cNvPr id="8" name="Footer Placeholder 7"/>
          <p:cNvSpPr>
            <a:spLocks noGrp="1"/>
          </p:cNvSpPr>
          <p:nvPr>
            <p:ph type="ftr" sz="quarter" idx="11"/>
          </p:nvPr>
        </p:nvSpPr>
        <p:spPr/>
        <p:txBody>
          <a:bodyPr/>
          <a:lstStyle/>
          <a:p>
            <a:endParaRPr lang="en-AT"/>
          </a:p>
        </p:txBody>
      </p:sp>
      <p:sp>
        <p:nvSpPr>
          <p:cNvPr id="9" name="Slide Number Placeholder 8"/>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1289394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43B90E8-C175-E241-A9FD-98B0D1FD3D80}" type="datetimeFigureOut">
              <a:rPr lang="en-AT" smtClean="0"/>
              <a:t>07.03.24</a:t>
            </a:fld>
            <a:endParaRPr lang="en-AT"/>
          </a:p>
        </p:txBody>
      </p:sp>
      <p:sp>
        <p:nvSpPr>
          <p:cNvPr id="4" name="Footer Placeholder 3"/>
          <p:cNvSpPr>
            <a:spLocks noGrp="1"/>
          </p:cNvSpPr>
          <p:nvPr>
            <p:ph type="ftr" sz="quarter" idx="11"/>
          </p:nvPr>
        </p:nvSpPr>
        <p:spPr/>
        <p:txBody>
          <a:bodyPr/>
          <a:lstStyle/>
          <a:p>
            <a:endParaRPr lang="en-AT"/>
          </a:p>
        </p:txBody>
      </p:sp>
      <p:sp>
        <p:nvSpPr>
          <p:cNvPr id="5" name="Slide Number Placeholder 4"/>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1929137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3B90E8-C175-E241-A9FD-98B0D1FD3D80}" type="datetimeFigureOut">
              <a:rPr lang="en-AT" smtClean="0"/>
              <a:t>07.03.24</a:t>
            </a:fld>
            <a:endParaRPr lang="en-AT"/>
          </a:p>
        </p:txBody>
      </p:sp>
      <p:sp>
        <p:nvSpPr>
          <p:cNvPr id="3" name="Footer Placeholder 2"/>
          <p:cNvSpPr>
            <a:spLocks noGrp="1"/>
          </p:cNvSpPr>
          <p:nvPr>
            <p:ph type="ftr" sz="quarter" idx="11"/>
          </p:nvPr>
        </p:nvSpPr>
        <p:spPr/>
        <p:txBody>
          <a:bodyPr/>
          <a:lstStyle/>
          <a:p>
            <a:endParaRPr lang="en-AT"/>
          </a:p>
        </p:txBody>
      </p:sp>
      <p:sp>
        <p:nvSpPr>
          <p:cNvPr id="4" name="Slide Number Placeholder 3"/>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871223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43B90E8-C175-E241-A9FD-98B0D1FD3D80}" type="datetimeFigureOut">
              <a:rPr lang="en-AT" smtClean="0"/>
              <a:t>07.03.24</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179396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43B90E8-C175-E241-A9FD-98B0D1FD3D80}" type="datetimeFigureOut">
              <a:rPr lang="en-AT" smtClean="0"/>
              <a:t>07.03.24</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936268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B90E8-C175-E241-A9FD-98B0D1FD3D80}" type="datetimeFigureOut">
              <a:rPr lang="en-AT" smtClean="0"/>
              <a:t>07.03.24</a:t>
            </a:fld>
            <a:endParaRPr lang="en-A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6DB90D-5005-6442-B361-BAA55A74D08E}" type="slidenum">
              <a:rPr lang="en-AT" smtClean="0"/>
              <a:t>‹#›</a:t>
            </a:fld>
            <a:endParaRPr lang="en-AT"/>
          </a:p>
        </p:txBody>
      </p:sp>
    </p:spTree>
    <p:extLst>
      <p:ext uri="{BB962C8B-B14F-4D97-AF65-F5344CB8AC3E}">
        <p14:creationId xmlns:p14="http://schemas.microsoft.com/office/powerpoint/2010/main" val="197453719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de.wikipedia.org/wiki/Kunsthistorisches_Museu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1DAFED7-0448-FBEB-2573-6128005D622F}"/>
              </a:ext>
            </a:extLst>
          </p:cNvPr>
          <p:cNvPicPr>
            <a:picLocks noChangeAspect="1"/>
          </p:cNvPicPr>
          <p:nvPr/>
        </p:nvPicPr>
        <p:blipFill>
          <a:blip r:embed="rId2">
            <a:alphaModFix amt="50000"/>
          </a:blip>
          <a:stretch>
            <a:fillRect/>
          </a:stretch>
        </p:blipFill>
        <p:spPr>
          <a:xfrm>
            <a:off x="2540467" y="0"/>
            <a:ext cx="7111066" cy="6862179"/>
          </a:xfrm>
          <a:prstGeom prst="rect">
            <a:avLst/>
          </a:prstGeom>
        </p:spPr>
      </p:pic>
      <p:sp>
        <p:nvSpPr>
          <p:cNvPr id="2" name="Title 1">
            <a:extLst>
              <a:ext uri="{FF2B5EF4-FFF2-40B4-BE49-F238E27FC236}">
                <a16:creationId xmlns:a16="http://schemas.microsoft.com/office/drawing/2014/main" id="{7B229553-9E30-0103-B8F8-AD9543A02E42}"/>
              </a:ext>
            </a:extLst>
          </p:cNvPr>
          <p:cNvSpPr>
            <a:spLocks noGrp="1"/>
          </p:cNvSpPr>
          <p:nvPr>
            <p:ph type="ctrTitle"/>
          </p:nvPr>
        </p:nvSpPr>
        <p:spPr>
          <a:xfrm>
            <a:off x="2540467" y="1000898"/>
            <a:ext cx="7111066" cy="2610187"/>
          </a:xfrm>
        </p:spPr>
        <p:txBody>
          <a:bodyPr>
            <a:normAutofit fontScale="90000"/>
          </a:bodyPr>
          <a:lstStyle/>
          <a:p>
            <a:r>
              <a:rPr lang="en-GB" sz="4800" b="0" i="0" u="none" strike="noStrike" dirty="0">
                <a:solidFill>
                  <a:srgbClr val="FFFFFF"/>
                </a:solidFill>
                <a:effectLst/>
                <a:latin typeface="Avenir Next" panose="020B0503020202020204" pitchFamily="34" charset="0"/>
              </a:rPr>
              <a:t>What does postcolonialism have to do with it? The "Gypsy" body and blackness</a:t>
            </a:r>
            <a:br>
              <a:rPr lang="en-GB" sz="4800" b="0" i="0" u="none" strike="noStrike" dirty="0">
                <a:solidFill>
                  <a:srgbClr val="FFFFFF"/>
                </a:solidFill>
                <a:effectLst/>
                <a:latin typeface="Avenir Next" panose="020B0503020202020204" pitchFamily="34" charset="0"/>
              </a:rPr>
            </a:br>
            <a:endParaRPr lang="en-AT" sz="4800" dirty="0">
              <a:solidFill>
                <a:srgbClr val="FFFFFF"/>
              </a:solidFill>
              <a:latin typeface="Avenir Next" panose="020B0503020202020204" pitchFamily="34" charset="0"/>
            </a:endParaRPr>
          </a:p>
        </p:txBody>
      </p:sp>
      <p:sp>
        <p:nvSpPr>
          <p:cNvPr id="3" name="Subtitle 2">
            <a:extLst>
              <a:ext uri="{FF2B5EF4-FFF2-40B4-BE49-F238E27FC236}">
                <a16:creationId xmlns:a16="http://schemas.microsoft.com/office/drawing/2014/main" id="{7BFF9BE7-8F0B-9FEA-F623-010AF5174B35}"/>
              </a:ext>
            </a:extLst>
          </p:cNvPr>
          <p:cNvSpPr>
            <a:spLocks noGrp="1"/>
          </p:cNvSpPr>
          <p:nvPr>
            <p:ph type="subTitle" idx="1"/>
          </p:nvPr>
        </p:nvSpPr>
        <p:spPr>
          <a:xfrm>
            <a:off x="1524000" y="5088794"/>
            <a:ext cx="9144000" cy="1098395"/>
          </a:xfrm>
        </p:spPr>
        <p:txBody>
          <a:bodyPr>
            <a:normAutofit fontScale="62500" lnSpcReduction="20000"/>
          </a:bodyPr>
          <a:lstStyle/>
          <a:p>
            <a:endParaRPr lang="en-GB" sz="1700" dirty="0">
              <a:solidFill>
                <a:srgbClr val="FFFFFF"/>
              </a:solidFill>
              <a:latin typeface="Avenir Next" panose="020B0503020202020204" pitchFamily="34" charset="0"/>
            </a:endParaRPr>
          </a:p>
          <a:p>
            <a:endParaRPr lang="en-GB" sz="1700" dirty="0">
              <a:solidFill>
                <a:srgbClr val="FFFFFF"/>
              </a:solidFill>
              <a:latin typeface="Avenir Next" panose="020B0503020202020204" pitchFamily="34" charset="0"/>
            </a:endParaRPr>
          </a:p>
          <a:p>
            <a:r>
              <a:rPr lang="en-GB" sz="2600" dirty="0">
                <a:solidFill>
                  <a:srgbClr val="FFFFFF"/>
                </a:solidFill>
                <a:latin typeface="Avenir Next" panose="020B0503020202020204" pitchFamily="34" charset="0"/>
              </a:rPr>
              <a:t>8 March 2024</a:t>
            </a:r>
          </a:p>
          <a:p>
            <a:r>
              <a:rPr lang="en-GB" sz="2600" dirty="0">
                <a:solidFill>
                  <a:srgbClr val="FFFFFF"/>
                </a:solidFill>
                <a:latin typeface="Avenir Next" panose="020B0503020202020204" pitchFamily="34" charset="0"/>
              </a:rPr>
              <a:t>(It’s Women’s Day!)</a:t>
            </a:r>
            <a:endParaRPr lang="en-AT" sz="2600" dirty="0">
              <a:solidFill>
                <a:srgbClr val="FFFFFF"/>
              </a:solidFill>
              <a:latin typeface="Avenir Next" panose="020B0503020202020204" pitchFamily="34" charset="0"/>
            </a:endParaRPr>
          </a:p>
        </p:txBody>
      </p:sp>
    </p:spTree>
    <p:extLst>
      <p:ext uri="{BB962C8B-B14F-4D97-AF65-F5344CB8AC3E}">
        <p14:creationId xmlns:p14="http://schemas.microsoft.com/office/powerpoint/2010/main" val="46284799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2" name="Picture 1" descr="A picture containing person, outdoor, white, posing&#10;&#10;Description automatically generated">
            <a:extLst>
              <a:ext uri="{FF2B5EF4-FFF2-40B4-BE49-F238E27FC236}">
                <a16:creationId xmlns:a16="http://schemas.microsoft.com/office/drawing/2014/main" id="{88D979E1-AF3A-0C84-0D9E-CB082DEE2574}"/>
              </a:ext>
            </a:extLst>
          </p:cNvPr>
          <p:cNvPicPr>
            <a:picLocks noChangeAspect="1"/>
          </p:cNvPicPr>
          <p:nvPr/>
        </p:nvPicPr>
        <p:blipFill>
          <a:blip r:embed="rId2"/>
          <a:stretch>
            <a:fillRect/>
          </a:stretch>
        </p:blipFill>
        <p:spPr>
          <a:xfrm>
            <a:off x="390567" y="475590"/>
            <a:ext cx="3676854" cy="5211851"/>
          </a:xfrm>
          <a:prstGeom prst="rect">
            <a:avLst/>
          </a:prstGeom>
        </p:spPr>
      </p:pic>
      <p:sp>
        <p:nvSpPr>
          <p:cNvPr id="3" name="TextBox 2">
            <a:extLst>
              <a:ext uri="{FF2B5EF4-FFF2-40B4-BE49-F238E27FC236}">
                <a16:creationId xmlns:a16="http://schemas.microsoft.com/office/drawing/2014/main" id="{06C4CBA6-EE00-3665-3454-69D59ACE8652}"/>
              </a:ext>
            </a:extLst>
          </p:cNvPr>
          <p:cNvSpPr txBox="1"/>
          <p:nvPr/>
        </p:nvSpPr>
        <p:spPr>
          <a:xfrm>
            <a:off x="390567" y="5428303"/>
            <a:ext cx="3676854" cy="954107"/>
          </a:xfrm>
          <a:prstGeom prst="rect">
            <a:avLst/>
          </a:prstGeom>
          <a:noFill/>
        </p:spPr>
        <p:txBody>
          <a:bodyPr wrap="square">
            <a:spAutoFit/>
          </a:bodyPr>
          <a:lstStyle/>
          <a:p>
            <a:br>
              <a:rPr lang="en-GB" sz="1400" dirty="0">
                <a:effectLst/>
                <a:latin typeface="Avenir Next" panose="020B0503020202020204" pitchFamily="34" charset="0"/>
              </a:rPr>
            </a:br>
            <a:endParaRPr lang="en-GB" sz="1400" dirty="0">
              <a:effectLst/>
              <a:latin typeface="Avenir Next" panose="020B0503020202020204" pitchFamily="34" charset="0"/>
            </a:endParaRPr>
          </a:p>
          <a:p>
            <a:pPr algn="ctr"/>
            <a:r>
              <a:rPr lang="en-GB" sz="1400" i="1" dirty="0">
                <a:effectLst/>
                <a:latin typeface="Avenir Next" panose="020B0503020202020204" pitchFamily="34" charset="0"/>
              </a:rPr>
              <a:t>Untitled</a:t>
            </a:r>
            <a:r>
              <a:rPr lang="en-GB" sz="1400" dirty="0">
                <a:effectLst/>
                <a:latin typeface="Avenir Next" panose="020B0503020202020204" pitchFamily="34" charset="0"/>
              </a:rPr>
              <a:t>, Abony, 1921, </a:t>
            </a:r>
            <a:r>
              <a:rPr lang="en-GB" sz="1400" dirty="0" err="1">
                <a:effectLst/>
                <a:latin typeface="Avenir Next" panose="020B0503020202020204" pitchFamily="34" charset="0"/>
              </a:rPr>
              <a:t>Ministére</a:t>
            </a:r>
            <a:r>
              <a:rPr lang="en-GB" sz="1400" dirty="0">
                <a:effectLst/>
                <a:latin typeface="Avenir Next" panose="020B0503020202020204" pitchFamily="34" charset="0"/>
              </a:rPr>
              <a:t> de la Culture (AFDPP), France.</a:t>
            </a:r>
          </a:p>
        </p:txBody>
      </p:sp>
      <p:pic>
        <p:nvPicPr>
          <p:cNvPr id="7" name="Picture 6" descr="A picture containing grass, outdoor, sky, field&#10;&#10;Description automatically generated">
            <a:extLst>
              <a:ext uri="{FF2B5EF4-FFF2-40B4-BE49-F238E27FC236}">
                <a16:creationId xmlns:a16="http://schemas.microsoft.com/office/drawing/2014/main" id="{D028B245-12BF-AE47-9EAA-EF7D0BEEBF28}"/>
              </a:ext>
            </a:extLst>
          </p:cNvPr>
          <p:cNvPicPr>
            <a:picLocks noChangeAspect="1"/>
          </p:cNvPicPr>
          <p:nvPr/>
        </p:nvPicPr>
        <p:blipFill>
          <a:blip r:embed="rId3"/>
          <a:stretch>
            <a:fillRect/>
          </a:stretch>
        </p:blipFill>
        <p:spPr>
          <a:xfrm>
            <a:off x="4366271" y="492328"/>
            <a:ext cx="2903989" cy="3679206"/>
          </a:xfrm>
          <a:prstGeom prst="rect">
            <a:avLst/>
          </a:prstGeom>
        </p:spPr>
      </p:pic>
      <p:sp>
        <p:nvSpPr>
          <p:cNvPr id="8" name="TextBox 7">
            <a:extLst>
              <a:ext uri="{FF2B5EF4-FFF2-40B4-BE49-F238E27FC236}">
                <a16:creationId xmlns:a16="http://schemas.microsoft.com/office/drawing/2014/main" id="{EC23F469-A2E6-81FB-7E64-2BFE0F9D5C34}"/>
              </a:ext>
            </a:extLst>
          </p:cNvPr>
          <p:cNvSpPr txBox="1"/>
          <p:nvPr/>
        </p:nvSpPr>
        <p:spPr>
          <a:xfrm>
            <a:off x="4366270" y="4171534"/>
            <a:ext cx="2903989" cy="738664"/>
          </a:xfrm>
          <a:prstGeom prst="rect">
            <a:avLst/>
          </a:prstGeom>
          <a:noFill/>
        </p:spPr>
        <p:txBody>
          <a:bodyPr wrap="square" rtlCol="0">
            <a:spAutoFit/>
          </a:bodyPr>
          <a:lstStyle/>
          <a:p>
            <a:pPr algn="ctr"/>
            <a:r>
              <a:rPr lang="en-GB" sz="1400" dirty="0">
                <a:effectLst/>
                <a:latin typeface="Avenir Next" panose="020B0503020202020204" pitchFamily="34" charset="0"/>
              </a:rPr>
              <a:t>Gypsy Children Kissing, 1917.</a:t>
            </a:r>
          </a:p>
          <a:p>
            <a:pPr algn="ctr"/>
            <a:r>
              <a:rPr lang="en-GB" sz="1400" dirty="0">
                <a:latin typeface="Avenir Next" panose="020B0503020202020204" pitchFamily="34" charset="0"/>
              </a:rPr>
              <a:t>Holden </a:t>
            </a:r>
            <a:r>
              <a:rPr lang="en-GB" sz="1400" dirty="0" err="1">
                <a:latin typeface="Avenir Next" panose="020B0503020202020204" pitchFamily="34" charset="0"/>
              </a:rPr>
              <a:t>Luntz</a:t>
            </a:r>
            <a:r>
              <a:rPr lang="en-GB" sz="1400" dirty="0">
                <a:latin typeface="Avenir Next" panose="020B0503020202020204" pitchFamily="34" charset="0"/>
              </a:rPr>
              <a:t> Gallery, Palm Beach, </a:t>
            </a:r>
            <a:endParaRPr lang="en-AT" sz="1400" dirty="0">
              <a:latin typeface="Avenir Next" panose="020B0503020202020204" pitchFamily="34" charset="0"/>
            </a:endParaRPr>
          </a:p>
        </p:txBody>
      </p:sp>
      <p:pic>
        <p:nvPicPr>
          <p:cNvPr id="10" name="Picture 9">
            <a:extLst>
              <a:ext uri="{FF2B5EF4-FFF2-40B4-BE49-F238E27FC236}">
                <a16:creationId xmlns:a16="http://schemas.microsoft.com/office/drawing/2014/main" id="{37A09CC8-DC90-1B5A-4AB7-1AF5468DC689}"/>
              </a:ext>
            </a:extLst>
          </p:cNvPr>
          <p:cNvPicPr>
            <a:picLocks noChangeAspect="1"/>
          </p:cNvPicPr>
          <p:nvPr/>
        </p:nvPicPr>
        <p:blipFill>
          <a:blip r:embed="rId4"/>
          <a:stretch>
            <a:fillRect/>
          </a:stretch>
        </p:blipFill>
        <p:spPr>
          <a:xfrm>
            <a:off x="7399565" y="2058594"/>
            <a:ext cx="4533900" cy="3530600"/>
          </a:xfrm>
          <a:prstGeom prst="rect">
            <a:avLst/>
          </a:prstGeom>
        </p:spPr>
      </p:pic>
      <p:sp>
        <p:nvSpPr>
          <p:cNvPr id="11" name="TextBox 10">
            <a:extLst>
              <a:ext uri="{FF2B5EF4-FFF2-40B4-BE49-F238E27FC236}">
                <a16:creationId xmlns:a16="http://schemas.microsoft.com/office/drawing/2014/main" id="{8F56F777-9A07-D1E1-4450-99EB186A9635}"/>
              </a:ext>
            </a:extLst>
          </p:cNvPr>
          <p:cNvSpPr txBox="1"/>
          <p:nvPr/>
        </p:nvSpPr>
        <p:spPr>
          <a:xfrm>
            <a:off x="7399565" y="5210387"/>
            <a:ext cx="4533900" cy="954107"/>
          </a:xfrm>
          <a:prstGeom prst="rect">
            <a:avLst/>
          </a:prstGeom>
          <a:noFill/>
        </p:spPr>
        <p:txBody>
          <a:bodyPr wrap="square">
            <a:spAutoFit/>
          </a:bodyPr>
          <a:lstStyle/>
          <a:p>
            <a:br>
              <a:rPr lang="en-GB" sz="1400" dirty="0">
                <a:effectLst/>
                <a:latin typeface="Avenir Next" panose="020B0503020202020204" pitchFamily="34" charset="0"/>
              </a:rPr>
            </a:br>
            <a:endParaRPr lang="en-GB" sz="1400" dirty="0">
              <a:effectLst/>
              <a:latin typeface="Avenir Next" panose="020B0503020202020204" pitchFamily="34" charset="0"/>
            </a:endParaRPr>
          </a:p>
          <a:p>
            <a:pPr algn="ctr"/>
            <a:r>
              <a:rPr lang="en-GB" sz="1400" b="0" i="1" u="none" strike="noStrike" dirty="0">
                <a:effectLst/>
                <a:latin typeface="Avenir Next" panose="020B0503020202020204" pitchFamily="34" charset="0"/>
              </a:rPr>
              <a:t>Distortion#49</a:t>
            </a:r>
            <a:r>
              <a:rPr lang="en-GB" sz="1400" b="0" i="0" u="none" strike="noStrike" dirty="0">
                <a:effectLst/>
                <a:latin typeface="Avenir Next" panose="020B0503020202020204" pitchFamily="34" charset="0"/>
              </a:rPr>
              <a:t>, one of the images in the </a:t>
            </a:r>
            <a:r>
              <a:rPr lang="en-GB" sz="1400" b="0" i="1" u="none" strike="noStrike" dirty="0">
                <a:effectLst/>
                <a:latin typeface="Avenir Next" panose="020B0503020202020204" pitchFamily="34" charset="0"/>
              </a:rPr>
              <a:t>Distortion</a:t>
            </a:r>
            <a:r>
              <a:rPr lang="en-GB" sz="1400" b="0" i="0" u="none" strike="noStrike" dirty="0">
                <a:effectLst/>
                <a:latin typeface="Avenir Next" panose="020B0503020202020204" pitchFamily="34" charset="0"/>
              </a:rPr>
              <a:t> series, 1933</a:t>
            </a:r>
            <a:r>
              <a:rPr lang="en-GB" sz="1400" dirty="0">
                <a:effectLst/>
                <a:latin typeface="Avenir Next" panose="020B0503020202020204" pitchFamily="34" charset="0"/>
              </a:rPr>
              <a:t>.</a:t>
            </a:r>
          </a:p>
        </p:txBody>
      </p:sp>
      <p:sp>
        <p:nvSpPr>
          <p:cNvPr id="12" name="TextBox 11">
            <a:extLst>
              <a:ext uri="{FF2B5EF4-FFF2-40B4-BE49-F238E27FC236}">
                <a16:creationId xmlns:a16="http://schemas.microsoft.com/office/drawing/2014/main" id="{41091B35-AED6-15F5-A65A-77590214FCB5}"/>
              </a:ext>
            </a:extLst>
          </p:cNvPr>
          <p:cNvSpPr txBox="1"/>
          <p:nvPr/>
        </p:nvSpPr>
        <p:spPr>
          <a:xfrm>
            <a:off x="7895771" y="1037973"/>
            <a:ext cx="3571812" cy="461665"/>
          </a:xfrm>
          <a:prstGeom prst="rect">
            <a:avLst/>
          </a:prstGeom>
          <a:noFill/>
        </p:spPr>
        <p:txBody>
          <a:bodyPr wrap="none" rtlCol="0">
            <a:spAutoFit/>
          </a:bodyPr>
          <a:lstStyle/>
          <a:p>
            <a:r>
              <a:rPr lang="en-GB" sz="2400" dirty="0">
                <a:effectLst/>
              </a:rPr>
              <a:t>André </a:t>
            </a:r>
            <a:r>
              <a:rPr lang="en-GB" sz="2400" dirty="0" err="1">
                <a:effectLst/>
              </a:rPr>
              <a:t>Kertész</a:t>
            </a:r>
            <a:r>
              <a:rPr lang="en-GB" sz="2400" dirty="0"/>
              <a:t> (1894–1985)</a:t>
            </a:r>
            <a:endParaRPr lang="en-AT" sz="2400" dirty="0"/>
          </a:p>
        </p:txBody>
      </p:sp>
    </p:spTree>
    <p:extLst>
      <p:ext uri="{BB962C8B-B14F-4D97-AF65-F5344CB8AC3E}">
        <p14:creationId xmlns:p14="http://schemas.microsoft.com/office/powerpoint/2010/main" val="3637359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CC5481-B30E-A1DC-E4AB-08C17D77CA9B}"/>
              </a:ext>
            </a:extLst>
          </p:cNvPr>
          <p:cNvSpPr txBox="1"/>
          <p:nvPr/>
        </p:nvSpPr>
        <p:spPr>
          <a:xfrm>
            <a:off x="336808" y="350620"/>
            <a:ext cx="2751074" cy="369332"/>
          </a:xfrm>
          <a:prstGeom prst="rect">
            <a:avLst/>
          </a:prstGeom>
          <a:noFill/>
        </p:spPr>
        <p:txBody>
          <a:bodyPr wrap="none" rtlCol="0">
            <a:spAutoFit/>
          </a:bodyPr>
          <a:lstStyle/>
          <a:p>
            <a:r>
              <a:rPr lang="en-AT" b="1" dirty="0">
                <a:latin typeface="Avenir Next" panose="020B0503020202020204" pitchFamily="34" charset="0"/>
              </a:rPr>
              <a:t>Horizontal Art History?</a:t>
            </a:r>
          </a:p>
        </p:txBody>
      </p:sp>
      <p:sp>
        <p:nvSpPr>
          <p:cNvPr id="3" name="TextBox 2">
            <a:extLst>
              <a:ext uri="{FF2B5EF4-FFF2-40B4-BE49-F238E27FC236}">
                <a16:creationId xmlns:a16="http://schemas.microsoft.com/office/drawing/2014/main" id="{27CCAA1A-F73B-C90C-8875-893822A3188B}"/>
              </a:ext>
            </a:extLst>
          </p:cNvPr>
          <p:cNvSpPr txBox="1"/>
          <p:nvPr/>
        </p:nvSpPr>
        <p:spPr>
          <a:xfrm>
            <a:off x="1235675" y="719952"/>
            <a:ext cx="3161443" cy="369332"/>
          </a:xfrm>
          <a:prstGeom prst="rect">
            <a:avLst/>
          </a:prstGeom>
          <a:noFill/>
        </p:spPr>
        <p:txBody>
          <a:bodyPr wrap="none" rtlCol="0">
            <a:spAutoFit/>
          </a:bodyPr>
          <a:lstStyle/>
          <a:p>
            <a:r>
              <a:rPr lang="en-GB" dirty="0">
                <a:latin typeface="Avenir Next" panose="020B0503020202020204" pitchFamily="34" charset="0"/>
              </a:rPr>
              <a:t>Piotr Piotrowski (1952–2015)</a:t>
            </a:r>
            <a:endParaRPr lang="en-AT" dirty="0">
              <a:latin typeface="Avenir Next" panose="020B0503020202020204" pitchFamily="34" charset="0"/>
            </a:endParaRPr>
          </a:p>
        </p:txBody>
      </p:sp>
      <p:pic>
        <p:nvPicPr>
          <p:cNvPr id="5" name="Picture 4" descr="Text&#10;&#10;Description automatically generated">
            <a:extLst>
              <a:ext uri="{FF2B5EF4-FFF2-40B4-BE49-F238E27FC236}">
                <a16:creationId xmlns:a16="http://schemas.microsoft.com/office/drawing/2014/main" id="{ABC774F7-6DFD-473C-BF39-7C831B9617CB}"/>
              </a:ext>
            </a:extLst>
          </p:cNvPr>
          <p:cNvPicPr>
            <a:picLocks noChangeAspect="1"/>
          </p:cNvPicPr>
          <p:nvPr/>
        </p:nvPicPr>
        <p:blipFill>
          <a:blip r:embed="rId2"/>
          <a:stretch>
            <a:fillRect/>
          </a:stretch>
        </p:blipFill>
        <p:spPr>
          <a:xfrm>
            <a:off x="6866171" y="535286"/>
            <a:ext cx="3745127" cy="5261012"/>
          </a:xfrm>
          <a:prstGeom prst="rect">
            <a:avLst/>
          </a:prstGeom>
        </p:spPr>
      </p:pic>
      <p:sp>
        <p:nvSpPr>
          <p:cNvPr id="6" name="TextBox 5">
            <a:extLst>
              <a:ext uri="{FF2B5EF4-FFF2-40B4-BE49-F238E27FC236}">
                <a16:creationId xmlns:a16="http://schemas.microsoft.com/office/drawing/2014/main" id="{170C220F-18B0-C86F-881B-39EB40E94184}"/>
              </a:ext>
            </a:extLst>
          </p:cNvPr>
          <p:cNvSpPr txBox="1"/>
          <p:nvPr/>
        </p:nvSpPr>
        <p:spPr>
          <a:xfrm>
            <a:off x="6866170" y="5796298"/>
            <a:ext cx="3745127" cy="830997"/>
          </a:xfrm>
          <a:prstGeom prst="rect">
            <a:avLst/>
          </a:prstGeom>
          <a:noFill/>
        </p:spPr>
        <p:txBody>
          <a:bodyPr wrap="square" rtlCol="0">
            <a:spAutoFit/>
          </a:bodyPr>
          <a:lstStyle/>
          <a:p>
            <a:r>
              <a:rPr lang="en-GB" sz="1200" i="1" dirty="0">
                <a:latin typeface="Avenir Next" panose="020B0503020202020204" pitchFamily="34" charset="0"/>
              </a:rPr>
              <a:t>Horizontal Art History and Beyond Revising Peripheral Critical Practices. </a:t>
            </a:r>
            <a:r>
              <a:rPr lang="en-GB" sz="1200" dirty="0">
                <a:latin typeface="Avenir Next" panose="020B0503020202020204" pitchFamily="34" charset="0"/>
              </a:rPr>
              <a:t>Edited By Agata </a:t>
            </a:r>
            <a:r>
              <a:rPr lang="en-GB" sz="1200" dirty="0" err="1">
                <a:latin typeface="Avenir Next" panose="020B0503020202020204" pitchFamily="34" charset="0"/>
              </a:rPr>
              <a:t>Jakubowska</a:t>
            </a:r>
            <a:r>
              <a:rPr lang="en-GB" sz="1200" dirty="0">
                <a:latin typeface="Avenir Next" panose="020B0503020202020204" pitchFamily="34" charset="0"/>
              </a:rPr>
              <a:t>, Magdalena </a:t>
            </a:r>
            <a:r>
              <a:rPr lang="en-GB" sz="1200" dirty="0" err="1">
                <a:latin typeface="Avenir Next" panose="020B0503020202020204" pitchFamily="34" charset="0"/>
              </a:rPr>
              <a:t>Radomska</a:t>
            </a:r>
            <a:r>
              <a:rPr lang="en-GB" sz="1200" dirty="0">
                <a:latin typeface="Avenir Next" panose="020B0503020202020204" pitchFamily="34" charset="0"/>
              </a:rPr>
              <a:t>, </a:t>
            </a:r>
            <a:r>
              <a:rPr lang="en-AT" sz="1200" dirty="0">
                <a:latin typeface="Avenir Next" panose="020B0503020202020204" pitchFamily="34" charset="0"/>
              </a:rPr>
              <a:t>Routledge, 2022</a:t>
            </a:r>
          </a:p>
        </p:txBody>
      </p:sp>
      <p:sp>
        <p:nvSpPr>
          <p:cNvPr id="7" name="TextBox 6">
            <a:extLst>
              <a:ext uri="{FF2B5EF4-FFF2-40B4-BE49-F238E27FC236}">
                <a16:creationId xmlns:a16="http://schemas.microsoft.com/office/drawing/2014/main" id="{7BC3B55E-2DC7-1DB0-8A32-E8A127D8995A}"/>
              </a:ext>
            </a:extLst>
          </p:cNvPr>
          <p:cNvSpPr txBox="1"/>
          <p:nvPr/>
        </p:nvSpPr>
        <p:spPr>
          <a:xfrm>
            <a:off x="861462" y="1231264"/>
            <a:ext cx="5599297" cy="1723549"/>
          </a:xfrm>
          <a:prstGeom prst="rect">
            <a:avLst/>
          </a:prstGeom>
          <a:noFill/>
        </p:spPr>
        <p:txBody>
          <a:bodyPr wrap="square" rtlCol="0">
            <a:spAutoFit/>
          </a:bodyPr>
          <a:lstStyle/>
          <a:p>
            <a:r>
              <a:rPr lang="en-GB" sz="1600" dirty="0">
                <a:latin typeface="Avenir Next" panose="020B0503020202020204" pitchFamily="34" charset="0"/>
              </a:rPr>
              <a:t>“The non-European ‘Other’ is a real ‘Other’, while the Central or Eastern European Other is a ‘not-quite-Other’ or a ‘close Other’. “</a:t>
            </a:r>
          </a:p>
          <a:p>
            <a:endParaRPr lang="en-GB" sz="1600" dirty="0">
              <a:latin typeface="Avenir Next" panose="020B0503020202020204" pitchFamily="34" charset="0"/>
            </a:endParaRPr>
          </a:p>
          <a:p>
            <a:r>
              <a:rPr lang="en-GB" sz="1200" dirty="0">
                <a:latin typeface="Avenir Next" panose="020B0503020202020204" pitchFamily="34" charset="0"/>
              </a:rPr>
              <a:t>Piotr Piotrowski (2009), “Toward a Horizontal History of the European Avant-Garde”, 52. </a:t>
            </a:r>
          </a:p>
          <a:p>
            <a:endParaRPr lang="en-AT" dirty="0">
              <a:latin typeface="Avenir Next" panose="020B0503020202020204" pitchFamily="34" charset="0"/>
            </a:endParaRPr>
          </a:p>
        </p:txBody>
      </p:sp>
      <p:sp>
        <p:nvSpPr>
          <p:cNvPr id="4" name="TextBox 3">
            <a:extLst>
              <a:ext uri="{FF2B5EF4-FFF2-40B4-BE49-F238E27FC236}">
                <a16:creationId xmlns:a16="http://schemas.microsoft.com/office/drawing/2014/main" id="{0B1D2363-CCF1-E3D8-5548-4E61C26386D4}"/>
              </a:ext>
            </a:extLst>
          </p:cNvPr>
          <p:cNvSpPr txBox="1"/>
          <p:nvPr/>
        </p:nvSpPr>
        <p:spPr>
          <a:xfrm>
            <a:off x="851471" y="2954813"/>
            <a:ext cx="5599298" cy="3416320"/>
          </a:xfrm>
          <a:prstGeom prst="rect">
            <a:avLst/>
          </a:prstGeom>
          <a:noFill/>
        </p:spPr>
        <p:txBody>
          <a:bodyPr wrap="square" rtlCol="0">
            <a:spAutoFit/>
          </a:bodyPr>
          <a:lstStyle/>
          <a:p>
            <a:r>
              <a:rPr lang="en-GB" sz="1600" dirty="0">
                <a:latin typeface="Avenir Next" panose="020B0503020202020204" pitchFamily="34" charset="0"/>
              </a:rPr>
              <a:t>“While it seems obvious that the modern art of the margins developed under the influence of the West, it appears much less obvious to ask how the developments in non-Western art affected the history of Western art or, more precisely, the perception of Western art. </a:t>
            </a:r>
          </a:p>
          <a:p>
            <a:endParaRPr lang="en-GB" sz="1600" dirty="0">
              <a:latin typeface="Avenir Next" panose="020B0503020202020204" pitchFamily="34" charset="0"/>
            </a:endParaRPr>
          </a:p>
          <a:p>
            <a:r>
              <a:rPr lang="en-GB" sz="1600" dirty="0">
                <a:latin typeface="Avenir Next" panose="020B0503020202020204" pitchFamily="34" charset="0"/>
              </a:rPr>
              <a:t>Here, then, a question arises: how does marginal art change the perception of the art of the </a:t>
            </a:r>
            <a:r>
              <a:rPr lang="en-GB" sz="1600" dirty="0" err="1">
                <a:latin typeface="Avenir Next" panose="020B0503020202020204" pitchFamily="34" charset="0"/>
              </a:rPr>
              <a:t>center</a:t>
            </a:r>
            <a:r>
              <a:rPr lang="en-GB" sz="1600" dirty="0">
                <a:latin typeface="Avenir Next" panose="020B0503020202020204" pitchFamily="34" charset="0"/>
              </a:rPr>
              <a:t>? How is the </a:t>
            </a:r>
            <a:r>
              <a:rPr lang="en-GB" sz="1600" dirty="0" err="1">
                <a:latin typeface="Avenir Next" panose="020B0503020202020204" pitchFamily="34" charset="0"/>
              </a:rPr>
              <a:t>center</a:t>
            </a:r>
            <a:r>
              <a:rPr lang="en-GB" sz="1600" dirty="0">
                <a:latin typeface="Avenir Next" panose="020B0503020202020204" pitchFamily="34" charset="0"/>
              </a:rPr>
              <a:t> perceived, not from the </a:t>
            </a:r>
            <a:r>
              <a:rPr lang="en-GB" sz="1600" dirty="0" err="1">
                <a:latin typeface="Avenir Next" panose="020B0503020202020204" pitchFamily="34" charset="0"/>
              </a:rPr>
              <a:t>center</a:t>
            </a:r>
            <a:r>
              <a:rPr lang="en-GB" sz="1600" dirty="0">
                <a:latin typeface="Avenir Next" panose="020B0503020202020204" pitchFamily="34" charset="0"/>
              </a:rPr>
              <a:t> itself – the place usually occupied by the historian of modern art – but from a marginal position?”</a:t>
            </a:r>
          </a:p>
          <a:p>
            <a:endParaRPr lang="en-GB" sz="1600" dirty="0">
              <a:latin typeface="Avenir Next" panose="020B0503020202020204" pitchFamily="34" charset="0"/>
            </a:endParaRPr>
          </a:p>
          <a:p>
            <a:r>
              <a:rPr lang="en-GB" sz="1200" dirty="0">
                <a:latin typeface="Avenir Next" panose="020B0503020202020204" pitchFamily="34" charset="0"/>
              </a:rPr>
              <a:t>Piotr Piotrowski (2009), “Toward a Horizontal History of the European Avant-Garde”, 54.</a:t>
            </a:r>
            <a:endParaRPr lang="en-AT" sz="1200" dirty="0">
              <a:latin typeface="Avenir Next" panose="020B0503020202020204" pitchFamily="34" charset="0"/>
            </a:endParaRPr>
          </a:p>
        </p:txBody>
      </p:sp>
    </p:spTree>
    <p:extLst>
      <p:ext uri="{BB962C8B-B14F-4D97-AF65-F5344CB8AC3E}">
        <p14:creationId xmlns:p14="http://schemas.microsoft.com/office/powerpoint/2010/main" val="2939015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3F21434-2987-01B0-30D5-21E38D06811F}"/>
              </a:ext>
            </a:extLst>
          </p:cNvPr>
          <p:cNvSpPr txBox="1"/>
          <p:nvPr/>
        </p:nvSpPr>
        <p:spPr>
          <a:xfrm>
            <a:off x="2783360" y="476421"/>
            <a:ext cx="7005217" cy="369332"/>
          </a:xfrm>
          <a:prstGeom prst="rect">
            <a:avLst/>
          </a:prstGeom>
          <a:noFill/>
        </p:spPr>
        <p:txBody>
          <a:bodyPr wrap="square">
            <a:spAutoFit/>
          </a:bodyPr>
          <a:lstStyle/>
          <a:p>
            <a:pPr algn="ctr"/>
            <a:r>
              <a:rPr lang="en-GB" sz="1800" dirty="0">
                <a:effectLst/>
                <a:latin typeface="Avenir Next" panose="020B0503020202020204" pitchFamily="34" charset="0"/>
              </a:rPr>
              <a:t>August von </a:t>
            </a:r>
            <a:r>
              <a:rPr lang="en-GB" sz="1800" dirty="0" err="1">
                <a:effectLst/>
                <a:latin typeface="Avenir Next" panose="020B0503020202020204" pitchFamily="34" charset="0"/>
              </a:rPr>
              <a:t>Pettenkofen</a:t>
            </a:r>
            <a:r>
              <a:rPr lang="en-GB" sz="1800" dirty="0">
                <a:effectLst/>
                <a:latin typeface="Avenir Next" panose="020B0503020202020204" pitchFamily="34" charset="0"/>
              </a:rPr>
              <a:t> (1822–1889) &amp; the Szolnok artist colony</a:t>
            </a:r>
            <a:endParaRPr lang="en-GB" dirty="0">
              <a:latin typeface="Avenir Next" panose="020B0503020202020204" pitchFamily="34" charset="0"/>
            </a:endParaRPr>
          </a:p>
        </p:txBody>
      </p:sp>
      <p:sp>
        <p:nvSpPr>
          <p:cNvPr id="6" name="TextBox 5">
            <a:extLst>
              <a:ext uri="{FF2B5EF4-FFF2-40B4-BE49-F238E27FC236}">
                <a16:creationId xmlns:a16="http://schemas.microsoft.com/office/drawing/2014/main" id="{C11B1E93-A805-5C0F-B75E-ACFAEA17AB08}"/>
              </a:ext>
            </a:extLst>
          </p:cNvPr>
          <p:cNvSpPr txBox="1"/>
          <p:nvPr/>
        </p:nvSpPr>
        <p:spPr>
          <a:xfrm>
            <a:off x="508361" y="1114878"/>
            <a:ext cx="7435818" cy="369332"/>
          </a:xfrm>
          <a:prstGeom prst="rect">
            <a:avLst/>
          </a:prstGeom>
          <a:noFill/>
        </p:spPr>
        <p:txBody>
          <a:bodyPr wrap="none" rtlCol="0">
            <a:spAutoFit/>
          </a:bodyPr>
          <a:lstStyle/>
          <a:p>
            <a:r>
              <a:rPr lang="en-GB" dirty="0">
                <a:latin typeface="Avenir Next" panose="020B0503020202020204" pitchFamily="34" charset="0"/>
              </a:rPr>
              <a:t>G</a:t>
            </a:r>
            <a:r>
              <a:rPr lang="en-AT" dirty="0">
                <a:latin typeface="Avenir Next" panose="020B0503020202020204" pitchFamily="34" charset="0"/>
              </a:rPr>
              <a:t>enre painting in the Biedermeier era: idyllic scenes of “ordinary life”</a:t>
            </a:r>
          </a:p>
        </p:txBody>
      </p:sp>
      <p:pic>
        <p:nvPicPr>
          <p:cNvPr id="10" name="Picture 9" descr="Map&#10;&#10;Description automatically generated">
            <a:extLst>
              <a:ext uri="{FF2B5EF4-FFF2-40B4-BE49-F238E27FC236}">
                <a16:creationId xmlns:a16="http://schemas.microsoft.com/office/drawing/2014/main" id="{6C1855CF-363B-AA16-A860-BF3EE435E8BF}"/>
              </a:ext>
            </a:extLst>
          </p:cNvPr>
          <p:cNvPicPr>
            <a:picLocks noChangeAspect="1"/>
          </p:cNvPicPr>
          <p:nvPr/>
        </p:nvPicPr>
        <p:blipFill>
          <a:blip r:embed="rId2"/>
          <a:stretch>
            <a:fillRect/>
          </a:stretch>
        </p:blipFill>
        <p:spPr>
          <a:xfrm>
            <a:off x="8065617" y="1612768"/>
            <a:ext cx="3839347" cy="2390096"/>
          </a:xfrm>
          <a:prstGeom prst="rect">
            <a:avLst/>
          </a:prstGeom>
        </p:spPr>
      </p:pic>
      <p:pic>
        <p:nvPicPr>
          <p:cNvPr id="15" name="Picture 14" descr="A picture containing text, grass, outdoor, book&#10;&#10;Description automatically generated">
            <a:extLst>
              <a:ext uri="{FF2B5EF4-FFF2-40B4-BE49-F238E27FC236}">
                <a16:creationId xmlns:a16="http://schemas.microsoft.com/office/drawing/2014/main" id="{5602FE69-C694-65AB-6A9A-06E687769F73}"/>
              </a:ext>
            </a:extLst>
          </p:cNvPr>
          <p:cNvPicPr>
            <a:picLocks noChangeAspect="1"/>
          </p:cNvPicPr>
          <p:nvPr/>
        </p:nvPicPr>
        <p:blipFill>
          <a:blip r:embed="rId3"/>
          <a:stretch>
            <a:fillRect/>
          </a:stretch>
        </p:blipFill>
        <p:spPr>
          <a:xfrm>
            <a:off x="386922" y="1612768"/>
            <a:ext cx="3670451" cy="4646141"/>
          </a:xfrm>
          <a:prstGeom prst="rect">
            <a:avLst/>
          </a:prstGeom>
        </p:spPr>
      </p:pic>
      <p:sp>
        <p:nvSpPr>
          <p:cNvPr id="16" name="TextBox 15">
            <a:extLst>
              <a:ext uri="{FF2B5EF4-FFF2-40B4-BE49-F238E27FC236}">
                <a16:creationId xmlns:a16="http://schemas.microsoft.com/office/drawing/2014/main" id="{7625A7F0-875E-6A8D-78DA-B14B48841A81}"/>
              </a:ext>
            </a:extLst>
          </p:cNvPr>
          <p:cNvSpPr txBox="1"/>
          <p:nvPr/>
        </p:nvSpPr>
        <p:spPr>
          <a:xfrm>
            <a:off x="386921" y="6258909"/>
            <a:ext cx="3670451" cy="461665"/>
          </a:xfrm>
          <a:prstGeom prst="rect">
            <a:avLst/>
          </a:prstGeom>
          <a:noFill/>
        </p:spPr>
        <p:txBody>
          <a:bodyPr wrap="square" rtlCol="0">
            <a:spAutoFit/>
          </a:bodyPr>
          <a:lstStyle/>
          <a:p>
            <a:pPr algn="ctr"/>
            <a:r>
              <a:rPr lang="en-GB" sz="1200" dirty="0">
                <a:latin typeface="Avenir Next" panose="020B0503020202020204" pitchFamily="34" charset="0"/>
              </a:rPr>
              <a:t>August von </a:t>
            </a:r>
            <a:r>
              <a:rPr lang="en-GB" sz="1200" dirty="0" err="1">
                <a:latin typeface="Avenir Next" panose="020B0503020202020204" pitchFamily="34" charset="0"/>
              </a:rPr>
              <a:t>Pettenkofen</a:t>
            </a:r>
            <a:r>
              <a:rPr lang="en-GB" sz="1200" dirty="0">
                <a:latin typeface="Avenir Next" panose="020B0503020202020204" pitchFamily="34" charset="0"/>
              </a:rPr>
              <a:t>, </a:t>
            </a:r>
            <a:r>
              <a:rPr lang="en-GB" sz="1200" i="1" dirty="0">
                <a:latin typeface="Avenir Next" panose="020B0503020202020204" pitchFamily="34" charset="0"/>
              </a:rPr>
              <a:t>Robbers in a Cornfield </a:t>
            </a:r>
            <a:r>
              <a:rPr lang="en-GB" sz="1200" dirty="0">
                <a:latin typeface="Avenir Next" panose="020B0503020202020204" pitchFamily="34" charset="0"/>
              </a:rPr>
              <a:t>1852, The Wallace Collection</a:t>
            </a:r>
            <a:endParaRPr lang="en-AT" sz="1200" dirty="0">
              <a:latin typeface="Avenir Next" panose="020B0503020202020204" pitchFamily="34" charset="0"/>
            </a:endParaRPr>
          </a:p>
        </p:txBody>
      </p:sp>
      <p:pic>
        <p:nvPicPr>
          <p:cNvPr id="18" name="Picture 17" descr="A picture containing text, outdoor, grass&#10;&#10;Description automatically generated">
            <a:extLst>
              <a:ext uri="{FF2B5EF4-FFF2-40B4-BE49-F238E27FC236}">
                <a16:creationId xmlns:a16="http://schemas.microsoft.com/office/drawing/2014/main" id="{F73C564E-9A33-BCFB-722E-17BAA091E53F}"/>
              </a:ext>
            </a:extLst>
          </p:cNvPr>
          <p:cNvPicPr>
            <a:picLocks noChangeAspect="1"/>
          </p:cNvPicPr>
          <p:nvPr/>
        </p:nvPicPr>
        <p:blipFill>
          <a:blip r:embed="rId4"/>
          <a:stretch>
            <a:fillRect/>
          </a:stretch>
        </p:blipFill>
        <p:spPr>
          <a:xfrm>
            <a:off x="4226270" y="1612768"/>
            <a:ext cx="3670450" cy="4655962"/>
          </a:xfrm>
          <a:prstGeom prst="rect">
            <a:avLst/>
          </a:prstGeom>
        </p:spPr>
      </p:pic>
      <p:sp>
        <p:nvSpPr>
          <p:cNvPr id="11" name="Oval 10">
            <a:extLst>
              <a:ext uri="{FF2B5EF4-FFF2-40B4-BE49-F238E27FC236}">
                <a16:creationId xmlns:a16="http://schemas.microsoft.com/office/drawing/2014/main" id="{FE654BC5-4D4D-E890-EAFB-453CDFD389EF}"/>
              </a:ext>
            </a:extLst>
          </p:cNvPr>
          <p:cNvSpPr/>
          <p:nvPr/>
        </p:nvSpPr>
        <p:spPr>
          <a:xfrm flipV="1">
            <a:off x="10231395" y="2565276"/>
            <a:ext cx="568411" cy="48508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dirty="0">
              <a:latin typeface="Avenir Next" panose="020B0503020202020204" pitchFamily="34" charset="0"/>
            </a:endParaRPr>
          </a:p>
        </p:txBody>
      </p:sp>
      <p:sp>
        <p:nvSpPr>
          <p:cNvPr id="20" name="TextBox 19">
            <a:extLst>
              <a:ext uri="{FF2B5EF4-FFF2-40B4-BE49-F238E27FC236}">
                <a16:creationId xmlns:a16="http://schemas.microsoft.com/office/drawing/2014/main" id="{712FBC8A-136A-D698-23BE-2A2FA3355C76}"/>
              </a:ext>
            </a:extLst>
          </p:cNvPr>
          <p:cNvSpPr txBox="1"/>
          <p:nvPr/>
        </p:nvSpPr>
        <p:spPr>
          <a:xfrm>
            <a:off x="7896720" y="5750296"/>
            <a:ext cx="3670450" cy="646331"/>
          </a:xfrm>
          <a:prstGeom prst="rect">
            <a:avLst/>
          </a:prstGeom>
          <a:noFill/>
        </p:spPr>
        <p:txBody>
          <a:bodyPr wrap="square" rtlCol="0">
            <a:spAutoFit/>
          </a:bodyPr>
          <a:lstStyle/>
          <a:p>
            <a:r>
              <a:rPr lang="en-GB" sz="1200" dirty="0">
                <a:latin typeface="Avenir Next" panose="020B0503020202020204" pitchFamily="34" charset="0"/>
              </a:rPr>
              <a:t>August von </a:t>
            </a:r>
            <a:r>
              <a:rPr lang="en-GB" sz="1200" dirty="0" err="1">
                <a:latin typeface="Avenir Next" panose="020B0503020202020204" pitchFamily="34" charset="0"/>
              </a:rPr>
              <a:t>Pettenkofen</a:t>
            </a:r>
            <a:r>
              <a:rPr lang="en-GB" sz="1200" dirty="0">
                <a:latin typeface="Avenir Next" panose="020B0503020202020204" pitchFamily="34" charset="0"/>
              </a:rPr>
              <a:t>, Gypsy Family, 1868, Slovak National Gallery</a:t>
            </a:r>
          </a:p>
          <a:p>
            <a:endParaRPr lang="en-AT" sz="1200" dirty="0">
              <a:latin typeface="Avenir Next" panose="020B0503020202020204" pitchFamily="34" charset="0"/>
            </a:endParaRPr>
          </a:p>
        </p:txBody>
      </p:sp>
    </p:spTree>
    <p:extLst>
      <p:ext uri="{BB962C8B-B14F-4D97-AF65-F5344CB8AC3E}">
        <p14:creationId xmlns:p14="http://schemas.microsoft.com/office/powerpoint/2010/main" val="1377614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6AB7A3-EE68-2CB1-3DE3-57F7B8D372E3}"/>
              </a:ext>
            </a:extLst>
          </p:cNvPr>
          <p:cNvSpPr txBox="1"/>
          <p:nvPr/>
        </p:nvSpPr>
        <p:spPr>
          <a:xfrm>
            <a:off x="267325" y="6094288"/>
            <a:ext cx="4173806" cy="276999"/>
          </a:xfrm>
          <a:prstGeom prst="rect">
            <a:avLst/>
          </a:prstGeom>
          <a:noFill/>
        </p:spPr>
        <p:txBody>
          <a:bodyPr wrap="square">
            <a:spAutoFit/>
          </a:bodyPr>
          <a:lstStyle/>
          <a:p>
            <a:pPr algn="ctr"/>
            <a:r>
              <a:rPr lang="en-GB" sz="1200" dirty="0">
                <a:latin typeface="Avenir Next" panose="020B0503020202020204" pitchFamily="34" charset="0"/>
              </a:rPr>
              <a:t>Tibor </a:t>
            </a:r>
            <a:r>
              <a:rPr lang="en-GB" sz="1200" dirty="0" err="1">
                <a:latin typeface="Avenir Next" panose="020B0503020202020204" pitchFamily="34" charset="0"/>
              </a:rPr>
              <a:t>Pólya</a:t>
            </a:r>
            <a:r>
              <a:rPr lang="en-GB" sz="1200" dirty="0">
                <a:latin typeface="Avenir Next" panose="020B0503020202020204" pitchFamily="34" charset="0"/>
              </a:rPr>
              <a:t>, </a:t>
            </a:r>
            <a:r>
              <a:rPr lang="en-GB" sz="1200" i="1" dirty="0">
                <a:latin typeface="Avenir Next" panose="020B0503020202020204" pitchFamily="34" charset="0"/>
              </a:rPr>
              <a:t>The artist colony in Szolnok,</a:t>
            </a:r>
            <a:r>
              <a:rPr lang="en-GB" sz="1200" dirty="0">
                <a:latin typeface="Avenir Next" panose="020B0503020202020204" pitchFamily="34" charset="0"/>
              </a:rPr>
              <a:t> 1925</a:t>
            </a:r>
            <a:endParaRPr lang="en-AT" sz="1200" dirty="0">
              <a:latin typeface="Avenir Next" panose="020B0503020202020204" pitchFamily="34" charset="0"/>
            </a:endParaRPr>
          </a:p>
        </p:txBody>
      </p:sp>
      <p:pic>
        <p:nvPicPr>
          <p:cNvPr id="7" name="Picture 6" descr="A picture containing outdoor, building, herd, group&#10;&#10;Description automatically generated">
            <a:extLst>
              <a:ext uri="{FF2B5EF4-FFF2-40B4-BE49-F238E27FC236}">
                <a16:creationId xmlns:a16="http://schemas.microsoft.com/office/drawing/2014/main" id="{2D1A6A9B-5B29-249B-F410-07A733308FB6}"/>
              </a:ext>
            </a:extLst>
          </p:cNvPr>
          <p:cNvPicPr>
            <a:picLocks noChangeAspect="1"/>
          </p:cNvPicPr>
          <p:nvPr/>
        </p:nvPicPr>
        <p:blipFill>
          <a:blip r:embed="rId2"/>
          <a:stretch>
            <a:fillRect/>
          </a:stretch>
        </p:blipFill>
        <p:spPr>
          <a:xfrm>
            <a:off x="4152275" y="275601"/>
            <a:ext cx="7772400" cy="3485435"/>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015CE472-FED1-A503-9E66-74D059013271}"/>
              </a:ext>
            </a:extLst>
          </p:cNvPr>
          <p:cNvPicPr>
            <a:picLocks noChangeAspect="1"/>
          </p:cNvPicPr>
          <p:nvPr/>
        </p:nvPicPr>
        <p:blipFill>
          <a:blip r:embed="rId3"/>
          <a:stretch>
            <a:fillRect/>
          </a:stretch>
        </p:blipFill>
        <p:spPr>
          <a:xfrm>
            <a:off x="267325" y="2492980"/>
            <a:ext cx="4285557" cy="3601308"/>
          </a:xfrm>
          <a:prstGeom prst="rect">
            <a:avLst/>
          </a:prstGeom>
        </p:spPr>
      </p:pic>
      <p:sp>
        <p:nvSpPr>
          <p:cNvPr id="8" name="TextBox 7">
            <a:extLst>
              <a:ext uri="{FF2B5EF4-FFF2-40B4-BE49-F238E27FC236}">
                <a16:creationId xmlns:a16="http://schemas.microsoft.com/office/drawing/2014/main" id="{5D15CD1B-58C6-CE5E-0528-25969F061C9E}"/>
              </a:ext>
            </a:extLst>
          </p:cNvPr>
          <p:cNvSpPr txBox="1"/>
          <p:nvPr/>
        </p:nvSpPr>
        <p:spPr>
          <a:xfrm>
            <a:off x="764970" y="309517"/>
            <a:ext cx="3300404" cy="646331"/>
          </a:xfrm>
          <a:prstGeom prst="rect">
            <a:avLst/>
          </a:prstGeom>
          <a:noFill/>
        </p:spPr>
        <p:txBody>
          <a:bodyPr wrap="square" rtlCol="0">
            <a:spAutoFit/>
          </a:bodyPr>
          <a:lstStyle/>
          <a:p>
            <a:pPr algn="r"/>
            <a:r>
              <a:rPr lang="en-GB" sz="1200" b="0" i="0" u="none" strike="noStrike" dirty="0">
                <a:effectLst/>
                <a:latin typeface="Avenir Next" panose="020B0503020202020204" pitchFamily="34" charset="0"/>
              </a:rPr>
              <a:t>August von </a:t>
            </a:r>
            <a:r>
              <a:rPr lang="en-GB" sz="1200" b="0" i="0" u="none" strike="noStrike" dirty="0" err="1">
                <a:effectLst/>
                <a:latin typeface="Avenir Next" panose="020B0503020202020204" pitchFamily="34" charset="0"/>
              </a:rPr>
              <a:t>Pettenkofen</a:t>
            </a:r>
            <a:r>
              <a:rPr lang="en-GB" sz="1200" dirty="0">
                <a:latin typeface="Avenir Next" panose="020B0503020202020204" pitchFamily="34" charset="0"/>
              </a:rPr>
              <a:t>,</a:t>
            </a:r>
            <a:r>
              <a:rPr lang="en-GB" sz="1200" b="0" i="0" u="none" strike="noStrike" dirty="0">
                <a:effectLst/>
                <a:latin typeface="Avenir Next" panose="020B0503020202020204" pitchFamily="34" charset="0"/>
              </a:rPr>
              <a:t> </a:t>
            </a:r>
            <a:r>
              <a:rPr lang="en-GB" sz="1200" b="0" i="1" u="none" strike="noStrike" dirty="0">
                <a:effectLst/>
                <a:latin typeface="Avenir Next" panose="020B0503020202020204" pitchFamily="34" charset="0"/>
              </a:rPr>
              <a:t>Market in Szolnok</a:t>
            </a:r>
            <a:r>
              <a:rPr lang="en-GB" sz="1200" b="0" i="0" u="none" strike="noStrike" dirty="0">
                <a:effectLst/>
                <a:latin typeface="Avenir Next" panose="020B0503020202020204" pitchFamily="34" charset="0"/>
              </a:rPr>
              <a:t>, ca. 1870 – 1880. </a:t>
            </a:r>
            <a:r>
              <a:rPr lang="en-GB" sz="1200" b="0" i="0" u="none" strike="noStrike" dirty="0">
                <a:effectLst/>
                <a:latin typeface="Avenir Next" panose="020B0503020202020204" pitchFamily="34" charset="0"/>
                <a:hlinkClick r:id="rId4" tooltip="Kunsthistorisches Museum">
                  <a:extLst>
                    <a:ext uri="{A12FA001-AC4F-418D-AE19-62706E023703}">
                      <ahyp:hlinkClr xmlns:ahyp="http://schemas.microsoft.com/office/drawing/2018/hyperlinkcolor" val="tx"/>
                    </a:ext>
                  </a:extLst>
                </a:hlinkClick>
              </a:rPr>
              <a:t>Kunsthistorisches Museum</a:t>
            </a:r>
            <a:r>
              <a:rPr lang="en-GB" sz="1200" b="0" i="0" u="none" strike="noStrike" dirty="0">
                <a:effectLst/>
                <a:latin typeface="Avenir Next" panose="020B0503020202020204" pitchFamily="34" charset="0"/>
              </a:rPr>
              <a:t> Vienna</a:t>
            </a:r>
            <a:endParaRPr lang="en-AT" sz="1200" dirty="0">
              <a:latin typeface="Avenir Next" panose="020B0503020202020204" pitchFamily="34" charset="0"/>
            </a:endParaRPr>
          </a:p>
        </p:txBody>
      </p:sp>
      <p:pic>
        <p:nvPicPr>
          <p:cNvPr id="9" name="Picture 8" descr="A person with a beard&#10;&#10;Description automatically generated with medium confidence">
            <a:extLst>
              <a:ext uri="{FF2B5EF4-FFF2-40B4-BE49-F238E27FC236}">
                <a16:creationId xmlns:a16="http://schemas.microsoft.com/office/drawing/2014/main" id="{7128A4E9-EC19-0964-6397-4AA717D412E7}"/>
              </a:ext>
            </a:extLst>
          </p:cNvPr>
          <p:cNvPicPr>
            <a:picLocks noChangeAspect="1"/>
          </p:cNvPicPr>
          <p:nvPr/>
        </p:nvPicPr>
        <p:blipFill>
          <a:blip r:embed="rId5"/>
          <a:stretch>
            <a:fillRect/>
          </a:stretch>
        </p:blipFill>
        <p:spPr>
          <a:xfrm>
            <a:off x="6314818" y="4003953"/>
            <a:ext cx="2075825" cy="2578446"/>
          </a:xfrm>
          <a:prstGeom prst="rect">
            <a:avLst/>
          </a:prstGeom>
        </p:spPr>
      </p:pic>
      <p:sp>
        <p:nvSpPr>
          <p:cNvPr id="12" name="TextBox 11">
            <a:extLst>
              <a:ext uri="{FF2B5EF4-FFF2-40B4-BE49-F238E27FC236}">
                <a16:creationId xmlns:a16="http://schemas.microsoft.com/office/drawing/2014/main" id="{50573952-5A16-8080-DC3F-73AEB1112264}"/>
              </a:ext>
            </a:extLst>
          </p:cNvPr>
          <p:cNvSpPr txBox="1"/>
          <p:nvPr/>
        </p:nvSpPr>
        <p:spPr>
          <a:xfrm>
            <a:off x="8390643" y="5751402"/>
            <a:ext cx="3588754" cy="830997"/>
          </a:xfrm>
          <a:prstGeom prst="rect">
            <a:avLst/>
          </a:prstGeom>
          <a:noFill/>
        </p:spPr>
        <p:txBody>
          <a:bodyPr wrap="square">
            <a:spAutoFit/>
          </a:bodyPr>
          <a:lstStyle/>
          <a:p>
            <a:br>
              <a:rPr lang="en-GB" sz="1200" dirty="0">
                <a:effectLst/>
                <a:latin typeface="Avenir Next" panose="020B0503020202020204" pitchFamily="34" charset="0"/>
              </a:rPr>
            </a:br>
            <a:endParaRPr lang="en-GB" sz="1200" dirty="0">
              <a:effectLst/>
              <a:latin typeface="Avenir Next" panose="020B0503020202020204" pitchFamily="34" charset="0"/>
            </a:endParaRPr>
          </a:p>
          <a:p>
            <a:r>
              <a:rPr lang="en-GB" sz="1200" dirty="0">
                <a:effectLst/>
                <a:latin typeface="Avenir Next" panose="020B0503020202020204" pitchFamily="34" charset="0"/>
              </a:rPr>
              <a:t>August von </a:t>
            </a:r>
            <a:r>
              <a:rPr lang="en-GB" sz="1200" dirty="0" err="1">
                <a:effectLst/>
                <a:latin typeface="Avenir Next" panose="020B0503020202020204" pitchFamily="34" charset="0"/>
              </a:rPr>
              <a:t>Pettenkofen</a:t>
            </a:r>
            <a:r>
              <a:rPr lang="en-GB" sz="1200" dirty="0">
                <a:effectLst/>
                <a:latin typeface="Avenir Next" panose="020B0503020202020204" pitchFamily="34" charset="0"/>
              </a:rPr>
              <a:t>, </a:t>
            </a:r>
            <a:r>
              <a:rPr lang="en-GB" sz="1200" i="1" dirty="0">
                <a:effectLst/>
                <a:latin typeface="Avenir Next" panose="020B0503020202020204" pitchFamily="34" charset="0"/>
              </a:rPr>
              <a:t>Portrait of a Gypsy</a:t>
            </a:r>
            <a:r>
              <a:rPr lang="en-GB" sz="1200" dirty="0">
                <a:effectLst/>
                <a:latin typeface="Avenir Next" panose="020B0503020202020204" pitchFamily="34" charset="0"/>
              </a:rPr>
              <a:t>, c.1860, Belvedere, Vienna. </a:t>
            </a:r>
          </a:p>
        </p:txBody>
      </p:sp>
    </p:spTree>
    <p:extLst>
      <p:ext uri="{BB962C8B-B14F-4D97-AF65-F5344CB8AC3E}">
        <p14:creationId xmlns:p14="http://schemas.microsoft.com/office/powerpoint/2010/main" val="3186054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4" name="Picture 3" descr="A group of women sitting on the ground&#10;&#10;Description automatically generated with low confidence">
            <a:extLst>
              <a:ext uri="{FF2B5EF4-FFF2-40B4-BE49-F238E27FC236}">
                <a16:creationId xmlns:a16="http://schemas.microsoft.com/office/drawing/2014/main" id="{EA8D4E6E-9B42-8A43-6905-14C0413F92D6}"/>
              </a:ext>
            </a:extLst>
          </p:cNvPr>
          <p:cNvPicPr>
            <a:picLocks noChangeAspect="1"/>
          </p:cNvPicPr>
          <p:nvPr/>
        </p:nvPicPr>
        <p:blipFill>
          <a:blip r:embed="rId2"/>
          <a:stretch>
            <a:fillRect/>
          </a:stretch>
        </p:blipFill>
        <p:spPr>
          <a:xfrm>
            <a:off x="1144291" y="505747"/>
            <a:ext cx="4951709" cy="5465763"/>
          </a:xfrm>
          <a:prstGeom prst="rect">
            <a:avLst/>
          </a:prstGeom>
        </p:spPr>
      </p:pic>
      <p:sp>
        <p:nvSpPr>
          <p:cNvPr id="6" name="TextBox 5">
            <a:extLst>
              <a:ext uri="{FF2B5EF4-FFF2-40B4-BE49-F238E27FC236}">
                <a16:creationId xmlns:a16="http://schemas.microsoft.com/office/drawing/2014/main" id="{2A7FA7F6-609A-68BA-E43C-7010F4D14AD7}"/>
              </a:ext>
            </a:extLst>
          </p:cNvPr>
          <p:cNvSpPr txBox="1"/>
          <p:nvPr/>
        </p:nvSpPr>
        <p:spPr>
          <a:xfrm>
            <a:off x="1144291" y="5458804"/>
            <a:ext cx="4951710" cy="1015663"/>
          </a:xfrm>
          <a:prstGeom prst="rect">
            <a:avLst/>
          </a:prstGeom>
          <a:noFill/>
        </p:spPr>
        <p:txBody>
          <a:bodyPr wrap="square">
            <a:spAutoFit/>
          </a:bodyPr>
          <a:lstStyle/>
          <a:p>
            <a:br>
              <a:rPr lang="en-GB" dirty="0">
                <a:effectLst/>
                <a:latin typeface="Avenir Next" panose="020B0503020202020204" pitchFamily="34" charset="0"/>
              </a:rPr>
            </a:br>
            <a:endParaRPr lang="en-GB" dirty="0">
              <a:effectLst/>
              <a:latin typeface="Avenir Next" panose="020B0503020202020204" pitchFamily="34" charset="0"/>
            </a:endParaRPr>
          </a:p>
          <a:p>
            <a:pPr algn="ctr"/>
            <a:r>
              <a:rPr lang="en-GB" sz="1200" dirty="0" err="1">
                <a:effectLst/>
                <a:latin typeface="Avenir Next" panose="020B0503020202020204" pitchFamily="34" charset="0"/>
              </a:rPr>
              <a:t>Tabarant</a:t>
            </a:r>
            <a:r>
              <a:rPr lang="en-GB" sz="1200" dirty="0">
                <a:effectLst/>
                <a:latin typeface="Avenir Next" panose="020B0503020202020204" pitchFamily="34" charset="0"/>
              </a:rPr>
              <a:t>, ‘Un maître </a:t>
            </a:r>
            <a:r>
              <a:rPr lang="en-GB" sz="1200" dirty="0" err="1">
                <a:effectLst/>
                <a:latin typeface="Avenir Next" panose="020B0503020202020204" pitchFamily="34" charset="0"/>
              </a:rPr>
              <a:t>Hongrois</a:t>
            </a:r>
            <a:r>
              <a:rPr lang="en-GB" sz="1200" dirty="0">
                <a:effectLst/>
                <a:latin typeface="Avenir Next" panose="020B0503020202020204" pitchFamily="34" charset="0"/>
              </a:rPr>
              <a:t>. Lajos de </a:t>
            </a:r>
            <a:r>
              <a:rPr lang="en-GB" sz="1200" dirty="0" err="1">
                <a:effectLst/>
                <a:latin typeface="Avenir Next" panose="020B0503020202020204" pitchFamily="34" charset="0"/>
              </a:rPr>
              <a:t>Kunffy</a:t>
            </a:r>
            <a:r>
              <a:rPr lang="en-GB" sz="1200" dirty="0">
                <a:effectLst/>
                <a:latin typeface="Avenir Next" panose="020B0503020202020204" pitchFamily="34" charset="0"/>
              </a:rPr>
              <a:t>, </a:t>
            </a:r>
            <a:r>
              <a:rPr lang="en-GB" sz="1200" dirty="0" err="1">
                <a:effectLst/>
                <a:latin typeface="Avenir Next" panose="020B0503020202020204" pitchFamily="34" charset="0"/>
              </a:rPr>
              <a:t>peintre</a:t>
            </a:r>
            <a:r>
              <a:rPr lang="en-GB" sz="1200" dirty="0">
                <a:effectLst/>
                <a:latin typeface="Avenir Next" panose="020B0503020202020204" pitchFamily="34" charset="0"/>
              </a:rPr>
              <a:t> des Tziganes’. </a:t>
            </a:r>
            <a:r>
              <a:rPr lang="en-GB" sz="1200" i="1" dirty="0">
                <a:effectLst/>
                <a:latin typeface="Avenir Next" panose="020B0503020202020204" pitchFamily="34" charset="0"/>
              </a:rPr>
              <a:t>Paris Midi</a:t>
            </a:r>
            <a:r>
              <a:rPr lang="en-GB" sz="1200" dirty="0">
                <a:effectLst/>
                <a:latin typeface="Avenir Next" panose="020B0503020202020204" pitchFamily="34" charset="0"/>
              </a:rPr>
              <a:t>, 29 January 1913. </a:t>
            </a:r>
          </a:p>
        </p:txBody>
      </p:sp>
      <p:sp>
        <p:nvSpPr>
          <p:cNvPr id="3" name="TextBox 2">
            <a:extLst>
              <a:ext uri="{FF2B5EF4-FFF2-40B4-BE49-F238E27FC236}">
                <a16:creationId xmlns:a16="http://schemas.microsoft.com/office/drawing/2014/main" id="{45B4E42A-F86F-8F82-3C2F-AC9C6D490611}"/>
              </a:ext>
            </a:extLst>
          </p:cNvPr>
          <p:cNvSpPr txBox="1"/>
          <p:nvPr/>
        </p:nvSpPr>
        <p:spPr>
          <a:xfrm>
            <a:off x="6892750" y="505747"/>
            <a:ext cx="4154959" cy="6001643"/>
          </a:xfrm>
          <a:prstGeom prst="rect">
            <a:avLst/>
          </a:prstGeom>
          <a:noFill/>
        </p:spPr>
        <p:txBody>
          <a:bodyPr wrap="square">
            <a:spAutoFit/>
          </a:bodyPr>
          <a:lstStyle/>
          <a:p>
            <a:r>
              <a:rPr lang="en-GB" sz="1800" dirty="0">
                <a:effectLst/>
                <a:latin typeface="Avenir Next" panose="020B0503020202020204" pitchFamily="34" charset="0"/>
              </a:rPr>
              <a:t>“When Albert Besnard returned to France from his voyage in India and I saw his work, I told him </a:t>
            </a:r>
            <a:r>
              <a:rPr lang="en-GB" sz="1800" i="1" dirty="0">
                <a:effectLst/>
                <a:latin typeface="Avenir Next" panose="020B0503020202020204" pitchFamily="34" charset="0"/>
              </a:rPr>
              <a:t>there was no need to travel great distances as you can paint figures like that in Hungary, too. </a:t>
            </a:r>
            <a:r>
              <a:rPr lang="en-GB" sz="1800" dirty="0">
                <a:effectLst/>
                <a:latin typeface="Avenir Next" panose="020B0503020202020204" pitchFamily="34" charset="0"/>
              </a:rPr>
              <a:t>(...) Most of my Gypsy paintings have been sold since; I hardly have any left in my ownership. In a collective exhibition in Paris in 1913, where I still had many works with Gypsy themes on show, the daily </a:t>
            </a:r>
            <a:r>
              <a:rPr lang="en-GB" sz="1800" i="1" dirty="0">
                <a:effectLst/>
                <a:latin typeface="Avenir Next" panose="020B0503020202020204" pitchFamily="34" charset="0"/>
              </a:rPr>
              <a:t>Paris-Midi </a:t>
            </a:r>
            <a:r>
              <a:rPr lang="en-GB" sz="1800" dirty="0">
                <a:effectLst/>
                <a:latin typeface="Avenir Next" panose="020B0503020202020204" pitchFamily="34" charset="0"/>
              </a:rPr>
              <a:t>that reproduced some of these paintings called me </a:t>
            </a:r>
            <a:r>
              <a:rPr lang="en-GB" sz="1800" i="1" dirty="0">
                <a:effectLst/>
                <a:latin typeface="Avenir Next" panose="020B0503020202020204" pitchFamily="34" charset="0"/>
              </a:rPr>
              <a:t>‘le </a:t>
            </a:r>
            <a:r>
              <a:rPr lang="en-GB" sz="1800" i="1" dirty="0" err="1">
                <a:effectLst/>
                <a:latin typeface="Avenir Next" panose="020B0503020202020204" pitchFamily="34" charset="0"/>
              </a:rPr>
              <a:t>peintre</a:t>
            </a:r>
            <a:r>
              <a:rPr lang="en-GB" sz="1800" i="1" dirty="0">
                <a:effectLst/>
                <a:latin typeface="Avenir Next" panose="020B0503020202020204" pitchFamily="34" charset="0"/>
              </a:rPr>
              <a:t> des </a:t>
            </a:r>
            <a:r>
              <a:rPr lang="en-GB" sz="1800" i="1" dirty="0" err="1">
                <a:effectLst/>
                <a:latin typeface="Avenir Next" panose="020B0503020202020204" pitchFamily="34" charset="0"/>
              </a:rPr>
              <a:t>zigán</a:t>
            </a:r>
            <a:r>
              <a:rPr lang="en-GB" sz="1800" i="1" dirty="0">
                <a:effectLst/>
                <a:latin typeface="Avenir Next" panose="020B0503020202020204" pitchFamily="34" charset="0"/>
              </a:rPr>
              <a:t>’</a:t>
            </a:r>
            <a:r>
              <a:rPr lang="en-GB" sz="1800" dirty="0">
                <a:effectLst/>
                <a:latin typeface="Avenir Next" panose="020B0503020202020204" pitchFamily="34" charset="0"/>
              </a:rPr>
              <a:t>. But what had befallen these Gypsies? They were no longer wearing long hair. As a matter of fact, those drafted into the army in 1914 had their hair cut short…”</a:t>
            </a:r>
          </a:p>
          <a:p>
            <a:endParaRPr lang="en-GB" sz="1800" dirty="0">
              <a:effectLst/>
              <a:latin typeface="Avenir Next" panose="020B0503020202020204" pitchFamily="34" charset="0"/>
            </a:endParaRPr>
          </a:p>
          <a:p>
            <a:r>
              <a:rPr lang="en-GB" sz="1200" dirty="0" err="1">
                <a:effectLst/>
                <a:latin typeface="Avenir Next" panose="020B0503020202020204" pitchFamily="34" charset="0"/>
              </a:rPr>
              <a:t>Kunffy</a:t>
            </a:r>
            <a:r>
              <a:rPr lang="en-GB" sz="1200" dirty="0">
                <a:effectLst/>
                <a:latin typeface="Avenir Next" panose="020B0503020202020204" pitchFamily="34" charset="0"/>
              </a:rPr>
              <a:t>, </a:t>
            </a:r>
            <a:r>
              <a:rPr lang="en-GB" sz="1200" i="1" dirty="0" err="1">
                <a:effectLst/>
                <a:latin typeface="Avenir Next" panose="020B0503020202020204" pitchFamily="34" charset="0"/>
              </a:rPr>
              <a:t>Visszaemlékezéseim</a:t>
            </a:r>
            <a:r>
              <a:rPr lang="en-GB" sz="1200" i="1" dirty="0">
                <a:effectLst/>
                <a:latin typeface="Avenir Next" panose="020B0503020202020204" pitchFamily="34" charset="0"/>
              </a:rPr>
              <a:t> </a:t>
            </a:r>
            <a:r>
              <a:rPr lang="en-GB" sz="1200" dirty="0">
                <a:effectLst/>
                <a:latin typeface="Avenir Next" panose="020B0503020202020204" pitchFamily="34" charset="0"/>
              </a:rPr>
              <a:t>[My memoirs], edited by </a:t>
            </a:r>
            <a:r>
              <a:rPr lang="en-GB" sz="1200" dirty="0" err="1">
                <a:effectLst/>
                <a:latin typeface="Avenir Next" panose="020B0503020202020204" pitchFamily="34" charset="0"/>
              </a:rPr>
              <a:t>János</a:t>
            </a:r>
            <a:r>
              <a:rPr lang="en-GB" sz="1200" dirty="0">
                <a:effectLst/>
                <a:latin typeface="Avenir Next" panose="020B0503020202020204" pitchFamily="34" charset="0"/>
              </a:rPr>
              <a:t> </a:t>
            </a:r>
            <a:r>
              <a:rPr lang="en-GB" sz="1200" dirty="0" err="1">
                <a:effectLst/>
                <a:latin typeface="Avenir Next" panose="020B0503020202020204" pitchFamily="34" charset="0"/>
              </a:rPr>
              <a:t>Horváth</a:t>
            </a:r>
            <a:r>
              <a:rPr lang="en-GB" sz="1200" dirty="0">
                <a:effectLst/>
                <a:latin typeface="Avenir Next" panose="020B0503020202020204" pitchFamily="34" charset="0"/>
              </a:rPr>
              <a:t>, 2006, 108–109 – translated by </a:t>
            </a:r>
            <a:r>
              <a:rPr lang="en-GB" sz="1200" dirty="0" err="1">
                <a:effectLst/>
                <a:latin typeface="Avenir Next" panose="020B0503020202020204" pitchFamily="34" charset="0"/>
              </a:rPr>
              <a:t>Róza</a:t>
            </a:r>
            <a:r>
              <a:rPr lang="en-GB" sz="1200" dirty="0">
                <a:effectLst/>
                <a:latin typeface="Avenir Next" panose="020B0503020202020204" pitchFamily="34" charset="0"/>
              </a:rPr>
              <a:t> Vajda </a:t>
            </a:r>
            <a:endParaRPr lang="en-GB" sz="1200" dirty="0">
              <a:latin typeface="Avenir Next" panose="020B0503020202020204" pitchFamily="34" charset="0"/>
            </a:endParaRPr>
          </a:p>
          <a:p>
            <a:endParaRPr lang="en-GB" dirty="0">
              <a:latin typeface="Avenir Next" panose="020B0503020202020204" pitchFamily="34" charset="0"/>
            </a:endParaRPr>
          </a:p>
        </p:txBody>
      </p:sp>
      <p:pic>
        <p:nvPicPr>
          <p:cNvPr id="7" name="Picture 6" descr="A group of people sitting on the ground outside&#10;&#10;Description automatically generated with medium confidence">
            <a:extLst>
              <a:ext uri="{FF2B5EF4-FFF2-40B4-BE49-F238E27FC236}">
                <a16:creationId xmlns:a16="http://schemas.microsoft.com/office/drawing/2014/main" id="{1F75F390-D431-0977-B90C-D6103C543B57}"/>
              </a:ext>
            </a:extLst>
          </p:cNvPr>
          <p:cNvPicPr>
            <a:picLocks noChangeAspect="1"/>
          </p:cNvPicPr>
          <p:nvPr/>
        </p:nvPicPr>
        <p:blipFill>
          <a:blip r:embed="rId3"/>
          <a:stretch>
            <a:fillRect/>
          </a:stretch>
        </p:blipFill>
        <p:spPr>
          <a:xfrm>
            <a:off x="1388538" y="2236573"/>
            <a:ext cx="4463214" cy="3308729"/>
          </a:xfrm>
          <a:prstGeom prst="rect">
            <a:avLst/>
          </a:prstGeom>
        </p:spPr>
      </p:pic>
    </p:spTree>
    <p:extLst>
      <p:ext uri="{BB962C8B-B14F-4D97-AF65-F5344CB8AC3E}">
        <p14:creationId xmlns:p14="http://schemas.microsoft.com/office/powerpoint/2010/main" val="825363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A4D319-7E0C-CC8E-041E-1A8A1B9F57DD}"/>
              </a:ext>
            </a:extLst>
          </p:cNvPr>
          <p:cNvSpPr txBox="1"/>
          <p:nvPr/>
        </p:nvSpPr>
        <p:spPr>
          <a:xfrm>
            <a:off x="963827" y="928647"/>
            <a:ext cx="9968995" cy="800219"/>
          </a:xfrm>
          <a:prstGeom prst="rect">
            <a:avLst/>
          </a:prstGeom>
          <a:noFill/>
        </p:spPr>
        <p:txBody>
          <a:bodyPr wrap="square" rtlCol="0">
            <a:spAutoFit/>
          </a:bodyPr>
          <a:lstStyle/>
          <a:p>
            <a:r>
              <a:rPr lang="en-GB" dirty="0">
                <a:latin typeface="Avenir Next" panose="020B0503020202020204" pitchFamily="34" charset="0"/>
              </a:rPr>
              <a:t>Lajos </a:t>
            </a:r>
            <a:r>
              <a:rPr lang="en-GB" dirty="0" err="1">
                <a:latin typeface="Avenir Next" panose="020B0503020202020204" pitchFamily="34" charset="0"/>
              </a:rPr>
              <a:t>Kunffy</a:t>
            </a:r>
            <a:r>
              <a:rPr lang="en-GB" dirty="0">
                <a:latin typeface="Avenir Next" panose="020B0503020202020204" pitchFamily="34" charset="0"/>
              </a:rPr>
              <a:t> (1869–1962)</a:t>
            </a:r>
          </a:p>
          <a:p>
            <a:r>
              <a:rPr lang="en-GB" sz="1400" dirty="0" err="1">
                <a:latin typeface="Avenir Next" panose="020B0503020202020204" pitchFamily="34" charset="0"/>
              </a:rPr>
              <a:t>Somogytúr</a:t>
            </a:r>
            <a:r>
              <a:rPr lang="en-GB" sz="1400" dirty="0">
                <a:latin typeface="Avenir Next" panose="020B0503020202020204" pitchFamily="34" charset="0"/>
              </a:rPr>
              <a:t> artist “</a:t>
            </a:r>
            <a:r>
              <a:rPr lang="en-AT" sz="1400" dirty="0">
                <a:latin typeface="Avenir Next" panose="020B0503020202020204" pitchFamily="34" charset="0"/>
              </a:rPr>
              <a:t>colony”: </a:t>
            </a:r>
            <a:r>
              <a:rPr lang="en-GB" sz="1400" dirty="0" err="1">
                <a:latin typeface="Avenir Next" panose="020B0503020202020204" pitchFamily="34" charset="0"/>
              </a:rPr>
              <a:t>Béla</a:t>
            </a:r>
            <a:r>
              <a:rPr lang="en-GB" sz="1400" dirty="0">
                <a:latin typeface="Avenir Next" panose="020B0503020202020204" pitchFamily="34" charset="0"/>
              </a:rPr>
              <a:t> </a:t>
            </a:r>
            <a:r>
              <a:rPr lang="en-GB" sz="1400" dirty="0" err="1">
                <a:latin typeface="Avenir Next" panose="020B0503020202020204" pitchFamily="34" charset="0"/>
              </a:rPr>
              <a:t>Iványi</a:t>
            </a:r>
            <a:r>
              <a:rPr lang="en-GB" sz="1400" dirty="0">
                <a:latin typeface="Avenir Next" panose="020B0503020202020204" pitchFamily="34" charset="0"/>
              </a:rPr>
              <a:t> </a:t>
            </a:r>
            <a:r>
              <a:rPr lang="en-GB" sz="1400" dirty="0" err="1">
                <a:latin typeface="Avenir Next" panose="020B0503020202020204" pitchFamily="34" charset="0"/>
              </a:rPr>
              <a:t>Grünwald</a:t>
            </a:r>
            <a:r>
              <a:rPr lang="en-GB" sz="1400" dirty="0">
                <a:latin typeface="Avenir Next" panose="020B0503020202020204" pitchFamily="34" charset="0"/>
              </a:rPr>
              <a:t>, Lajos </a:t>
            </a:r>
            <a:r>
              <a:rPr lang="en-GB" sz="1400" dirty="0" err="1">
                <a:latin typeface="Avenir Next" panose="020B0503020202020204" pitchFamily="34" charset="0"/>
              </a:rPr>
              <a:t>Szilányi</a:t>
            </a:r>
            <a:r>
              <a:rPr lang="en-GB" sz="1400" dirty="0">
                <a:latin typeface="Avenir Next" panose="020B0503020202020204" pitchFamily="34" charset="0"/>
              </a:rPr>
              <a:t>, </a:t>
            </a:r>
            <a:r>
              <a:rPr lang="en-GB" sz="1400" dirty="0" err="1">
                <a:latin typeface="Avenir Next" panose="020B0503020202020204" pitchFamily="34" charset="0"/>
              </a:rPr>
              <a:t>Aladár</a:t>
            </a:r>
            <a:r>
              <a:rPr lang="en-GB" sz="1400" dirty="0">
                <a:latin typeface="Avenir Next" panose="020B0503020202020204" pitchFamily="34" charset="0"/>
              </a:rPr>
              <a:t> </a:t>
            </a:r>
            <a:r>
              <a:rPr lang="en-GB" sz="1400" dirty="0" err="1">
                <a:latin typeface="Avenir Next" panose="020B0503020202020204" pitchFamily="34" charset="0"/>
              </a:rPr>
              <a:t>Edvi-Illés</a:t>
            </a:r>
            <a:r>
              <a:rPr lang="en-GB" sz="1400" dirty="0">
                <a:latin typeface="Avenir Next" panose="020B0503020202020204" pitchFamily="34" charset="0"/>
              </a:rPr>
              <a:t>, and </a:t>
            </a:r>
            <a:r>
              <a:rPr lang="en-GB" sz="1400" dirty="0" err="1">
                <a:latin typeface="Avenir Next" panose="020B0503020202020204" pitchFamily="34" charset="0"/>
              </a:rPr>
              <a:t>József</a:t>
            </a:r>
            <a:r>
              <a:rPr lang="en-GB" sz="1400" dirty="0">
                <a:latin typeface="Avenir Next" panose="020B0503020202020204" pitchFamily="34" charset="0"/>
              </a:rPr>
              <a:t> </a:t>
            </a:r>
            <a:r>
              <a:rPr lang="en-GB" sz="1400" dirty="0" err="1">
                <a:latin typeface="Avenir Next" panose="020B0503020202020204" pitchFamily="34" charset="0"/>
              </a:rPr>
              <a:t>Rippl-Rónai</a:t>
            </a:r>
            <a:r>
              <a:rPr lang="en-GB" sz="1400" dirty="0">
                <a:latin typeface="Avenir Next" panose="020B0503020202020204" pitchFamily="34" charset="0"/>
              </a:rPr>
              <a:t> </a:t>
            </a:r>
          </a:p>
          <a:p>
            <a:endParaRPr lang="en-GB" sz="1400" dirty="0">
              <a:latin typeface="Avenir Next" panose="020B0503020202020204" pitchFamily="34" charset="0"/>
            </a:endParaRPr>
          </a:p>
        </p:txBody>
      </p:sp>
      <p:pic>
        <p:nvPicPr>
          <p:cNvPr id="5" name="Picture 4" descr="A picture containing grass, tree, outdoor, nature&#10;&#10;Description automatically generated">
            <a:extLst>
              <a:ext uri="{FF2B5EF4-FFF2-40B4-BE49-F238E27FC236}">
                <a16:creationId xmlns:a16="http://schemas.microsoft.com/office/drawing/2014/main" id="{52241568-700A-A6D9-DEDC-56D9D483E8E6}"/>
              </a:ext>
            </a:extLst>
          </p:cNvPr>
          <p:cNvPicPr>
            <a:picLocks noChangeAspect="1"/>
          </p:cNvPicPr>
          <p:nvPr/>
        </p:nvPicPr>
        <p:blipFill>
          <a:blip r:embed="rId2"/>
          <a:stretch>
            <a:fillRect/>
          </a:stretch>
        </p:blipFill>
        <p:spPr>
          <a:xfrm>
            <a:off x="963827" y="1946593"/>
            <a:ext cx="4820805" cy="3582649"/>
          </a:xfrm>
          <a:prstGeom prst="rect">
            <a:avLst/>
          </a:prstGeom>
        </p:spPr>
      </p:pic>
      <p:sp>
        <p:nvSpPr>
          <p:cNvPr id="6" name="TextBox 5">
            <a:extLst>
              <a:ext uri="{FF2B5EF4-FFF2-40B4-BE49-F238E27FC236}">
                <a16:creationId xmlns:a16="http://schemas.microsoft.com/office/drawing/2014/main" id="{2D99D87A-6957-9ADA-70E3-2762402B8483}"/>
              </a:ext>
            </a:extLst>
          </p:cNvPr>
          <p:cNvSpPr txBox="1"/>
          <p:nvPr/>
        </p:nvSpPr>
        <p:spPr>
          <a:xfrm>
            <a:off x="963827" y="5628098"/>
            <a:ext cx="4820805" cy="461665"/>
          </a:xfrm>
          <a:prstGeom prst="rect">
            <a:avLst/>
          </a:prstGeom>
          <a:noFill/>
        </p:spPr>
        <p:txBody>
          <a:bodyPr wrap="square" rtlCol="0">
            <a:spAutoFit/>
          </a:bodyPr>
          <a:lstStyle/>
          <a:p>
            <a:r>
              <a:rPr lang="en-GB" sz="1200" i="1" dirty="0">
                <a:latin typeface="Avenir Next" panose="020B0503020202020204" pitchFamily="34" charset="0"/>
              </a:rPr>
              <a:t>Gypsy Women On The Bridge (on The Way Home), </a:t>
            </a:r>
            <a:r>
              <a:rPr lang="en-GB" sz="1200" dirty="0">
                <a:latin typeface="Avenir Next" panose="020B0503020202020204" pitchFamily="34" charset="0"/>
              </a:rPr>
              <a:t>1911, location unknown.</a:t>
            </a:r>
            <a:endParaRPr lang="en-AT" sz="1200" i="1" dirty="0">
              <a:latin typeface="Avenir Next" panose="020B0503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59C43AFB-A660-140E-1520-D02868381248}"/>
              </a:ext>
            </a:extLst>
          </p:cNvPr>
          <p:cNvPicPr>
            <a:picLocks noChangeAspect="1"/>
          </p:cNvPicPr>
          <p:nvPr/>
        </p:nvPicPr>
        <p:blipFill>
          <a:blip r:embed="rId3"/>
          <a:stretch>
            <a:fillRect/>
          </a:stretch>
        </p:blipFill>
        <p:spPr>
          <a:xfrm>
            <a:off x="6407370" y="1946594"/>
            <a:ext cx="4525452" cy="3582649"/>
          </a:xfrm>
          <a:prstGeom prst="rect">
            <a:avLst/>
          </a:prstGeom>
        </p:spPr>
      </p:pic>
      <p:sp>
        <p:nvSpPr>
          <p:cNvPr id="9" name="TextBox 8">
            <a:extLst>
              <a:ext uri="{FF2B5EF4-FFF2-40B4-BE49-F238E27FC236}">
                <a16:creationId xmlns:a16="http://schemas.microsoft.com/office/drawing/2014/main" id="{4EC40F09-674C-DAE2-715C-A55B5246F951}"/>
              </a:ext>
            </a:extLst>
          </p:cNvPr>
          <p:cNvSpPr txBox="1"/>
          <p:nvPr/>
        </p:nvSpPr>
        <p:spPr>
          <a:xfrm>
            <a:off x="6407370" y="5628098"/>
            <a:ext cx="4525452" cy="276999"/>
          </a:xfrm>
          <a:prstGeom prst="rect">
            <a:avLst/>
          </a:prstGeom>
          <a:noFill/>
        </p:spPr>
        <p:txBody>
          <a:bodyPr wrap="square" rtlCol="0">
            <a:spAutoFit/>
          </a:bodyPr>
          <a:lstStyle/>
          <a:p>
            <a:r>
              <a:rPr lang="en-AT" sz="1200" dirty="0">
                <a:latin typeface="Avenir Next" panose="020B0503020202020204" pitchFamily="34" charset="0"/>
              </a:rPr>
              <a:t>Harvesters having lunch, 1921, Hungarian National Gallery</a:t>
            </a:r>
          </a:p>
        </p:txBody>
      </p:sp>
    </p:spTree>
    <p:extLst>
      <p:ext uri="{BB962C8B-B14F-4D97-AF65-F5344CB8AC3E}">
        <p14:creationId xmlns:p14="http://schemas.microsoft.com/office/powerpoint/2010/main" val="3425117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9B75B-C0CE-D644-AEAA-A35BF7BDF23F}"/>
              </a:ext>
            </a:extLst>
          </p:cNvPr>
          <p:cNvSpPr txBox="1"/>
          <p:nvPr/>
        </p:nvSpPr>
        <p:spPr>
          <a:xfrm>
            <a:off x="344296" y="649238"/>
            <a:ext cx="5373587" cy="1138773"/>
          </a:xfrm>
          <a:prstGeom prst="rect">
            <a:avLst/>
          </a:prstGeom>
          <a:noFill/>
        </p:spPr>
        <p:txBody>
          <a:bodyPr wrap="none" rtlCol="0">
            <a:spAutoFit/>
          </a:bodyPr>
          <a:lstStyle/>
          <a:p>
            <a:r>
              <a:rPr lang="en-GB" sz="2000" dirty="0">
                <a:latin typeface="Avenir Next" panose="020B0503020202020204" pitchFamily="34" charset="0"/>
              </a:rPr>
              <a:t>Béla </a:t>
            </a:r>
            <a:r>
              <a:rPr lang="en-GB" sz="2000" dirty="0" err="1">
                <a:latin typeface="Avenir Next" panose="020B0503020202020204" pitchFamily="34" charset="0"/>
              </a:rPr>
              <a:t>Iványi-Grünwald</a:t>
            </a:r>
            <a:r>
              <a:rPr lang="en-AT" sz="2000" dirty="0">
                <a:latin typeface="Avenir Next" panose="020B0503020202020204" pitchFamily="34" charset="0"/>
              </a:rPr>
              <a:t> (</a:t>
            </a:r>
            <a:r>
              <a:rPr lang="en-GB" sz="2000" dirty="0">
                <a:latin typeface="Avenir Next" panose="020B0503020202020204" pitchFamily="34" charset="0"/>
              </a:rPr>
              <a:t>1867 –1940)</a:t>
            </a:r>
          </a:p>
          <a:p>
            <a:r>
              <a:rPr lang="en-GB" sz="1600" dirty="0" err="1">
                <a:latin typeface="Avenir Next" panose="020B0503020202020204" pitchFamily="34" charset="0"/>
              </a:rPr>
              <a:t>Nagybánya</a:t>
            </a:r>
            <a:r>
              <a:rPr lang="en-GB" sz="1600" dirty="0">
                <a:latin typeface="Avenir Next" panose="020B0503020202020204" pitchFamily="34" charset="0"/>
              </a:rPr>
              <a:t> artists' colony and </a:t>
            </a:r>
            <a:r>
              <a:rPr lang="en-GB" sz="1600" dirty="0" err="1">
                <a:latin typeface="Avenir Next" panose="020B0503020202020204" pitchFamily="34" charset="0"/>
              </a:rPr>
              <a:t>Kecskemét</a:t>
            </a:r>
            <a:r>
              <a:rPr lang="en-GB" sz="1600" dirty="0">
                <a:latin typeface="Avenir Next" panose="020B0503020202020204" pitchFamily="34" charset="0"/>
              </a:rPr>
              <a:t> artists' colony</a:t>
            </a:r>
          </a:p>
          <a:p>
            <a:br>
              <a:rPr lang="en-GB" sz="1600" dirty="0">
                <a:latin typeface="Avenir Next" panose="020B0503020202020204" pitchFamily="34" charset="0"/>
              </a:rPr>
            </a:br>
            <a:endParaRPr lang="en-GB" sz="1600" dirty="0">
              <a:latin typeface="Avenir Next" panose="020B0503020202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D8D74741-8E74-E579-F205-79B6B2528958}"/>
              </a:ext>
            </a:extLst>
          </p:cNvPr>
          <p:cNvPicPr>
            <a:picLocks noChangeAspect="1"/>
          </p:cNvPicPr>
          <p:nvPr/>
        </p:nvPicPr>
        <p:blipFill>
          <a:blip r:embed="rId2"/>
          <a:stretch>
            <a:fillRect/>
          </a:stretch>
        </p:blipFill>
        <p:spPr>
          <a:xfrm>
            <a:off x="404718" y="1618735"/>
            <a:ext cx="4212395" cy="4064961"/>
          </a:xfrm>
          <a:prstGeom prst="rect">
            <a:avLst/>
          </a:prstGeom>
        </p:spPr>
      </p:pic>
      <p:sp>
        <p:nvSpPr>
          <p:cNvPr id="5" name="TextBox 4">
            <a:extLst>
              <a:ext uri="{FF2B5EF4-FFF2-40B4-BE49-F238E27FC236}">
                <a16:creationId xmlns:a16="http://schemas.microsoft.com/office/drawing/2014/main" id="{54DEDE52-B708-3499-54BA-DCDBF68C77C4}"/>
              </a:ext>
            </a:extLst>
          </p:cNvPr>
          <p:cNvSpPr txBox="1"/>
          <p:nvPr/>
        </p:nvSpPr>
        <p:spPr>
          <a:xfrm>
            <a:off x="344296" y="5683696"/>
            <a:ext cx="4223785" cy="338554"/>
          </a:xfrm>
          <a:prstGeom prst="rect">
            <a:avLst/>
          </a:prstGeom>
          <a:noFill/>
        </p:spPr>
        <p:txBody>
          <a:bodyPr wrap="none" rtlCol="0">
            <a:spAutoFit/>
          </a:bodyPr>
          <a:lstStyle/>
          <a:p>
            <a:r>
              <a:rPr lang="en-GB" sz="1600" i="1" dirty="0">
                <a:latin typeface="Avenir Next" panose="020B0503020202020204" pitchFamily="34" charset="0"/>
              </a:rPr>
              <a:t>Gypsy Girls by the Banks of the </a:t>
            </a:r>
            <a:r>
              <a:rPr lang="en-GB" sz="1600" i="1" dirty="0" err="1">
                <a:latin typeface="Avenir Next" panose="020B0503020202020204" pitchFamily="34" charset="0"/>
              </a:rPr>
              <a:t>Lápos</a:t>
            </a:r>
            <a:r>
              <a:rPr lang="en-GB" sz="1600" i="1" dirty="0">
                <a:latin typeface="Avenir Next" panose="020B0503020202020204" pitchFamily="34" charset="0"/>
              </a:rPr>
              <a:t>, </a:t>
            </a:r>
            <a:r>
              <a:rPr lang="en-GB" sz="1600" dirty="0">
                <a:latin typeface="Avenir Next" panose="020B0503020202020204" pitchFamily="34" charset="0"/>
              </a:rPr>
              <a:t>1909</a:t>
            </a:r>
            <a:endParaRPr lang="en-AT" sz="1600" dirty="0">
              <a:latin typeface="Avenir Next" panose="020B0503020202020204" pitchFamily="34" charset="0"/>
            </a:endParaRPr>
          </a:p>
        </p:txBody>
      </p:sp>
      <p:pic>
        <p:nvPicPr>
          <p:cNvPr id="7" name="Picture 6" descr="A painting of a group of people&#10;&#10;Description automatically generated with low confidence">
            <a:extLst>
              <a:ext uri="{FF2B5EF4-FFF2-40B4-BE49-F238E27FC236}">
                <a16:creationId xmlns:a16="http://schemas.microsoft.com/office/drawing/2014/main" id="{C0A3D759-5372-A8E3-867A-1F7AB90790ED}"/>
              </a:ext>
            </a:extLst>
          </p:cNvPr>
          <p:cNvPicPr>
            <a:picLocks noChangeAspect="1"/>
          </p:cNvPicPr>
          <p:nvPr/>
        </p:nvPicPr>
        <p:blipFill>
          <a:blip r:embed="rId3"/>
          <a:stretch>
            <a:fillRect/>
          </a:stretch>
        </p:blipFill>
        <p:spPr>
          <a:xfrm>
            <a:off x="5876088" y="0"/>
            <a:ext cx="4147165" cy="4136531"/>
          </a:xfrm>
          <a:prstGeom prst="rect">
            <a:avLst/>
          </a:prstGeom>
        </p:spPr>
      </p:pic>
      <p:sp>
        <p:nvSpPr>
          <p:cNvPr id="8" name="TextBox 7">
            <a:extLst>
              <a:ext uri="{FF2B5EF4-FFF2-40B4-BE49-F238E27FC236}">
                <a16:creationId xmlns:a16="http://schemas.microsoft.com/office/drawing/2014/main" id="{DC9D9DD3-F218-227E-9766-B6C8BDDC30E4}"/>
              </a:ext>
            </a:extLst>
          </p:cNvPr>
          <p:cNvSpPr txBox="1"/>
          <p:nvPr/>
        </p:nvSpPr>
        <p:spPr>
          <a:xfrm>
            <a:off x="10025510" y="3429000"/>
            <a:ext cx="2037706" cy="830997"/>
          </a:xfrm>
          <a:prstGeom prst="rect">
            <a:avLst/>
          </a:prstGeom>
          <a:noFill/>
        </p:spPr>
        <p:txBody>
          <a:bodyPr wrap="square" rtlCol="0">
            <a:spAutoFit/>
          </a:bodyPr>
          <a:lstStyle/>
          <a:p>
            <a:r>
              <a:rPr lang="en-AT" sz="1600" i="1" dirty="0">
                <a:latin typeface="Avenir Next" panose="020B0503020202020204" pitchFamily="34" charset="0"/>
              </a:rPr>
              <a:t>Rest at Noon, </a:t>
            </a:r>
            <a:r>
              <a:rPr lang="en-AT" sz="1600" dirty="0">
                <a:latin typeface="Avenir Next" panose="020B0503020202020204" pitchFamily="34" charset="0"/>
              </a:rPr>
              <a:t>nd., </a:t>
            </a:r>
            <a:r>
              <a:rPr lang="en-GB" sz="1600" dirty="0" err="1">
                <a:latin typeface="Avenir Next" panose="020B0503020202020204" pitchFamily="34" charset="0"/>
              </a:rPr>
              <a:t>Virág</a:t>
            </a:r>
            <a:r>
              <a:rPr lang="en-GB" sz="1600" dirty="0">
                <a:latin typeface="Avenir Next" panose="020B0503020202020204" pitchFamily="34" charset="0"/>
              </a:rPr>
              <a:t> </a:t>
            </a:r>
            <a:r>
              <a:rPr lang="en-GB" sz="1600" dirty="0" err="1">
                <a:latin typeface="Avenir Next" panose="020B0503020202020204" pitchFamily="34" charset="0"/>
              </a:rPr>
              <a:t>Judit</a:t>
            </a:r>
            <a:r>
              <a:rPr lang="en-GB" sz="1600" dirty="0">
                <a:latin typeface="Avenir Next" panose="020B0503020202020204" pitchFamily="34" charset="0"/>
              </a:rPr>
              <a:t> Gallery</a:t>
            </a:r>
          </a:p>
          <a:p>
            <a:endParaRPr lang="en-AT" sz="1600" i="1" dirty="0">
              <a:latin typeface="Avenir Next" panose="020B0503020202020204" pitchFamily="34" charset="0"/>
            </a:endParaRPr>
          </a:p>
        </p:txBody>
      </p:sp>
      <p:pic>
        <p:nvPicPr>
          <p:cNvPr id="10" name="Picture 9">
            <a:extLst>
              <a:ext uri="{FF2B5EF4-FFF2-40B4-BE49-F238E27FC236}">
                <a16:creationId xmlns:a16="http://schemas.microsoft.com/office/drawing/2014/main" id="{D1EE0087-3CD2-4F56-56DE-853B92C872FF}"/>
              </a:ext>
            </a:extLst>
          </p:cNvPr>
          <p:cNvPicPr>
            <a:picLocks noChangeAspect="1"/>
          </p:cNvPicPr>
          <p:nvPr/>
        </p:nvPicPr>
        <p:blipFill>
          <a:blip r:embed="rId4"/>
          <a:stretch>
            <a:fillRect/>
          </a:stretch>
        </p:blipFill>
        <p:spPr>
          <a:xfrm>
            <a:off x="8729965" y="4136531"/>
            <a:ext cx="3462035" cy="2721469"/>
          </a:xfrm>
          <a:prstGeom prst="rect">
            <a:avLst/>
          </a:prstGeom>
        </p:spPr>
      </p:pic>
      <p:sp>
        <p:nvSpPr>
          <p:cNvPr id="11" name="TextBox 10">
            <a:extLst>
              <a:ext uri="{FF2B5EF4-FFF2-40B4-BE49-F238E27FC236}">
                <a16:creationId xmlns:a16="http://schemas.microsoft.com/office/drawing/2014/main" id="{35D9788A-4FC4-E1AD-C297-DC3316EC6E61}"/>
              </a:ext>
            </a:extLst>
          </p:cNvPr>
          <p:cNvSpPr txBox="1"/>
          <p:nvPr/>
        </p:nvSpPr>
        <p:spPr>
          <a:xfrm>
            <a:off x="6555973" y="6379762"/>
            <a:ext cx="2173992" cy="338554"/>
          </a:xfrm>
          <a:prstGeom prst="rect">
            <a:avLst/>
          </a:prstGeom>
          <a:noFill/>
        </p:spPr>
        <p:txBody>
          <a:bodyPr wrap="none" rtlCol="0">
            <a:spAutoFit/>
          </a:bodyPr>
          <a:lstStyle/>
          <a:p>
            <a:pPr algn="r"/>
            <a:r>
              <a:rPr lang="en-GB" sz="1600" dirty="0" err="1">
                <a:latin typeface="Avenir Next" panose="020B0503020202020204" pitchFamily="34" charset="0"/>
              </a:rPr>
              <a:t>Kecskeméti</a:t>
            </a:r>
            <a:r>
              <a:rPr lang="en-GB" sz="1600" dirty="0">
                <a:latin typeface="Avenir Next" panose="020B0503020202020204" pitchFamily="34" charset="0"/>
              </a:rPr>
              <a:t> park</a:t>
            </a:r>
            <a:r>
              <a:rPr lang="en-AT" sz="1600" dirty="0">
                <a:latin typeface="Avenir Next" panose="020B0503020202020204" pitchFamily="34" charset="0"/>
              </a:rPr>
              <a:t>, n.d.</a:t>
            </a:r>
            <a:endParaRPr lang="en-GB" sz="1600" dirty="0">
              <a:latin typeface="Avenir Next" panose="020B0503020202020204" pitchFamily="34" charset="0"/>
            </a:endParaRPr>
          </a:p>
        </p:txBody>
      </p:sp>
    </p:spTree>
    <p:extLst>
      <p:ext uri="{BB962C8B-B14F-4D97-AF65-F5344CB8AC3E}">
        <p14:creationId xmlns:p14="http://schemas.microsoft.com/office/powerpoint/2010/main" val="2602535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D8D74741-8E74-E579-F205-79B6B2528958}"/>
              </a:ext>
            </a:extLst>
          </p:cNvPr>
          <p:cNvPicPr>
            <a:picLocks noChangeAspect="1"/>
          </p:cNvPicPr>
          <p:nvPr/>
        </p:nvPicPr>
        <p:blipFill>
          <a:blip r:embed="rId2"/>
          <a:stretch>
            <a:fillRect/>
          </a:stretch>
        </p:blipFill>
        <p:spPr>
          <a:xfrm>
            <a:off x="1198606" y="1618735"/>
            <a:ext cx="4212395" cy="4064961"/>
          </a:xfrm>
          <a:prstGeom prst="rect">
            <a:avLst/>
          </a:prstGeom>
        </p:spPr>
      </p:pic>
      <p:sp>
        <p:nvSpPr>
          <p:cNvPr id="5" name="TextBox 4">
            <a:extLst>
              <a:ext uri="{FF2B5EF4-FFF2-40B4-BE49-F238E27FC236}">
                <a16:creationId xmlns:a16="http://schemas.microsoft.com/office/drawing/2014/main" id="{54DEDE52-B708-3499-54BA-DCDBF68C77C4}"/>
              </a:ext>
            </a:extLst>
          </p:cNvPr>
          <p:cNvSpPr txBox="1"/>
          <p:nvPr/>
        </p:nvSpPr>
        <p:spPr>
          <a:xfrm>
            <a:off x="1198606" y="5683696"/>
            <a:ext cx="4212395" cy="461665"/>
          </a:xfrm>
          <a:prstGeom prst="rect">
            <a:avLst/>
          </a:prstGeom>
          <a:noFill/>
        </p:spPr>
        <p:txBody>
          <a:bodyPr wrap="square" rtlCol="0">
            <a:spAutoFit/>
          </a:bodyPr>
          <a:lstStyle/>
          <a:p>
            <a:pPr algn="ctr"/>
            <a:r>
              <a:rPr lang="en-GB" sz="1200" dirty="0">
                <a:latin typeface="Avenir Next" panose="020B0503020202020204" pitchFamily="34" charset="0"/>
              </a:rPr>
              <a:t>Béla </a:t>
            </a:r>
            <a:r>
              <a:rPr lang="en-GB" sz="1200" dirty="0" err="1">
                <a:latin typeface="Avenir Next" panose="020B0503020202020204" pitchFamily="34" charset="0"/>
              </a:rPr>
              <a:t>Iványi-Grünwald</a:t>
            </a:r>
            <a:r>
              <a:rPr lang="en-AT" sz="1200" dirty="0">
                <a:latin typeface="Avenir Next" panose="020B0503020202020204" pitchFamily="34" charset="0"/>
              </a:rPr>
              <a:t>, </a:t>
            </a:r>
            <a:r>
              <a:rPr lang="en-GB" sz="1200" i="1" dirty="0">
                <a:latin typeface="Avenir Next" panose="020B0503020202020204" pitchFamily="34" charset="0"/>
              </a:rPr>
              <a:t>Gypsy Girls by the Banks of the </a:t>
            </a:r>
            <a:r>
              <a:rPr lang="en-GB" sz="1200" i="1" dirty="0" err="1">
                <a:latin typeface="Avenir Next" panose="020B0503020202020204" pitchFamily="34" charset="0"/>
              </a:rPr>
              <a:t>Lápos</a:t>
            </a:r>
            <a:r>
              <a:rPr lang="en-GB" sz="1200" i="1" dirty="0">
                <a:latin typeface="Avenir Next" panose="020B0503020202020204" pitchFamily="34" charset="0"/>
              </a:rPr>
              <a:t>, </a:t>
            </a:r>
            <a:r>
              <a:rPr lang="en-GB" sz="1200" dirty="0">
                <a:latin typeface="Avenir Next" panose="020B0503020202020204" pitchFamily="34" charset="0"/>
              </a:rPr>
              <a:t>1909</a:t>
            </a:r>
            <a:endParaRPr lang="en-AT" sz="1200" dirty="0">
              <a:latin typeface="Avenir Next" panose="020B0503020202020204" pitchFamily="34" charset="0"/>
            </a:endParaRPr>
          </a:p>
        </p:txBody>
      </p:sp>
      <p:pic>
        <p:nvPicPr>
          <p:cNvPr id="6" name="Picture 5" descr="A picture containing text, grass, book, painting&#10;&#10;Description automatically generated">
            <a:extLst>
              <a:ext uri="{FF2B5EF4-FFF2-40B4-BE49-F238E27FC236}">
                <a16:creationId xmlns:a16="http://schemas.microsoft.com/office/drawing/2014/main" id="{71D3153E-485C-7308-9210-B2B14A3FAEDA}"/>
              </a:ext>
            </a:extLst>
          </p:cNvPr>
          <p:cNvPicPr>
            <a:picLocks noChangeAspect="1"/>
          </p:cNvPicPr>
          <p:nvPr/>
        </p:nvPicPr>
        <p:blipFill>
          <a:blip r:embed="rId3"/>
          <a:stretch>
            <a:fillRect/>
          </a:stretch>
        </p:blipFill>
        <p:spPr>
          <a:xfrm>
            <a:off x="6096000" y="518420"/>
            <a:ext cx="5115698" cy="4054714"/>
          </a:xfrm>
          <a:prstGeom prst="rect">
            <a:avLst/>
          </a:prstGeom>
        </p:spPr>
      </p:pic>
      <p:sp>
        <p:nvSpPr>
          <p:cNvPr id="7" name="TextBox 6">
            <a:extLst>
              <a:ext uri="{FF2B5EF4-FFF2-40B4-BE49-F238E27FC236}">
                <a16:creationId xmlns:a16="http://schemas.microsoft.com/office/drawing/2014/main" id="{28AE5A93-36F0-2B00-B539-3D163265945B}"/>
              </a:ext>
            </a:extLst>
          </p:cNvPr>
          <p:cNvSpPr txBox="1"/>
          <p:nvPr/>
        </p:nvSpPr>
        <p:spPr>
          <a:xfrm>
            <a:off x="6096000" y="4573133"/>
            <a:ext cx="5115698" cy="276999"/>
          </a:xfrm>
          <a:prstGeom prst="rect">
            <a:avLst/>
          </a:prstGeom>
          <a:noFill/>
        </p:spPr>
        <p:txBody>
          <a:bodyPr wrap="square" rtlCol="0">
            <a:spAutoFit/>
          </a:bodyPr>
          <a:lstStyle/>
          <a:p>
            <a:pPr algn="ctr"/>
            <a:r>
              <a:rPr lang="en-AT" sz="1200" dirty="0">
                <a:latin typeface="Avenir Next" panose="020B0503020202020204" pitchFamily="34" charset="0"/>
              </a:rPr>
              <a:t>Paul Gaugin, </a:t>
            </a:r>
            <a:r>
              <a:rPr lang="en-AT" sz="1200" i="1" dirty="0">
                <a:latin typeface="Avenir Next" panose="020B0503020202020204" pitchFamily="34" charset="0"/>
              </a:rPr>
              <a:t>Ararea, </a:t>
            </a:r>
            <a:r>
              <a:rPr lang="en-AT" sz="1200" dirty="0">
                <a:latin typeface="Avenir Next" panose="020B0503020202020204" pitchFamily="34" charset="0"/>
              </a:rPr>
              <a:t>1892, Musée d’Orsay</a:t>
            </a:r>
          </a:p>
        </p:txBody>
      </p:sp>
    </p:spTree>
    <p:extLst>
      <p:ext uri="{BB962C8B-B14F-4D97-AF65-F5344CB8AC3E}">
        <p14:creationId xmlns:p14="http://schemas.microsoft.com/office/powerpoint/2010/main" val="3361105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3" name="Picture 2" descr="A picture containing indoor, person, bathroom&#10;&#10;Description automatically generated">
            <a:extLst>
              <a:ext uri="{FF2B5EF4-FFF2-40B4-BE49-F238E27FC236}">
                <a16:creationId xmlns:a16="http://schemas.microsoft.com/office/drawing/2014/main" id="{AF8C53FD-E938-B182-A88C-F0F75C37D734}"/>
              </a:ext>
            </a:extLst>
          </p:cNvPr>
          <p:cNvPicPr>
            <a:picLocks noChangeAspect="1"/>
          </p:cNvPicPr>
          <p:nvPr/>
        </p:nvPicPr>
        <p:blipFill>
          <a:blip r:embed="rId2"/>
          <a:stretch>
            <a:fillRect/>
          </a:stretch>
        </p:blipFill>
        <p:spPr>
          <a:xfrm>
            <a:off x="0" y="962122"/>
            <a:ext cx="5334000" cy="4749800"/>
          </a:xfrm>
          <a:prstGeom prst="rect">
            <a:avLst/>
          </a:prstGeom>
        </p:spPr>
      </p:pic>
      <p:sp>
        <p:nvSpPr>
          <p:cNvPr id="6" name="TextBox 5">
            <a:extLst>
              <a:ext uri="{FF2B5EF4-FFF2-40B4-BE49-F238E27FC236}">
                <a16:creationId xmlns:a16="http://schemas.microsoft.com/office/drawing/2014/main" id="{1AE9E59E-DB18-319A-71E4-AA6124414044}"/>
              </a:ext>
            </a:extLst>
          </p:cNvPr>
          <p:cNvSpPr txBox="1"/>
          <p:nvPr/>
        </p:nvSpPr>
        <p:spPr>
          <a:xfrm>
            <a:off x="0" y="5178859"/>
            <a:ext cx="5334000" cy="1015663"/>
          </a:xfrm>
          <a:prstGeom prst="rect">
            <a:avLst/>
          </a:prstGeom>
          <a:noFill/>
        </p:spPr>
        <p:txBody>
          <a:bodyPr wrap="square">
            <a:spAutoFit/>
          </a:bodyPr>
          <a:lstStyle/>
          <a:p>
            <a:br>
              <a:rPr lang="en-GB" dirty="0">
                <a:effectLst/>
                <a:latin typeface="Avenir Next" panose="020B0503020202020204" pitchFamily="34" charset="0"/>
              </a:rPr>
            </a:br>
            <a:endParaRPr lang="en-GB" dirty="0">
              <a:effectLst/>
              <a:latin typeface="Avenir Next" panose="020B0503020202020204" pitchFamily="34" charset="0"/>
            </a:endParaRPr>
          </a:p>
          <a:p>
            <a:r>
              <a:rPr lang="en-GB" sz="1200" dirty="0" err="1">
                <a:effectLst/>
                <a:latin typeface="Avenir Next" panose="020B0503020202020204" pitchFamily="34" charset="0"/>
              </a:rPr>
              <a:t>István</a:t>
            </a:r>
            <a:r>
              <a:rPr lang="en-GB" sz="1200" dirty="0">
                <a:effectLst/>
                <a:latin typeface="Avenir Next" panose="020B0503020202020204" pitchFamily="34" charset="0"/>
              </a:rPr>
              <a:t> </a:t>
            </a:r>
            <a:r>
              <a:rPr lang="en-GB" sz="1200" dirty="0" err="1">
                <a:effectLst/>
                <a:latin typeface="Avenir Next" panose="020B0503020202020204" pitchFamily="34" charset="0"/>
              </a:rPr>
              <a:t>Réti</a:t>
            </a:r>
            <a:r>
              <a:rPr lang="en-GB" sz="1200" dirty="0">
                <a:effectLst/>
                <a:latin typeface="Avenir Next" panose="020B0503020202020204" pitchFamily="34" charset="0"/>
              </a:rPr>
              <a:t>, </a:t>
            </a:r>
            <a:r>
              <a:rPr lang="en-GB" sz="1200" i="1" dirty="0">
                <a:effectLst/>
                <a:latin typeface="Avenir Next" panose="020B0503020202020204" pitchFamily="34" charset="0"/>
              </a:rPr>
              <a:t>Gypsy Girl</a:t>
            </a:r>
            <a:r>
              <a:rPr lang="en-GB" sz="1200" dirty="0">
                <a:effectLst/>
                <a:latin typeface="Avenir Next" panose="020B0503020202020204" pitchFamily="34" charset="0"/>
              </a:rPr>
              <a:t>, 1912, oil on canvas, 80.5 x 91 cm, Hungarian National Gallery, Budapest.</a:t>
            </a:r>
          </a:p>
        </p:txBody>
      </p:sp>
      <p:sp>
        <p:nvSpPr>
          <p:cNvPr id="2" name="TextBox 1">
            <a:extLst>
              <a:ext uri="{FF2B5EF4-FFF2-40B4-BE49-F238E27FC236}">
                <a16:creationId xmlns:a16="http://schemas.microsoft.com/office/drawing/2014/main" id="{312143B8-6853-1CC1-4823-E45E8801AC0C}"/>
              </a:ext>
            </a:extLst>
          </p:cNvPr>
          <p:cNvSpPr txBox="1"/>
          <p:nvPr/>
        </p:nvSpPr>
        <p:spPr>
          <a:xfrm>
            <a:off x="5646355" y="758837"/>
            <a:ext cx="2895600" cy="6093976"/>
          </a:xfrm>
          <a:prstGeom prst="rect">
            <a:avLst/>
          </a:prstGeom>
          <a:noFill/>
        </p:spPr>
        <p:txBody>
          <a:bodyPr wrap="square" rtlCol="0">
            <a:spAutoFit/>
          </a:bodyPr>
          <a:lstStyle/>
          <a:p>
            <a:pPr algn="ctr"/>
            <a:r>
              <a:rPr lang="en-GB" sz="1800" dirty="0">
                <a:effectLst/>
                <a:latin typeface="Avenir Next" panose="020B0503020202020204" pitchFamily="34" charset="0"/>
              </a:rPr>
              <a:t>“The eyes of the adolescent girl reflect the dominant – so to speak, paedophile – male gaze: instead of eroticism, they suggest embarrassment, fear, and sexual vulnerability. Such an explicit infringement of social norms was possible only when oppressed ethnic or social groups were concerned – hard as I tried, I have not found a single similar composition by any contemporary Hungarian artist of a ‘white’ adolescent girl.”</a:t>
            </a:r>
          </a:p>
          <a:p>
            <a:endParaRPr lang="en-GB" sz="1800" dirty="0">
              <a:effectLst/>
              <a:latin typeface="Avenir Next" panose="020B0503020202020204" pitchFamily="34" charset="0"/>
            </a:endParaRPr>
          </a:p>
          <a:p>
            <a:r>
              <a:rPr lang="en-GB" sz="1200" dirty="0" err="1">
                <a:latin typeface="Avenir Next" panose="020B0503020202020204" pitchFamily="34" charset="0"/>
              </a:rPr>
              <a:t>Kovács</a:t>
            </a:r>
            <a:r>
              <a:rPr lang="en-GB" sz="1200" dirty="0">
                <a:latin typeface="Avenir Next" panose="020B0503020202020204" pitchFamily="34" charset="0"/>
              </a:rPr>
              <a:t>, 86.</a:t>
            </a:r>
          </a:p>
          <a:p>
            <a:endParaRPr lang="en-AT" dirty="0">
              <a:latin typeface="Avenir Next" panose="020B0503020202020204" pitchFamily="34" charset="0"/>
            </a:endParaRPr>
          </a:p>
        </p:txBody>
      </p:sp>
      <p:sp>
        <p:nvSpPr>
          <p:cNvPr id="4" name="TextBox 3">
            <a:extLst>
              <a:ext uri="{FF2B5EF4-FFF2-40B4-BE49-F238E27FC236}">
                <a16:creationId xmlns:a16="http://schemas.microsoft.com/office/drawing/2014/main" id="{D905183C-695D-7E49-2A74-F218179561F6}"/>
              </a:ext>
            </a:extLst>
          </p:cNvPr>
          <p:cNvSpPr txBox="1"/>
          <p:nvPr/>
        </p:nvSpPr>
        <p:spPr>
          <a:xfrm>
            <a:off x="326036" y="294146"/>
            <a:ext cx="4179349" cy="400110"/>
          </a:xfrm>
          <a:prstGeom prst="rect">
            <a:avLst/>
          </a:prstGeom>
          <a:noFill/>
        </p:spPr>
        <p:txBody>
          <a:bodyPr wrap="none" rtlCol="0">
            <a:spAutoFit/>
          </a:bodyPr>
          <a:lstStyle/>
          <a:p>
            <a:r>
              <a:rPr lang="en-AT" sz="2000" b="1" dirty="0">
                <a:latin typeface="Avenir Next" panose="020B0503020202020204" pitchFamily="34" charset="0"/>
              </a:rPr>
              <a:t>“Black” bodies, “white” bodies?</a:t>
            </a:r>
          </a:p>
        </p:txBody>
      </p:sp>
      <p:pic>
        <p:nvPicPr>
          <p:cNvPr id="7" name="Picture 6">
            <a:extLst>
              <a:ext uri="{FF2B5EF4-FFF2-40B4-BE49-F238E27FC236}">
                <a16:creationId xmlns:a16="http://schemas.microsoft.com/office/drawing/2014/main" id="{DF783D60-95F2-3FC6-41A0-11D5556F8BDC}"/>
              </a:ext>
            </a:extLst>
          </p:cNvPr>
          <p:cNvPicPr>
            <a:picLocks noChangeAspect="1"/>
          </p:cNvPicPr>
          <p:nvPr/>
        </p:nvPicPr>
        <p:blipFill>
          <a:blip r:embed="rId3"/>
          <a:stretch>
            <a:fillRect/>
          </a:stretch>
        </p:blipFill>
        <p:spPr>
          <a:xfrm>
            <a:off x="9027269" y="900676"/>
            <a:ext cx="3164731" cy="4811246"/>
          </a:xfrm>
          <a:prstGeom prst="rect">
            <a:avLst/>
          </a:prstGeom>
        </p:spPr>
      </p:pic>
      <p:sp>
        <p:nvSpPr>
          <p:cNvPr id="8" name="TextBox 7">
            <a:extLst>
              <a:ext uri="{FF2B5EF4-FFF2-40B4-BE49-F238E27FC236}">
                <a16:creationId xmlns:a16="http://schemas.microsoft.com/office/drawing/2014/main" id="{78344E75-1801-0047-4A0B-A84919443E3E}"/>
              </a:ext>
            </a:extLst>
          </p:cNvPr>
          <p:cNvSpPr txBox="1"/>
          <p:nvPr/>
        </p:nvSpPr>
        <p:spPr>
          <a:xfrm>
            <a:off x="8940789" y="5711922"/>
            <a:ext cx="3251211" cy="276999"/>
          </a:xfrm>
          <a:prstGeom prst="rect">
            <a:avLst/>
          </a:prstGeom>
          <a:noFill/>
        </p:spPr>
        <p:txBody>
          <a:bodyPr wrap="none" rtlCol="0">
            <a:spAutoFit/>
          </a:bodyPr>
          <a:lstStyle/>
          <a:p>
            <a:r>
              <a:rPr lang="en-AT" sz="1200" dirty="0"/>
              <a:t>Egon Schiele, </a:t>
            </a:r>
            <a:r>
              <a:rPr lang="en-AT" sz="1200" i="1" dirty="0"/>
              <a:t>Three Girls, </a:t>
            </a:r>
            <a:r>
              <a:rPr lang="en-AT" sz="1200" dirty="0"/>
              <a:t>1911, private collection</a:t>
            </a:r>
          </a:p>
        </p:txBody>
      </p:sp>
    </p:spTree>
    <p:extLst>
      <p:ext uri="{BB962C8B-B14F-4D97-AF65-F5344CB8AC3E}">
        <p14:creationId xmlns:p14="http://schemas.microsoft.com/office/powerpoint/2010/main" val="819285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C2762D-73B9-0487-05EF-635B9D820DA9}"/>
              </a:ext>
            </a:extLst>
          </p:cNvPr>
          <p:cNvSpPr txBox="1"/>
          <p:nvPr/>
        </p:nvSpPr>
        <p:spPr>
          <a:xfrm>
            <a:off x="5712896" y="5846296"/>
            <a:ext cx="6479104" cy="954107"/>
          </a:xfrm>
          <a:prstGeom prst="rect">
            <a:avLst/>
          </a:prstGeom>
          <a:noFill/>
        </p:spPr>
        <p:txBody>
          <a:bodyPr wrap="square">
            <a:spAutoFit/>
          </a:bodyPr>
          <a:lstStyle/>
          <a:p>
            <a:br>
              <a:rPr lang="en-GB" sz="1400" dirty="0"/>
            </a:br>
            <a:endParaRPr lang="en-GB" sz="1400" dirty="0"/>
          </a:p>
          <a:p>
            <a:r>
              <a:rPr lang="en-GB" sz="1400" dirty="0" err="1"/>
              <a:t>János</a:t>
            </a:r>
            <a:r>
              <a:rPr lang="en-GB" sz="1400" dirty="0"/>
              <a:t> </a:t>
            </a:r>
            <a:r>
              <a:rPr lang="en-GB" sz="1400" dirty="0" err="1"/>
              <a:t>Göröncsér</a:t>
            </a:r>
            <a:r>
              <a:rPr lang="en-GB" sz="1400" dirty="0"/>
              <a:t> </a:t>
            </a:r>
            <a:r>
              <a:rPr lang="en-GB" sz="1400" dirty="0" err="1"/>
              <a:t>Gundel</a:t>
            </a:r>
            <a:r>
              <a:rPr lang="en-GB" sz="1400" dirty="0"/>
              <a:t>, </a:t>
            </a:r>
            <a:r>
              <a:rPr lang="en-GB" sz="1400" i="1" dirty="0"/>
              <a:t>Gypsy Girl and Nude Model</a:t>
            </a:r>
            <a:r>
              <a:rPr lang="en-GB" sz="1400" dirty="0"/>
              <a:t>, c. 1907, Hungarian National Gallery, Budapest.</a:t>
            </a:r>
          </a:p>
        </p:txBody>
      </p:sp>
      <p:pic>
        <p:nvPicPr>
          <p:cNvPr id="8" name="Picture 7">
            <a:extLst>
              <a:ext uri="{FF2B5EF4-FFF2-40B4-BE49-F238E27FC236}">
                <a16:creationId xmlns:a16="http://schemas.microsoft.com/office/drawing/2014/main" id="{E7F5D22B-F49F-271F-D5C8-713A392202B0}"/>
              </a:ext>
            </a:extLst>
          </p:cNvPr>
          <p:cNvPicPr>
            <a:picLocks noChangeAspect="1"/>
          </p:cNvPicPr>
          <p:nvPr/>
        </p:nvPicPr>
        <p:blipFill>
          <a:blip r:embed="rId2"/>
          <a:stretch>
            <a:fillRect/>
          </a:stretch>
        </p:blipFill>
        <p:spPr>
          <a:xfrm>
            <a:off x="0" y="0"/>
            <a:ext cx="5712896" cy="6823366"/>
          </a:xfrm>
          <a:prstGeom prst="rect">
            <a:avLst/>
          </a:prstGeom>
        </p:spPr>
      </p:pic>
      <p:sp>
        <p:nvSpPr>
          <p:cNvPr id="6" name="TextBox 5">
            <a:extLst>
              <a:ext uri="{FF2B5EF4-FFF2-40B4-BE49-F238E27FC236}">
                <a16:creationId xmlns:a16="http://schemas.microsoft.com/office/drawing/2014/main" id="{49B9757E-90A7-B255-C7EC-79813D68D810}"/>
              </a:ext>
            </a:extLst>
          </p:cNvPr>
          <p:cNvSpPr txBox="1"/>
          <p:nvPr/>
        </p:nvSpPr>
        <p:spPr>
          <a:xfrm>
            <a:off x="6633030" y="2915457"/>
            <a:ext cx="4969358" cy="1508105"/>
          </a:xfrm>
          <a:prstGeom prst="rect">
            <a:avLst/>
          </a:prstGeom>
          <a:noFill/>
        </p:spPr>
        <p:txBody>
          <a:bodyPr wrap="square">
            <a:spAutoFit/>
          </a:bodyPr>
          <a:lstStyle/>
          <a:p>
            <a:pPr algn="r"/>
            <a:br>
              <a:rPr lang="en-GB" dirty="0"/>
            </a:br>
            <a:endParaRPr lang="en-GB" dirty="0"/>
          </a:p>
          <a:p>
            <a:pPr algn="r"/>
            <a:r>
              <a:rPr lang="en-GB" dirty="0"/>
              <a:t>the </a:t>
            </a:r>
            <a:r>
              <a:rPr lang="en-GB" sz="2000" b="1" i="1" dirty="0">
                <a:solidFill>
                  <a:schemeClr val="accent4">
                    <a:lumMod val="60000"/>
                    <a:lumOff val="40000"/>
                  </a:schemeClr>
                </a:solidFill>
              </a:rPr>
              <a:t>optical unconscious </a:t>
            </a:r>
            <a:r>
              <a:rPr lang="en-GB" dirty="0"/>
              <a:t>(Walter Benjamin): aspects of reality that register in our senses but are never quite processed consciously</a:t>
            </a:r>
          </a:p>
        </p:txBody>
      </p:sp>
      <p:sp>
        <p:nvSpPr>
          <p:cNvPr id="7" name="TextBox 6">
            <a:extLst>
              <a:ext uri="{FF2B5EF4-FFF2-40B4-BE49-F238E27FC236}">
                <a16:creationId xmlns:a16="http://schemas.microsoft.com/office/drawing/2014/main" id="{73C5619C-8254-EB5A-6A6B-B13DC39D8935}"/>
              </a:ext>
            </a:extLst>
          </p:cNvPr>
          <p:cNvSpPr txBox="1"/>
          <p:nvPr/>
        </p:nvSpPr>
        <p:spPr>
          <a:xfrm>
            <a:off x="5903419" y="261618"/>
            <a:ext cx="6098058" cy="1231106"/>
          </a:xfrm>
          <a:prstGeom prst="rect">
            <a:avLst/>
          </a:prstGeom>
          <a:noFill/>
        </p:spPr>
        <p:txBody>
          <a:bodyPr wrap="square">
            <a:spAutoFit/>
          </a:bodyPr>
          <a:lstStyle/>
          <a:p>
            <a:br>
              <a:rPr lang="en-GB" dirty="0"/>
            </a:br>
            <a:endParaRPr lang="en-GB" dirty="0"/>
          </a:p>
          <a:p>
            <a:r>
              <a:rPr lang="en-GB" dirty="0"/>
              <a:t>the </a:t>
            </a:r>
            <a:r>
              <a:rPr lang="en-GB" sz="2000" b="1" i="1" dirty="0">
                <a:solidFill>
                  <a:schemeClr val="accent4">
                    <a:lumMod val="60000"/>
                    <a:lumOff val="40000"/>
                  </a:schemeClr>
                </a:solidFill>
              </a:rPr>
              <a:t>panoptic regime </a:t>
            </a:r>
            <a:r>
              <a:rPr lang="en-GB" dirty="0"/>
              <a:t>of Modernity (Michel Foucault): internalised, visible yet unverifiable power </a:t>
            </a:r>
          </a:p>
        </p:txBody>
      </p:sp>
    </p:spTree>
    <p:extLst>
      <p:ext uri="{BB962C8B-B14F-4D97-AF65-F5344CB8AC3E}">
        <p14:creationId xmlns:p14="http://schemas.microsoft.com/office/powerpoint/2010/main" val="2639092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70C0A6-A284-8C47-2567-1DA8755A504B}"/>
              </a:ext>
            </a:extLst>
          </p:cNvPr>
          <p:cNvSpPr txBox="1"/>
          <p:nvPr/>
        </p:nvSpPr>
        <p:spPr>
          <a:xfrm rot="10800000" flipV="1">
            <a:off x="518984" y="5648241"/>
            <a:ext cx="11430000" cy="646331"/>
          </a:xfrm>
          <a:prstGeom prst="rect">
            <a:avLst/>
          </a:prstGeom>
          <a:noFill/>
        </p:spPr>
        <p:txBody>
          <a:bodyPr wrap="square" rtlCol="0">
            <a:spAutoFit/>
          </a:bodyPr>
          <a:lstStyle/>
          <a:p>
            <a:pPr algn="ctr"/>
            <a:r>
              <a:rPr lang="en-GB" dirty="0" err="1"/>
              <a:t>Kovács</a:t>
            </a:r>
            <a:r>
              <a:rPr lang="en-GB" dirty="0"/>
              <a:t>, </a:t>
            </a:r>
            <a:r>
              <a:rPr lang="en-GB" dirty="0" err="1"/>
              <a:t>Éva</a:t>
            </a:r>
            <a:r>
              <a:rPr lang="en-GB" dirty="0"/>
              <a:t>. (2021). Black Bodies, White Bodies – ‘Gypsy’ Images in Central Europe at the Turn of the Twentieth Century (1880–1920). </a:t>
            </a:r>
            <a:r>
              <a:rPr lang="en-GB" i="1" dirty="0"/>
              <a:t>Critical Romani Studies</a:t>
            </a:r>
            <a:r>
              <a:rPr lang="en-GB" dirty="0"/>
              <a:t>, 3(2), 72-93. https://</a:t>
            </a:r>
            <a:r>
              <a:rPr lang="en-GB" dirty="0" err="1"/>
              <a:t>doi.org</a:t>
            </a:r>
            <a:r>
              <a:rPr lang="en-GB" dirty="0"/>
              <a:t>/10.29098/crs.v3i2.75</a:t>
            </a:r>
            <a:endParaRPr lang="en-AT" dirty="0"/>
          </a:p>
        </p:txBody>
      </p:sp>
      <p:pic>
        <p:nvPicPr>
          <p:cNvPr id="4" name="Picture 3" descr="Text&#10;&#10;Description automatically generated">
            <a:extLst>
              <a:ext uri="{FF2B5EF4-FFF2-40B4-BE49-F238E27FC236}">
                <a16:creationId xmlns:a16="http://schemas.microsoft.com/office/drawing/2014/main" id="{7963549B-9EDD-D476-5B41-F43AAF4C9CC2}"/>
              </a:ext>
            </a:extLst>
          </p:cNvPr>
          <p:cNvPicPr>
            <a:picLocks noChangeAspect="1"/>
          </p:cNvPicPr>
          <p:nvPr/>
        </p:nvPicPr>
        <p:blipFill>
          <a:blip r:embed="rId2"/>
          <a:stretch>
            <a:fillRect/>
          </a:stretch>
        </p:blipFill>
        <p:spPr>
          <a:xfrm>
            <a:off x="2655984" y="769257"/>
            <a:ext cx="3169690" cy="44704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FFA6995F-2533-A9F1-66DB-4B76177E3B5D}"/>
              </a:ext>
            </a:extLst>
          </p:cNvPr>
          <p:cNvPicPr>
            <a:picLocks noChangeAspect="1"/>
          </p:cNvPicPr>
          <p:nvPr/>
        </p:nvPicPr>
        <p:blipFill>
          <a:blip r:embed="rId3"/>
          <a:stretch>
            <a:fillRect/>
          </a:stretch>
        </p:blipFill>
        <p:spPr>
          <a:xfrm>
            <a:off x="6366327" y="769257"/>
            <a:ext cx="3612083" cy="4470400"/>
          </a:xfrm>
          <a:prstGeom prst="rect">
            <a:avLst/>
          </a:prstGeom>
        </p:spPr>
      </p:pic>
    </p:spTree>
    <p:extLst>
      <p:ext uri="{BB962C8B-B14F-4D97-AF65-F5344CB8AC3E}">
        <p14:creationId xmlns:p14="http://schemas.microsoft.com/office/powerpoint/2010/main" val="2452076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7" name="Picture 6" descr="A person holding a baby&#10;&#10;Description automatically generated with medium confidence">
            <a:extLst>
              <a:ext uri="{FF2B5EF4-FFF2-40B4-BE49-F238E27FC236}">
                <a16:creationId xmlns:a16="http://schemas.microsoft.com/office/drawing/2014/main" id="{24D8044F-DBD0-3EDE-022B-77FAC5FCD591}"/>
              </a:ext>
            </a:extLst>
          </p:cNvPr>
          <p:cNvPicPr>
            <a:picLocks noChangeAspect="1"/>
          </p:cNvPicPr>
          <p:nvPr/>
        </p:nvPicPr>
        <p:blipFill>
          <a:blip r:embed="rId2"/>
          <a:stretch>
            <a:fillRect/>
          </a:stretch>
        </p:blipFill>
        <p:spPr>
          <a:xfrm>
            <a:off x="927443" y="685388"/>
            <a:ext cx="4701832" cy="5363467"/>
          </a:xfrm>
          <a:prstGeom prst="rect">
            <a:avLst/>
          </a:prstGeom>
        </p:spPr>
      </p:pic>
      <p:pic>
        <p:nvPicPr>
          <p:cNvPr id="12" name="Picture 11">
            <a:extLst>
              <a:ext uri="{FF2B5EF4-FFF2-40B4-BE49-F238E27FC236}">
                <a16:creationId xmlns:a16="http://schemas.microsoft.com/office/drawing/2014/main" id="{7EDD0C58-9CEE-1109-CEBD-CF4EB87835A9}"/>
              </a:ext>
            </a:extLst>
          </p:cNvPr>
          <p:cNvPicPr>
            <a:picLocks noChangeAspect="1"/>
          </p:cNvPicPr>
          <p:nvPr/>
        </p:nvPicPr>
        <p:blipFill>
          <a:blip r:embed="rId3"/>
          <a:stretch>
            <a:fillRect/>
          </a:stretch>
        </p:blipFill>
        <p:spPr>
          <a:xfrm>
            <a:off x="6364631" y="685388"/>
            <a:ext cx="4701832" cy="5193883"/>
          </a:xfrm>
          <a:prstGeom prst="rect">
            <a:avLst/>
          </a:prstGeom>
        </p:spPr>
      </p:pic>
      <p:sp>
        <p:nvSpPr>
          <p:cNvPr id="14" name="TextBox 13">
            <a:extLst>
              <a:ext uri="{FF2B5EF4-FFF2-40B4-BE49-F238E27FC236}">
                <a16:creationId xmlns:a16="http://schemas.microsoft.com/office/drawing/2014/main" id="{2E90F910-9FEB-24DF-EECA-A7AE71D4E590}"/>
              </a:ext>
            </a:extLst>
          </p:cNvPr>
          <p:cNvSpPr txBox="1"/>
          <p:nvPr/>
        </p:nvSpPr>
        <p:spPr>
          <a:xfrm>
            <a:off x="927443" y="5757113"/>
            <a:ext cx="4701832" cy="830997"/>
          </a:xfrm>
          <a:prstGeom prst="rect">
            <a:avLst/>
          </a:prstGeom>
          <a:noFill/>
        </p:spPr>
        <p:txBody>
          <a:bodyPr wrap="square">
            <a:spAutoFit/>
          </a:bodyPr>
          <a:lstStyle/>
          <a:p>
            <a:br>
              <a:rPr lang="en-GB" sz="1200" dirty="0">
                <a:effectLst/>
                <a:latin typeface="Avenir Next" panose="020B0503020202020204" pitchFamily="34" charset="0"/>
              </a:rPr>
            </a:br>
            <a:endParaRPr lang="en-GB" sz="1200" dirty="0">
              <a:effectLst/>
              <a:latin typeface="Avenir Next" panose="020B0503020202020204" pitchFamily="34" charset="0"/>
            </a:endParaRPr>
          </a:p>
          <a:p>
            <a:pPr algn="ctr"/>
            <a:r>
              <a:rPr lang="en-GB" sz="1200" dirty="0">
                <a:effectLst/>
                <a:latin typeface="Avenir Next" panose="020B0503020202020204" pitchFamily="34" charset="0"/>
              </a:rPr>
              <a:t>Lajos </a:t>
            </a:r>
            <a:r>
              <a:rPr lang="en-GB" sz="1200" dirty="0" err="1">
                <a:effectLst/>
                <a:latin typeface="Avenir Next" panose="020B0503020202020204" pitchFamily="34" charset="0"/>
              </a:rPr>
              <a:t>Tihanyi</a:t>
            </a:r>
            <a:r>
              <a:rPr lang="en-GB" sz="1200" dirty="0">
                <a:effectLst/>
                <a:latin typeface="Avenir Next" panose="020B0503020202020204" pitchFamily="34" charset="0"/>
              </a:rPr>
              <a:t>, </a:t>
            </a:r>
            <a:r>
              <a:rPr lang="en-GB" sz="1200" i="1" dirty="0">
                <a:effectLst/>
                <a:latin typeface="Avenir Next" panose="020B0503020202020204" pitchFamily="34" charset="0"/>
              </a:rPr>
              <a:t>Gypsy Woman with Child</a:t>
            </a:r>
            <a:r>
              <a:rPr lang="en-GB" sz="1200" dirty="0">
                <a:effectLst/>
                <a:latin typeface="Avenir Next" panose="020B0503020202020204" pitchFamily="34" charset="0"/>
              </a:rPr>
              <a:t>, 1908, oil on canvas, 84 × 75 cm, Janus </a:t>
            </a:r>
            <a:r>
              <a:rPr lang="en-GB" sz="1200" dirty="0" err="1">
                <a:effectLst/>
                <a:latin typeface="Avenir Next" panose="020B0503020202020204" pitchFamily="34" charset="0"/>
              </a:rPr>
              <a:t>Pannonius</a:t>
            </a:r>
            <a:r>
              <a:rPr lang="en-GB" sz="1200" dirty="0">
                <a:effectLst/>
                <a:latin typeface="Avenir Next" panose="020B0503020202020204" pitchFamily="34" charset="0"/>
              </a:rPr>
              <a:t> Museum, </a:t>
            </a:r>
            <a:r>
              <a:rPr lang="en-GB" sz="1200" dirty="0" err="1">
                <a:effectLst/>
                <a:latin typeface="Avenir Next" panose="020B0503020202020204" pitchFamily="34" charset="0"/>
              </a:rPr>
              <a:t>Pécs</a:t>
            </a:r>
            <a:r>
              <a:rPr lang="en-GB" sz="1200" dirty="0">
                <a:effectLst/>
                <a:latin typeface="Avenir Next" panose="020B0503020202020204" pitchFamily="34" charset="0"/>
              </a:rPr>
              <a:t>. </a:t>
            </a:r>
          </a:p>
        </p:txBody>
      </p:sp>
      <p:sp>
        <p:nvSpPr>
          <p:cNvPr id="16" name="TextBox 15">
            <a:extLst>
              <a:ext uri="{FF2B5EF4-FFF2-40B4-BE49-F238E27FC236}">
                <a16:creationId xmlns:a16="http://schemas.microsoft.com/office/drawing/2014/main" id="{C4B35F42-0096-963A-3694-D55AF923ED09}"/>
              </a:ext>
            </a:extLst>
          </p:cNvPr>
          <p:cNvSpPr txBox="1"/>
          <p:nvPr/>
        </p:nvSpPr>
        <p:spPr>
          <a:xfrm>
            <a:off x="6364631" y="5633356"/>
            <a:ext cx="4701832" cy="830997"/>
          </a:xfrm>
          <a:prstGeom prst="rect">
            <a:avLst/>
          </a:prstGeom>
          <a:noFill/>
        </p:spPr>
        <p:txBody>
          <a:bodyPr wrap="square">
            <a:spAutoFit/>
          </a:bodyPr>
          <a:lstStyle/>
          <a:p>
            <a:br>
              <a:rPr lang="en-GB" sz="1200" dirty="0">
                <a:effectLst/>
                <a:latin typeface="Avenir Next" panose="020B0503020202020204" pitchFamily="34" charset="0"/>
              </a:rPr>
            </a:br>
            <a:endParaRPr lang="en-GB" sz="1200" dirty="0">
              <a:effectLst/>
              <a:latin typeface="Avenir Next" panose="020B0503020202020204" pitchFamily="34" charset="0"/>
            </a:endParaRPr>
          </a:p>
          <a:p>
            <a:r>
              <a:rPr lang="en-GB" sz="1200" dirty="0" err="1">
                <a:effectLst/>
                <a:latin typeface="Avenir Next" panose="020B0503020202020204" pitchFamily="34" charset="0"/>
              </a:rPr>
              <a:t>Pál</a:t>
            </a:r>
            <a:r>
              <a:rPr lang="en-GB" sz="1200" dirty="0">
                <a:effectLst/>
                <a:latin typeface="Avenir Next" panose="020B0503020202020204" pitchFamily="34" charset="0"/>
              </a:rPr>
              <a:t> </a:t>
            </a:r>
            <a:r>
              <a:rPr lang="en-GB" sz="1200" dirty="0" err="1">
                <a:effectLst/>
                <a:latin typeface="Avenir Next" panose="020B0503020202020204" pitchFamily="34" charset="0"/>
              </a:rPr>
              <a:t>Jávor</a:t>
            </a:r>
            <a:r>
              <a:rPr lang="en-GB" sz="1200" dirty="0">
                <a:effectLst/>
                <a:latin typeface="Avenir Next" panose="020B0503020202020204" pitchFamily="34" charset="0"/>
              </a:rPr>
              <a:t>, </a:t>
            </a:r>
            <a:r>
              <a:rPr lang="en-GB" sz="1200" i="1" dirty="0">
                <a:effectLst/>
                <a:latin typeface="Avenir Next" panose="020B0503020202020204" pitchFamily="34" charset="0"/>
              </a:rPr>
              <a:t>Gypsy Girl</a:t>
            </a:r>
            <a:r>
              <a:rPr lang="en-GB" sz="1200" dirty="0">
                <a:effectLst/>
                <a:latin typeface="Avenir Next" panose="020B0503020202020204" pitchFamily="34" charset="0"/>
              </a:rPr>
              <a:t>, c. 1915, oil on canvas, 80 × 71 cm, </a:t>
            </a:r>
            <a:r>
              <a:rPr lang="en-GB" sz="1200" dirty="0" err="1">
                <a:effectLst/>
                <a:latin typeface="Avenir Next" panose="020B0503020202020204" pitchFamily="34" charset="0"/>
              </a:rPr>
              <a:t>Damjanich</a:t>
            </a:r>
            <a:r>
              <a:rPr lang="en-GB" sz="1200" dirty="0">
                <a:effectLst/>
                <a:latin typeface="Avenir Next" panose="020B0503020202020204" pitchFamily="34" charset="0"/>
              </a:rPr>
              <a:t> </a:t>
            </a:r>
            <a:r>
              <a:rPr lang="en-GB" sz="1200" dirty="0" err="1">
                <a:effectLst/>
                <a:latin typeface="Avenir Next" panose="020B0503020202020204" pitchFamily="34" charset="0"/>
              </a:rPr>
              <a:t>János</a:t>
            </a:r>
            <a:r>
              <a:rPr lang="en-GB" sz="1200" dirty="0">
                <a:effectLst/>
                <a:latin typeface="Avenir Next" panose="020B0503020202020204" pitchFamily="34" charset="0"/>
              </a:rPr>
              <a:t> Museum, Szolnok.</a:t>
            </a:r>
          </a:p>
        </p:txBody>
      </p:sp>
    </p:spTree>
    <p:extLst>
      <p:ext uri="{BB962C8B-B14F-4D97-AF65-F5344CB8AC3E}">
        <p14:creationId xmlns:p14="http://schemas.microsoft.com/office/powerpoint/2010/main" val="902543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7" name="Picture 6" descr="Whiteboard&#10;&#10;Description automatically generated with low confidence">
            <a:extLst>
              <a:ext uri="{FF2B5EF4-FFF2-40B4-BE49-F238E27FC236}">
                <a16:creationId xmlns:a16="http://schemas.microsoft.com/office/drawing/2014/main" id="{5C962044-7165-390C-98EF-4EA079BA6067}"/>
              </a:ext>
            </a:extLst>
          </p:cNvPr>
          <p:cNvPicPr>
            <a:picLocks noChangeAspect="1"/>
          </p:cNvPicPr>
          <p:nvPr/>
        </p:nvPicPr>
        <p:blipFill>
          <a:blip r:embed="rId2"/>
          <a:stretch>
            <a:fillRect/>
          </a:stretch>
        </p:blipFill>
        <p:spPr>
          <a:xfrm>
            <a:off x="1904092" y="476941"/>
            <a:ext cx="3364594" cy="5086014"/>
          </a:xfrm>
          <a:prstGeom prst="rect">
            <a:avLst/>
          </a:prstGeom>
        </p:spPr>
      </p:pic>
      <p:sp>
        <p:nvSpPr>
          <p:cNvPr id="8" name="TextBox 7">
            <a:extLst>
              <a:ext uri="{FF2B5EF4-FFF2-40B4-BE49-F238E27FC236}">
                <a16:creationId xmlns:a16="http://schemas.microsoft.com/office/drawing/2014/main" id="{93DC1D4F-6097-7B07-AE8D-D86FCE761AE1}"/>
              </a:ext>
            </a:extLst>
          </p:cNvPr>
          <p:cNvSpPr txBox="1"/>
          <p:nvPr/>
        </p:nvSpPr>
        <p:spPr>
          <a:xfrm>
            <a:off x="1904092" y="5808922"/>
            <a:ext cx="3364594" cy="646331"/>
          </a:xfrm>
          <a:prstGeom prst="rect">
            <a:avLst/>
          </a:prstGeom>
          <a:noFill/>
        </p:spPr>
        <p:txBody>
          <a:bodyPr wrap="square" rtlCol="0">
            <a:spAutoFit/>
          </a:bodyPr>
          <a:lstStyle/>
          <a:p>
            <a:r>
              <a:rPr lang="en-AT" dirty="0"/>
              <a:t>Sander Gilman, </a:t>
            </a:r>
            <a:r>
              <a:rPr lang="en-AT" i="1" dirty="0"/>
              <a:t>The Jew’s Body, </a:t>
            </a:r>
            <a:r>
              <a:rPr lang="en-AT" dirty="0"/>
              <a:t>Routledge, 1991</a:t>
            </a:r>
          </a:p>
        </p:txBody>
      </p:sp>
      <p:pic>
        <p:nvPicPr>
          <p:cNvPr id="12" name="Picture 11" descr="A picture containing text&#10;&#10;Description automatically generated">
            <a:extLst>
              <a:ext uri="{FF2B5EF4-FFF2-40B4-BE49-F238E27FC236}">
                <a16:creationId xmlns:a16="http://schemas.microsoft.com/office/drawing/2014/main" id="{8B180BFE-4871-11F7-6AFC-0265D2EDEF2B}"/>
              </a:ext>
            </a:extLst>
          </p:cNvPr>
          <p:cNvPicPr>
            <a:picLocks noChangeAspect="1"/>
          </p:cNvPicPr>
          <p:nvPr/>
        </p:nvPicPr>
        <p:blipFill>
          <a:blip r:embed="rId3"/>
          <a:stretch>
            <a:fillRect/>
          </a:stretch>
        </p:blipFill>
        <p:spPr>
          <a:xfrm>
            <a:off x="6657523" y="476941"/>
            <a:ext cx="3630385" cy="5205010"/>
          </a:xfrm>
          <a:prstGeom prst="rect">
            <a:avLst/>
          </a:prstGeom>
        </p:spPr>
      </p:pic>
      <p:sp>
        <p:nvSpPr>
          <p:cNvPr id="13" name="TextBox 12">
            <a:extLst>
              <a:ext uri="{FF2B5EF4-FFF2-40B4-BE49-F238E27FC236}">
                <a16:creationId xmlns:a16="http://schemas.microsoft.com/office/drawing/2014/main" id="{03F8D2FB-3960-5E90-6E43-FA1AC324D29A}"/>
              </a:ext>
            </a:extLst>
          </p:cNvPr>
          <p:cNvSpPr txBox="1"/>
          <p:nvPr/>
        </p:nvSpPr>
        <p:spPr>
          <a:xfrm>
            <a:off x="6657523" y="5258922"/>
            <a:ext cx="3630385" cy="1477328"/>
          </a:xfrm>
          <a:prstGeom prst="rect">
            <a:avLst/>
          </a:prstGeom>
          <a:noFill/>
        </p:spPr>
        <p:txBody>
          <a:bodyPr wrap="square" rtlCol="0">
            <a:spAutoFit/>
          </a:bodyPr>
          <a:lstStyle/>
          <a:p>
            <a:br>
              <a:rPr lang="en-GB" dirty="0"/>
            </a:br>
            <a:endParaRPr lang="en-GB" dirty="0"/>
          </a:p>
          <a:p>
            <a:r>
              <a:rPr lang="en-GB" dirty="0"/>
              <a:t>Georges-Didi Huberman, Invention of Hysteria, MIT Press, 2004 </a:t>
            </a:r>
          </a:p>
          <a:p>
            <a:endParaRPr lang="en-AT" dirty="0"/>
          </a:p>
        </p:txBody>
      </p:sp>
    </p:spTree>
    <p:extLst>
      <p:ext uri="{BB962C8B-B14F-4D97-AF65-F5344CB8AC3E}">
        <p14:creationId xmlns:p14="http://schemas.microsoft.com/office/powerpoint/2010/main" val="347630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037B02-77FD-9DC2-3B44-B64515F49C4D}"/>
              </a:ext>
            </a:extLst>
          </p:cNvPr>
          <p:cNvSpPr txBox="1"/>
          <p:nvPr/>
        </p:nvSpPr>
        <p:spPr>
          <a:xfrm>
            <a:off x="366665" y="4901925"/>
            <a:ext cx="6096000" cy="1692771"/>
          </a:xfrm>
          <a:prstGeom prst="rect">
            <a:avLst/>
          </a:prstGeom>
          <a:noFill/>
        </p:spPr>
        <p:txBody>
          <a:bodyPr wrap="square">
            <a:spAutoFit/>
          </a:bodyPr>
          <a:lstStyle/>
          <a:p>
            <a:pPr algn="ctr"/>
            <a:r>
              <a:rPr lang="en-GB" sz="1800" dirty="0">
                <a:effectLst/>
                <a:latin typeface="MinionPro"/>
              </a:rPr>
              <a:t>“…the history of vision is not merely the history of representations; it also encompasses the history of the status of the observer at the intersection of relations between the body and forms of institutionalised discursive power.” </a:t>
            </a:r>
          </a:p>
          <a:p>
            <a:pPr algn="ctr"/>
            <a:endParaRPr lang="en-GB" sz="1800" dirty="0">
              <a:effectLst/>
              <a:latin typeface="MinionPro"/>
            </a:endParaRPr>
          </a:p>
          <a:p>
            <a:pPr algn="ctr"/>
            <a:r>
              <a:rPr lang="en-GB" sz="1400" dirty="0">
                <a:latin typeface="MinionPro"/>
              </a:rPr>
              <a:t>Jonathan </a:t>
            </a:r>
            <a:r>
              <a:rPr lang="en-GB" sz="1400" dirty="0" err="1">
                <a:latin typeface="MinionPro"/>
              </a:rPr>
              <a:t>Crary</a:t>
            </a:r>
            <a:r>
              <a:rPr lang="en-GB" sz="1400" dirty="0">
                <a:latin typeface="MinionPro"/>
              </a:rPr>
              <a:t>, </a:t>
            </a:r>
            <a:r>
              <a:rPr lang="en-GB" sz="1400" i="1" dirty="0">
                <a:latin typeface="MinionPro"/>
              </a:rPr>
              <a:t>Techniques of the Observer, </a:t>
            </a:r>
            <a:r>
              <a:rPr lang="en-GB" sz="1400" dirty="0">
                <a:latin typeface="MinionPro"/>
              </a:rPr>
              <a:t>1990</a:t>
            </a:r>
            <a:r>
              <a:rPr lang="en-GB" sz="1400" dirty="0">
                <a:effectLst/>
                <a:latin typeface="MinionPro"/>
              </a:rPr>
              <a:t> </a:t>
            </a:r>
            <a:endParaRPr lang="en-GB" sz="1400" dirty="0"/>
          </a:p>
        </p:txBody>
      </p:sp>
      <p:sp>
        <p:nvSpPr>
          <p:cNvPr id="7" name="TextBox 6">
            <a:extLst>
              <a:ext uri="{FF2B5EF4-FFF2-40B4-BE49-F238E27FC236}">
                <a16:creationId xmlns:a16="http://schemas.microsoft.com/office/drawing/2014/main" id="{C0823623-1643-9DD5-6D91-8DBD3B7584F4}"/>
              </a:ext>
            </a:extLst>
          </p:cNvPr>
          <p:cNvSpPr txBox="1"/>
          <p:nvPr/>
        </p:nvSpPr>
        <p:spPr>
          <a:xfrm>
            <a:off x="5682461" y="1736229"/>
            <a:ext cx="6096000" cy="1692771"/>
          </a:xfrm>
          <a:prstGeom prst="rect">
            <a:avLst/>
          </a:prstGeom>
          <a:noFill/>
        </p:spPr>
        <p:txBody>
          <a:bodyPr wrap="square">
            <a:spAutoFit/>
          </a:bodyPr>
          <a:lstStyle/>
          <a:p>
            <a:pPr algn="ctr"/>
            <a:r>
              <a:rPr lang="en-GB" dirty="0">
                <a:latin typeface="MinionPro"/>
              </a:rPr>
              <a:t>“</a:t>
            </a:r>
            <a:r>
              <a:rPr lang="en-GB" sz="1800" dirty="0">
                <a:effectLst/>
                <a:latin typeface="MinionPro"/>
              </a:rPr>
              <a:t>We are used to thinking of gaze and image as separate, and therefore we speak of looking at an image. (...) however, images form in adapting the gaze. The complicity between body and gaze leads to the image”</a:t>
            </a:r>
          </a:p>
          <a:p>
            <a:pPr algn="ctr"/>
            <a:endParaRPr lang="en-GB" sz="1800" dirty="0">
              <a:effectLst/>
              <a:latin typeface="MinionPro"/>
            </a:endParaRPr>
          </a:p>
          <a:p>
            <a:pPr algn="ctr"/>
            <a:r>
              <a:rPr lang="en-GB" sz="1400" dirty="0">
                <a:effectLst/>
                <a:latin typeface="MinionPro"/>
              </a:rPr>
              <a:t>Hans Belting, ‘Body and Image’. In </a:t>
            </a:r>
            <a:r>
              <a:rPr lang="en-GB" sz="1400" i="1" dirty="0">
                <a:effectLst/>
                <a:latin typeface="MinionPro"/>
              </a:rPr>
              <a:t>Iconic Power. Cultural Sociology</a:t>
            </a:r>
            <a:r>
              <a:rPr lang="en-GB" sz="1400" dirty="0">
                <a:effectLst/>
                <a:latin typeface="MinionPro"/>
              </a:rPr>
              <a:t>, 2012, 187</a:t>
            </a:r>
            <a:r>
              <a:rPr lang="en-GB" sz="1400" dirty="0">
                <a:latin typeface="MinionPro"/>
              </a:rPr>
              <a:t>.</a:t>
            </a:r>
            <a:endParaRPr lang="en-GB" sz="1400" dirty="0"/>
          </a:p>
        </p:txBody>
      </p:sp>
      <p:pic>
        <p:nvPicPr>
          <p:cNvPr id="3" name="Picture 2" descr="A picture containing text&#10;&#10;Description automatically generated">
            <a:extLst>
              <a:ext uri="{FF2B5EF4-FFF2-40B4-BE49-F238E27FC236}">
                <a16:creationId xmlns:a16="http://schemas.microsoft.com/office/drawing/2014/main" id="{E42F2374-2CE2-9C6F-EC24-54E8B8E6BA98}"/>
              </a:ext>
            </a:extLst>
          </p:cNvPr>
          <p:cNvPicPr>
            <a:picLocks noChangeAspect="1"/>
          </p:cNvPicPr>
          <p:nvPr/>
        </p:nvPicPr>
        <p:blipFill>
          <a:blip r:embed="rId3"/>
          <a:stretch>
            <a:fillRect/>
          </a:stretch>
        </p:blipFill>
        <p:spPr>
          <a:xfrm>
            <a:off x="1502583" y="0"/>
            <a:ext cx="3534112" cy="4729151"/>
          </a:xfrm>
          <a:prstGeom prst="rect">
            <a:avLst/>
          </a:prstGeom>
        </p:spPr>
      </p:pic>
    </p:spTree>
    <p:extLst>
      <p:ext uri="{BB962C8B-B14F-4D97-AF65-F5344CB8AC3E}">
        <p14:creationId xmlns:p14="http://schemas.microsoft.com/office/powerpoint/2010/main" val="3980922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2" name="Picture 1" descr="A picture containing indoor&#10;&#10;Description automatically generated">
            <a:extLst>
              <a:ext uri="{FF2B5EF4-FFF2-40B4-BE49-F238E27FC236}">
                <a16:creationId xmlns:a16="http://schemas.microsoft.com/office/drawing/2014/main" id="{AF18B494-3B75-40CB-681A-971F1F385E17}"/>
              </a:ext>
            </a:extLst>
          </p:cNvPr>
          <p:cNvPicPr>
            <a:picLocks noChangeAspect="1"/>
          </p:cNvPicPr>
          <p:nvPr/>
        </p:nvPicPr>
        <p:blipFill>
          <a:blip r:embed="rId2">
            <a:alphaModFix amt="35000"/>
          </a:blip>
          <a:stretch>
            <a:fillRect/>
          </a:stretch>
        </p:blipFill>
        <p:spPr>
          <a:xfrm>
            <a:off x="6537050" y="362763"/>
            <a:ext cx="5140301" cy="3471530"/>
          </a:xfrm>
          <a:prstGeom prst="rect">
            <a:avLst/>
          </a:prstGeom>
        </p:spPr>
      </p:pic>
      <p:pic>
        <p:nvPicPr>
          <p:cNvPr id="4" name="Picture 3">
            <a:extLst>
              <a:ext uri="{FF2B5EF4-FFF2-40B4-BE49-F238E27FC236}">
                <a16:creationId xmlns:a16="http://schemas.microsoft.com/office/drawing/2014/main" id="{DBE46EA1-8144-E304-3A02-962EE1D5BAB2}"/>
              </a:ext>
            </a:extLst>
          </p:cNvPr>
          <p:cNvPicPr>
            <a:picLocks noChangeAspect="1"/>
          </p:cNvPicPr>
          <p:nvPr/>
        </p:nvPicPr>
        <p:blipFill>
          <a:blip r:embed="rId3">
            <a:alphaModFix amt="35000"/>
          </a:blip>
          <a:stretch>
            <a:fillRect/>
          </a:stretch>
        </p:blipFill>
        <p:spPr>
          <a:xfrm>
            <a:off x="982103" y="2078436"/>
            <a:ext cx="3210280" cy="3834293"/>
          </a:xfrm>
          <a:prstGeom prst="rect">
            <a:avLst/>
          </a:prstGeom>
        </p:spPr>
      </p:pic>
      <p:sp>
        <p:nvSpPr>
          <p:cNvPr id="3" name="TextBox 2">
            <a:extLst>
              <a:ext uri="{FF2B5EF4-FFF2-40B4-BE49-F238E27FC236}">
                <a16:creationId xmlns:a16="http://schemas.microsoft.com/office/drawing/2014/main" id="{3646025F-E24C-F112-7B6E-0D54BC0E6751}"/>
              </a:ext>
            </a:extLst>
          </p:cNvPr>
          <p:cNvSpPr txBox="1"/>
          <p:nvPr/>
        </p:nvSpPr>
        <p:spPr>
          <a:xfrm>
            <a:off x="5540803" y="5278287"/>
            <a:ext cx="6473371" cy="1508105"/>
          </a:xfrm>
          <a:prstGeom prst="rect">
            <a:avLst/>
          </a:prstGeom>
          <a:noFill/>
        </p:spPr>
        <p:txBody>
          <a:bodyPr wrap="square">
            <a:spAutoFit/>
          </a:bodyPr>
          <a:lstStyle/>
          <a:p>
            <a:pPr algn="r"/>
            <a:br>
              <a:rPr lang="en-GB" dirty="0">
                <a:latin typeface="Avenir Next" panose="020B0503020202020204" pitchFamily="34" charset="0"/>
              </a:rPr>
            </a:br>
            <a:endParaRPr lang="en-GB" dirty="0">
              <a:latin typeface="Avenir Next" panose="020B0503020202020204" pitchFamily="34" charset="0"/>
            </a:endParaRPr>
          </a:p>
          <a:p>
            <a:pPr algn="r"/>
            <a:r>
              <a:rPr lang="en-GB" dirty="0">
                <a:latin typeface="Avenir Next" panose="020B0503020202020204" pitchFamily="34" charset="0"/>
              </a:rPr>
              <a:t>the </a:t>
            </a:r>
            <a:r>
              <a:rPr lang="en-GB" sz="2000" b="1" i="1" dirty="0">
                <a:solidFill>
                  <a:schemeClr val="accent4">
                    <a:lumMod val="60000"/>
                    <a:lumOff val="40000"/>
                  </a:schemeClr>
                </a:solidFill>
                <a:latin typeface="Avenir Next" panose="020B0503020202020204" pitchFamily="34" charset="0"/>
              </a:rPr>
              <a:t>optical unconscious </a:t>
            </a:r>
            <a:r>
              <a:rPr lang="en-GB" dirty="0">
                <a:latin typeface="Avenir Next" panose="020B0503020202020204" pitchFamily="34" charset="0"/>
              </a:rPr>
              <a:t>(Walter Benjamin): aspects of reality that register in our senses but are never quite processed consciously</a:t>
            </a:r>
          </a:p>
        </p:txBody>
      </p:sp>
      <p:sp>
        <p:nvSpPr>
          <p:cNvPr id="5" name="TextBox 4">
            <a:extLst>
              <a:ext uri="{FF2B5EF4-FFF2-40B4-BE49-F238E27FC236}">
                <a16:creationId xmlns:a16="http://schemas.microsoft.com/office/drawing/2014/main" id="{9216E22C-71CD-5637-73EC-02A3A5571E32}"/>
              </a:ext>
            </a:extLst>
          </p:cNvPr>
          <p:cNvSpPr txBox="1"/>
          <p:nvPr/>
        </p:nvSpPr>
        <p:spPr>
          <a:xfrm>
            <a:off x="194634" y="-302746"/>
            <a:ext cx="6098058" cy="1231106"/>
          </a:xfrm>
          <a:prstGeom prst="rect">
            <a:avLst/>
          </a:prstGeom>
          <a:noFill/>
        </p:spPr>
        <p:txBody>
          <a:bodyPr wrap="square">
            <a:spAutoFit/>
          </a:bodyPr>
          <a:lstStyle/>
          <a:p>
            <a:br>
              <a:rPr lang="en-GB" dirty="0">
                <a:latin typeface="Avenir Next" panose="020B0503020202020204" pitchFamily="34" charset="0"/>
              </a:rPr>
            </a:br>
            <a:endParaRPr lang="en-GB" dirty="0">
              <a:latin typeface="Avenir Next" panose="020B0503020202020204" pitchFamily="34" charset="0"/>
            </a:endParaRPr>
          </a:p>
          <a:p>
            <a:r>
              <a:rPr lang="en-GB" dirty="0">
                <a:latin typeface="Avenir Next" panose="020B0503020202020204" pitchFamily="34" charset="0"/>
              </a:rPr>
              <a:t>the </a:t>
            </a:r>
            <a:r>
              <a:rPr lang="en-GB" sz="2000" b="1" i="1" dirty="0">
                <a:solidFill>
                  <a:schemeClr val="accent4">
                    <a:lumMod val="60000"/>
                    <a:lumOff val="40000"/>
                  </a:schemeClr>
                </a:solidFill>
                <a:latin typeface="Avenir Next" panose="020B0503020202020204" pitchFamily="34" charset="0"/>
              </a:rPr>
              <a:t>panoptic regime </a:t>
            </a:r>
            <a:r>
              <a:rPr lang="en-GB" dirty="0">
                <a:latin typeface="Avenir Next" panose="020B0503020202020204" pitchFamily="34" charset="0"/>
              </a:rPr>
              <a:t>of Modernity (Michel Foucault): internalised, visible yet unverifiable power </a:t>
            </a:r>
          </a:p>
        </p:txBody>
      </p:sp>
      <p:sp>
        <p:nvSpPr>
          <p:cNvPr id="6" name="TextBox 5">
            <a:extLst>
              <a:ext uri="{FF2B5EF4-FFF2-40B4-BE49-F238E27FC236}">
                <a16:creationId xmlns:a16="http://schemas.microsoft.com/office/drawing/2014/main" id="{303BA85A-94D5-D28D-D0DE-D83974EB82EC}"/>
              </a:ext>
            </a:extLst>
          </p:cNvPr>
          <p:cNvSpPr txBox="1"/>
          <p:nvPr/>
        </p:nvSpPr>
        <p:spPr>
          <a:xfrm>
            <a:off x="2304118" y="3126407"/>
            <a:ext cx="6996293" cy="1415772"/>
          </a:xfrm>
          <a:prstGeom prst="rect">
            <a:avLst/>
          </a:prstGeom>
          <a:noFill/>
        </p:spPr>
        <p:txBody>
          <a:bodyPr wrap="square">
            <a:spAutoFit/>
          </a:bodyPr>
          <a:lstStyle/>
          <a:p>
            <a:pPr algn="ctr"/>
            <a:r>
              <a:rPr lang="en-GB" sz="2400" dirty="0">
                <a:effectLst/>
                <a:latin typeface="Avenir Next" panose="020B0503020202020204" pitchFamily="34" charset="0"/>
              </a:rPr>
              <a:t>In the Panopticon of Central European Modernity, ‘Gypsies’ become </a:t>
            </a:r>
            <a:r>
              <a:rPr lang="en-GB" sz="2400" i="1" dirty="0">
                <a:effectLst/>
                <a:latin typeface="Avenir Next" panose="020B0503020202020204" pitchFamily="34" charset="0"/>
              </a:rPr>
              <a:t>pendants </a:t>
            </a:r>
            <a:r>
              <a:rPr lang="en-GB" sz="2400" dirty="0">
                <a:effectLst/>
                <a:latin typeface="Avenir Next" panose="020B0503020202020204" pitchFamily="34" charset="0"/>
              </a:rPr>
              <a:t>of the African and Asian ‘primitives’ of Western Europe. </a:t>
            </a:r>
          </a:p>
          <a:p>
            <a:pPr algn="ctr"/>
            <a:r>
              <a:rPr lang="en-GB" sz="1400" dirty="0" err="1">
                <a:latin typeface="Avenir Next" panose="020B0503020202020204" pitchFamily="34" charset="0"/>
              </a:rPr>
              <a:t>Kovács</a:t>
            </a:r>
            <a:r>
              <a:rPr lang="en-GB" sz="1400" dirty="0">
                <a:latin typeface="Avenir Next" panose="020B0503020202020204" pitchFamily="34" charset="0"/>
              </a:rPr>
              <a:t>, p.76,</a:t>
            </a:r>
          </a:p>
        </p:txBody>
      </p:sp>
    </p:spTree>
    <p:extLst>
      <p:ext uri="{BB962C8B-B14F-4D97-AF65-F5344CB8AC3E}">
        <p14:creationId xmlns:p14="http://schemas.microsoft.com/office/powerpoint/2010/main" val="185109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E6AA0093-9897-5910-23D2-7F0F0F123654}"/>
              </a:ext>
            </a:extLst>
          </p:cNvPr>
          <p:cNvPicPr>
            <a:picLocks noChangeAspect="1"/>
          </p:cNvPicPr>
          <p:nvPr/>
        </p:nvPicPr>
        <p:blipFill>
          <a:blip r:embed="rId2"/>
          <a:stretch>
            <a:fillRect/>
          </a:stretch>
        </p:blipFill>
        <p:spPr>
          <a:xfrm>
            <a:off x="2448377" y="965559"/>
            <a:ext cx="7295243" cy="4926882"/>
          </a:xfrm>
          <a:prstGeom prst="rect">
            <a:avLst/>
          </a:prstGeom>
        </p:spPr>
      </p:pic>
      <p:sp>
        <p:nvSpPr>
          <p:cNvPr id="4" name="TextBox 3">
            <a:extLst>
              <a:ext uri="{FF2B5EF4-FFF2-40B4-BE49-F238E27FC236}">
                <a16:creationId xmlns:a16="http://schemas.microsoft.com/office/drawing/2014/main" id="{1A6B2771-FFB4-BCC1-3DA1-0A74898B2EED}"/>
              </a:ext>
            </a:extLst>
          </p:cNvPr>
          <p:cNvSpPr txBox="1"/>
          <p:nvPr/>
        </p:nvSpPr>
        <p:spPr>
          <a:xfrm>
            <a:off x="3200034" y="5986426"/>
            <a:ext cx="6107762" cy="369332"/>
          </a:xfrm>
          <a:prstGeom prst="rect">
            <a:avLst/>
          </a:prstGeom>
          <a:noFill/>
        </p:spPr>
        <p:txBody>
          <a:bodyPr wrap="none" rtlCol="0">
            <a:spAutoFit/>
          </a:bodyPr>
          <a:lstStyle/>
          <a:p>
            <a:r>
              <a:rPr lang="en-GB" dirty="0">
                <a:latin typeface="Avenir Next" panose="020B0503020202020204" pitchFamily="34" charset="0"/>
              </a:rPr>
              <a:t>Édouard Manet, </a:t>
            </a:r>
            <a:r>
              <a:rPr lang="en-GB" i="1" dirty="0">
                <a:latin typeface="Avenir Next" panose="020B0503020202020204" pitchFamily="34" charset="0"/>
              </a:rPr>
              <a:t>Olympia, </a:t>
            </a:r>
            <a:r>
              <a:rPr lang="en-GB" dirty="0">
                <a:latin typeface="Avenir Next" panose="020B0503020202020204" pitchFamily="34" charset="0"/>
              </a:rPr>
              <a:t>1863–65, </a:t>
            </a:r>
            <a:r>
              <a:rPr lang="en-GB" dirty="0" err="1">
                <a:latin typeface="Avenir Next" panose="020B0503020202020204" pitchFamily="34" charset="0"/>
              </a:rPr>
              <a:t>Muséé</a:t>
            </a:r>
            <a:r>
              <a:rPr lang="en-GB" dirty="0">
                <a:latin typeface="Avenir Next" panose="020B0503020202020204" pitchFamily="34" charset="0"/>
              </a:rPr>
              <a:t> d’Orsay, Paris</a:t>
            </a:r>
            <a:endParaRPr lang="en-AT" dirty="0">
              <a:latin typeface="Avenir Next" panose="020B0503020202020204" pitchFamily="34" charset="0"/>
            </a:endParaRPr>
          </a:p>
        </p:txBody>
      </p:sp>
    </p:spTree>
    <p:extLst>
      <p:ext uri="{BB962C8B-B14F-4D97-AF65-F5344CB8AC3E}">
        <p14:creationId xmlns:p14="http://schemas.microsoft.com/office/powerpoint/2010/main" val="1503054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E81699-3C0F-7803-7DCA-6FE47D71EF2D}"/>
              </a:ext>
            </a:extLst>
          </p:cNvPr>
          <p:cNvSpPr txBox="1"/>
          <p:nvPr/>
        </p:nvSpPr>
        <p:spPr>
          <a:xfrm>
            <a:off x="334304" y="362025"/>
            <a:ext cx="4151086" cy="1077218"/>
          </a:xfrm>
          <a:prstGeom prst="rect">
            <a:avLst/>
          </a:prstGeom>
          <a:noFill/>
        </p:spPr>
        <p:txBody>
          <a:bodyPr wrap="square" rtlCol="0">
            <a:spAutoFit/>
          </a:bodyPr>
          <a:lstStyle/>
          <a:p>
            <a:r>
              <a:rPr lang="en-AT" sz="1600" dirty="0">
                <a:latin typeface="Avenir Next" panose="020B0503020202020204" pitchFamily="34" charset="0"/>
              </a:rPr>
              <a:t>“Hysteria”</a:t>
            </a:r>
          </a:p>
          <a:p>
            <a:endParaRPr lang="en-AT" sz="1600" dirty="0">
              <a:latin typeface="Avenir Next" panose="020B0503020202020204" pitchFamily="34" charset="0"/>
            </a:endParaRPr>
          </a:p>
          <a:p>
            <a:r>
              <a:rPr lang="en-GB" sz="1600" dirty="0" err="1">
                <a:effectLst/>
                <a:latin typeface="Avenir Next" panose="020B0503020202020204" pitchFamily="34" charset="0"/>
              </a:rPr>
              <a:t>Salpêtrière</a:t>
            </a:r>
            <a:r>
              <a:rPr lang="en-GB" sz="1600" dirty="0">
                <a:effectLst/>
                <a:latin typeface="Avenir Next" panose="020B0503020202020204" pitchFamily="34" charset="0"/>
              </a:rPr>
              <a:t> Hospital, Jean Martin Charcot </a:t>
            </a:r>
            <a:endParaRPr lang="en-GB" sz="1600" dirty="0">
              <a:latin typeface="Avenir Next" panose="020B0503020202020204" pitchFamily="34" charset="0"/>
            </a:endParaRPr>
          </a:p>
          <a:p>
            <a:endParaRPr lang="en-AT" sz="1600" dirty="0">
              <a:latin typeface="Avenir Next" panose="020B0503020202020204" pitchFamily="34" charset="0"/>
            </a:endParaRPr>
          </a:p>
        </p:txBody>
      </p:sp>
      <p:pic>
        <p:nvPicPr>
          <p:cNvPr id="3" name="Picture 2" descr="A collage of a person&#10;&#10;Description automatically generated with low confidence">
            <a:extLst>
              <a:ext uri="{FF2B5EF4-FFF2-40B4-BE49-F238E27FC236}">
                <a16:creationId xmlns:a16="http://schemas.microsoft.com/office/drawing/2014/main" id="{A9DC27E0-20F3-085B-A1E7-4472942872BA}"/>
              </a:ext>
            </a:extLst>
          </p:cNvPr>
          <p:cNvPicPr>
            <a:picLocks noChangeAspect="1"/>
          </p:cNvPicPr>
          <p:nvPr/>
        </p:nvPicPr>
        <p:blipFill>
          <a:blip r:embed="rId2"/>
          <a:stretch>
            <a:fillRect/>
          </a:stretch>
        </p:blipFill>
        <p:spPr>
          <a:xfrm>
            <a:off x="1122374" y="1439243"/>
            <a:ext cx="4528457" cy="4528457"/>
          </a:xfrm>
          <a:prstGeom prst="rect">
            <a:avLst/>
          </a:prstGeom>
        </p:spPr>
      </p:pic>
      <p:sp>
        <p:nvSpPr>
          <p:cNvPr id="6" name="TextBox 5">
            <a:extLst>
              <a:ext uri="{FF2B5EF4-FFF2-40B4-BE49-F238E27FC236}">
                <a16:creationId xmlns:a16="http://schemas.microsoft.com/office/drawing/2014/main" id="{E1043C1D-2A9B-EF24-86FA-6AA45A1D230F}"/>
              </a:ext>
            </a:extLst>
          </p:cNvPr>
          <p:cNvSpPr txBox="1"/>
          <p:nvPr/>
        </p:nvSpPr>
        <p:spPr>
          <a:xfrm>
            <a:off x="977231" y="5967700"/>
            <a:ext cx="4673600" cy="584775"/>
          </a:xfrm>
          <a:prstGeom prst="rect">
            <a:avLst/>
          </a:prstGeom>
          <a:noFill/>
        </p:spPr>
        <p:txBody>
          <a:bodyPr wrap="square">
            <a:spAutoFit/>
          </a:bodyPr>
          <a:lstStyle/>
          <a:p>
            <a:pPr algn="ctr"/>
            <a:r>
              <a:rPr lang="en-GB" sz="1600" dirty="0">
                <a:latin typeface="Avenir Next" panose="020B0503020202020204" pitchFamily="34" charset="0"/>
              </a:rPr>
              <a:t>"</a:t>
            </a:r>
            <a:r>
              <a:rPr lang="en-GB" sz="1600" dirty="0" err="1">
                <a:latin typeface="Avenir Next" panose="020B0503020202020204" pitchFamily="34" charset="0"/>
              </a:rPr>
              <a:t>Iconographie</a:t>
            </a:r>
            <a:r>
              <a:rPr lang="en-GB" sz="1600" dirty="0">
                <a:latin typeface="Avenir Next" panose="020B0503020202020204" pitchFamily="34" charset="0"/>
              </a:rPr>
              <a:t> </a:t>
            </a:r>
            <a:r>
              <a:rPr lang="en-GB" sz="1600" dirty="0" err="1">
                <a:latin typeface="Avenir Next" panose="020B0503020202020204" pitchFamily="34" charset="0"/>
              </a:rPr>
              <a:t>photographique</a:t>
            </a:r>
            <a:r>
              <a:rPr lang="en-GB" sz="1600" dirty="0">
                <a:latin typeface="Avenir Next" panose="020B0503020202020204" pitchFamily="34" charset="0"/>
              </a:rPr>
              <a:t> de la </a:t>
            </a:r>
            <a:r>
              <a:rPr lang="en-GB" sz="1600" dirty="0" err="1">
                <a:latin typeface="Avenir Next" panose="020B0503020202020204" pitchFamily="34" charset="0"/>
              </a:rPr>
              <a:t>Salpêtrière</a:t>
            </a:r>
            <a:r>
              <a:rPr lang="en-GB" sz="1600" dirty="0">
                <a:latin typeface="Avenir Next" panose="020B0503020202020204" pitchFamily="34" charset="0"/>
              </a:rPr>
              <a:t>" (Jean Martin Charcot, 1878)</a:t>
            </a:r>
            <a:endParaRPr lang="en-AT" sz="1600" dirty="0">
              <a:latin typeface="Avenir Next" panose="020B0503020202020204" pitchFamily="34" charset="0"/>
            </a:endParaRPr>
          </a:p>
        </p:txBody>
      </p:sp>
      <p:sp>
        <p:nvSpPr>
          <p:cNvPr id="8" name="TextBox 7">
            <a:extLst>
              <a:ext uri="{FF2B5EF4-FFF2-40B4-BE49-F238E27FC236}">
                <a16:creationId xmlns:a16="http://schemas.microsoft.com/office/drawing/2014/main" id="{B02537DC-018B-6EE3-D4E6-C7D077E748CA}"/>
              </a:ext>
            </a:extLst>
          </p:cNvPr>
          <p:cNvSpPr txBox="1"/>
          <p:nvPr/>
        </p:nvSpPr>
        <p:spPr>
          <a:xfrm>
            <a:off x="6541171" y="5136703"/>
            <a:ext cx="3831744" cy="523220"/>
          </a:xfrm>
          <a:prstGeom prst="rect">
            <a:avLst/>
          </a:prstGeom>
          <a:noFill/>
        </p:spPr>
        <p:txBody>
          <a:bodyPr wrap="square" rtlCol="0">
            <a:spAutoFit/>
          </a:bodyPr>
          <a:lstStyle/>
          <a:p>
            <a:r>
              <a:rPr lang="en-GB" sz="1400" dirty="0">
                <a:latin typeface="Avenir Next" panose="020B0503020202020204" pitchFamily="34" charset="0"/>
              </a:rPr>
              <a:t>Egon Schiele, </a:t>
            </a:r>
            <a:r>
              <a:rPr lang="en-GB" sz="1400" i="1" dirty="0">
                <a:latin typeface="Avenir Next" panose="020B0503020202020204" pitchFamily="34" charset="0"/>
              </a:rPr>
              <a:t>Crouching Woman with Green Kerchief , </a:t>
            </a:r>
            <a:r>
              <a:rPr lang="en-GB" sz="1400" dirty="0">
                <a:latin typeface="Avenir Next" panose="020B0503020202020204" pitchFamily="34" charset="0"/>
              </a:rPr>
              <a:t>1914, Leopold Museum, Vienna</a:t>
            </a:r>
            <a:endParaRPr lang="en-AT" sz="1400" dirty="0">
              <a:latin typeface="Avenir Next" panose="020B0503020202020204" pitchFamily="34" charset="0"/>
            </a:endParaRPr>
          </a:p>
        </p:txBody>
      </p:sp>
      <p:pic>
        <p:nvPicPr>
          <p:cNvPr id="5" name="Picture 4" descr="A drawing of a person&#10;&#10;Description automatically generated with low confidence">
            <a:extLst>
              <a:ext uri="{FF2B5EF4-FFF2-40B4-BE49-F238E27FC236}">
                <a16:creationId xmlns:a16="http://schemas.microsoft.com/office/drawing/2014/main" id="{9BA1CE0F-2483-16AE-F16D-F8830C71967D}"/>
              </a:ext>
            </a:extLst>
          </p:cNvPr>
          <p:cNvPicPr>
            <a:picLocks noChangeAspect="1"/>
          </p:cNvPicPr>
          <p:nvPr/>
        </p:nvPicPr>
        <p:blipFill>
          <a:blip r:embed="rId3"/>
          <a:stretch>
            <a:fillRect/>
          </a:stretch>
        </p:blipFill>
        <p:spPr>
          <a:xfrm>
            <a:off x="6541171" y="588588"/>
            <a:ext cx="3861221" cy="4512401"/>
          </a:xfrm>
          <a:prstGeom prst="rect">
            <a:avLst/>
          </a:prstGeom>
        </p:spPr>
      </p:pic>
    </p:spTree>
    <p:extLst>
      <p:ext uri="{BB962C8B-B14F-4D97-AF65-F5344CB8AC3E}">
        <p14:creationId xmlns:p14="http://schemas.microsoft.com/office/powerpoint/2010/main" val="2961267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6" name="Picture 5" descr="A picture containing text, picture frame&#10;&#10;Description automatically generated">
            <a:extLst>
              <a:ext uri="{FF2B5EF4-FFF2-40B4-BE49-F238E27FC236}">
                <a16:creationId xmlns:a16="http://schemas.microsoft.com/office/drawing/2014/main" id="{CAD82182-BFF8-CA86-5B56-06897932A937}"/>
              </a:ext>
            </a:extLst>
          </p:cNvPr>
          <p:cNvPicPr>
            <a:picLocks noChangeAspect="1"/>
          </p:cNvPicPr>
          <p:nvPr/>
        </p:nvPicPr>
        <p:blipFill>
          <a:blip r:embed="rId2"/>
          <a:stretch>
            <a:fillRect/>
          </a:stretch>
        </p:blipFill>
        <p:spPr>
          <a:xfrm>
            <a:off x="843881" y="928915"/>
            <a:ext cx="5024876" cy="4434706"/>
          </a:xfrm>
          <a:prstGeom prst="rect">
            <a:avLst/>
          </a:prstGeom>
        </p:spPr>
      </p:pic>
      <p:sp>
        <p:nvSpPr>
          <p:cNvPr id="7" name="TextBox 6">
            <a:extLst>
              <a:ext uri="{FF2B5EF4-FFF2-40B4-BE49-F238E27FC236}">
                <a16:creationId xmlns:a16="http://schemas.microsoft.com/office/drawing/2014/main" id="{B458E509-E7BD-3335-E120-B83B340518CE}"/>
              </a:ext>
            </a:extLst>
          </p:cNvPr>
          <p:cNvSpPr txBox="1"/>
          <p:nvPr/>
        </p:nvSpPr>
        <p:spPr>
          <a:xfrm>
            <a:off x="843881" y="4929164"/>
            <a:ext cx="5024876" cy="1077218"/>
          </a:xfrm>
          <a:prstGeom prst="rect">
            <a:avLst/>
          </a:prstGeom>
          <a:noFill/>
        </p:spPr>
        <p:txBody>
          <a:bodyPr wrap="square">
            <a:spAutoFit/>
          </a:bodyPr>
          <a:lstStyle/>
          <a:p>
            <a:br>
              <a:rPr lang="en-GB" sz="1600" dirty="0">
                <a:effectLst/>
                <a:latin typeface="Avenir Next" panose="020B0503020202020204" pitchFamily="34" charset="0"/>
              </a:rPr>
            </a:br>
            <a:endParaRPr lang="en-GB" sz="1600" dirty="0">
              <a:effectLst/>
              <a:latin typeface="Avenir Next" panose="020B0503020202020204" pitchFamily="34" charset="0"/>
            </a:endParaRPr>
          </a:p>
          <a:p>
            <a:pPr algn="ctr"/>
            <a:r>
              <a:rPr lang="en-GB" sz="1600" dirty="0">
                <a:effectLst/>
                <a:latin typeface="Avenir Next" panose="020B0503020202020204" pitchFamily="34" charset="0"/>
              </a:rPr>
              <a:t>Albert </a:t>
            </a:r>
            <a:r>
              <a:rPr lang="en-GB" sz="1600" dirty="0" err="1">
                <a:effectLst/>
                <a:latin typeface="Avenir Next" panose="020B0503020202020204" pitchFamily="34" charset="0"/>
              </a:rPr>
              <a:t>Londe</a:t>
            </a:r>
            <a:r>
              <a:rPr lang="en-GB" sz="1600" dirty="0">
                <a:effectLst/>
                <a:latin typeface="Avenir Next" panose="020B0503020202020204" pitchFamily="34" charset="0"/>
              </a:rPr>
              <a:t>, Mlle </a:t>
            </a:r>
            <a:r>
              <a:rPr lang="en-GB" sz="1600" dirty="0" err="1">
                <a:effectLst/>
                <a:latin typeface="Avenir Next" panose="020B0503020202020204" pitchFamily="34" charset="0"/>
              </a:rPr>
              <a:t>Banares</a:t>
            </a:r>
            <a:r>
              <a:rPr lang="en-GB" sz="1600" dirty="0">
                <a:effectLst/>
                <a:latin typeface="Avenir Next" panose="020B0503020202020204" pitchFamily="34" charset="0"/>
              </a:rPr>
              <a:t> (</a:t>
            </a:r>
            <a:r>
              <a:rPr lang="en-GB" sz="1600" dirty="0" err="1">
                <a:effectLst/>
                <a:latin typeface="Avenir Next" panose="020B0503020202020204" pitchFamily="34" charset="0"/>
              </a:rPr>
              <a:t>hystérie</a:t>
            </a:r>
            <a:r>
              <a:rPr lang="en-GB" sz="1600" dirty="0">
                <a:effectLst/>
                <a:latin typeface="Avenir Next" panose="020B0503020202020204" pitchFamily="34" charset="0"/>
              </a:rPr>
              <a:t>), c. 1883, collection </a:t>
            </a:r>
            <a:r>
              <a:rPr lang="en-GB" sz="1600" dirty="0" err="1">
                <a:effectLst/>
                <a:latin typeface="Avenir Next" panose="020B0503020202020204" pitchFamily="34" charset="0"/>
              </a:rPr>
              <a:t>Texbraun</a:t>
            </a:r>
            <a:r>
              <a:rPr lang="en-GB" sz="1600" dirty="0">
                <a:effectLst/>
                <a:latin typeface="Avenir Next" panose="020B0503020202020204" pitchFamily="34" charset="0"/>
              </a:rPr>
              <a:t> </a:t>
            </a:r>
          </a:p>
        </p:txBody>
      </p:sp>
      <p:pic>
        <p:nvPicPr>
          <p:cNvPr id="2" name="Picture 1" descr="A drawing of a person&#10;&#10;Description automatically generated with low confidence">
            <a:extLst>
              <a:ext uri="{FF2B5EF4-FFF2-40B4-BE49-F238E27FC236}">
                <a16:creationId xmlns:a16="http://schemas.microsoft.com/office/drawing/2014/main" id="{E7063E94-0048-9206-72E1-503719D0E1DF}"/>
              </a:ext>
            </a:extLst>
          </p:cNvPr>
          <p:cNvPicPr>
            <a:picLocks noChangeAspect="1"/>
          </p:cNvPicPr>
          <p:nvPr/>
        </p:nvPicPr>
        <p:blipFill>
          <a:blip r:embed="rId3">
            <a:alphaModFix amt="20000"/>
          </a:blip>
          <a:stretch>
            <a:fillRect/>
          </a:stretch>
        </p:blipFill>
        <p:spPr>
          <a:xfrm>
            <a:off x="6096000" y="-2784"/>
            <a:ext cx="5870711" cy="6860784"/>
          </a:xfrm>
          <a:prstGeom prst="rect">
            <a:avLst/>
          </a:prstGeom>
        </p:spPr>
      </p:pic>
      <p:sp>
        <p:nvSpPr>
          <p:cNvPr id="3" name="TextBox 2">
            <a:extLst>
              <a:ext uri="{FF2B5EF4-FFF2-40B4-BE49-F238E27FC236}">
                <a16:creationId xmlns:a16="http://schemas.microsoft.com/office/drawing/2014/main" id="{6D897A87-160E-C131-B00C-985FBB5CFFA3}"/>
              </a:ext>
            </a:extLst>
          </p:cNvPr>
          <p:cNvSpPr txBox="1"/>
          <p:nvPr/>
        </p:nvSpPr>
        <p:spPr>
          <a:xfrm>
            <a:off x="5979885" y="2413337"/>
            <a:ext cx="6096000" cy="2492990"/>
          </a:xfrm>
          <a:prstGeom prst="rect">
            <a:avLst/>
          </a:prstGeom>
          <a:noFill/>
        </p:spPr>
        <p:txBody>
          <a:bodyPr wrap="square">
            <a:spAutoFit/>
          </a:bodyPr>
          <a:lstStyle/>
          <a:p>
            <a:pPr algn="ctr"/>
            <a:r>
              <a:rPr lang="en-GB" sz="1800" dirty="0">
                <a:effectLst/>
                <a:latin typeface="Avenir Next" panose="020B0503020202020204" pitchFamily="34" charset="0"/>
              </a:rPr>
              <a:t>“Such positioning of the female body, detached from space and time and deprived of identity was perfectly apt to condense the various images of women, the ‘other’, and those with unstable moral identities (prostitute or criminal) in a single image, in which the nude does not look back anymore but deflects herself from her own body.”</a:t>
            </a:r>
          </a:p>
          <a:p>
            <a:pPr algn="ctr"/>
            <a:endParaRPr lang="en-GB" sz="1800" dirty="0">
              <a:effectLst/>
              <a:latin typeface="Avenir Next" panose="020B0503020202020204" pitchFamily="34" charset="0"/>
            </a:endParaRPr>
          </a:p>
          <a:p>
            <a:pPr algn="ctr"/>
            <a:r>
              <a:rPr lang="en-GB" sz="1200" dirty="0" err="1">
                <a:latin typeface="Avenir Next" panose="020B0503020202020204" pitchFamily="34" charset="0"/>
              </a:rPr>
              <a:t>Kovács</a:t>
            </a:r>
            <a:r>
              <a:rPr lang="en-GB" sz="1200" dirty="0">
                <a:latin typeface="Avenir Next" panose="020B0503020202020204" pitchFamily="34" charset="0"/>
              </a:rPr>
              <a:t>, 78.</a:t>
            </a:r>
          </a:p>
        </p:txBody>
      </p:sp>
    </p:spTree>
    <p:extLst>
      <p:ext uri="{BB962C8B-B14F-4D97-AF65-F5344CB8AC3E}">
        <p14:creationId xmlns:p14="http://schemas.microsoft.com/office/powerpoint/2010/main" val="2092870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2" name="Picture 1" descr="A picture containing person, outdoor, white, posing&#10;&#10;Description automatically generated">
            <a:extLst>
              <a:ext uri="{FF2B5EF4-FFF2-40B4-BE49-F238E27FC236}">
                <a16:creationId xmlns:a16="http://schemas.microsoft.com/office/drawing/2014/main" id="{88D979E1-AF3A-0C84-0D9E-CB082DEE2574}"/>
              </a:ext>
            </a:extLst>
          </p:cNvPr>
          <p:cNvPicPr>
            <a:picLocks noChangeAspect="1"/>
          </p:cNvPicPr>
          <p:nvPr/>
        </p:nvPicPr>
        <p:blipFill>
          <a:blip r:embed="rId2"/>
          <a:stretch>
            <a:fillRect/>
          </a:stretch>
        </p:blipFill>
        <p:spPr>
          <a:xfrm>
            <a:off x="7334780" y="953893"/>
            <a:ext cx="3355872" cy="4756867"/>
          </a:xfrm>
          <a:prstGeom prst="rect">
            <a:avLst/>
          </a:prstGeom>
        </p:spPr>
      </p:pic>
      <p:sp>
        <p:nvSpPr>
          <p:cNvPr id="3" name="TextBox 2">
            <a:extLst>
              <a:ext uri="{FF2B5EF4-FFF2-40B4-BE49-F238E27FC236}">
                <a16:creationId xmlns:a16="http://schemas.microsoft.com/office/drawing/2014/main" id="{06C4CBA6-EE00-3665-3454-69D59ACE8652}"/>
              </a:ext>
            </a:extLst>
          </p:cNvPr>
          <p:cNvSpPr txBox="1"/>
          <p:nvPr/>
        </p:nvSpPr>
        <p:spPr>
          <a:xfrm>
            <a:off x="7334780" y="5166013"/>
            <a:ext cx="3676854" cy="1384995"/>
          </a:xfrm>
          <a:prstGeom prst="rect">
            <a:avLst/>
          </a:prstGeom>
          <a:noFill/>
        </p:spPr>
        <p:txBody>
          <a:bodyPr wrap="square">
            <a:spAutoFit/>
          </a:bodyPr>
          <a:lstStyle/>
          <a:p>
            <a:br>
              <a:rPr lang="en-GB" dirty="0">
                <a:effectLst/>
                <a:latin typeface="Avenir Next" panose="020B0503020202020204" pitchFamily="34" charset="0"/>
              </a:rPr>
            </a:br>
            <a:endParaRPr lang="en-GB" dirty="0">
              <a:effectLst/>
              <a:latin typeface="Avenir Next" panose="020B0503020202020204" pitchFamily="34" charset="0"/>
            </a:endParaRPr>
          </a:p>
          <a:p>
            <a:pPr algn="ctr"/>
            <a:r>
              <a:rPr lang="en-GB" sz="1600" dirty="0">
                <a:effectLst/>
                <a:latin typeface="Avenir Next" panose="020B0503020202020204" pitchFamily="34" charset="0"/>
              </a:rPr>
              <a:t>André </a:t>
            </a:r>
            <a:r>
              <a:rPr lang="en-GB" sz="1600" dirty="0" err="1">
                <a:effectLst/>
                <a:latin typeface="Avenir Next" panose="020B0503020202020204" pitchFamily="34" charset="0"/>
              </a:rPr>
              <a:t>Kertész</a:t>
            </a:r>
            <a:r>
              <a:rPr lang="en-GB" sz="1600" dirty="0">
                <a:effectLst/>
                <a:latin typeface="Avenir Next" panose="020B0503020202020204" pitchFamily="34" charset="0"/>
              </a:rPr>
              <a:t>, </a:t>
            </a:r>
            <a:r>
              <a:rPr lang="en-GB" sz="1600" i="1" dirty="0">
                <a:effectLst/>
                <a:latin typeface="Avenir Next" panose="020B0503020202020204" pitchFamily="34" charset="0"/>
              </a:rPr>
              <a:t>Untitled</a:t>
            </a:r>
            <a:r>
              <a:rPr lang="en-GB" sz="1600" dirty="0">
                <a:effectLst/>
                <a:latin typeface="Avenir Next" panose="020B0503020202020204" pitchFamily="34" charset="0"/>
              </a:rPr>
              <a:t>, Abony, 1921, </a:t>
            </a:r>
            <a:r>
              <a:rPr lang="en-GB" sz="1600" dirty="0" err="1">
                <a:effectLst/>
                <a:latin typeface="Avenir Next" panose="020B0503020202020204" pitchFamily="34" charset="0"/>
              </a:rPr>
              <a:t>Ministére</a:t>
            </a:r>
            <a:r>
              <a:rPr lang="en-GB" sz="1600" dirty="0">
                <a:effectLst/>
                <a:latin typeface="Avenir Next" panose="020B0503020202020204" pitchFamily="34" charset="0"/>
              </a:rPr>
              <a:t> de la Culture (AFDPP), France.</a:t>
            </a:r>
          </a:p>
        </p:txBody>
      </p:sp>
      <p:pic>
        <p:nvPicPr>
          <p:cNvPr id="4" name="Picture 3" descr="A picture containing text, picture frame&#10;&#10;Description automatically generated">
            <a:extLst>
              <a:ext uri="{FF2B5EF4-FFF2-40B4-BE49-F238E27FC236}">
                <a16:creationId xmlns:a16="http://schemas.microsoft.com/office/drawing/2014/main" id="{11F347AF-BB4B-8B65-8EF2-29BFE245F240}"/>
              </a:ext>
            </a:extLst>
          </p:cNvPr>
          <p:cNvPicPr>
            <a:picLocks noChangeAspect="1"/>
          </p:cNvPicPr>
          <p:nvPr/>
        </p:nvPicPr>
        <p:blipFill>
          <a:blip r:embed="rId3"/>
          <a:stretch>
            <a:fillRect/>
          </a:stretch>
        </p:blipFill>
        <p:spPr>
          <a:xfrm>
            <a:off x="1180366" y="953893"/>
            <a:ext cx="5519277" cy="4592468"/>
          </a:xfrm>
          <a:prstGeom prst="rect">
            <a:avLst/>
          </a:prstGeom>
        </p:spPr>
      </p:pic>
      <p:sp>
        <p:nvSpPr>
          <p:cNvPr id="5" name="TextBox 4">
            <a:extLst>
              <a:ext uri="{FF2B5EF4-FFF2-40B4-BE49-F238E27FC236}">
                <a16:creationId xmlns:a16="http://schemas.microsoft.com/office/drawing/2014/main" id="{F3F0A121-A903-B1C8-5CC5-B5358126E8F7}"/>
              </a:ext>
            </a:extLst>
          </p:cNvPr>
          <p:cNvSpPr txBox="1"/>
          <p:nvPr/>
        </p:nvSpPr>
        <p:spPr>
          <a:xfrm>
            <a:off x="1180366" y="5110595"/>
            <a:ext cx="5329676" cy="1200329"/>
          </a:xfrm>
          <a:prstGeom prst="rect">
            <a:avLst/>
          </a:prstGeom>
          <a:noFill/>
        </p:spPr>
        <p:txBody>
          <a:bodyPr wrap="square">
            <a:spAutoFit/>
          </a:bodyPr>
          <a:lstStyle/>
          <a:p>
            <a:br>
              <a:rPr lang="en-GB" dirty="0">
                <a:effectLst/>
                <a:latin typeface="Avenir Next" panose="020B0503020202020204" pitchFamily="34" charset="0"/>
              </a:rPr>
            </a:br>
            <a:endParaRPr lang="en-GB" dirty="0">
              <a:effectLst/>
              <a:latin typeface="Avenir Next" panose="020B0503020202020204" pitchFamily="34" charset="0"/>
            </a:endParaRPr>
          </a:p>
          <a:p>
            <a:pPr algn="ctr"/>
            <a:r>
              <a:rPr lang="en-GB" dirty="0">
                <a:effectLst/>
                <a:latin typeface="Avenir Next" panose="020B0503020202020204" pitchFamily="34" charset="0"/>
              </a:rPr>
              <a:t>Albert </a:t>
            </a:r>
            <a:r>
              <a:rPr lang="en-GB" dirty="0" err="1">
                <a:effectLst/>
                <a:latin typeface="Avenir Next" panose="020B0503020202020204" pitchFamily="34" charset="0"/>
              </a:rPr>
              <a:t>Londe</a:t>
            </a:r>
            <a:r>
              <a:rPr lang="en-GB" dirty="0">
                <a:effectLst/>
                <a:latin typeface="Avenir Next" panose="020B0503020202020204" pitchFamily="34" charset="0"/>
              </a:rPr>
              <a:t>, Mlle </a:t>
            </a:r>
            <a:r>
              <a:rPr lang="en-GB" dirty="0" err="1">
                <a:effectLst/>
                <a:latin typeface="Avenir Next" panose="020B0503020202020204" pitchFamily="34" charset="0"/>
              </a:rPr>
              <a:t>Banares</a:t>
            </a:r>
            <a:r>
              <a:rPr lang="en-GB" dirty="0">
                <a:effectLst/>
                <a:latin typeface="Avenir Next" panose="020B0503020202020204" pitchFamily="34" charset="0"/>
              </a:rPr>
              <a:t> (</a:t>
            </a:r>
            <a:r>
              <a:rPr lang="en-GB" dirty="0" err="1">
                <a:effectLst/>
                <a:latin typeface="Avenir Next" panose="020B0503020202020204" pitchFamily="34" charset="0"/>
              </a:rPr>
              <a:t>hystérie</a:t>
            </a:r>
            <a:r>
              <a:rPr lang="en-GB" dirty="0">
                <a:effectLst/>
                <a:latin typeface="Avenir Next" panose="020B0503020202020204" pitchFamily="34" charset="0"/>
              </a:rPr>
              <a:t>); Tympanite, c. 1883, collection </a:t>
            </a:r>
            <a:r>
              <a:rPr lang="en-GB" dirty="0" err="1">
                <a:effectLst/>
                <a:latin typeface="Avenir Next" panose="020B0503020202020204" pitchFamily="34" charset="0"/>
              </a:rPr>
              <a:t>Texbraun</a:t>
            </a:r>
            <a:r>
              <a:rPr lang="en-GB" dirty="0">
                <a:effectLst/>
                <a:latin typeface="Avenir Next" panose="020B0503020202020204" pitchFamily="34" charset="0"/>
              </a:rPr>
              <a:t> </a:t>
            </a:r>
          </a:p>
        </p:txBody>
      </p:sp>
      <p:sp>
        <p:nvSpPr>
          <p:cNvPr id="6" name="TextBox 5">
            <a:extLst>
              <a:ext uri="{FF2B5EF4-FFF2-40B4-BE49-F238E27FC236}">
                <a16:creationId xmlns:a16="http://schemas.microsoft.com/office/drawing/2014/main" id="{69FEF774-67D0-716C-D58C-E3FBC5A4A72C}"/>
              </a:ext>
            </a:extLst>
          </p:cNvPr>
          <p:cNvSpPr txBox="1"/>
          <p:nvPr/>
        </p:nvSpPr>
        <p:spPr>
          <a:xfrm>
            <a:off x="683946" y="353158"/>
            <a:ext cx="11056232" cy="400110"/>
          </a:xfrm>
          <a:prstGeom prst="rect">
            <a:avLst/>
          </a:prstGeom>
          <a:noFill/>
        </p:spPr>
        <p:txBody>
          <a:bodyPr wrap="none" rtlCol="0">
            <a:spAutoFit/>
          </a:bodyPr>
          <a:lstStyle/>
          <a:p>
            <a:pPr algn="ctr"/>
            <a:r>
              <a:rPr lang="en-AT" sz="2000" dirty="0">
                <a:latin typeface="Avenir Next" panose="020B0503020202020204" pitchFamily="34" charset="0"/>
              </a:rPr>
              <a:t>What happens if we combine image comparisons in new ways? The “hysterical” female body</a:t>
            </a:r>
          </a:p>
        </p:txBody>
      </p:sp>
    </p:spTree>
    <p:extLst>
      <p:ext uri="{BB962C8B-B14F-4D97-AF65-F5344CB8AC3E}">
        <p14:creationId xmlns:p14="http://schemas.microsoft.com/office/powerpoint/2010/main" val="11497354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921</TotalTime>
  <Words>1336</Words>
  <Application>Microsoft Macintosh PowerPoint</Application>
  <PresentationFormat>Widescreen</PresentationFormat>
  <Paragraphs>98</Paragraphs>
  <Slides>20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Avenir Next</vt:lpstr>
      <vt:lpstr>Calibri</vt:lpstr>
      <vt:lpstr>Calibri Light</vt:lpstr>
      <vt:lpstr>MinionPro</vt:lpstr>
      <vt:lpstr>Office Theme</vt:lpstr>
      <vt:lpstr>What does postcolonialism have to do with it? The "Gypsy" body and blackness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are the real Bohemians? </dc:title>
  <dc:creator>Julia Maria Secklehner</dc:creator>
  <cp:lastModifiedBy>Julia Secklehner</cp:lastModifiedBy>
  <cp:revision>90</cp:revision>
  <dcterms:created xsi:type="dcterms:W3CDTF">2023-03-01T14:47:16Z</dcterms:created>
  <dcterms:modified xsi:type="dcterms:W3CDTF">2024-03-07T18:41:52Z</dcterms:modified>
</cp:coreProperties>
</file>