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0"/>
  </p:notesMasterIdLst>
  <p:sldIdLst>
    <p:sldId id="256" r:id="rId2"/>
    <p:sldId id="259" r:id="rId3"/>
    <p:sldId id="296" r:id="rId4"/>
    <p:sldId id="297" r:id="rId5"/>
    <p:sldId id="298" r:id="rId6"/>
    <p:sldId id="301" r:id="rId7"/>
    <p:sldId id="299" r:id="rId8"/>
    <p:sldId id="288" r:id="rId9"/>
    <p:sldId id="292" r:id="rId10"/>
    <p:sldId id="293" r:id="rId11"/>
    <p:sldId id="294" r:id="rId12"/>
    <p:sldId id="291" r:id="rId13"/>
    <p:sldId id="295" r:id="rId14"/>
    <p:sldId id="257" r:id="rId15"/>
    <p:sldId id="287" r:id="rId16"/>
    <p:sldId id="278" r:id="rId17"/>
    <p:sldId id="279" r:id="rId18"/>
    <p:sldId id="28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010"/>
    <p:restoredTop sz="94720"/>
  </p:normalViewPr>
  <p:slideViewPr>
    <p:cSldViewPr snapToGrid="0">
      <p:cViewPr varScale="1">
        <p:scale>
          <a:sx n="98" d="100"/>
          <a:sy n="98" d="100"/>
        </p:scale>
        <p:origin x="232"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DF2473-7EDC-F247-A2F8-51DF14B6E5AA}" type="datetimeFigureOut">
              <a:rPr lang="en-AT" smtClean="0"/>
              <a:t>05.04.24</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95A99-B58D-DA41-883C-C4F1BC5D2C55}" type="slidenum">
              <a:rPr lang="en-AT" smtClean="0"/>
              <a:t>‹#›</a:t>
            </a:fld>
            <a:endParaRPr lang="en-AT"/>
          </a:p>
        </p:txBody>
      </p:sp>
    </p:spTree>
    <p:extLst>
      <p:ext uri="{BB962C8B-B14F-4D97-AF65-F5344CB8AC3E}">
        <p14:creationId xmlns:p14="http://schemas.microsoft.com/office/powerpoint/2010/main" val="339345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3</a:t>
            </a:fld>
            <a:endParaRPr lang="en-AT"/>
          </a:p>
        </p:txBody>
      </p:sp>
    </p:spTree>
    <p:extLst>
      <p:ext uri="{BB962C8B-B14F-4D97-AF65-F5344CB8AC3E}">
        <p14:creationId xmlns:p14="http://schemas.microsoft.com/office/powerpoint/2010/main" val="1418544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12</a:t>
            </a:fld>
            <a:endParaRPr lang="en-AT"/>
          </a:p>
        </p:txBody>
      </p:sp>
    </p:spTree>
    <p:extLst>
      <p:ext uri="{BB962C8B-B14F-4D97-AF65-F5344CB8AC3E}">
        <p14:creationId xmlns:p14="http://schemas.microsoft.com/office/powerpoint/2010/main" val="1227169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13</a:t>
            </a:fld>
            <a:endParaRPr lang="en-AT"/>
          </a:p>
        </p:txBody>
      </p:sp>
    </p:spTree>
    <p:extLst>
      <p:ext uri="{BB962C8B-B14F-4D97-AF65-F5344CB8AC3E}">
        <p14:creationId xmlns:p14="http://schemas.microsoft.com/office/powerpoint/2010/main" val="1256621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17</a:t>
            </a:fld>
            <a:endParaRPr lang="en-AT"/>
          </a:p>
        </p:txBody>
      </p:sp>
    </p:spTree>
    <p:extLst>
      <p:ext uri="{BB962C8B-B14F-4D97-AF65-F5344CB8AC3E}">
        <p14:creationId xmlns:p14="http://schemas.microsoft.com/office/powerpoint/2010/main" val="1277204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18</a:t>
            </a:fld>
            <a:endParaRPr lang="en-AT"/>
          </a:p>
        </p:txBody>
      </p:sp>
    </p:spTree>
    <p:extLst>
      <p:ext uri="{BB962C8B-B14F-4D97-AF65-F5344CB8AC3E}">
        <p14:creationId xmlns:p14="http://schemas.microsoft.com/office/powerpoint/2010/main" val="1532966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4</a:t>
            </a:fld>
            <a:endParaRPr lang="en-AT"/>
          </a:p>
        </p:txBody>
      </p:sp>
    </p:spTree>
    <p:extLst>
      <p:ext uri="{BB962C8B-B14F-4D97-AF65-F5344CB8AC3E}">
        <p14:creationId xmlns:p14="http://schemas.microsoft.com/office/powerpoint/2010/main" val="339438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5</a:t>
            </a:fld>
            <a:endParaRPr lang="en-AT"/>
          </a:p>
        </p:txBody>
      </p:sp>
    </p:spTree>
    <p:extLst>
      <p:ext uri="{BB962C8B-B14F-4D97-AF65-F5344CB8AC3E}">
        <p14:creationId xmlns:p14="http://schemas.microsoft.com/office/powerpoint/2010/main" val="868264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6</a:t>
            </a:fld>
            <a:endParaRPr lang="en-AT"/>
          </a:p>
        </p:txBody>
      </p:sp>
    </p:spTree>
    <p:extLst>
      <p:ext uri="{BB962C8B-B14F-4D97-AF65-F5344CB8AC3E}">
        <p14:creationId xmlns:p14="http://schemas.microsoft.com/office/powerpoint/2010/main" val="364601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7</a:t>
            </a:fld>
            <a:endParaRPr lang="en-AT"/>
          </a:p>
        </p:txBody>
      </p:sp>
    </p:spTree>
    <p:extLst>
      <p:ext uri="{BB962C8B-B14F-4D97-AF65-F5344CB8AC3E}">
        <p14:creationId xmlns:p14="http://schemas.microsoft.com/office/powerpoint/2010/main" val="1752955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8</a:t>
            </a:fld>
            <a:endParaRPr lang="en-AT"/>
          </a:p>
        </p:txBody>
      </p:sp>
    </p:spTree>
    <p:extLst>
      <p:ext uri="{BB962C8B-B14F-4D97-AF65-F5344CB8AC3E}">
        <p14:creationId xmlns:p14="http://schemas.microsoft.com/office/powerpoint/2010/main" val="2940918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9</a:t>
            </a:fld>
            <a:endParaRPr lang="en-AT"/>
          </a:p>
        </p:txBody>
      </p:sp>
    </p:spTree>
    <p:extLst>
      <p:ext uri="{BB962C8B-B14F-4D97-AF65-F5344CB8AC3E}">
        <p14:creationId xmlns:p14="http://schemas.microsoft.com/office/powerpoint/2010/main" val="4078862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10</a:t>
            </a:fld>
            <a:endParaRPr lang="en-AT"/>
          </a:p>
        </p:txBody>
      </p:sp>
    </p:spTree>
    <p:extLst>
      <p:ext uri="{BB962C8B-B14F-4D97-AF65-F5344CB8AC3E}">
        <p14:creationId xmlns:p14="http://schemas.microsoft.com/office/powerpoint/2010/main" val="3891369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11</a:t>
            </a:fld>
            <a:endParaRPr lang="en-AT"/>
          </a:p>
        </p:txBody>
      </p:sp>
    </p:spTree>
    <p:extLst>
      <p:ext uri="{BB962C8B-B14F-4D97-AF65-F5344CB8AC3E}">
        <p14:creationId xmlns:p14="http://schemas.microsoft.com/office/powerpoint/2010/main" val="415634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05.04.24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573020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05.04.24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2128760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05.04.24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87098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05.04.24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298430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43B90E8-C175-E241-A9FD-98B0D1FD3D80}" type="datetimeFigureOut">
              <a:rPr lang="en-AT" smtClean="0"/>
              <a:t>05.04.24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3056926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43B90E8-C175-E241-A9FD-98B0D1FD3D80}" type="datetimeFigureOut">
              <a:rPr lang="en-AT" smtClean="0"/>
              <a:t>05.04.24</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3826041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43B90E8-C175-E241-A9FD-98B0D1FD3D80}" type="datetimeFigureOut">
              <a:rPr lang="en-AT" smtClean="0"/>
              <a:t>05.04.24</a:t>
            </a:fld>
            <a:endParaRPr lang="en-AT"/>
          </a:p>
        </p:txBody>
      </p:sp>
      <p:sp>
        <p:nvSpPr>
          <p:cNvPr id="8" name="Footer Placeholder 7"/>
          <p:cNvSpPr>
            <a:spLocks noGrp="1"/>
          </p:cNvSpPr>
          <p:nvPr>
            <p:ph type="ftr" sz="quarter" idx="11"/>
          </p:nvPr>
        </p:nvSpPr>
        <p:spPr/>
        <p:txBody>
          <a:bodyPr/>
          <a:lstStyle/>
          <a:p>
            <a:endParaRPr lang="en-AT"/>
          </a:p>
        </p:txBody>
      </p:sp>
      <p:sp>
        <p:nvSpPr>
          <p:cNvPr id="9" name="Slide Number Placeholder 8"/>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1289394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43B90E8-C175-E241-A9FD-98B0D1FD3D80}" type="datetimeFigureOut">
              <a:rPr lang="en-AT" smtClean="0"/>
              <a:t>05.04.24</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1929137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3B90E8-C175-E241-A9FD-98B0D1FD3D80}" type="datetimeFigureOut">
              <a:rPr lang="en-AT" smtClean="0"/>
              <a:t>05.04.24</a:t>
            </a:fld>
            <a:endParaRPr lang="en-AT"/>
          </a:p>
        </p:txBody>
      </p:sp>
      <p:sp>
        <p:nvSpPr>
          <p:cNvPr id="3" name="Footer Placeholder 2"/>
          <p:cNvSpPr>
            <a:spLocks noGrp="1"/>
          </p:cNvSpPr>
          <p:nvPr>
            <p:ph type="ftr" sz="quarter" idx="11"/>
          </p:nvPr>
        </p:nvSpPr>
        <p:spPr/>
        <p:txBody>
          <a:bodyPr/>
          <a:lstStyle/>
          <a:p>
            <a:endParaRPr lang="en-AT"/>
          </a:p>
        </p:txBody>
      </p:sp>
      <p:sp>
        <p:nvSpPr>
          <p:cNvPr id="4" name="Slide Number Placeholder 3"/>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871223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3B90E8-C175-E241-A9FD-98B0D1FD3D80}" type="datetimeFigureOut">
              <a:rPr lang="en-AT" smtClean="0"/>
              <a:t>05.04.24</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17939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3B90E8-C175-E241-A9FD-98B0D1FD3D80}" type="datetimeFigureOut">
              <a:rPr lang="en-AT" smtClean="0"/>
              <a:t>05.04.24</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936268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B90E8-C175-E241-A9FD-98B0D1FD3D80}" type="datetimeFigureOut">
              <a:rPr lang="en-AT" smtClean="0"/>
              <a:t>05.04.24</a:t>
            </a:fld>
            <a:endParaRPr lang="en-A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DB90D-5005-6442-B361-BAA55A74D08E}" type="slidenum">
              <a:rPr lang="en-AT" smtClean="0"/>
              <a:t>‹#›</a:t>
            </a:fld>
            <a:endParaRPr lang="en-AT"/>
          </a:p>
        </p:txBody>
      </p:sp>
    </p:spTree>
    <p:extLst>
      <p:ext uri="{BB962C8B-B14F-4D97-AF65-F5344CB8AC3E}">
        <p14:creationId xmlns:p14="http://schemas.microsoft.com/office/powerpoint/2010/main" val="197453719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29553-9E30-0103-B8F8-AD9543A02E42}"/>
              </a:ext>
            </a:extLst>
          </p:cNvPr>
          <p:cNvSpPr>
            <a:spLocks noGrp="1"/>
          </p:cNvSpPr>
          <p:nvPr>
            <p:ph type="ctrTitle"/>
          </p:nvPr>
        </p:nvSpPr>
        <p:spPr>
          <a:xfrm>
            <a:off x="1070459" y="3429000"/>
            <a:ext cx="4503523" cy="2809360"/>
          </a:xfrm>
        </p:spPr>
        <p:txBody>
          <a:bodyPr>
            <a:normAutofit/>
          </a:bodyPr>
          <a:lstStyle/>
          <a:p>
            <a:r>
              <a:rPr lang="en-GB" sz="4000" b="0" i="0" u="none" strike="noStrike" dirty="0">
                <a:effectLst/>
                <a:latin typeface="Avenir Next" panose="020B0503020202020204" pitchFamily="34" charset="0"/>
              </a:rPr>
              <a:t>Documents of Persecution</a:t>
            </a:r>
          </a:p>
        </p:txBody>
      </p:sp>
      <p:sp>
        <p:nvSpPr>
          <p:cNvPr id="3" name="Subtitle 2">
            <a:extLst>
              <a:ext uri="{FF2B5EF4-FFF2-40B4-BE49-F238E27FC236}">
                <a16:creationId xmlns:a16="http://schemas.microsoft.com/office/drawing/2014/main" id="{7BFF9BE7-8F0B-9FEA-F623-010AF5174B35}"/>
              </a:ext>
            </a:extLst>
          </p:cNvPr>
          <p:cNvSpPr>
            <a:spLocks noGrp="1"/>
          </p:cNvSpPr>
          <p:nvPr>
            <p:ph type="subTitle" idx="1"/>
          </p:nvPr>
        </p:nvSpPr>
        <p:spPr>
          <a:xfrm>
            <a:off x="4305805" y="4950184"/>
            <a:ext cx="9144000" cy="1098395"/>
          </a:xfrm>
        </p:spPr>
        <p:txBody>
          <a:bodyPr>
            <a:normAutofit/>
          </a:bodyPr>
          <a:lstStyle/>
          <a:p>
            <a:endParaRPr lang="en-GB" sz="1700" dirty="0">
              <a:solidFill>
                <a:srgbClr val="FFFFFF"/>
              </a:solidFill>
              <a:latin typeface="Avenir Next" panose="020B0503020202020204" pitchFamily="34" charset="0"/>
            </a:endParaRPr>
          </a:p>
          <a:p>
            <a:endParaRPr lang="en-GB" sz="1700" dirty="0">
              <a:solidFill>
                <a:srgbClr val="FFFFFF"/>
              </a:solidFill>
              <a:latin typeface="Avenir Next" panose="020B0503020202020204" pitchFamily="34" charset="0"/>
            </a:endParaRPr>
          </a:p>
          <a:p>
            <a:r>
              <a:rPr lang="en-GB" sz="1700" dirty="0">
                <a:solidFill>
                  <a:srgbClr val="FFFFFF"/>
                </a:solidFill>
                <a:latin typeface="Avenir Next" panose="020B0503020202020204" pitchFamily="34" charset="0"/>
              </a:rPr>
              <a:t>5  April 2024</a:t>
            </a:r>
            <a:endParaRPr lang="en-AT" sz="1700" dirty="0">
              <a:solidFill>
                <a:srgbClr val="FFFFFF"/>
              </a:solidFill>
              <a:latin typeface="Avenir Next" panose="020B0503020202020204" pitchFamily="34" charset="0"/>
            </a:endParaRPr>
          </a:p>
        </p:txBody>
      </p:sp>
      <p:sp>
        <p:nvSpPr>
          <p:cNvPr id="5" name="TextBox 4">
            <a:extLst>
              <a:ext uri="{FF2B5EF4-FFF2-40B4-BE49-F238E27FC236}">
                <a16:creationId xmlns:a16="http://schemas.microsoft.com/office/drawing/2014/main" id="{ECBBEE4C-85EF-0534-EB9E-11E3249B6DC2}"/>
              </a:ext>
            </a:extLst>
          </p:cNvPr>
          <p:cNvSpPr txBox="1"/>
          <p:nvPr/>
        </p:nvSpPr>
        <p:spPr>
          <a:xfrm>
            <a:off x="1200541" y="6149896"/>
            <a:ext cx="4373441" cy="369332"/>
          </a:xfrm>
          <a:prstGeom prst="rect">
            <a:avLst/>
          </a:prstGeom>
          <a:noFill/>
        </p:spPr>
        <p:txBody>
          <a:bodyPr wrap="none" rtlCol="0">
            <a:spAutoFit/>
          </a:bodyPr>
          <a:lstStyle/>
          <a:p>
            <a:r>
              <a:rPr lang="en-AT" dirty="0"/>
              <a:t>Memory cultures and the Romani Holocaust </a:t>
            </a:r>
          </a:p>
        </p:txBody>
      </p:sp>
      <p:pic>
        <p:nvPicPr>
          <p:cNvPr id="9" name="Picture 8" descr="A group of toys&#10;&#10;Description automatically generated with low confidence">
            <a:extLst>
              <a:ext uri="{FF2B5EF4-FFF2-40B4-BE49-F238E27FC236}">
                <a16:creationId xmlns:a16="http://schemas.microsoft.com/office/drawing/2014/main" id="{59AA6A26-2594-48C8-0FD9-0E251817C095}"/>
              </a:ext>
            </a:extLst>
          </p:cNvPr>
          <p:cNvPicPr>
            <a:picLocks noChangeAspect="1"/>
          </p:cNvPicPr>
          <p:nvPr/>
        </p:nvPicPr>
        <p:blipFill>
          <a:blip r:embed="rId2">
            <a:alphaModFix amt="70000"/>
          </a:blip>
          <a:stretch>
            <a:fillRect/>
          </a:stretch>
        </p:blipFill>
        <p:spPr>
          <a:xfrm>
            <a:off x="0" y="0"/>
            <a:ext cx="12192000" cy="4728249"/>
          </a:xfrm>
          <a:prstGeom prst="rect">
            <a:avLst/>
          </a:prstGeom>
        </p:spPr>
      </p:pic>
    </p:spTree>
    <p:extLst>
      <p:ext uri="{BB962C8B-B14F-4D97-AF65-F5344CB8AC3E}">
        <p14:creationId xmlns:p14="http://schemas.microsoft.com/office/powerpoint/2010/main" val="46284799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2A1B5-FBAB-124B-731A-AAFFB1927ACC}"/>
              </a:ext>
            </a:extLst>
          </p:cNvPr>
          <p:cNvSpPr txBox="1"/>
          <p:nvPr/>
        </p:nvSpPr>
        <p:spPr>
          <a:xfrm>
            <a:off x="495300" y="528071"/>
            <a:ext cx="11487953" cy="646331"/>
          </a:xfrm>
          <a:prstGeom prst="rect">
            <a:avLst/>
          </a:prstGeom>
          <a:noFill/>
        </p:spPr>
        <p:txBody>
          <a:bodyPr wrap="square" rtlCol="0">
            <a:spAutoFit/>
          </a:bodyPr>
          <a:lstStyle/>
          <a:p>
            <a:r>
              <a:rPr lang="en-GB" dirty="0" err="1"/>
              <a:t>Asavei</a:t>
            </a:r>
            <a:r>
              <a:rPr lang="en-GB" dirty="0"/>
              <a:t>, M. A. (2020). “Call the witness”: Romani Holocaust related art in Austria and Marika </a:t>
            </a:r>
            <a:r>
              <a:rPr lang="en-GB" dirty="0" err="1"/>
              <a:t>Schmiedt’s</a:t>
            </a:r>
            <a:r>
              <a:rPr lang="en-GB" dirty="0"/>
              <a:t> will to memory. Memory Studies, 13(1), 107–123.</a:t>
            </a:r>
            <a:endParaRPr lang="en-AT" dirty="0"/>
          </a:p>
        </p:txBody>
      </p:sp>
      <p:sp>
        <p:nvSpPr>
          <p:cNvPr id="3" name="TextBox 2">
            <a:extLst>
              <a:ext uri="{FF2B5EF4-FFF2-40B4-BE49-F238E27FC236}">
                <a16:creationId xmlns:a16="http://schemas.microsoft.com/office/drawing/2014/main" id="{90ADAA94-A4AE-14F5-114A-74AAC823AF00}"/>
              </a:ext>
            </a:extLst>
          </p:cNvPr>
          <p:cNvSpPr txBox="1"/>
          <p:nvPr/>
        </p:nvSpPr>
        <p:spPr>
          <a:xfrm>
            <a:off x="7943849" y="1174402"/>
            <a:ext cx="3752851" cy="2585323"/>
          </a:xfrm>
          <a:prstGeom prst="rect">
            <a:avLst/>
          </a:prstGeom>
          <a:noFill/>
        </p:spPr>
        <p:txBody>
          <a:bodyPr wrap="square" rtlCol="0">
            <a:spAutoFit/>
          </a:bodyPr>
          <a:lstStyle/>
          <a:p>
            <a:pPr marL="285750" indent="-285750">
              <a:buFont typeface="Arial" panose="020B0604020202020204" pitchFamily="34" charset="0"/>
              <a:buChar char="•"/>
            </a:pPr>
            <a:r>
              <a:rPr lang="en-AT" dirty="0"/>
              <a:t>The Right to Memory</a:t>
            </a:r>
          </a:p>
          <a:p>
            <a:pPr marL="285750" indent="-285750">
              <a:buFont typeface="Arial" panose="020B0604020202020204" pitchFamily="34" charset="0"/>
              <a:buChar char="•"/>
            </a:pPr>
            <a:r>
              <a:rPr lang="en-GB" dirty="0"/>
              <a:t>A</a:t>
            </a:r>
            <a:r>
              <a:rPr lang="en-AT" dirty="0"/>
              <a:t>rtistic memory as confrontation in counter-public spheres</a:t>
            </a:r>
          </a:p>
          <a:p>
            <a:pPr marL="285750" indent="-285750">
              <a:buFont typeface="Arial" panose="020B0604020202020204" pitchFamily="34" charset="0"/>
              <a:buChar char="•"/>
            </a:pPr>
            <a:r>
              <a:rPr lang="en-GB" dirty="0"/>
              <a:t>N</a:t>
            </a:r>
            <a:r>
              <a:rPr lang="en-AT" dirty="0"/>
              <a:t>ational unification and victimhood – different forms of memory </a:t>
            </a:r>
          </a:p>
          <a:p>
            <a:pPr marL="285750" indent="-285750">
              <a:buFont typeface="Arial" panose="020B0604020202020204" pitchFamily="34" charset="0"/>
              <a:buChar char="•"/>
            </a:pPr>
            <a:r>
              <a:rPr lang="en-GB" dirty="0"/>
              <a:t>M</a:t>
            </a:r>
            <a:r>
              <a:rPr lang="en-AT" dirty="0"/>
              <a:t>emory work and participatory artistic practice</a:t>
            </a:r>
          </a:p>
          <a:p>
            <a:endParaRPr lang="en-AT" dirty="0"/>
          </a:p>
        </p:txBody>
      </p:sp>
      <p:pic>
        <p:nvPicPr>
          <p:cNvPr id="8" name="Picture 7" descr="Graphical user interface, website&#10;&#10;Description automatically generated">
            <a:extLst>
              <a:ext uri="{FF2B5EF4-FFF2-40B4-BE49-F238E27FC236}">
                <a16:creationId xmlns:a16="http://schemas.microsoft.com/office/drawing/2014/main" id="{49A5C766-DBF6-1DF5-3095-1F68C5A72097}"/>
              </a:ext>
            </a:extLst>
          </p:cNvPr>
          <p:cNvPicPr>
            <a:picLocks noChangeAspect="1"/>
          </p:cNvPicPr>
          <p:nvPr/>
        </p:nvPicPr>
        <p:blipFill>
          <a:blip r:embed="rId3"/>
          <a:stretch>
            <a:fillRect/>
          </a:stretch>
        </p:blipFill>
        <p:spPr>
          <a:xfrm>
            <a:off x="0" y="1466128"/>
            <a:ext cx="7748730" cy="4590901"/>
          </a:xfrm>
          <a:prstGeom prst="rect">
            <a:avLst/>
          </a:prstGeom>
        </p:spPr>
      </p:pic>
      <p:pic>
        <p:nvPicPr>
          <p:cNvPr id="10" name="Picture 9" descr="A sign on a fence&#10;&#10;Description automatically generated with medium confidence">
            <a:extLst>
              <a:ext uri="{FF2B5EF4-FFF2-40B4-BE49-F238E27FC236}">
                <a16:creationId xmlns:a16="http://schemas.microsoft.com/office/drawing/2014/main" id="{4481D44B-5F35-92FE-F733-D7C128DD9798}"/>
              </a:ext>
            </a:extLst>
          </p:cNvPr>
          <p:cNvPicPr>
            <a:picLocks noChangeAspect="1"/>
          </p:cNvPicPr>
          <p:nvPr/>
        </p:nvPicPr>
        <p:blipFill>
          <a:blip r:embed="rId4"/>
          <a:stretch>
            <a:fillRect/>
          </a:stretch>
        </p:blipFill>
        <p:spPr>
          <a:xfrm>
            <a:off x="7748730" y="3637091"/>
            <a:ext cx="4417869" cy="3220909"/>
          </a:xfrm>
          <a:prstGeom prst="rect">
            <a:avLst/>
          </a:prstGeom>
        </p:spPr>
      </p:pic>
      <p:sp>
        <p:nvSpPr>
          <p:cNvPr id="11" name="TextBox 10">
            <a:extLst>
              <a:ext uri="{FF2B5EF4-FFF2-40B4-BE49-F238E27FC236}">
                <a16:creationId xmlns:a16="http://schemas.microsoft.com/office/drawing/2014/main" id="{AC774262-67E1-F505-25DE-1B46C36448B9}"/>
              </a:ext>
            </a:extLst>
          </p:cNvPr>
          <p:cNvSpPr txBox="1"/>
          <p:nvPr/>
        </p:nvSpPr>
        <p:spPr>
          <a:xfrm>
            <a:off x="0" y="6165127"/>
            <a:ext cx="7633599" cy="584775"/>
          </a:xfrm>
          <a:prstGeom prst="rect">
            <a:avLst/>
          </a:prstGeom>
          <a:noFill/>
        </p:spPr>
        <p:txBody>
          <a:bodyPr wrap="square" rtlCol="0">
            <a:spAutoFit/>
          </a:bodyPr>
          <a:lstStyle/>
          <a:p>
            <a:r>
              <a:rPr lang="en-AT" sz="1600" dirty="0"/>
              <a:t>Exhibition catalogue, 2015: </a:t>
            </a:r>
            <a:r>
              <a:rPr lang="en-GB" sz="1600" dirty="0"/>
              <a:t>http://</a:t>
            </a:r>
            <a:r>
              <a:rPr lang="en-GB" sz="1600" dirty="0" err="1"/>
              <a:t>www.uckermark</a:t>
            </a:r>
            <a:r>
              <a:rPr lang="en-GB" sz="1600" dirty="0"/>
              <a:t> -</a:t>
            </a:r>
            <a:r>
              <a:rPr lang="en-GB" sz="1600" dirty="0" err="1"/>
              <a:t>projekt.org</a:t>
            </a:r>
            <a:r>
              <a:rPr lang="en-GB" sz="1600" dirty="0"/>
              <a:t>/sites/default/files/</a:t>
            </a:r>
            <a:r>
              <a:rPr lang="en-GB" sz="1600" dirty="0" err="1"/>
              <a:t>veranstaltungen</a:t>
            </a:r>
            <a:r>
              <a:rPr lang="en-GB" sz="1600" dirty="0"/>
              <a:t>/files/ausstellung_uckermark_12.pdf</a:t>
            </a:r>
            <a:endParaRPr lang="en-AT" sz="1600" dirty="0"/>
          </a:p>
        </p:txBody>
      </p:sp>
    </p:spTree>
    <p:extLst>
      <p:ext uri="{BB962C8B-B14F-4D97-AF65-F5344CB8AC3E}">
        <p14:creationId xmlns:p14="http://schemas.microsoft.com/office/powerpoint/2010/main" val="4156876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2A1B5-FBAB-124B-731A-AAFFB1927ACC}"/>
              </a:ext>
            </a:extLst>
          </p:cNvPr>
          <p:cNvSpPr txBox="1"/>
          <p:nvPr/>
        </p:nvSpPr>
        <p:spPr>
          <a:xfrm>
            <a:off x="352024" y="5859885"/>
            <a:ext cx="3449214" cy="461665"/>
          </a:xfrm>
          <a:prstGeom prst="rect">
            <a:avLst/>
          </a:prstGeom>
          <a:noFill/>
        </p:spPr>
        <p:txBody>
          <a:bodyPr wrap="square" rtlCol="0">
            <a:spAutoFit/>
          </a:bodyPr>
          <a:lstStyle/>
          <a:p>
            <a:pPr algn="ctr"/>
            <a:r>
              <a:rPr lang="en-GB" sz="1200" dirty="0"/>
              <a:t>Marianne Hirsch, </a:t>
            </a:r>
            <a:r>
              <a:rPr lang="en-GB" sz="1200" i="1" dirty="0"/>
              <a:t>The Generation of </a:t>
            </a:r>
            <a:r>
              <a:rPr lang="en-GB" sz="1200" i="1" dirty="0" err="1"/>
              <a:t>Postmemory</a:t>
            </a:r>
            <a:r>
              <a:rPr lang="en-GB" sz="1200" i="1" dirty="0"/>
              <a:t>, </a:t>
            </a:r>
            <a:r>
              <a:rPr lang="en-GB" sz="1200" dirty="0"/>
              <a:t>New York, 2012</a:t>
            </a:r>
            <a:endParaRPr lang="en-AT" sz="1200" dirty="0"/>
          </a:p>
        </p:txBody>
      </p:sp>
      <p:sp>
        <p:nvSpPr>
          <p:cNvPr id="3" name="TextBox 2">
            <a:extLst>
              <a:ext uri="{FF2B5EF4-FFF2-40B4-BE49-F238E27FC236}">
                <a16:creationId xmlns:a16="http://schemas.microsoft.com/office/drawing/2014/main" id="{90ADAA94-A4AE-14F5-114A-74AAC823AF00}"/>
              </a:ext>
            </a:extLst>
          </p:cNvPr>
          <p:cNvSpPr txBox="1"/>
          <p:nvPr/>
        </p:nvSpPr>
        <p:spPr>
          <a:xfrm>
            <a:off x="352023" y="351784"/>
            <a:ext cx="3449214" cy="369332"/>
          </a:xfrm>
          <a:prstGeom prst="rect">
            <a:avLst/>
          </a:prstGeom>
          <a:noFill/>
        </p:spPr>
        <p:txBody>
          <a:bodyPr wrap="none" rtlCol="0">
            <a:spAutoFit/>
          </a:bodyPr>
          <a:lstStyle/>
          <a:p>
            <a:r>
              <a:rPr lang="en-AT" dirty="0"/>
              <a:t>Marianne Hirsch  – POSTMEMORY </a:t>
            </a:r>
          </a:p>
        </p:txBody>
      </p:sp>
      <p:sp>
        <p:nvSpPr>
          <p:cNvPr id="4" name="TextBox 3">
            <a:extLst>
              <a:ext uri="{FF2B5EF4-FFF2-40B4-BE49-F238E27FC236}">
                <a16:creationId xmlns:a16="http://schemas.microsoft.com/office/drawing/2014/main" id="{7EFC6915-75E9-FE58-3478-BBDB3945E8AD}"/>
              </a:ext>
            </a:extLst>
          </p:cNvPr>
          <p:cNvSpPr txBox="1"/>
          <p:nvPr/>
        </p:nvSpPr>
        <p:spPr>
          <a:xfrm>
            <a:off x="4000500" y="1089898"/>
            <a:ext cx="7896627" cy="4678204"/>
          </a:xfrm>
          <a:prstGeom prst="rect">
            <a:avLst/>
          </a:prstGeom>
          <a:noFill/>
        </p:spPr>
        <p:txBody>
          <a:bodyPr wrap="square" rtlCol="0">
            <a:spAutoFit/>
          </a:bodyPr>
          <a:lstStyle/>
          <a:p>
            <a:r>
              <a:rPr lang="en-GB" b="0" i="0" u="none" strike="noStrike" dirty="0">
                <a:effectLst/>
                <a:latin typeface="Avenir Next" panose="020B0503020202020204" pitchFamily="34" charset="0"/>
              </a:rPr>
              <a:t>‘“</a:t>
            </a:r>
            <a:r>
              <a:rPr lang="en-GB" b="0" i="0" u="none" strike="noStrike" dirty="0" err="1">
                <a:effectLst/>
                <a:latin typeface="Avenir Next" panose="020B0503020202020204" pitchFamily="34" charset="0"/>
              </a:rPr>
              <a:t>Postmemory</a:t>
            </a:r>
            <a:r>
              <a:rPr lang="en-GB" b="0" i="0" u="none" strike="noStrike" dirty="0">
                <a:effectLst/>
                <a:latin typeface="Avenir Next" panose="020B0503020202020204" pitchFamily="34" charset="0"/>
              </a:rPr>
              <a:t>” describes the relationship that the “generation after” bears to the personal, collective, and cultural trauma of those who came before — to experiences they “remember” only by means of the stories, images, and </a:t>
            </a:r>
            <a:r>
              <a:rPr lang="en-GB" b="0" i="0" u="none" strike="noStrike" dirty="0" err="1">
                <a:effectLst/>
                <a:latin typeface="Avenir Next" panose="020B0503020202020204" pitchFamily="34" charset="0"/>
              </a:rPr>
              <a:t>behaviors</a:t>
            </a:r>
            <a:r>
              <a:rPr lang="en-GB" b="0" i="0" u="none" strike="noStrike" dirty="0">
                <a:effectLst/>
                <a:latin typeface="Avenir Next" panose="020B0503020202020204" pitchFamily="34" charset="0"/>
              </a:rPr>
              <a:t> among which they grew up. But these experiences were transmitted to them so deeply and affectively as to seem to constitute memories in their own right. As I see it, the connection to the past that I define as </a:t>
            </a:r>
            <a:r>
              <a:rPr lang="en-GB" b="0" i="0" u="none" strike="noStrike" dirty="0" err="1">
                <a:effectLst/>
                <a:latin typeface="Avenir Next" panose="020B0503020202020204" pitchFamily="34" charset="0"/>
              </a:rPr>
              <a:t>postmemory</a:t>
            </a:r>
            <a:r>
              <a:rPr lang="en-GB" b="0" i="0" u="none" strike="noStrike" dirty="0">
                <a:effectLst/>
                <a:latin typeface="Avenir Next" panose="020B0503020202020204" pitchFamily="34" charset="0"/>
              </a:rPr>
              <a:t> is mediated not by recall but by imaginative investment, projection, and creation. To grow up with overwhelming inherited memories, to be dominated by narratives that preceded one´s birth or one´s consciousness, is to risk having one´s own life stories displaced, even evacuated, by our ancestors. It is to be shaped, however indirectly, by traumatic fragments of events that still defy narrative reconstruction and exceed comprehension. These events happened in the past, but their effects continue into the present.’</a:t>
            </a:r>
          </a:p>
          <a:p>
            <a:endParaRPr lang="en-GB" dirty="0">
              <a:latin typeface="Avenir Next" panose="020B0503020202020204" pitchFamily="34" charset="0"/>
            </a:endParaRPr>
          </a:p>
          <a:p>
            <a:r>
              <a:rPr lang="en-GB" sz="1400" dirty="0">
                <a:latin typeface="Avenir Next" panose="020B0503020202020204" pitchFamily="34" charset="0"/>
              </a:rPr>
              <a:t>An interview with Marianne Hirsch, https://</a:t>
            </a:r>
            <a:r>
              <a:rPr lang="en-GB" sz="1400" dirty="0" err="1">
                <a:latin typeface="Avenir Next" panose="020B0503020202020204" pitchFamily="34" charset="0"/>
              </a:rPr>
              <a:t>cup.columbia.edu</a:t>
            </a:r>
            <a:r>
              <a:rPr lang="en-GB" sz="1400" dirty="0">
                <a:latin typeface="Avenir Next" panose="020B0503020202020204" pitchFamily="34" charset="0"/>
              </a:rPr>
              <a:t>/author-interviews/</a:t>
            </a:r>
            <a:r>
              <a:rPr lang="en-GB" sz="1400" dirty="0" err="1">
                <a:latin typeface="Avenir Next" panose="020B0503020202020204" pitchFamily="34" charset="0"/>
              </a:rPr>
              <a:t>hirsch</a:t>
            </a:r>
            <a:r>
              <a:rPr lang="en-GB" sz="1400" dirty="0">
                <a:latin typeface="Avenir Next" panose="020B0503020202020204" pitchFamily="34" charset="0"/>
              </a:rPr>
              <a:t>-generation-</a:t>
            </a:r>
            <a:r>
              <a:rPr lang="en-GB" sz="1400" dirty="0" err="1">
                <a:latin typeface="Avenir Next" panose="020B0503020202020204" pitchFamily="34" charset="0"/>
              </a:rPr>
              <a:t>postmemory</a:t>
            </a:r>
            <a:endParaRPr lang="en-AT" sz="1400" dirty="0">
              <a:latin typeface="Avenir Next" panose="020B0503020202020204" pitchFamily="34" charset="0"/>
            </a:endParaRPr>
          </a:p>
        </p:txBody>
      </p:sp>
      <p:pic>
        <p:nvPicPr>
          <p:cNvPr id="6" name="Picture 5" descr="A picture containing text, tree, outdoor, sign&#10;&#10;Description automatically generated">
            <a:extLst>
              <a:ext uri="{FF2B5EF4-FFF2-40B4-BE49-F238E27FC236}">
                <a16:creationId xmlns:a16="http://schemas.microsoft.com/office/drawing/2014/main" id="{7BD51BCD-697E-94A7-2402-44626DCFAF4A}"/>
              </a:ext>
            </a:extLst>
          </p:cNvPr>
          <p:cNvPicPr>
            <a:picLocks noChangeAspect="1"/>
          </p:cNvPicPr>
          <p:nvPr/>
        </p:nvPicPr>
        <p:blipFill>
          <a:blip r:embed="rId3"/>
          <a:stretch>
            <a:fillRect/>
          </a:stretch>
        </p:blipFill>
        <p:spPr>
          <a:xfrm>
            <a:off x="473837" y="813865"/>
            <a:ext cx="3327400" cy="4991100"/>
          </a:xfrm>
          <a:prstGeom prst="rect">
            <a:avLst/>
          </a:prstGeom>
        </p:spPr>
      </p:pic>
    </p:spTree>
    <p:extLst>
      <p:ext uri="{BB962C8B-B14F-4D97-AF65-F5344CB8AC3E}">
        <p14:creationId xmlns:p14="http://schemas.microsoft.com/office/powerpoint/2010/main" val="1637629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83CDC5-1190-FBFA-EB40-3C3DBD41FCD4}"/>
              </a:ext>
            </a:extLst>
          </p:cNvPr>
          <p:cNvSpPr txBox="1"/>
          <p:nvPr/>
        </p:nvSpPr>
        <p:spPr>
          <a:xfrm>
            <a:off x="723900" y="704850"/>
            <a:ext cx="2428101" cy="369332"/>
          </a:xfrm>
          <a:prstGeom prst="rect">
            <a:avLst/>
          </a:prstGeom>
          <a:noFill/>
        </p:spPr>
        <p:txBody>
          <a:bodyPr wrap="none" rtlCol="0">
            <a:spAutoFit/>
          </a:bodyPr>
          <a:lstStyle/>
          <a:p>
            <a:r>
              <a:rPr lang="en-AT" dirty="0"/>
              <a:t>Marika Schmidt (*1966)</a:t>
            </a:r>
          </a:p>
        </p:txBody>
      </p:sp>
      <p:pic>
        <p:nvPicPr>
          <p:cNvPr id="5" name="Picture 4" descr="A picture containing text, newspaper, screenshot&#10;&#10;Description automatically generated">
            <a:extLst>
              <a:ext uri="{FF2B5EF4-FFF2-40B4-BE49-F238E27FC236}">
                <a16:creationId xmlns:a16="http://schemas.microsoft.com/office/drawing/2014/main" id="{0C6985B2-B987-DD28-A719-C1E03D55BC0A}"/>
              </a:ext>
            </a:extLst>
          </p:cNvPr>
          <p:cNvPicPr>
            <a:picLocks noChangeAspect="1"/>
          </p:cNvPicPr>
          <p:nvPr/>
        </p:nvPicPr>
        <p:blipFill>
          <a:blip r:embed="rId3"/>
          <a:stretch>
            <a:fillRect/>
          </a:stretch>
        </p:blipFill>
        <p:spPr>
          <a:xfrm>
            <a:off x="723900" y="1330735"/>
            <a:ext cx="5482335" cy="4196530"/>
          </a:xfrm>
          <a:prstGeom prst="rect">
            <a:avLst/>
          </a:prstGeom>
        </p:spPr>
      </p:pic>
      <p:sp>
        <p:nvSpPr>
          <p:cNvPr id="7" name="TextBox 6">
            <a:extLst>
              <a:ext uri="{FF2B5EF4-FFF2-40B4-BE49-F238E27FC236}">
                <a16:creationId xmlns:a16="http://schemas.microsoft.com/office/drawing/2014/main" id="{A39DE6C6-8ADA-6E3D-9DE7-A8D755580A62}"/>
              </a:ext>
            </a:extLst>
          </p:cNvPr>
          <p:cNvSpPr txBox="1"/>
          <p:nvPr/>
        </p:nvSpPr>
        <p:spPr>
          <a:xfrm>
            <a:off x="723900" y="5599152"/>
            <a:ext cx="3832331" cy="369332"/>
          </a:xfrm>
          <a:prstGeom prst="rect">
            <a:avLst/>
          </a:prstGeom>
          <a:noFill/>
        </p:spPr>
        <p:txBody>
          <a:bodyPr wrap="none" rtlCol="0">
            <a:spAutoFit/>
          </a:bodyPr>
          <a:lstStyle/>
          <a:p>
            <a:r>
              <a:rPr lang="en-AT" dirty="0"/>
              <a:t>Marika Schmiedt, </a:t>
            </a:r>
            <a:r>
              <a:rPr lang="en-AT" i="1" dirty="0"/>
              <a:t>What remains, </a:t>
            </a:r>
            <a:r>
              <a:rPr lang="en-AT" dirty="0"/>
              <a:t>2014</a:t>
            </a:r>
            <a:r>
              <a:rPr lang="en-AT" i="1" dirty="0"/>
              <a:t> </a:t>
            </a:r>
            <a:endParaRPr lang="en-AT" dirty="0"/>
          </a:p>
        </p:txBody>
      </p:sp>
      <p:pic>
        <p:nvPicPr>
          <p:cNvPr id="13" name="Picture 12" descr="Graphical user interface, text, website, calendar&#10;&#10;Description automatically generated with medium confidence">
            <a:extLst>
              <a:ext uri="{FF2B5EF4-FFF2-40B4-BE49-F238E27FC236}">
                <a16:creationId xmlns:a16="http://schemas.microsoft.com/office/drawing/2014/main" id="{5A3E5668-5960-5B6E-31EA-F98BBDAC97EA}"/>
              </a:ext>
            </a:extLst>
          </p:cNvPr>
          <p:cNvPicPr>
            <a:picLocks noChangeAspect="1"/>
          </p:cNvPicPr>
          <p:nvPr/>
        </p:nvPicPr>
        <p:blipFill>
          <a:blip r:embed="rId4"/>
          <a:stretch>
            <a:fillRect/>
          </a:stretch>
        </p:blipFill>
        <p:spPr>
          <a:xfrm>
            <a:off x="6513069" y="1330736"/>
            <a:ext cx="5258808" cy="4196529"/>
          </a:xfrm>
          <a:prstGeom prst="rect">
            <a:avLst/>
          </a:prstGeom>
        </p:spPr>
      </p:pic>
      <p:sp>
        <p:nvSpPr>
          <p:cNvPr id="15" name="TextBox 14">
            <a:extLst>
              <a:ext uri="{FF2B5EF4-FFF2-40B4-BE49-F238E27FC236}">
                <a16:creationId xmlns:a16="http://schemas.microsoft.com/office/drawing/2014/main" id="{71CE6904-784E-7FC1-B23F-7D8C6CF5D973}"/>
              </a:ext>
            </a:extLst>
          </p:cNvPr>
          <p:cNvSpPr txBox="1"/>
          <p:nvPr/>
        </p:nvSpPr>
        <p:spPr>
          <a:xfrm>
            <a:off x="7540065" y="5599152"/>
            <a:ext cx="2856679" cy="369332"/>
          </a:xfrm>
          <a:prstGeom prst="rect">
            <a:avLst/>
          </a:prstGeom>
          <a:noFill/>
        </p:spPr>
        <p:txBody>
          <a:bodyPr wrap="none" rtlCol="0">
            <a:spAutoFit/>
          </a:bodyPr>
          <a:lstStyle/>
          <a:p>
            <a:r>
              <a:rPr lang="en-AT" i="1" dirty="0"/>
              <a:t>An undesirable Society, </a:t>
            </a:r>
            <a:r>
              <a:rPr lang="en-AT" dirty="0"/>
              <a:t>2001</a:t>
            </a:r>
            <a:endParaRPr lang="en-AT" i="1" dirty="0"/>
          </a:p>
        </p:txBody>
      </p:sp>
    </p:spTree>
    <p:extLst>
      <p:ext uri="{BB962C8B-B14F-4D97-AF65-F5344CB8AC3E}">
        <p14:creationId xmlns:p14="http://schemas.microsoft.com/office/powerpoint/2010/main" val="2610282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83CDC5-1190-FBFA-EB40-3C3DBD41FCD4}"/>
              </a:ext>
            </a:extLst>
          </p:cNvPr>
          <p:cNvSpPr txBox="1"/>
          <p:nvPr/>
        </p:nvSpPr>
        <p:spPr>
          <a:xfrm>
            <a:off x="723900" y="704850"/>
            <a:ext cx="2543517" cy="369332"/>
          </a:xfrm>
          <a:prstGeom prst="rect">
            <a:avLst/>
          </a:prstGeom>
          <a:noFill/>
        </p:spPr>
        <p:txBody>
          <a:bodyPr wrap="none" rtlCol="0">
            <a:spAutoFit/>
          </a:bodyPr>
          <a:lstStyle/>
          <a:p>
            <a:r>
              <a:rPr lang="en-AT" dirty="0"/>
              <a:t>Marika Schmiedt (*1966)</a:t>
            </a:r>
          </a:p>
        </p:txBody>
      </p:sp>
      <p:pic>
        <p:nvPicPr>
          <p:cNvPr id="9" name="Picture 8" descr="Text&#10;&#10;Description automatically generated">
            <a:extLst>
              <a:ext uri="{FF2B5EF4-FFF2-40B4-BE49-F238E27FC236}">
                <a16:creationId xmlns:a16="http://schemas.microsoft.com/office/drawing/2014/main" id="{586A4403-7C7D-2875-9A4C-17862B499DC2}"/>
              </a:ext>
            </a:extLst>
          </p:cNvPr>
          <p:cNvPicPr>
            <a:picLocks noChangeAspect="1"/>
          </p:cNvPicPr>
          <p:nvPr/>
        </p:nvPicPr>
        <p:blipFill>
          <a:blip r:embed="rId3"/>
          <a:stretch>
            <a:fillRect/>
          </a:stretch>
        </p:blipFill>
        <p:spPr>
          <a:xfrm>
            <a:off x="6299202" y="2076450"/>
            <a:ext cx="5482336" cy="2705100"/>
          </a:xfrm>
          <a:prstGeom prst="rect">
            <a:avLst/>
          </a:prstGeom>
        </p:spPr>
      </p:pic>
      <p:sp>
        <p:nvSpPr>
          <p:cNvPr id="10" name="TextBox 9">
            <a:extLst>
              <a:ext uri="{FF2B5EF4-FFF2-40B4-BE49-F238E27FC236}">
                <a16:creationId xmlns:a16="http://schemas.microsoft.com/office/drawing/2014/main" id="{931255AB-899C-9806-90E8-4E2BE3FE3593}"/>
              </a:ext>
            </a:extLst>
          </p:cNvPr>
          <p:cNvSpPr txBox="1"/>
          <p:nvPr/>
        </p:nvSpPr>
        <p:spPr>
          <a:xfrm>
            <a:off x="6299202" y="4781550"/>
            <a:ext cx="5482335" cy="738664"/>
          </a:xfrm>
          <a:prstGeom prst="rect">
            <a:avLst/>
          </a:prstGeom>
          <a:noFill/>
        </p:spPr>
        <p:txBody>
          <a:bodyPr wrap="square" rtlCol="0">
            <a:spAutoFit/>
          </a:bodyPr>
          <a:lstStyle/>
          <a:p>
            <a:r>
              <a:rPr lang="en-GB" dirty="0"/>
              <a:t>Quote by Gayatri </a:t>
            </a:r>
            <a:r>
              <a:rPr lang="en-GB" dirty="0" err="1"/>
              <a:t>Chakravorty</a:t>
            </a:r>
            <a:r>
              <a:rPr lang="en-GB" dirty="0"/>
              <a:t> Spivak, </a:t>
            </a:r>
          </a:p>
          <a:p>
            <a:r>
              <a:rPr lang="en-GB" sz="1200" dirty="0"/>
              <a:t>https://</a:t>
            </a:r>
            <a:r>
              <a:rPr lang="en-GB" sz="1200" dirty="0" err="1"/>
              <a:t>marikaschmiedt.com</a:t>
            </a:r>
            <a:r>
              <a:rPr lang="en-GB" sz="1200" dirty="0"/>
              <a:t>/2015/08/06/regarding-marika-schmiedts-request-for-permission-of-showing-her-art-installation-in-kirchstetten/</a:t>
            </a:r>
            <a:endParaRPr lang="en-AT" sz="1200" dirty="0"/>
          </a:p>
        </p:txBody>
      </p:sp>
      <p:sp>
        <p:nvSpPr>
          <p:cNvPr id="2" name="TextBox 1">
            <a:extLst>
              <a:ext uri="{FF2B5EF4-FFF2-40B4-BE49-F238E27FC236}">
                <a16:creationId xmlns:a16="http://schemas.microsoft.com/office/drawing/2014/main" id="{3A9E2DE9-2442-F851-7276-AD18198E133A}"/>
              </a:ext>
            </a:extLst>
          </p:cNvPr>
          <p:cNvSpPr txBox="1"/>
          <p:nvPr/>
        </p:nvSpPr>
        <p:spPr>
          <a:xfrm>
            <a:off x="3333751" y="704850"/>
            <a:ext cx="5238750" cy="923330"/>
          </a:xfrm>
          <a:prstGeom prst="rect">
            <a:avLst/>
          </a:prstGeom>
          <a:noFill/>
        </p:spPr>
        <p:txBody>
          <a:bodyPr wrap="square" rtlCol="0">
            <a:spAutoFit/>
          </a:bodyPr>
          <a:lstStyle/>
          <a:p>
            <a:r>
              <a:rPr lang="en-GB" dirty="0" err="1"/>
              <a:t>Futschikato</a:t>
            </a:r>
            <a:r>
              <a:rPr lang="en-GB" dirty="0"/>
              <a:t>—The Missing Roma and Sinti</a:t>
            </a:r>
          </a:p>
          <a:p>
            <a:r>
              <a:rPr lang="en-GB" dirty="0"/>
              <a:t>from </a:t>
            </a:r>
            <a:r>
              <a:rPr lang="en-GB" dirty="0" err="1"/>
              <a:t>Kirchstetten</a:t>
            </a:r>
            <a:r>
              <a:rPr lang="en-GB" dirty="0"/>
              <a:t> and the “The </a:t>
            </a:r>
            <a:r>
              <a:rPr lang="en-GB" dirty="0" err="1"/>
              <a:t>Weinheber</a:t>
            </a:r>
            <a:r>
              <a:rPr lang="en-GB" dirty="0"/>
              <a:t> Case”</a:t>
            </a:r>
          </a:p>
          <a:p>
            <a:endParaRPr lang="en-AT" dirty="0"/>
          </a:p>
        </p:txBody>
      </p:sp>
      <p:sp>
        <p:nvSpPr>
          <p:cNvPr id="4" name="TextBox 3">
            <a:extLst>
              <a:ext uri="{FF2B5EF4-FFF2-40B4-BE49-F238E27FC236}">
                <a16:creationId xmlns:a16="http://schemas.microsoft.com/office/drawing/2014/main" id="{DC8B5754-18F1-EDA3-5EF1-660DABD5C571}"/>
              </a:ext>
            </a:extLst>
          </p:cNvPr>
          <p:cNvSpPr txBox="1"/>
          <p:nvPr/>
        </p:nvSpPr>
        <p:spPr>
          <a:xfrm>
            <a:off x="842348" y="5968484"/>
            <a:ext cx="10939189" cy="338554"/>
          </a:xfrm>
          <a:prstGeom prst="rect">
            <a:avLst/>
          </a:prstGeom>
          <a:noFill/>
        </p:spPr>
        <p:txBody>
          <a:bodyPr wrap="square" rtlCol="0">
            <a:spAutoFit/>
          </a:bodyPr>
          <a:lstStyle/>
          <a:p>
            <a:r>
              <a:rPr lang="en-GB" sz="1600" dirty="0"/>
              <a:t>https://</a:t>
            </a:r>
            <a:r>
              <a:rPr lang="en-GB" sz="1600" dirty="0" err="1"/>
              <a:t>marikaschmiedt.com</a:t>
            </a:r>
            <a:r>
              <a:rPr lang="en-GB" sz="1600" dirty="0"/>
              <a:t>/futschikato-die-verschwundenen-roma-und-sinti-aus-kirchstetten-und-der-fall-weinheber/</a:t>
            </a:r>
            <a:endParaRPr lang="en-AT" sz="1600" dirty="0"/>
          </a:p>
        </p:txBody>
      </p:sp>
      <p:pic>
        <p:nvPicPr>
          <p:cNvPr id="8" name="Picture 7" descr="A person standing next to a sign&#10;&#10;Description automatically generated">
            <a:extLst>
              <a:ext uri="{FF2B5EF4-FFF2-40B4-BE49-F238E27FC236}">
                <a16:creationId xmlns:a16="http://schemas.microsoft.com/office/drawing/2014/main" id="{FF715DC6-217C-157A-0DB9-9BEA430BD152}"/>
              </a:ext>
            </a:extLst>
          </p:cNvPr>
          <p:cNvPicPr>
            <a:picLocks noChangeAspect="1"/>
          </p:cNvPicPr>
          <p:nvPr/>
        </p:nvPicPr>
        <p:blipFill>
          <a:blip r:embed="rId4"/>
          <a:stretch>
            <a:fillRect/>
          </a:stretch>
        </p:blipFill>
        <p:spPr>
          <a:xfrm>
            <a:off x="863599" y="2076450"/>
            <a:ext cx="4602265" cy="3443764"/>
          </a:xfrm>
          <a:prstGeom prst="rect">
            <a:avLst/>
          </a:prstGeom>
        </p:spPr>
      </p:pic>
    </p:spTree>
    <p:extLst>
      <p:ext uri="{BB962C8B-B14F-4D97-AF65-F5344CB8AC3E}">
        <p14:creationId xmlns:p14="http://schemas.microsoft.com/office/powerpoint/2010/main" val="126275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A6F78-37B9-30A1-F75C-E095552A7AB6}"/>
              </a:ext>
            </a:extLst>
          </p:cNvPr>
          <p:cNvSpPr txBox="1"/>
          <p:nvPr/>
        </p:nvSpPr>
        <p:spPr>
          <a:xfrm>
            <a:off x="416954" y="283335"/>
            <a:ext cx="8700523" cy="369332"/>
          </a:xfrm>
          <a:prstGeom prst="rect">
            <a:avLst/>
          </a:prstGeom>
          <a:noFill/>
        </p:spPr>
        <p:txBody>
          <a:bodyPr wrap="none" rtlCol="0">
            <a:spAutoFit/>
          </a:bodyPr>
          <a:lstStyle/>
          <a:p>
            <a:r>
              <a:rPr lang="en-GB" dirty="0" err="1"/>
              <a:t>Ceija</a:t>
            </a:r>
            <a:r>
              <a:rPr lang="en-GB" dirty="0"/>
              <a:t> </a:t>
            </a:r>
            <a:r>
              <a:rPr lang="en-GB" dirty="0" err="1"/>
              <a:t>Stojka</a:t>
            </a:r>
            <a:r>
              <a:rPr lang="en-GB" dirty="0"/>
              <a:t>. This Has Happened, (Museo Reina Sofía, 22 November 2019 – 23 March 2020)</a:t>
            </a:r>
            <a:endParaRPr lang="en-AT" dirty="0"/>
          </a:p>
        </p:txBody>
      </p:sp>
      <p:pic>
        <p:nvPicPr>
          <p:cNvPr id="5" name="Picture 4" descr="A picture containing plant, tree, colorful&#10;&#10;Description automatically generated">
            <a:extLst>
              <a:ext uri="{FF2B5EF4-FFF2-40B4-BE49-F238E27FC236}">
                <a16:creationId xmlns:a16="http://schemas.microsoft.com/office/drawing/2014/main" id="{EF05682B-9A77-E259-65A5-4DD4E7E2D448}"/>
              </a:ext>
            </a:extLst>
          </p:cNvPr>
          <p:cNvPicPr>
            <a:picLocks noChangeAspect="1"/>
          </p:cNvPicPr>
          <p:nvPr/>
        </p:nvPicPr>
        <p:blipFill>
          <a:blip r:embed="rId2"/>
          <a:stretch>
            <a:fillRect/>
          </a:stretch>
        </p:blipFill>
        <p:spPr>
          <a:xfrm>
            <a:off x="476308" y="986672"/>
            <a:ext cx="6308991" cy="4849327"/>
          </a:xfrm>
          <a:prstGeom prst="rect">
            <a:avLst/>
          </a:prstGeom>
        </p:spPr>
      </p:pic>
      <p:sp>
        <p:nvSpPr>
          <p:cNvPr id="6" name="TextBox 5">
            <a:extLst>
              <a:ext uri="{FF2B5EF4-FFF2-40B4-BE49-F238E27FC236}">
                <a16:creationId xmlns:a16="http://schemas.microsoft.com/office/drawing/2014/main" id="{D56E931B-F078-F95E-7275-3EAF042C6DD0}"/>
              </a:ext>
            </a:extLst>
          </p:cNvPr>
          <p:cNvSpPr txBox="1"/>
          <p:nvPr/>
        </p:nvSpPr>
        <p:spPr>
          <a:xfrm>
            <a:off x="476307" y="5835999"/>
            <a:ext cx="6308991" cy="646331"/>
          </a:xfrm>
          <a:prstGeom prst="rect">
            <a:avLst/>
          </a:prstGeom>
          <a:noFill/>
        </p:spPr>
        <p:txBody>
          <a:bodyPr wrap="square" rtlCol="0">
            <a:spAutoFit/>
          </a:bodyPr>
          <a:lstStyle/>
          <a:p>
            <a:r>
              <a:rPr lang="en-GB" dirty="0" err="1"/>
              <a:t>Ceija</a:t>
            </a:r>
            <a:r>
              <a:rPr lang="en-GB" dirty="0"/>
              <a:t> </a:t>
            </a:r>
            <a:r>
              <a:rPr lang="en-GB" dirty="0" err="1"/>
              <a:t>Stojka</a:t>
            </a:r>
            <a:r>
              <a:rPr lang="en-GB" dirty="0"/>
              <a:t>, Sans titre, 1993, acrylic on board, Courtesy </a:t>
            </a:r>
            <a:r>
              <a:rPr lang="en-GB" dirty="0" err="1"/>
              <a:t>Hojda</a:t>
            </a:r>
            <a:r>
              <a:rPr lang="en-GB" dirty="0"/>
              <a:t> et </a:t>
            </a:r>
            <a:r>
              <a:rPr lang="en-GB" dirty="0" err="1"/>
              <a:t>Nuna</a:t>
            </a:r>
            <a:r>
              <a:rPr lang="en-GB" dirty="0"/>
              <a:t> </a:t>
            </a:r>
            <a:r>
              <a:rPr lang="en-GB" dirty="0" err="1"/>
              <a:t>Stojka</a:t>
            </a:r>
            <a:r>
              <a:rPr lang="en-GB" dirty="0"/>
              <a:t>, © </a:t>
            </a:r>
            <a:r>
              <a:rPr lang="en-GB" dirty="0" err="1"/>
              <a:t>Ceija</a:t>
            </a:r>
            <a:r>
              <a:rPr lang="en-GB" dirty="0"/>
              <a:t> </a:t>
            </a:r>
            <a:r>
              <a:rPr lang="en-GB" dirty="0" err="1"/>
              <a:t>Stojka</a:t>
            </a:r>
            <a:r>
              <a:rPr lang="en-GB" dirty="0"/>
              <a:t>, © ADAGP, 2017</a:t>
            </a:r>
            <a:endParaRPr lang="en-AT" dirty="0"/>
          </a:p>
        </p:txBody>
      </p:sp>
      <p:pic>
        <p:nvPicPr>
          <p:cNvPr id="10" name="Picture 9" descr="A group of mannequins wearing clothing&#10;&#10;Description automatically generated with low confidence">
            <a:extLst>
              <a:ext uri="{FF2B5EF4-FFF2-40B4-BE49-F238E27FC236}">
                <a16:creationId xmlns:a16="http://schemas.microsoft.com/office/drawing/2014/main" id="{6225EDC0-4682-9ECF-1210-B3B7D0D616BE}"/>
              </a:ext>
            </a:extLst>
          </p:cNvPr>
          <p:cNvPicPr>
            <a:picLocks noChangeAspect="1"/>
          </p:cNvPicPr>
          <p:nvPr/>
        </p:nvPicPr>
        <p:blipFill>
          <a:blip r:embed="rId3"/>
          <a:stretch>
            <a:fillRect/>
          </a:stretch>
        </p:blipFill>
        <p:spPr>
          <a:xfrm>
            <a:off x="7434731" y="1004336"/>
            <a:ext cx="3884410" cy="4849327"/>
          </a:xfrm>
          <a:prstGeom prst="rect">
            <a:avLst/>
          </a:prstGeom>
        </p:spPr>
      </p:pic>
      <p:sp>
        <p:nvSpPr>
          <p:cNvPr id="13" name="TextBox 12">
            <a:extLst>
              <a:ext uri="{FF2B5EF4-FFF2-40B4-BE49-F238E27FC236}">
                <a16:creationId xmlns:a16="http://schemas.microsoft.com/office/drawing/2014/main" id="{19FED117-FE8A-71FE-1EA8-B69C741C4A69}"/>
              </a:ext>
            </a:extLst>
          </p:cNvPr>
          <p:cNvSpPr txBox="1"/>
          <p:nvPr/>
        </p:nvSpPr>
        <p:spPr>
          <a:xfrm>
            <a:off x="7434732" y="5853662"/>
            <a:ext cx="3884410" cy="923330"/>
          </a:xfrm>
          <a:prstGeom prst="rect">
            <a:avLst/>
          </a:prstGeom>
          <a:noFill/>
        </p:spPr>
        <p:txBody>
          <a:bodyPr wrap="square" rtlCol="0">
            <a:spAutoFit/>
          </a:bodyPr>
          <a:lstStyle/>
          <a:p>
            <a:r>
              <a:rPr lang="en-AT" dirty="0"/>
              <a:t>Ceija Stojka, image from: </a:t>
            </a:r>
            <a:r>
              <a:rPr lang="en-GB" dirty="0"/>
              <a:t>https://</a:t>
            </a:r>
            <a:r>
              <a:rPr lang="en-GB" dirty="0" err="1"/>
              <a:t>volksgruppen.orf.at</a:t>
            </a:r>
            <a:r>
              <a:rPr lang="en-GB" dirty="0"/>
              <a:t>/v2/</a:t>
            </a:r>
            <a:r>
              <a:rPr lang="en-GB" dirty="0" err="1"/>
              <a:t>roma</a:t>
            </a:r>
            <a:r>
              <a:rPr lang="en-GB" dirty="0"/>
              <a:t>/stories/2904664/</a:t>
            </a:r>
            <a:endParaRPr lang="en-AT" dirty="0"/>
          </a:p>
        </p:txBody>
      </p:sp>
    </p:spTree>
    <p:extLst>
      <p:ext uri="{BB962C8B-B14F-4D97-AF65-F5344CB8AC3E}">
        <p14:creationId xmlns:p14="http://schemas.microsoft.com/office/powerpoint/2010/main" val="2452076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4" name="Picture 3" descr="A person sitting at a table&#10;&#10;Description automatically generated with medium confidence">
            <a:extLst>
              <a:ext uri="{FF2B5EF4-FFF2-40B4-BE49-F238E27FC236}">
                <a16:creationId xmlns:a16="http://schemas.microsoft.com/office/drawing/2014/main" id="{E741EFC4-4356-E02B-C584-C5EA309493B3}"/>
              </a:ext>
            </a:extLst>
          </p:cNvPr>
          <p:cNvPicPr>
            <a:picLocks noChangeAspect="1"/>
          </p:cNvPicPr>
          <p:nvPr/>
        </p:nvPicPr>
        <p:blipFill>
          <a:blip r:embed="rId2"/>
          <a:stretch>
            <a:fillRect/>
          </a:stretch>
        </p:blipFill>
        <p:spPr>
          <a:xfrm>
            <a:off x="857249" y="647419"/>
            <a:ext cx="4922682" cy="3391181"/>
          </a:xfrm>
          <a:prstGeom prst="rect">
            <a:avLst/>
          </a:prstGeom>
        </p:spPr>
      </p:pic>
      <p:sp>
        <p:nvSpPr>
          <p:cNvPr id="6" name="TextBox 5">
            <a:extLst>
              <a:ext uri="{FF2B5EF4-FFF2-40B4-BE49-F238E27FC236}">
                <a16:creationId xmlns:a16="http://schemas.microsoft.com/office/drawing/2014/main" id="{6AC2DF61-A746-5E19-0153-D7BC492F6BBA}"/>
              </a:ext>
            </a:extLst>
          </p:cNvPr>
          <p:cNvSpPr txBox="1"/>
          <p:nvPr/>
        </p:nvSpPr>
        <p:spPr>
          <a:xfrm>
            <a:off x="2064785" y="4171950"/>
            <a:ext cx="2507610" cy="369332"/>
          </a:xfrm>
          <a:prstGeom prst="rect">
            <a:avLst/>
          </a:prstGeom>
          <a:noFill/>
        </p:spPr>
        <p:txBody>
          <a:bodyPr wrap="none" rtlCol="0">
            <a:spAutoFit/>
          </a:bodyPr>
          <a:lstStyle/>
          <a:p>
            <a:r>
              <a:rPr lang="en-AT" dirty="0"/>
              <a:t>Ceija Stojka (1933–2013)</a:t>
            </a:r>
          </a:p>
        </p:txBody>
      </p:sp>
      <p:pic>
        <p:nvPicPr>
          <p:cNvPr id="8" name="Picture 7" descr="A picture containing map&#10;&#10;Description automatically generated">
            <a:extLst>
              <a:ext uri="{FF2B5EF4-FFF2-40B4-BE49-F238E27FC236}">
                <a16:creationId xmlns:a16="http://schemas.microsoft.com/office/drawing/2014/main" id="{3AC79447-CA5D-8832-C051-5E5221A70F23}"/>
              </a:ext>
            </a:extLst>
          </p:cNvPr>
          <p:cNvPicPr>
            <a:picLocks noChangeAspect="1"/>
          </p:cNvPicPr>
          <p:nvPr/>
        </p:nvPicPr>
        <p:blipFill>
          <a:blip r:embed="rId3"/>
          <a:stretch>
            <a:fillRect/>
          </a:stretch>
        </p:blipFill>
        <p:spPr>
          <a:xfrm>
            <a:off x="6412071" y="2616200"/>
            <a:ext cx="2070100" cy="3111500"/>
          </a:xfrm>
          <a:prstGeom prst="rect">
            <a:avLst/>
          </a:prstGeom>
        </p:spPr>
      </p:pic>
      <p:sp>
        <p:nvSpPr>
          <p:cNvPr id="9" name="TextBox 8">
            <a:extLst>
              <a:ext uri="{FF2B5EF4-FFF2-40B4-BE49-F238E27FC236}">
                <a16:creationId xmlns:a16="http://schemas.microsoft.com/office/drawing/2014/main" id="{03E3920A-F899-9B42-C19F-B5A48C192818}"/>
              </a:ext>
            </a:extLst>
          </p:cNvPr>
          <p:cNvSpPr txBox="1"/>
          <p:nvPr/>
        </p:nvSpPr>
        <p:spPr>
          <a:xfrm>
            <a:off x="6412071" y="5727700"/>
            <a:ext cx="2070100" cy="1015663"/>
          </a:xfrm>
          <a:prstGeom prst="rect">
            <a:avLst/>
          </a:prstGeom>
          <a:noFill/>
        </p:spPr>
        <p:txBody>
          <a:bodyPr wrap="square" rtlCol="0">
            <a:spAutoFit/>
          </a:bodyPr>
          <a:lstStyle/>
          <a:p>
            <a:r>
              <a:rPr lang="en-GB" sz="1200" dirty="0"/>
              <a:t>The Memoirs of </a:t>
            </a:r>
            <a:r>
              <a:rPr lang="en-GB" sz="1200" dirty="0" err="1"/>
              <a:t>Ceija</a:t>
            </a:r>
            <a:r>
              <a:rPr lang="en-GB" sz="1200" dirty="0"/>
              <a:t> </a:t>
            </a:r>
            <a:r>
              <a:rPr lang="en-GB" sz="1200" dirty="0" err="1"/>
              <a:t>Stojka</a:t>
            </a:r>
            <a:r>
              <a:rPr lang="en-GB" sz="1200" dirty="0"/>
              <a:t>, Child Survivor of the Romani Holocaust, 2022 (Engl. Translation)</a:t>
            </a:r>
          </a:p>
          <a:p>
            <a:endParaRPr lang="en-AT" sz="1200" dirty="0"/>
          </a:p>
        </p:txBody>
      </p:sp>
      <p:sp>
        <p:nvSpPr>
          <p:cNvPr id="10" name="TextBox 9">
            <a:extLst>
              <a:ext uri="{FF2B5EF4-FFF2-40B4-BE49-F238E27FC236}">
                <a16:creationId xmlns:a16="http://schemas.microsoft.com/office/drawing/2014/main" id="{D2111F18-277B-4843-113F-E131D427CD83}"/>
              </a:ext>
            </a:extLst>
          </p:cNvPr>
          <p:cNvSpPr txBox="1"/>
          <p:nvPr/>
        </p:nvSpPr>
        <p:spPr>
          <a:xfrm>
            <a:off x="8693240" y="566678"/>
            <a:ext cx="3026535" cy="3508653"/>
          </a:xfrm>
          <a:prstGeom prst="rect">
            <a:avLst/>
          </a:prstGeom>
          <a:noFill/>
        </p:spPr>
        <p:txBody>
          <a:bodyPr wrap="square" rtlCol="0">
            <a:spAutoFit/>
          </a:bodyPr>
          <a:lstStyle/>
          <a:p>
            <a:r>
              <a:rPr lang="en-GB" dirty="0"/>
              <a:t>“The dead fly off in a rustling of wings. They rush out, they</a:t>
            </a:r>
            <a:br>
              <a:rPr lang="en-GB" dirty="0"/>
            </a:br>
            <a:r>
              <a:rPr lang="en-GB" dirty="0"/>
              <a:t>shake themselves. I can feel them. They sing, and the sky’s</a:t>
            </a:r>
            <a:br>
              <a:rPr lang="en-GB" dirty="0"/>
            </a:br>
            <a:r>
              <a:rPr lang="en-GB" dirty="0"/>
              <a:t>full of birds. It’s only their bodies that are lying there. They’ve</a:t>
            </a:r>
            <a:br>
              <a:rPr lang="en-GB" dirty="0"/>
            </a:br>
            <a:r>
              <a:rPr lang="en-GB" dirty="0"/>
              <a:t>left their bodies […] we’re carrying them along with our own lives.”</a:t>
            </a:r>
          </a:p>
          <a:p>
            <a:endParaRPr lang="en-GB" dirty="0"/>
          </a:p>
          <a:p>
            <a:r>
              <a:rPr lang="en-GB" sz="1200" dirty="0" err="1"/>
              <a:t>Ceija</a:t>
            </a:r>
            <a:r>
              <a:rPr lang="en-GB" sz="1200" dirty="0"/>
              <a:t> </a:t>
            </a:r>
            <a:r>
              <a:rPr lang="en-GB" sz="1200" dirty="0" err="1"/>
              <a:t>Stojka</a:t>
            </a:r>
            <a:r>
              <a:rPr lang="en-GB" sz="1200" dirty="0"/>
              <a:t>, </a:t>
            </a:r>
            <a:r>
              <a:rPr lang="en-GB" sz="1200" i="1" dirty="0"/>
              <a:t>Je </a:t>
            </a:r>
            <a:r>
              <a:rPr lang="en-GB" sz="1200" i="1" dirty="0" err="1"/>
              <a:t>rêve</a:t>
            </a:r>
            <a:r>
              <a:rPr lang="en-GB" sz="1200" i="1" dirty="0"/>
              <a:t> que je vis? </a:t>
            </a:r>
            <a:r>
              <a:rPr lang="en-GB" sz="1200" i="1" dirty="0" err="1"/>
              <a:t>Libérée</a:t>
            </a:r>
            <a:r>
              <a:rPr lang="en-GB" sz="1200" i="1" dirty="0"/>
              <a:t> de Bergen-Belsen</a:t>
            </a:r>
            <a:endParaRPr lang="en-AT" sz="1200" i="1" dirty="0"/>
          </a:p>
        </p:txBody>
      </p:sp>
    </p:spTree>
    <p:extLst>
      <p:ext uri="{BB962C8B-B14F-4D97-AF65-F5344CB8AC3E}">
        <p14:creationId xmlns:p14="http://schemas.microsoft.com/office/powerpoint/2010/main" val="1202590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6ED106-1C3A-98AA-1D2E-C1501A264EAE}"/>
              </a:ext>
            </a:extLst>
          </p:cNvPr>
          <p:cNvSpPr txBox="1"/>
          <p:nvPr/>
        </p:nvSpPr>
        <p:spPr>
          <a:xfrm>
            <a:off x="496491" y="5674435"/>
            <a:ext cx="6098146" cy="461665"/>
          </a:xfrm>
          <a:prstGeom prst="rect">
            <a:avLst/>
          </a:prstGeom>
          <a:noFill/>
        </p:spPr>
        <p:txBody>
          <a:bodyPr wrap="square">
            <a:spAutoFit/>
          </a:bodyPr>
          <a:lstStyle/>
          <a:p>
            <a:r>
              <a:rPr lang="en-GB" sz="1200" dirty="0" err="1"/>
              <a:t>Ceija</a:t>
            </a:r>
            <a:r>
              <a:rPr lang="en-GB" sz="1200" dirty="0"/>
              <a:t> </a:t>
            </a:r>
            <a:r>
              <a:rPr lang="en-GB" sz="1200" dirty="0" err="1"/>
              <a:t>Stojka</a:t>
            </a:r>
            <a:r>
              <a:rPr lang="en-GB" sz="1200" dirty="0"/>
              <a:t>: „</a:t>
            </a:r>
            <a:r>
              <a:rPr lang="en-GB" sz="1200" dirty="0" err="1"/>
              <a:t>Endauflösung</a:t>
            </a:r>
            <a:r>
              <a:rPr lang="en-GB" sz="1200" dirty="0"/>
              <a:t> von Auschwitz“, Gouache auf </a:t>
            </a:r>
            <a:r>
              <a:rPr lang="en-GB" sz="1200" dirty="0" err="1"/>
              <a:t>Karton</a:t>
            </a:r>
            <a:r>
              <a:rPr lang="en-GB" sz="1200" dirty="0"/>
              <a:t>, 2011, </a:t>
            </a:r>
            <a:r>
              <a:rPr lang="en-GB" sz="1200" dirty="0" err="1"/>
              <a:t>Sammlung</a:t>
            </a:r>
            <a:r>
              <a:rPr lang="en-GB" sz="1200" dirty="0"/>
              <a:t> Wien Museum</a:t>
            </a:r>
            <a:endParaRPr lang="en-AT" sz="1200" dirty="0"/>
          </a:p>
        </p:txBody>
      </p:sp>
      <p:pic>
        <p:nvPicPr>
          <p:cNvPr id="7" name="Picture 6" descr="A picture containing text&#10;&#10;Description automatically generated">
            <a:extLst>
              <a:ext uri="{FF2B5EF4-FFF2-40B4-BE49-F238E27FC236}">
                <a16:creationId xmlns:a16="http://schemas.microsoft.com/office/drawing/2014/main" id="{13BC1BD7-5B92-1C0B-ED86-55C437E16D34}"/>
              </a:ext>
            </a:extLst>
          </p:cNvPr>
          <p:cNvPicPr>
            <a:picLocks noChangeAspect="1"/>
          </p:cNvPicPr>
          <p:nvPr/>
        </p:nvPicPr>
        <p:blipFill>
          <a:blip r:embed="rId2"/>
          <a:stretch>
            <a:fillRect/>
          </a:stretch>
        </p:blipFill>
        <p:spPr>
          <a:xfrm>
            <a:off x="496491" y="1599230"/>
            <a:ext cx="5778871" cy="3998354"/>
          </a:xfrm>
          <a:prstGeom prst="rect">
            <a:avLst/>
          </a:prstGeom>
        </p:spPr>
      </p:pic>
      <p:sp>
        <p:nvSpPr>
          <p:cNvPr id="10" name="TextBox 9">
            <a:extLst>
              <a:ext uri="{FF2B5EF4-FFF2-40B4-BE49-F238E27FC236}">
                <a16:creationId xmlns:a16="http://schemas.microsoft.com/office/drawing/2014/main" id="{E0BC53CB-870F-4248-E45B-2114088DF8C5}"/>
              </a:ext>
            </a:extLst>
          </p:cNvPr>
          <p:cNvSpPr txBox="1"/>
          <p:nvPr/>
        </p:nvSpPr>
        <p:spPr>
          <a:xfrm>
            <a:off x="336541" y="6212951"/>
            <a:ext cx="1795428" cy="369332"/>
          </a:xfrm>
          <a:prstGeom prst="rect">
            <a:avLst/>
          </a:prstGeom>
          <a:noFill/>
        </p:spPr>
        <p:txBody>
          <a:bodyPr wrap="none" rtlCol="0">
            <a:spAutoFit/>
          </a:bodyPr>
          <a:lstStyle/>
          <a:p>
            <a:r>
              <a:rPr lang="en-AT" dirty="0"/>
              <a:t>The “dark works”</a:t>
            </a:r>
          </a:p>
        </p:txBody>
      </p:sp>
      <p:sp>
        <p:nvSpPr>
          <p:cNvPr id="13" name="TextBox 12">
            <a:extLst>
              <a:ext uri="{FF2B5EF4-FFF2-40B4-BE49-F238E27FC236}">
                <a16:creationId xmlns:a16="http://schemas.microsoft.com/office/drawing/2014/main" id="{A218327C-E569-AADF-3424-283DF295ABEB}"/>
              </a:ext>
            </a:extLst>
          </p:cNvPr>
          <p:cNvSpPr txBox="1"/>
          <p:nvPr/>
        </p:nvSpPr>
        <p:spPr>
          <a:xfrm>
            <a:off x="7135923" y="6206174"/>
            <a:ext cx="4305300" cy="461665"/>
          </a:xfrm>
          <a:prstGeom prst="rect">
            <a:avLst/>
          </a:prstGeom>
          <a:noFill/>
        </p:spPr>
        <p:txBody>
          <a:bodyPr wrap="square">
            <a:spAutoFit/>
          </a:bodyPr>
          <a:lstStyle/>
          <a:p>
            <a:r>
              <a:rPr lang="en-GB" sz="1200" b="0" i="0" u="none" strike="noStrike" dirty="0" err="1">
                <a:effectLst/>
                <a:latin typeface="graduel"/>
              </a:rPr>
              <a:t>Ceija</a:t>
            </a:r>
            <a:r>
              <a:rPr lang="en-GB" sz="1200" b="0" i="0" u="none" strike="noStrike" dirty="0">
                <a:effectLst/>
                <a:latin typeface="graduel"/>
              </a:rPr>
              <a:t> </a:t>
            </a:r>
            <a:r>
              <a:rPr lang="en-GB" sz="1200" b="0" i="0" u="none" strike="noStrike" dirty="0" err="1">
                <a:effectLst/>
                <a:latin typeface="graduel"/>
              </a:rPr>
              <a:t>Stojka</a:t>
            </a:r>
            <a:r>
              <a:rPr lang="en-GB" sz="1200" b="0" i="0" u="none" strike="noStrike" dirty="0">
                <a:effectLst/>
                <a:latin typeface="graduel"/>
              </a:rPr>
              <a:t>, </a:t>
            </a:r>
            <a:r>
              <a:rPr lang="en-GB" sz="1200" b="0" i="1" u="none" strike="noStrike" dirty="0" err="1">
                <a:effectLst/>
                <a:latin typeface="graduel"/>
              </a:rPr>
              <a:t>Personne</a:t>
            </a:r>
            <a:r>
              <a:rPr lang="en-GB" sz="1200" b="0" i="1" u="none" strike="noStrike" dirty="0">
                <a:effectLst/>
                <a:latin typeface="graduel"/>
              </a:rPr>
              <a:t> </a:t>
            </a:r>
            <a:r>
              <a:rPr lang="en-GB" sz="1200" b="0" i="1" u="none" strike="noStrike" dirty="0" err="1">
                <a:effectLst/>
                <a:latin typeface="graduel"/>
              </a:rPr>
              <a:t>n’avait</a:t>
            </a:r>
            <a:r>
              <a:rPr lang="en-GB" sz="1200" b="0" i="1" u="none" strike="noStrike" dirty="0">
                <a:effectLst/>
                <a:latin typeface="graduel"/>
              </a:rPr>
              <a:t> vu </a:t>
            </a:r>
            <a:r>
              <a:rPr lang="en-GB" sz="1200" b="0" i="1" u="none" strike="noStrike" dirty="0" err="1">
                <a:effectLst/>
                <a:latin typeface="graduel"/>
              </a:rPr>
              <a:t>cela</a:t>
            </a:r>
            <a:r>
              <a:rPr lang="en-GB" sz="1200" b="0" i="1" u="none" strike="noStrike" dirty="0">
                <a:effectLst/>
                <a:latin typeface="graduel"/>
              </a:rPr>
              <a:t>…ref 828</a:t>
            </a:r>
            <a:r>
              <a:rPr lang="en-GB" sz="1200" b="0" i="0" u="none" strike="noStrike" dirty="0">
                <a:effectLst/>
                <a:latin typeface="graduel"/>
              </a:rPr>
              <a:t>, 1995, © </a:t>
            </a:r>
            <a:r>
              <a:rPr lang="en-GB" sz="1200" b="0" i="0" u="none" strike="noStrike" dirty="0" err="1">
                <a:effectLst/>
                <a:latin typeface="graduel"/>
              </a:rPr>
              <a:t>Ceija</a:t>
            </a:r>
            <a:r>
              <a:rPr lang="en-GB" sz="1200" b="0" i="0" u="none" strike="noStrike" dirty="0">
                <a:effectLst/>
                <a:latin typeface="graduel"/>
              </a:rPr>
              <a:t> </a:t>
            </a:r>
            <a:r>
              <a:rPr lang="en-GB" sz="1200" b="0" i="0" u="none" strike="noStrike" dirty="0" err="1">
                <a:effectLst/>
                <a:latin typeface="graduel"/>
              </a:rPr>
              <a:t>Stojka</a:t>
            </a:r>
            <a:r>
              <a:rPr lang="en-GB" sz="1200" b="0" i="0" u="none" strike="noStrike" dirty="0">
                <a:effectLst/>
                <a:latin typeface="graduel"/>
              </a:rPr>
              <a:t>, ADAGP, Paris. © Photo: Rebecca </a:t>
            </a:r>
            <a:r>
              <a:rPr lang="en-GB" sz="1200" b="0" i="0" u="none" strike="noStrike" dirty="0" err="1">
                <a:effectLst/>
                <a:latin typeface="graduel"/>
              </a:rPr>
              <a:t>Fanuele</a:t>
            </a:r>
            <a:r>
              <a:rPr lang="en-GB" sz="1200" b="0" i="0" u="none" strike="noStrike" dirty="0">
                <a:effectLst/>
                <a:latin typeface="graduel"/>
              </a:rPr>
              <a:t>.</a:t>
            </a:r>
            <a:endParaRPr lang="en-AT" sz="1200" dirty="0"/>
          </a:p>
        </p:txBody>
      </p:sp>
      <p:pic>
        <p:nvPicPr>
          <p:cNvPr id="16" name="Picture 15" descr="A picture containing purple, clothes&#10;&#10;Description automatically generated">
            <a:extLst>
              <a:ext uri="{FF2B5EF4-FFF2-40B4-BE49-F238E27FC236}">
                <a16:creationId xmlns:a16="http://schemas.microsoft.com/office/drawing/2014/main" id="{97ADC06B-D2E4-F538-483B-8AD331C325F3}"/>
              </a:ext>
            </a:extLst>
          </p:cNvPr>
          <p:cNvPicPr>
            <a:picLocks noChangeAspect="1"/>
          </p:cNvPicPr>
          <p:nvPr/>
        </p:nvPicPr>
        <p:blipFill>
          <a:blip r:embed="rId3"/>
          <a:stretch>
            <a:fillRect/>
          </a:stretch>
        </p:blipFill>
        <p:spPr>
          <a:xfrm>
            <a:off x="7135923" y="635427"/>
            <a:ext cx="4305300" cy="5557616"/>
          </a:xfrm>
          <a:prstGeom prst="rect">
            <a:avLst/>
          </a:prstGeom>
        </p:spPr>
      </p:pic>
      <p:sp>
        <p:nvSpPr>
          <p:cNvPr id="18" name="TextBox 17">
            <a:extLst>
              <a:ext uri="{FF2B5EF4-FFF2-40B4-BE49-F238E27FC236}">
                <a16:creationId xmlns:a16="http://schemas.microsoft.com/office/drawing/2014/main" id="{96B4ED27-92C2-16D1-0D7C-DB19E25D41CA}"/>
              </a:ext>
            </a:extLst>
          </p:cNvPr>
          <p:cNvSpPr txBox="1"/>
          <p:nvPr/>
        </p:nvSpPr>
        <p:spPr>
          <a:xfrm>
            <a:off x="496491" y="372077"/>
            <a:ext cx="6437709" cy="1077218"/>
          </a:xfrm>
          <a:prstGeom prst="rect">
            <a:avLst/>
          </a:prstGeom>
          <a:noFill/>
        </p:spPr>
        <p:txBody>
          <a:bodyPr wrap="square">
            <a:spAutoFit/>
          </a:bodyPr>
          <a:lstStyle/>
          <a:p>
            <a:r>
              <a:rPr lang="en-GB" sz="1400" i="1" dirty="0">
                <a:effectLst/>
                <a:latin typeface="Avenir Next" panose="020B0503020202020204" pitchFamily="34" charset="0"/>
              </a:rPr>
              <a:t>“</a:t>
            </a:r>
            <a:r>
              <a:rPr lang="en-GB" sz="1600" dirty="0">
                <a:effectLst/>
                <a:latin typeface="Avenir Next" panose="020B0503020202020204" pitchFamily="34" charset="0"/>
              </a:rPr>
              <a:t>If the world does not change now … if it does not build</a:t>
            </a:r>
          </a:p>
          <a:p>
            <a:r>
              <a:rPr lang="en-GB" sz="1600" dirty="0">
                <a:effectLst/>
                <a:latin typeface="Avenir Next" panose="020B0503020202020204" pitchFamily="34" charset="0"/>
              </a:rPr>
              <a:t>peace-so that my great grandchildren have a chance to live in this world, then I cannot explain why</a:t>
            </a:r>
            <a:r>
              <a:rPr lang="en-GB" sz="1600" dirty="0">
                <a:latin typeface="Avenir Next" panose="020B0503020202020204" pitchFamily="34" charset="0"/>
              </a:rPr>
              <a:t> </a:t>
            </a:r>
            <a:r>
              <a:rPr lang="en-GB" sz="1600" dirty="0">
                <a:effectLst/>
                <a:latin typeface="Avenir Next" panose="020B0503020202020204" pitchFamily="34" charset="0"/>
              </a:rPr>
              <a:t>I survived Auschwitz, Bergen-Belsen, and </a:t>
            </a:r>
            <a:r>
              <a:rPr lang="en-GB" sz="1600" dirty="0" err="1">
                <a:effectLst/>
                <a:latin typeface="Avenir Next" panose="020B0503020202020204" pitchFamily="34" charset="0"/>
              </a:rPr>
              <a:t>Ravensbrück</a:t>
            </a:r>
            <a:r>
              <a:rPr lang="en-GB" sz="1600" dirty="0">
                <a:effectLst/>
                <a:latin typeface="Avenir Next" panose="020B0503020202020204" pitchFamily="34" charset="0"/>
              </a:rPr>
              <a:t>” </a:t>
            </a:r>
            <a:r>
              <a:rPr lang="en-GB" sz="1400" i="1" dirty="0">
                <a:effectLst/>
                <a:latin typeface="Avenir Next" panose="020B0503020202020204" pitchFamily="34" charset="0"/>
              </a:rPr>
              <a:t>(</a:t>
            </a:r>
            <a:r>
              <a:rPr lang="en-GB" sz="1400" i="1" dirty="0" err="1">
                <a:effectLst/>
                <a:latin typeface="Avenir Next" panose="020B0503020202020204" pitchFamily="34" charset="0"/>
              </a:rPr>
              <a:t>Stojka</a:t>
            </a:r>
            <a:r>
              <a:rPr lang="en-GB" sz="1400" i="1" dirty="0">
                <a:effectLst/>
                <a:latin typeface="Avenir Next" panose="020B0503020202020204" pitchFamily="34" charset="0"/>
              </a:rPr>
              <a:t> quoted in Keen, 2015: 80)</a:t>
            </a:r>
            <a:endParaRPr lang="en-GB" sz="1400" dirty="0">
              <a:effectLst/>
              <a:latin typeface="Avenir Next" panose="020B0503020202020204" pitchFamily="34" charset="0"/>
            </a:endParaRPr>
          </a:p>
        </p:txBody>
      </p:sp>
    </p:spTree>
    <p:extLst>
      <p:ext uri="{BB962C8B-B14F-4D97-AF65-F5344CB8AC3E}">
        <p14:creationId xmlns:p14="http://schemas.microsoft.com/office/powerpoint/2010/main" val="347630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43A1B3-01AE-D18E-CD22-3A91C7440268}"/>
              </a:ext>
            </a:extLst>
          </p:cNvPr>
          <p:cNvSpPr txBox="1"/>
          <p:nvPr/>
        </p:nvSpPr>
        <p:spPr>
          <a:xfrm>
            <a:off x="936938" y="5839555"/>
            <a:ext cx="6098146" cy="646331"/>
          </a:xfrm>
          <a:prstGeom prst="rect">
            <a:avLst/>
          </a:prstGeom>
          <a:noFill/>
        </p:spPr>
        <p:txBody>
          <a:bodyPr wrap="square">
            <a:spAutoFit/>
          </a:bodyPr>
          <a:lstStyle/>
          <a:p>
            <a:r>
              <a:rPr lang="en-GB" dirty="0" err="1"/>
              <a:t>Ceija</a:t>
            </a:r>
            <a:r>
              <a:rPr lang="en-GB" dirty="0"/>
              <a:t> </a:t>
            </a:r>
            <a:r>
              <a:rPr lang="en-GB" dirty="0" err="1"/>
              <a:t>Stojka</a:t>
            </a:r>
            <a:r>
              <a:rPr lang="en-GB" dirty="0"/>
              <a:t>: „Der Rest der </a:t>
            </a:r>
            <a:r>
              <a:rPr lang="en-GB" dirty="0" err="1"/>
              <a:t>Stojkas</a:t>
            </a:r>
            <a:r>
              <a:rPr lang="en-GB" dirty="0"/>
              <a:t>“, </a:t>
            </a:r>
            <a:r>
              <a:rPr lang="en-GB" dirty="0" err="1"/>
              <a:t>Öl</a:t>
            </a:r>
            <a:r>
              <a:rPr lang="en-GB" dirty="0"/>
              <a:t> auf </a:t>
            </a:r>
            <a:r>
              <a:rPr lang="en-GB" dirty="0" err="1"/>
              <a:t>Karton</a:t>
            </a:r>
            <a:r>
              <a:rPr lang="en-GB" dirty="0"/>
              <a:t>, 1997, </a:t>
            </a:r>
            <a:r>
              <a:rPr lang="en-GB" dirty="0" err="1"/>
              <a:t>Sammlung</a:t>
            </a:r>
            <a:r>
              <a:rPr lang="en-GB" dirty="0"/>
              <a:t> Wien Museum</a:t>
            </a:r>
            <a:endParaRPr lang="en-AT" dirty="0"/>
          </a:p>
        </p:txBody>
      </p:sp>
      <p:pic>
        <p:nvPicPr>
          <p:cNvPr id="7" name="Picture 6" descr="A group of people posing for the camera&#10;&#10;Description automatically generated with medium confidence">
            <a:extLst>
              <a:ext uri="{FF2B5EF4-FFF2-40B4-BE49-F238E27FC236}">
                <a16:creationId xmlns:a16="http://schemas.microsoft.com/office/drawing/2014/main" id="{380010EA-A1DE-AB18-7C72-5009A174C6EB}"/>
              </a:ext>
            </a:extLst>
          </p:cNvPr>
          <p:cNvPicPr>
            <a:picLocks noChangeAspect="1"/>
          </p:cNvPicPr>
          <p:nvPr/>
        </p:nvPicPr>
        <p:blipFill>
          <a:blip r:embed="rId3"/>
          <a:stretch>
            <a:fillRect/>
          </a:stretch>
        </p:blipFill>
        <p:spPr>
          <a:xfrm>
            <a:off x="936938" y="706965"/>
            <a:ext cx="7048500" cy="5016500"/>
          </a:xfrm>
          <a:prstGeom prst="rect">
            <a:avLst/>
          </a:prstGeom>
        </p:spPr>
      </p:pic>
      <p:sp>
        <p:nvSpPr>
          <p:cNvPr id="10" name="TextBox 9">
            <a:extLst>
              <a:ext uri="{FF2B5EF4-FFF2-40B4-BE49-F238E27FC236}">
                <a16:creationId xmlns:a16="http://schemas.microsoft.com/office/drawing/2014/main" id="{E0568CCB-C3F6-8DAE-3B5F-952F9C4F5A5B}"/>
              </a:ext>
            </a:extLst>
          </p:cNvPr>
          <p:cNvSpPr txBox="1"/>
          <p:nvPr/>
        </p:nvSpPr>
        <p:spPr>
          <a:xfrm>
            <a:off x="936938" y="221543"/>
            <a:ext cx="1800558" cy="369332"/>
          </a:xfrm>
          <a:prstGeom prst="rect">
            <a:avLst/>
          </a:prstGeom>
          <a:noFill/>
        </p:spPr>
        <p:txBody>
          <a:bodyPr wrap="none" rtlCol="0">
            <a:spAutoFit/>
          </a:bodyPr>
          <a:lstStyle/>
          <a:p>
            <a:r>
              <a:rPr lang="en-AT" dirty="0"/>
              <a:t>The “light works”</a:t>
            </a:r>
          </a:p>
        </p:txBody>
      </p:sp>
    </p:spTree>
    <p:extLst>
      <p:ext uri="{BB962C8B-B14F-4D97-AF65-F5344CB8AC3E}">
        <p14:creationId xmlns:p14="http://schemas.microsoft.com/office/powerpoint/2010/main" val="3980922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9" name="Picture 8" descr="A group of toys&#10;&#10;Description automatically generated with low confidence">
            <a:extLst>
              <a:ext uri="{FF2B5EF4-FFF2-40B4-BE49-F238E27FC236}">
                <a16:creationId xmlns:a16="http://schemas.microsoft.com/office/drawing/2014/main" id="{ED554C54-3F27-002F-317D-B5805921C534}"/>
              </a:ext>
            </a:extLst>
          </p:cNvPr>
          <p:cNvPicPr>
            <a:picLocks noChangeAspect="1"/>
          </p:cNvPicPr>
          <p:nvPr/>
        </p:nvPicPr>
        <p:blipFill>
          <a:blip r:embed="rId3">
            <a:alphaModFix/>
          </a:blip>
          <a:stretch>
            <a:fillRect/>
          </a:stretch>
        </p:blipFill>
        <p:spPr>
          <a:xfrm>
            <a:off x="0" y="1064875"/>
            <a:ext cx="12192000" cy="4728249"/>
          </a:xfrm>
          <a:prstGeom prst="rect">
            <a:avLst/>
          </a:prstGeom>
        </p:spPr>
      </p:pic>
    </p:spTree>
    <p:extLst>
      <p:ext uri="{BB962C8B-B14F-4D97-AF65-F5344CB8AC3E}">
        <p14:creationId xmlns:p14="http://schemas.microsoft.com/office/powerpoint/2010/main" val="662036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59CF0A-4080-B612-7EE5-ED0A2FBC89EA}"/>
              </a:ext>
            </a:extLst>
          </p:cNvPr>
          <p:cNvSpPr txBox="1"/>
          <p:nvPr/>
        </p:nvSpPr>
        <p:spPr>
          <a:xfrm>
            <a:off x="723900" y="5727700"/>
            <a:ext cx="4127500" cy="1200329"/>
          </a:xfrm>
          <a:prstGeom prst="rect">
            <a:avLst/>
          </a:prstGeom>
          <a:noFill/>
        </p:spPr>
        <p:txBody>
          <a:bodyPr wrap="square" rtlCol="0">
            <a:spAutoFit/>
          </a:bodyPr>
          <a:lstStyle/>
          <a:p>
            <a:r>
              <a:rPr lang="en-GB" dirty="0" err="1"/>
              <a:t>Bedřich</a:t>
            </a:r>
            <a:r>
              <a:rPr lang="en-GB" dirty="0"/>
              <a:t> </a:t>
            </a:r>
            <a:r>
              <a:rPr lang="en-GB" dirty="0" err="1"/>
              <a:t>Fritta</a:t>
            </a:r>
            <a:r>
              <a:rPr lang="en-GB" dirty="0"/>
              <a:t> (Friedrich Taussig) (1906–1944) Rear Entrance, Theresienstadt Ghetto, 1941–1944</a:t>
            </a:r>
          </a:p>
          <a:p>
            <a:endParaRPr lang="en-AT" dirty="0"/>
          </a:p>
        </p:txBody>
      </p:sp>
      <p:pic>
        <p:nvPicPr>
          <p:cNvPr id="4" name="Picture 3" descr="A picture containing old&#10;&#10;Description automatically generated">
            <a:extLst>
              <a:ext uri="{FF2B5EF4-FFF2-40B4-BE49-F238E27FC236}">
                <a16:creationId xmlns:a16="http://schemas.microsoft.com/office/drawing/2014/main" id="{57FF7A70-5FCD-362E-FB70-88C5A723CF35}"/>
              </a:ext>
            </a:extLst>
          </p:cNvPr>
          <p:cNvPicPr>
            <a:picLocks noChangeAspect="1"/>
          </p:cNvPicPr>
          <p:nvPr/>
        </p:nvPicPr>
        <p:blipFill>
          <a:blip r:embed="rId2"/>
          <a:stretch>
            <a:fillRect/>
          </a:stretch>
        </p:blipFill>
        <p:spPr>
          <a:xfrm>
            <a:off x="723900" y="520700"/>
            <a:ext cx="4127500" cy="5092700"/>
          </a:xfrm>
          <a:prstGeom prst="rect">
            <a:avLst/>
          </a:prstGeom>
        </p:spPr>
      </p:pic>
      <p:sp>
        <p:nvSpPr>
          <p:cNvPr id="10" name="TextBox 9">
            <a:extLst>
              <a:ext uri="{FF2B5EF4-FFF2-40B4-BE49-F238E27FC236}">
                <a16:creationId xmlns:a16="http://schemas.microsoft.com/office/drawing/2014/main" id="{FF526C84-A087-CC4D-0103-04A753AC3781}"/>
              </a:ext>
            </a:extLst>
          </p:cNvPr>
          <p:cNvSpPr txBox="1"/>
          <p:nvPr/>
        </p:nvSpPr>
        <p:spPr>
          <a:xfrm>
            <a:off x="5016500" y="5690969"/>
            <a:ext cx="6727970" cy="646331"/>
          </a:xfrm>
          <a:prstGeom prst="rect">
            <a:avLst/>
          </a:prstGeom>
          <a:noFill/>
        </p:spPr>
        <p:txBody>
          <a:bodyPr wrap="square">
            <a:spAutoFit/>
          </a:bodyPr>
          <a:lstStyle/>
          <a:p>
            <a:r>
              <a:rPr lang="en-GB" dirty="0"/>
              <a:t>Edith Birkin (1927–2018), The Death Cart - Lodz Ghetto, 1980, IWM London</a:t>
            </a:r>
          </a:p>
        </p:txBody>
      </p:sp>
      <p:pic>
        <p:nvPicPr>
          <p:cNvPr id="12" name="Picture 11" descr="A picture containing text&#10;&#10;Description automatically generated">
            <a:extLst>
              <a:ext uri="{FF2B5EF4-FFF2-40B4-BE49-F238E27FC236}">
                <a16:creationId xmlns:a16="http://schemas.microsoft.com/office/drawing/2014/main" id="{FCBC8A73-E271-FE20-4488-03425E1E9B12}"/>
              </a:ext>
            </a:extLst>
          </p:cNvPr>
          <p:cNvPicPr>
            <a:picLocks noChangeAspect="1"/>
          </p:cNvPicPr>
          <p:nvPr/>
        </p:nvPicPr>
        <p:blipFill>
          <a:blip r:embed="rId3"/>
          <a:stretch>
            <a:fillRect/>
          </a:stretch>
        </p:blipFill>
        <p:spPr>
          <a:xfrm>
            <a:off x="5016500" y="520700"/>
            <a:ext cx="6727971" cy="5092700"/>
          </a:xfrm>
          <a:prstGeom prst="rect">
            <a:avLst/>
          </a:prstGeom>
        </p:spPr>
      </p:pic>
    </p:spTree>
    <p:extLst>
      <p:ext uri="{BB962C8B-B14F-4D97-AF65-F5344CB8AC3E}">
        <p14:creationId xmlns:p14="http://schemas.microsoft.com/office/powerpoint/2010/main" val="1503054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A836B7-E3FA-1841-A022-50C1DEFF6D06}"/>
              </a:ext>
            </a:extLst>
          </p:cNvPr>
          <p:cNvSpPr txBox="1"/>
          <p:nvPr/>
        </p:nvSpPr>
        <p:spPr>
          <a:xfrm>
            <a:off x="7715250" y="418236"/>
            <a:ext cx="4038600" cy="3600986"/>
          </a:xfrm>
          <a:prstGeom prst="rect">
            <a:avLst/>
          </a:prstGeom>
          <a:noFill/>
        </p:spPr>
        <p:txBody>
          <a:bodyPr wrap="square">
            <a:spAutoFit/>
          </a:bodyPr>
          <a:lstStyle/>
          <a:p>
            <a:r>
              <a:rPr lang="en-GB" dirty="0"/>
              <a:t>It was really I think the worst time of the war. Although we were free and liberated, it was the very worst time because we realised, or I realised that nobody was going to come back, and that life is never going to be the same, and what I hoped for would happen after the war is never going to happen. The hope was gone.</a:t>
            </a:r>
          </a:p>
          <a:p>
            <a:endParaRPr lang="en-GB" dirty="0"/>
          </a:p>
          <a:p>
            <a:r>
              <a:rPr lang="en-GB" dirty="0"/>
              <a:t> </a:t>
            </a:r>
            <a:r>
              <a:rPr lang="en-GB" sz="1200" dirty="0"/>
              <a:t>"Edith Birkin". British Library. Archived from the original on 1 March 2023. Retrieved 28 January 2018.</a:t>
            </a:r>
          </a:p>
          <a:p>
            <a:endParaRPr lang="en-AT" dirty="0"/>
          </a:p>
        </p:txBody>
      </p:sp>
      <p:sp>
        <p:nvSpPr>
          <p:cNvPr id="7" name="TextBox 6">
            <a:extLst>
              <a:ext uri="{FF2B5EF4-FFF2-40B4-BE49-F238E27FC236}">
                <a16:creationId xmlns:a16="http://schemas.microsoft.com/office/drawing/2014/main" id="{A5129506-D46D-D4E3-AA45-FC47D4B03EB0}"/>
              </a:ext>
            </a:extLst>
          </p:cNvPr>
          <p:cNvSpPr txBox="1"/>
          <p:nvPr/>
        </p:nvSpPr>
        <p:spPr>
          <a:xfrm>
            <a:off x="438150" y="5600700"/>
            <a:ext cx="11315700" cy="738664"/>
          </a:xfrm>
          <a:prstGeom prst="rect">
            <a:avLst/>
          </a:prstGeom>
          <a:noFill/>
        </p:spPr>
        <p:txBody>
          <a:bodyPr wrap="square">
            <a:spAutoFit/>
          </a:bodyPr>
          <a:lstStyle/>
          <a:p>
            <a:r>
              <a:rPr lang="en-GB" sz="1400" b="0" i="0" u="none" strike="noStrike" dirty="0">
                <a:effectLst/>
                <a:latin typeface="Titillium"/>
              </a:rPr>
              <a:t>Helena </a:t>
            </a:r>
            <a:r>
              <a:rPr lang="en-GB" sz="1400" b="0" i="0" u="none" strike="noStrike" dirty="0" err="1">
                <a:effectLst/>
                <a:latin typeface="Titillium"/>
              </a:rPr>
              <a:t>Mändlová</a:t>
            </a:r>
            <a:r>
              <a:rPr lang="en-GB" sz="1400" b="0" i="0" u="none" strike="noStrike" dirty="0">
                <a:effectLst/>
                <a:latin typeface="Titillium"/>
              </a:rPr>
              <a:t> (1930–44), Undated (1943), Paper collage of old printed forms, 20.5 x 27 cm, Signed on the verso UL: Helene </a:t>
            </a:r>
            <a:r>
              <a:rPr lang="en-GB" sz="1400" b="0" i="0" u="none" strike="noStrike" dirty="0" err="1">
                <a:effectLst/>
                <a:latin typeface="Titillium"/>
              </a:rPr>
              <a:t>Mändl</a:t>
            </a:r>
            <a:r>
              <a:rPr lang="en-GB" sz="1400" b="0" i="0" u="none" strike="noStrike" dirty="0">
                <a:effectLst/>
                <a:latin typeface="Titillium"/>
              </a:rPr>
              <a:t> N72, </a:t>
            </a:r>
            <a:r>
              <a:rPr lang="en-GB" sz="1400" b="0" i="0" u="none" strike="noStrike" dirty="0" err="1">
                <a:effectLst/>
                <a:latin typeface="Titillium"/>
              </a:rPr>
              <a:t>Jahrgang</a:t>
            </a:r>
            <a:r>
              <a:rPr lang="en-GB" sz="1400" b="0" i="0" u="none" strike="noStrike" dirty="0">
                <a:effectLst/>
                <a:latin typeface="Titillium"/>
              </a:rPr>
              <a:t> 1930, XV. </a:t>
            </a:r>
            <a:r>
              <a:rPr lang="en-GB" sz="1400" b="0" i="0" u="none" strike="noStrike" dirty="0" err="1">
                <a:effectLst/>
                <a:latin typeface="Titillium"/>
              </a:rPr>
              <a:t>Stunde</a:t>
            </a:r>
            <a:r>
              <a:rPr lang="en-GB" sz="1400" b="0" i="0" u="none" strike="noStrike" dirty="0">
                <a:effectLst/>
                <a:latin typeface="Titillium"/>
              </a:rPr>
              <a:t> / and LR: </a:t>
            </a:r>
            <a:r>
              <a:rPr lang="en-GB" sz="1400" b="0" i="0" u="none" strike="noStrike" dirty="0" err="1">
                <a:effectLst/>
                <a:latin typeface="Titillium"/>
              </a:rPr>
              <a:t>Helenka</a:t>
            </a:r>
            <a:r>
              <a:rPr lang="en-GB" sz="1400" b="0" i="0" u="none" strike="noStrike" dirty="0">
                <a:effectLst/>
                <a:latin typeface="Titillium"/>
              </a:rPr>
              <a:t> </a:t>
            </a:r>
            <a:r>
              <a:rPr lang="en-GB" sz="1400" b="0" i="0" u="none" strike="noStrike" dirty="0" err="1">
                <a:effectLst/>
                <a:latin typeface="Titillium"/>
              </a:rPr>
              <a:t>Mändl</a:t>
            </a:r>
            <a:r>
              <a:rPr lang="en-GB" sz="1400" b="0" i="0" u="none" strike="noStrike" dirty="0">
                <a:effectLst/>
                <a:latin typeface="Titillium"/>
              </a:rPr>
              <a:t> 28 B. Provenance: created during the drawing classes in the Terezín Ghetto organized between 1943 and 1944 by the painter and teacher </a:t>
            </a:r>
            <a:r>
              <a:rPr lang="en-GB" sz="1400" b="0" i="0" u="none" strike="noStrike" dirty="0" err="1">
                <a:effectLst/>
                <a:latin typeface="Titillium"/>
              </a:rPr>
              <a:t>Friedl</a:t>
            </a:r>
            <a:r>
              <a:rPr lang="en-GB" sz="1400" b="0" i="0" u="none" strike="noStrike" dirty="0">
                <a:effectLst/>
                <a:latin typeface="Titillium"/>
              </a:rPr>
              <a:t> Dicker-Brandeis (1898–1944); in the Jewish Museum in Prague’s collection since 1945. Acc. No. JMP 121.586</a:t>
            </a:r>
            <a:endParaRPr lang="en-AT" sz="1400" dirty="0"/>
          </a:p>
        </p:txBody>
      </p:sp>
      <p:pic>
        <p:nvPicPr>
          <p:cNvPr id="9" name="Picture 8" descr="A red and white flag&#10;&#10;Description automatically generated with low confidence">
            <a:extLst>
              <a:ext uri="{FF2B5EF4-FFF2-40B4-BE49-F238E27FC236}">
                <a16:creationId xmlns:a16="http://schemas.microsoft.com/office/drawing/2014/main" id="{FC9541CB-C606-4B95-4F6B-D046B170A8A7}"/>
              </a:ext>
            </a:extLst>
          </p:cNvPr>
          <p:cNvPicPr>
            <a:picLocks noChangeAspect="1"/>
          </p:cNvPicPr>
          <p:nvPr/>
        </p:nvPicPr>
        <p:blipFill>
          <a:blip r:embed="rId3"/>
          <a:stretch>
            <a:fillRect/>
          </a:stretch>
        </p:blipFill>
        <p:spPr>
          <a:xfrm>
            <a:off x="438150" y="418236"/>
            <a:ext cx="6866765" cy="5182464"/>
          </a:xfrm>
          <a:prstGeom prst="rect">
            <a:avLst/>
          </a:prstGeom>
        </p:spPr>
      </p:pic>
    </p:spTree>
    <p:extLst>
      <p:ext uri="{BB962C8B-B14F-4D97-AF65-F5344CB8AC3E}">
        <p14:creationId xmlns:p14="http://schemas.microsoft.com/office/powerpoint/2010/main" val="1814143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B13664-B6CE-12DD-F7D5-4AE2AC9CA4DE}"/>
              </a:ext>
            </a:extLst>
          </p:cNvPr>
          <p:cNvSpPr txBox="1"/>
          <p:nvPr/>
        </p:nvSpPr>
        <p:spPr>
          <a:xfrm>
            <a:off x="482600" y="5683250"/>
            <a:ext cx="6502400" cy="738664"/>
          </a:xfrm>
          <a:prstGeom prst="rect">
            <a:avLst/>
          </a:prstGeom>
          <a:noFill/>
        </p:spPr>
        <p:txBody>
          <a:bodyPr wrap="square">
            <a:spAutoFit/>
          </a:bodyPr>
          <a:lstStyle/>
          <a:p>
            <a:r>
              <a:rPr lang="en-GB" sz="1400" dirty="0"/>
              <a:t>Lea </a:t>
            </a:r>
            <a:r>
              <a:rPr lang="en-GB" sz="1400" dirty="0" err="1"/>
              <a:t>Lenka</a:t>
            </a:r>
            <a:r>
              <a:rPr lang="en-GB" sz="1400" dirty="0"/>
              <a:t> Pollak (1930-1944): Class in a Dorm, graphite pencil on paper, 217 x 278 mm, Ghetto Theresienstadt / Terezín (1943-1944) • Collection of the Jewish Museum in Prague, #130.957</a:t>
            </a:r>
            <a:endParaRPr lang="en-AT" sz="1400" dirty="0"/>
          </a:p>
        </p:txBody>
      </p:sp>
      <p:pic>
        <p:nvPicPr>
          <p:cNvPr id="10" name="Picture 9" descr="A picture containing text&#10;&#10;Description automatically generated">
            <a:extLst>
              <a:ext uri="{FF2B5EF4-FFF2-40B4-BE49-F238E27FC236}">
                <a16:creationId xmlns:a16="http://schemas.microsoft.com/office/drawing/2014/main" id="{B50D8ADC-F49C-4934-A01D-39FD0C37761D}"/>
              </a:ext>
            </a:extLst>
          </p:cNvPr>
          <p:cNvPicPr>
            <a:picLocks noChangeAspect="1"/>
          </p:cNvPicPr>
          <p:nvPr/>
        </p:nvPicPr>
        <p:blipFill>
          <a:blip r:embed="rId3"/>
          <a:stretch>
            <a:fillRect/>
          </a:stretch>
        </p:blipFill>
        <p:spPr>
          <a:xfrm>
            <a:off x="482600" y="717550"/>
            <a:ext cx="6502400" cy="4965700"/>
          </a:xfrm>
          <a:prstGeom prst="rect">
            <a:avLst/>
          </a:prstGeom>
        </p:spPr>
      </p:pic>
      <p:sp>
        <p:nvSpPr>
          <p:cNvPr id="12" name="TextBox 11">
            <a:extLst>
              <a:ext uri="{FF2B5EF4-FFF2-40B4-BE49-F238E27FC236}">
                <a16:creationId xmlns:a16="http://schemas.microsoft.com/office/drawing/2014/main" id="{23EB0F8C-DEED-6A92-B41F-9EB761FE0E35}"/>
              </a:ext>
            </a:extLst>
          </p:cNvPr>
          <p:cNvSpPr txBox="1"/>
          <p:nvPr/>
        </p:nvSpPr>
        <p:spPr>
          <a:xfrm>
            <a:off x="7327184" y="4667587"/>
            <a:ext cx="4266306" cy="1661993"/>
          </a:xfrm>
          <a:prstGeom prst="rect">
            <a:avLst/>
          </a:prstGeom>
          <a:noFill/>
        </p:spPr>
        <p:txBody>
          <a:bodyPr wrap="square">
            <a:spAutoFit/>
          </a:bodyPr>
          <a:lstStyle/>
          <a:p>
            <a:r>
              <a:rPr lang="en-GB" dirty="0"/>
              <a:t>"Sometimes I felt like she was a doctor. She herself was a medicine. Until today I cannot understand the mystery of her freedom. It flew into us from her like a current." </a:t>
            </a:r>
            <a:br>
              <a:rPr lang="en-GB" dirty="0"/>
            </a:br>
            <a:endParaRPr lang="en-GB" dirty="0"/>
          </a:p>
          <a:p>
            <a:r>
              <a:rPr lang="en-GB" sz="1200" dirty="0"/>
              <a:t>Edna Amit</a:t>
            </a:r>
            <a:endParaRPr lang="en-AT" sz="1200" dirty="0"/>
          </a:p>
        </p:txBody>
      </p:sp>
      <p:pic>
        <p:nvPicPr>
          <p:cNvPr id="14" name="Picture 13" descr="A picture containing person, wall, indoor, toilet&#10;&#10;Description automatically generated">
            <a:extLst>
              <a:ext uri="{FF2B5EF4-FFF2-40B4-BE49-F238E27FC236}">
                <a16:creationId xmlns:a16="http://schemas.microsoft.com/office/drawing/2014/main" id="{B1F84049-8B88-5B61-6086-BC1134F90067}"/>
              </a:ext>
            </a:extLst>
          </p:cNvPr>
          <p:cNvPicPr>
            <a:picLocks noChangeAspect="1"/>
          </p:cNvPicPr>
          <p:nvPr/>
        </p:nvPicPr>
        <p:blipFill>
          <a:blip r:embed="rId4"/>
          <a:stretch>
            <a:fillRect/>
          </a:stretch>
        </p:blipFill>
        <p:spPr>
          <a:xfrm>
            <a:off x="7443094" y="717549"/>
            <a:ext cx="4266306" cy="3709831"/>
          </a:xfrm>
          <a:prstGeom prst="rect">
            <a:avLst/>
          </a:prstGeom>
        </p:spPr>
      </p:pic>
      <p:sp>
        <p:nvSpPr>
          <p:cNvPr id="15" name="TextBox 14">
            <a:extLst>
              <a:ext uri="{FF2B5EF4-FFF2-40B4-BE49-F238E27FC236}">
                <a16:creationId xmlns:a16="http://schemas.microsoft.com/office/drawing/2014/main" id="{C3711072-9EFE-B90E-CC0B-C542A821DB9F}"/>
              </a:ext>
            </a:extLst>
          </p:cNvPr>
          <p:cNvSpPr txBox="1"/>
          <p:nvPr/>
        </p:nvSpPr>
        <p:spPr>
          <a:xfrm>
            <a:off x="7443094" y="228114"/>
            <a:ext cx="3474349" cy="369332"/>
          </a:xfrm>
          <a:prstGeom prst="rect">
            <a:avLst/>
          </a:prstGeom>
          <a:noFill/>
        </p:spPr>
        <p:txBody>
          <a:bodyPr wrap="none" rtlCol="0">
            <a:spAutoFit/>
          </a:bodyPr>
          <a:lstStyle/>
          <a:p>
            <a:r>
              <a:rPr lang="en-AT" dirty="0"/>
              <a:t>Friedl Dicker-Brandeis (1898–1944)</a:t>
            </a:r>
          </a:p>
        </p:txBody>
      </p:sp>
    </p:spTree>
    <p:extLst>
      <p:ext uri="{BB962C8B-B14F-4D97-AF65-F5344CB8AC3E}">
        <p14:creationId xmlns:p14="http://schemas.microsoft.com/office/powerpoint/2010/main" val="1766724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9" name="Picture 8" descr="A picture containing sky, outdoor&#10;&#10;Description automatically generated">
            <a:extLst>
              <a:ext uri="{FF2B5EF4-FFF2-40B4-BE49-F238E27FC236}">
                <a16:creationId xmlns:a16="http://schemas.microsoft.com/office/drawing/2014/main" id="{123CBCF2-E437-2D79-06BC-6074FD15020F}"/>
              </a:ext>
            </a:extLst>
          </p:cNvPr>
          <p:cNvPicPr>
            <a:picLocks noChangeAspect="1"/>
          </p:cNvPicPr>
          <p:nvPr/>
        </p:nvPicPr>
        <p:blipFill>
          <a:blip r:embed="rId3"/>
          <a:stretch>
            <a:fillRect/>
          </a:stretch>
        </p:blipFill>
        <p:spPr>
          <a:xfrm>
            <a:off x="1536108" y="866775"/>
            <a:ext cx="9119784" cy="5124450"/>
          </a:xfrm>
          <a:prstGeom prst="rect">
            <a:avLst/>
          </a:prstGeom>
        </p:spPr>
      </p:pic>
      <p:sp>
        <p:nvSpPr>
          <p:cNvPr id="10" name="TextBox 9">
            <a:extLst>
              <a:ext uri="{FF2B5EF4-FFF2-40B4-BE49-F238E27FC236}">
                <a16:creationId xmlns:a16="http://schemas.microsoft.com/office/drawing/2014/main" id="{FF6C86FA-A5D9-67FB-E371-30D22D2B7168}"/>
              </a:ext>
            </a:extLst>
          </p:cNvPr>
          <p:cNvSpPr txBox="1"/>
          <p:nvPr/>
        </p:nvSpPr>
        <p:spPr>
          <a:xfrm>
            <a:off x="1536108" y="6153150"/>
            <a:ext cx="9119784" cy="338554"/>
          </a:xfrm>
          <a:prstGeom prst="rect">
            <a:avLst/>
          </a:prstGeom>
          <a:noFill/>
        </p:spPr>
        <p:txBody>
          <a:bodyPr wrap="square" rtlCol="0">
            <a:spAutoFit/>
          </a:bodyPr>
          <a:lstStyle/>
          <a:p>
            <a:r>
              <a:rPr lang="en-GB" sz="1600" b="0" i="0" dirty="0">
                <a:effectLst/>
                <a:latin typeface="Arial" panose="020B0604020202020204" pitchFamily="34" charset="0"/>
              </a:rPr>
              <a:t>Peter Eisenman and </a:t>
            </a:r>
            <a:r>
              <a:rPr lang="en-GB" sz="1600" b="0" i="0" dirty="0" err="1">
                <a:effectLst/>
                <a:latin typeface="Arial" panose="020B0604020202020204" pitchFamily="34" charset="0"/>
              </a:rPr>
              <a:t>Buro</a:t>
            </a:r>
            <a:r>
              <a:rPr lang="en-GB" sz="1600" b="0" i="0" dirty="0">
                <a:effectLst/>
                <a:latin typeface="Arial" panose="020B0604020202020204" pitchFamily="34" charset="0"/>
              </a:rPr>
              <a:t> Happold. Memorial to the Murdered Jews of Europe, Berlin, 2003–2004</a:t>
            </a:r>
            <a:endParaRPr lang="en-AT" sz="1600" dirty="0"/>
          </a:p>
        </p:txBody>
      </p:sp>
    </p:spTree>
    <p:extLst>
      <p:ext uri="{BB962C8B-B14F-4D97-AF65-F5344CB8AC3E}">
        <p14:creationId xmlns:p14="http://schemas.microsoft.com/office/powerpoint/2010/main" val="812836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3" name="Picture 2" descr="A picture containing building, outdoor, ground, sidewalk&#10;&#10;Description automatically generated">
            <a:extLst>
              <a:ext uri="{FF2B5EF4-FFF2-40B4-BE49-F238E27FC236}">
                <a16:creationId xmlns:a16="http://schemas.microsoft.com/office/drawing/2014/main" id="{BFD24F0F-1D85-11B5-B841-C8019459BCB3}"/>
              </a:ext>
            </a:extLst>
          </p:cNvPr>
          <p:cNvPicPr>
            <a:picLocks noChangeAspect="1"/>
          </p:cNvPicPr>
          <p:nvPr/>
        </p:nvPicPr>
        <p:blipFill>
          <a:blip r:embed="rId3"/>
          <a:stretch>
            <a:fillRect/>
          </a:stretch>
        </p:blipFill>
        <p:spPr>
          <a:xfrm>
            <a:off x="795108" y="1204751"/>
            <a:ext cx="6548020" cy="4911015"/>
          </a:xfrm>
          <a:prstGeom prst="rect">
            <a:avLst/>
          </a:prstGeom>
        </p:spPr>
      </p:pic>
      <p:sp>
        <p:nvSpPr>
          <p:cNvPr id="4" name="TextBox 3">
            <a:extLst>
              <a:ext uri="{FF2B5EF4-FFF2-40B4-BE49-F238E27FC236}">
                <a16:creationId xmlns:a16="http://schemas.microsoft.com/office/drawing/2014/main" id="{5C2FA7BD-C1A7-A71F-5973-37CDFAB2DB03}"/>
              </a:ext>
            </a:extLst>
          </p:cNvPr>
          <p:cNvSpPr txBox="1"/>
          <p:nvPr/>
        </p:nvSpPr>
        <p:spPr>
          <a:xfrm>
            <a:off x="732756" y="6231299"/>
            <a:ext cx="6672724" cy="369332"/>
          </a:xfrm>
          <a:prstGeom prst="rect">
            <a:avLst/>
          </a:prstGeom>
          <a:noFill/>
        </p:spPr>
        <p:txBody>
          <a:bodyPr wrap="none" rtlCol="0">
            <a:spAutoFit/>
          </a:bodyPr>
          <a:lstStyle/>
          <a:p>
            <a:r>
              <a:rPr lang="en-GB" dirty="0"/>
              <a:t>Rachel Whiteread, The </a:t>
            </a:r>
            <a:r>
              <a:rPr lang="en-GB" dirty="0" err="1"/>
              <a:t>Judenplatz</a:t>
            </a:r>
            <a:r>
              <a:rPr lang="en-GB" dirty="0"/>
              <a:t> Holocaust Memorial, Vienna, 2000</a:t>
            </a:r>
            <a:endParaRPr lang="en-AT" dirty="0"/>
          </a:p>
        </p:txBody>
      </p:sp>
      <p:pic>
        <p:nvPicPr>
          <p:cNvPr id="6" name="Picture 5" descr="A picture containing outdoor, ground, cement, concrete&#10;&#10;Description automatically generated">
            <a:extLst>
              <a:ext uri="{FF2B5EF4-FFF2-40B4-BE49-F238E27FC236}">
                <a16:creationId xmlns:a16="http://schemas.microsoft.com/office/drawing/2014/main" id="{F35B168D-E8D0-3D69-0775-23F790377CD8}"/>
              </a:ext>
            </a:extLst>
          </p:cNvPr>
          <p:cNvPicPr>
            <a:picLocks noChangeAspect="1"/>
          </p:cNvPicPr>
          <p:nvPr/>
        </p:nvPicPr>
        <p:blipFill>
          <a:blip r:embed="rId4"/>
          <a:stretch>
            <a:fillRect/>
          </a:stretch>
        </p:blipFill>
        <p:spPr>
          <a:xfrm>
            <a:off x="7895766" y="1417156"/>
            <a:ext cx="3426284" cy="4023687"/>
          </a:xfrm>
          <a:prstGeom prst="rect">
            <a:avLst/>
          </a:prstGeom>
        </p:spPr>
      </p:pic>
      <p:sp>
        <p:nvSpPr>
          <p:cNvPr id="7" name="TextBox 6">
            <a:extLst>
              <a:ext uri="{FF2B5EF4-FFF2-40B4-BE49-F238E27FC236}">
                <a16:creationId xmlns:a16="http://schemas.microsoft.com/office/drawing/2014/main" id="{1D883BBD-C863-FB03-80E8-E1D346ECA0ED}"/>
              </a:ext>
            </a:extLst>
          </p:cNvPr>
          <p:cNvSpPr txBox="1"/>
          <p:nvPr/>
        </p:nvSpPr>
        <p:spPr>
          <a:xfrm>
            <a:off x="7819566" y="5642630"/>
            <a:ext cx="3578684" cy="946272"/>
          </a:xfrm>
          <a:prstGeom prst="rect">
            <a:avLst/>
          </a:prstGeom>
          <a:noFill/>
        </p:spPr>
        <p:txBody>
          <a:bodyPr wrap="square" rtlCol="0">
            <a:spAutoFit/>
          </a:bodyPr>
          <a:lstStyle/>
          <a:p>
            <a:r>
              <a:rPr lang="en-AT" dirty="0"/>
              <a:t>Memorial for murdered Roma, Sinta and Lovara, Barankaplatz, Vienna, 1999</a:t>
            </a:r>
          </a:p>
        </p:txBody>
      </p:sp>
      <p:pic>
        <p:nvPicPr>
          <p:cNvPr id="11" name="Picture 10" descr="A close-up of a map&#10;&#10;Description automatically generated with low confidence">
            <a:extLst>
              <a:ext uri="{FF2B5EF4-FFF2-40B4-BE49-F238E27FC236}">
                <a16:creationId xmlns:a16="http://schemas.microsoft.com/office/drawing/2014/main" id="{DB96A82E-B9DF-57B5-5D53-27B4AE6B2429}"/>
              </a:ext>
            </a:extLst>
          </p:cNvPr>
          <p:cNvPicPr>
            <a:picLocks noChangeAspect="1"/>
          </p:cNvPicPr>
          <p:nvPr/>
        </p:nvPicPr>
        <p:blipFill>
          <a:blip r:embed="rId5"/>
          <a:stretch>
            <a:fillRect/>
          </a:stretch>
        </p:blipFill>
        <p:spPr>
          <a:xfrm>
            <a:off x="4655908" y="94666"/>
            <a:ext cx="4953000" cy="1016000"/>
          </a:xfrm>
          <a:prstGeom prst="rect">
            <a:avLst/>
          </a:prstGeom>
        </p:spPr>
      </p:pic>
      <p:sp>
        <p:nvSpPr>
          <p:cNvPr id="12" name="TextBox 11">
            <a:extLst>
              <a:ext uri="{FF2B5EF4-FFF2-40B4-BE49-F238E27FC236}">
                <a16:creationId xmlns:a16="http://schemas.microsoft.com/office/drawing/2014/main" id="{DAB54B1B-12DD-3E97-CDFC-7B032764C1CE}"/>
              </a:ext>
            </a:extLst>
          </p:cNvPr>
          <p:cNvSpPr txBox="1"/>
          <p:nvPr/>
        </p:nvSpPr>
        <p:spPr>
          <a:xfrm>
            <a:off x="9608908" y="418000"/>
            <a:ext cx="1963486" cy="369332"/>
          </a:xfrm>
          <a:prstGeom prst="rect">
            <a:avLst/>
          </a:prstGeom>
          <a:noFill/>
        </p:spPr>
        <p:txBody>
          <a:bodyPr wrap="none" rtlCol="0">
            <a:spAutoFit/>
          </a:bodyPr>
          <a:lstStyle/>
          <a:p>
            <a:r>
              <a:rPr lang="en-AT" dirty="0"/>
              <a:t>“Stumbling Blocks”</a:t>
            </a:r>
          </a:p>
        </p:txBody>
      </p:sp>
    </p:spTree>
    <p:extLst>
      <p:ext uri="{BB962C8B-B14F-4D97-AF65-F5344CB8AC3E}">
        <p14:creationId xmlns:p14="http://schemas.microsoft.com/office/powerpoint/2010/main" val="2434872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6" descr="A picture containing text, tree, grass, outdoor&#10;&#10;Description automatically generated">
            <a:extLst>
              <a:ext uri="{FF2B5EF4-FFF2-40B4-BE49-F238E27FC236}">
                <a16:creationId xmlns:a16="http://schemas.microsoft.com/office/drawing/2014/main" id="{BC18E296-6A4A-E269-FE8A-27944D759A20}"/>
              </a:ext>
            </a:extLst>
          </p:cNvPr>
          <p:cNvPicPr>
            <a:picLocks noChangeAspect="1"/>
          </p:cNvPicPr>
          <p:nvPr/>
        </p:nvPicPr>
        <p:blipFill>
          <a:blip r:embed="rId3"/>
          <a:stretch>
            <a:fillRect/>
          </a:stretch>
        </p:blipFill>
        <p:spPr>
          <a:xfrm>
            <a:off x="541449" y="868303"/>
            <a:ext cx="7091161" cy="5121394"/>
          </a:xfrm>
          <a:prstGeom prst="rect">
            <a:avLst/>
          </a:prstGeom>
        </p:spPr>
      </p:pic>
      <p:sp>
        <p:nvSpPr>
          <p:cNvPr id="4" name="TextBox 3">
            <a:extLst>
              <a:ext uri="{FF2B5EF4-FFF2-40B4-BE49-F238E27FC236}">
                <a16:creationId xmlns:a16="http://schemas.microsoft.com/office/drawing/2014/main" id="{B10ECA9A-1343-19B1-0D5C-D0A62BAC0A37}"/>
              </a:ext>
            </a:extLst>
          </p:cNvPr>
          <p:cNvSpPr txBox="1"/>
          <p:nvPr/>
        </p:nvSpPr>
        <p:spPr>
          <a:xfrm>
            <a:off x="541449" y="5989697"/>
            <a:ext cx="7091160" cy="646331"/>
          </a:xfrm>
          <a:prstGeom prst="rect">
            <a:avLst/>
          </a:prstGeom>
          <a:noFill/>
        </p:spPr>
        <p:txBody>
          <a:bodyPr wrap="square">
            <a:spAutoFit/>
          </a:bodyPr>
          <a:lstStyle/>
          <a:p>
            <a:r>
              <a:rPr lang="en-GB" dirty="0" err="1"/>
              <a:t>Ateliér</a:t>
            </a:r>
            <a:r>
              <a:rPr lang="en-GB" dirty="0"/>
              <a:t> Terra Florida v. o. s., Jan Sulzer, Lucie </a:t>
            </a:r>
            <a:r>
              <a:rPr lang="en-GB" dirty="0" err="1"/>
              <a:t>VogelováAteliér</a:t>
            </a:r>
            <a:r>
              <a:rPr lang="en-GB" dirty="0"/>
              <a:t> </a:t>
            </a:r>
            <a:r>
              <a:rPr lang="en-GB" dirty="0" err="1"/>
              <a:t>Světlík</a:t>
            </a:r>
            <a:r>
              <a:rPr lang="en-GB" dirty="0"/>
              <a:t>, Jan </a:t>
            </a:r>
            <a:r>
              <a:rPr lang="en-GB" dirty="0" err="1"/>
              <a:t>Světlík</a:t>
            </a:r>
            <a:r>
              <a:rPr lang="en-GB" dirty="0"/>
              <a:t>, </a:t>
            </a:r>
            <a:r>
              <a:rPr lang="en-GB" dirty="0" err="1"/>
              <a:t>Vojtěch</a:t>
            </a:r>
            <a:r>
              <a:rPr lang="en-GB" dirty="0"/>
              <a:t> </a:t>
            </a:r>
            <a:r>
              <a:rPr lang="en-GB" dirty="0" err="1"/>
              <a:t>Šedý</a:t>
            </a:r>
            <a:r>
              <a:rPr lang="en-GB" dirty="0"/>
              <a:t>, Filip </a:t>
            </a:r>
            <a:r>
              <a:rPr lang="en-GB" dirty="0" err="1"/>
              <a:t>Šefl</a:t>
            </a:r>
            <a:endParaRPr lang="en-AT" dirty="0"/>
          </a:p>
        </p:txBody>
      </p:sp>
      <p:sp>
        <p:nvSpPr>
          <p:cNvPr id="8" name="TextBox 7">
            <a:extLst>
              <a:ext uri="{FF2B5EF4-FFF2-40B4-BE49-F238E27FC236}">
                <a16:creationId xmlns:a16="http://schemas.microsoft.com/office/drawing/2014/main" id="{1A8B1DA4-9E27-9ED6-8745-DDCAE143F88D}"/>
              </a:ext>
            </a:extLst>
          </p:cNvPr>
          <p:cNvSpPr txBox="1"/>
          <p:nvPr/>
        </p:nvSpPr>
        <p:spPr>
          <a:xfrm>
            <a:off x="7748519" y="1166842"/>
            <a:ext cx="4240369" cy="4524315"/>
          </a:xfrm>
          <a:prstGeom prst="rect">
            <a:avLst/>
          </a:prstGeom>
          <a:noFill/>
        </p:spPr>
        <p:txBody>
          <a:bodyPr wrap="square">
            <a:spAutoFit/>
          </a:bodyPr>
          <a:lstStyle/>
          <a:p>
            <a:r>
              <a:rPr lang="en-GB" b="0" i="0" dirty="0">
                <a:effectLst/>
                <a:latin typeface="Fira Sans Extra Condensed" panose="020F0502020204030204" pitchFamily="34" charset="0"/>
              </a:rPr>
              <a:t>The main element of our composition is the forest. Forest. Its inner space. Its edge. Open space created by the edge of the forest. Forest as a community. Here, the most general metaphor for the Roma community. The absence of the forest as a metaphor for the absence of those who did not survive Roma holocaust. </a:t>
            </a:r>
            <a:r>
              <a:rPr lang="en-GB" b="1" i="0" dirty="0">
                <a:effectLst/>
                <a:latin typeface="Fira Sans Extra Condensed" panose="020F0502020204030204" pitchFamily="34" charset="0"/>
              </a:rPr>
              <a:t>Memorial :   </a:t>
            </a:r>
            <a:r>
              <a:rPr lang="en-GB" b="0" i="0" dirty="0">
                <a:effectLst/>
                <a:latin typeface="Fira Sans Extra Condensed" panose="020F0502020204030204" pitchFamily="34" charset="0"/>
              </a:rPr>
              <a:t> The first goal of our project is to anchor the commemoration of those who suffered in this concentration camp. </a:t>
            </a:r>
            <a:r>
              <a:rPr lang="en-GB" b="1" i="0" dirty="0">
                <a:effectLst/>
                <a:latin typeface="Fira Sans Extra Condensed" panose="020F0502020204030204" pitchFamily="34" charset="0"/>
              </a:rPr>
              <a:t>Education :  </a:t>
            </a:r>
            <a:r>
              <a:rPr lang="en-GB" b="0" i="0" dirty="0">
                <a:effectLst/>
                <a:latin typeface="Fira Sans Extra Condensed" panose="020F0502020204030204" pitchFamily="34" charset="0"/>
              </a:rPr>
              <a:t> Our second goal is to tell this story of horrors and bring it before the eyes of the society. </a:t>
            </a:r>
            <a:r>
              <a:rPr lang="en-GB" b="1" i="0" dirty="0">
                <a:effectLst/>
                <a:latin typeface="Fira Sans Extra Condensed" panose="020F0502020204030204" pitchFamily="34" charset="0"/>
              </a:rPr>
              <a:t>Community :  </a:t>
            </a:r>
            <a:r>
              <a:rPr lang="en-GB" b="0" i="0" dirty="0">
                <a:effectLst/>
                <a:latin typeface="Fira Sans Extra Condensed" panose="020F0502020204030204" pitchFamily="34" charset="0"/>
              </a:rPr>
              <a:t> The third goal is to create a space of encounter: coming together as an opportunity to maintain or start friendships, to share our lives.</a:t>
            </a:r>
            <a:endParaRPr lang="en-AT" dirty="0"/>
          </a:p>
        </p:txBody>
      </p:sp>
      <p:sp>
        <p:nvSpPr>
          <p:cNvPr id="9" name="TextBox 8">
            <a:extLst>
              <a:ext uri="{FF2B5EF4-FFF2-40B4-BE49-F238E27FC236}">
                <a16:creationId xmlns:a16="http://schemas.microsoft.com/office/drawing/2014/main" id="{CBC7862D-72B8-B8F5-19EC-9EE240BB21FC}"/>
              </a:ext>
            </a:extLst>
          </p:cNvPr>
          <p:cNvSpPr txBox="1"/>
          <p:nvPr/>
        </p:nvSpPr>
        <p:spPr>
          <a:xfrm>
            <a:off x="536465" y="386366"/>
            <a:ext cx="5559535" cy="369332"/>
          </a:xfrm>
          <a:prstGeom prst="rect">
            <a:avLst/>
          </a:prstGeom>
          <a:noFill/>
        </p:spPr>
        <p:txBody>
          <a:bodyPr wrap="none" rtlCol="0">
            <a:spAutoFit/>
          </a:bodyPr>
          <a:lstStyle/>
          <a:p>
            <a:r>
              <a:rPr lang="en-GB" dirty="0"/>
              <a:t>https://</a:t>
            </a:r>
            <a:r>
              <a:rPr lang="en-GB" dirty="0" err="1"/>
              <a:t>www.newmemoriallety.com</a:t>
            </a:r>
            <a:r>
              <a:rPr lang="en-GB" dirty="0"/>
              <a:t>/proposals/1st-place/</a:t>
            </a:r>
            <a:endParaRPr lang="en-AT" dirty="0"/>
          </a:p>
        </p:txBody>
      </p:sp>
    </p:spTree>
    <p:extLst>
      <p:ext uri="{BB962C8B-B14F-4D97-AF65-F5344CB8AC3E}">
        <p14:creationId xmlns:p14="http://schemas.microsoft.com/office/powerpoint/2010/main" val="4184469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11" name="Picture 10" descr="A collage of a person&#10;&#10;Description automatically generated with low confidence">
            <a:extLst>
              <a:ext uri="{FF2B5EF4-FFF2-40B4-BE49-F238E27FC236}">
                <a16:creationId xmlns:a16="http://schemas.microsoft.com/office/drawing/2014/main" id="{4F1375AB-A455-02AA-50DE-53966B060402}"/>
              </a:ext>
            </a:extLst>
          </p:cNvPr>
          <p:cNvPicPr>
            <a:picLocks noChangeAspect="1"/>
          </p:cNvPicPr>
          <p:nvPr/>
        </p:nvPicPr>
        <p:blipFill>
          <a:blip r:embed="rId3"/>
          <a:stretch>
            <a:fillRect/>
          </a:stretch>
        </p:blipFill>
        <p:spPr>
          <a:xfrm>
            <a:off x="690357" y="1798326"/>
            <a:ext cx="10458450" cy="3875229"/>
          </a:xfrm>
          <a:prstGeom prst="rect">
            <a:avLst/>
          </a:prstGeom>
        </p:spPr>
      </p:pic>
      <p:sp>
        <p:nvSpPr>
          <p:cNvPr id="12" name="TextBox 11">
            <a:extLst>
              <a:ext uri="{FF2B5EF4-FFF2-40B4-BE49-F238E27FC236}">
                <a16:creationId xmlns:a16="http://schemas.microsoft.com/office/drawing/2014/main" id="{40F0A721-C08A-EFA0-A52B-8D045D125E09}"/>
              </a:ext>
            </a:extLst>
          </p:cNvPr>
          <p:cNvSpPr txBox="1"/>
          <p:nvPr/>
        </p:nvSpPr>
        <p:spPr>
          <a:xfrm>
            <a:off x="866775" y="5737223"/>
            <a:ext cx="10458450" cy="923330"/>
          </a:xfrm>
          <a:prstGeom prst="rect">
            <a:avLst/>
          </a:prstGeom>
          <a:noFill/>
        </p:spPr>
        <p:txBody>
          <a:bodyPr wrap="square" rtlCol="0">
            <a:spAutoFit/>
          </a:bodyPr>
          <a:lstStyle/>
          <a:p>
            <a:pPr algn="ctr"/>
            <a:r>
              <a:rPr lang="en-GB" dirty="0"/>
              <a:t>Dina </a:t>
            </a:r>
            <a:r>
              <a:rPr lang="en-GB" dirty="0" err="1"/>
              <a:t>Gottliebová</a:t>
            </a:r>
            <a:r>
              <a:rPr lang="en-GB" dirty="0"/>
              <a:t>-Babbitt (1923–2009)</a:t>
            </a:r>
            <a:r>
              <a:rPr lang="en-AT" dirty="0"/>
              <a:t>, </a:t>
            </a:r>
            <a:r>
              <a:rPr lang="en-GB" dirty="0"/>
              <a:t>Portraits of inmates from the Roma camp</a:t>
            </a:r>
          </a:p>
          <a:p>
            <a:pPr algn="ctr"/>
            <a:r>
              <a:rPr lang="en-GB" dirty="0"/>
              <a:t>Auschwitz-Birkenau State Museum Collections</a:t>
            </a:r>
          </a:p>
          <a:p>
            <a:endParaRPr lang="en-AT" dirty="0"/>
          </a:p>
        </p:txBody>
      </p:sp>
      <p:sp>
        <p:nvSpPr>
          <p:cNvPr id="13" name="TextBox 12">
            <a:extLst>
              <a:ext uri="{FF2B5EF4-FFF2-40B4-BE49-F238E27FC236}">
                <a16:creationId xmlns:a16="http://schemas.microsoft.com/office/drawing/2014/main" id="{D99F94E6-1817-C488-7F7A-CCE7AD7811BC}"/>
              </a:ext>
            </a:extLst>
          </p:cNvPr>
          <p:cNvSpPr txBox="1"/>
          <p:nvPr/>
        </p:nvSpPr>
        <p:spPr>
          <a:xfrm>
            <a:off x="690357" y="534329"/>
            <a:ext cx="10458450" cy="1200329"/>
          </a:xfrm>
          <a:prstGeom prst="rect">
            <a:avLst/>
          </a:prstGeom>
          <a:noFill/>
        </p:spPr>
        <p:txBody>
          <a:bodyPr wrap="square" rtlCol="0">
            <a:spAutoFit/>
          </a:bodyPr>
          <a:lstStyle/>
          <a:p>
            <a:r>
              <a:rPr lang="en-AT" sz="2400" dirty="0"/>
              <a:t>Whose memory is it? </a:t>
            </a:r>
            <a:r>
              <a:rPr lang="en-GB" sz="2400" dirty="0"/>
              <a:t>MARIKA SCHMIEDT (artist, Austria): VERMÄCHTNIS. LEGACY 2010–2011, video, </a:t>
            </a:r>
            <a:r>
              <a:rPr lang="en-GB" sz="2400" dirty="0" err="1"/>
              <a:t>color</a:t>
            </a:r>
            <a:r>
              <a:rPr lang="en-GB" sz="2400" dirty="0"/>
              <a:t>, sound, 42 </a:t>
            </a:r>
            <a:r>
              <a:rPr lang="en-GB" sz="2400" dirty="0" err="1"/>
              <a:t>min.https</a:t>
            </a:r>
            <a:r>
              <a:rPr lang="en-GB" sz="2400" dirty="0"/>
              <a:t>://</a:t>
            </a:r>
            <a:r>
              <a:rPr lang="en-GB" sz="2400" dirty="0" err="1"/>
              <a:t>vimeo.com</a:t>
            </a:r>
            <a:r>
              <a:rPr lang="en-GB" sz="2400" dirty="0"/>
              <a:t>/76599447</a:t>
            </a:r>
            <a:endParaRPr lang="en-AT" sz="2400" dirty="0"/>
          </a:p>
        </p:txBody>
      </p:sp>
      <p:sp>
        <p:nvSpPr>
          <p:cNvPr id="14" name="TextBox 13">
            <a:extLst>
              <a:ext uri="{FF2B5EF4-FFF2-40B4-BE49-F238E27FC236}">
                <a16:creationId xmlns:a16="http://schemas.microsoft.com/office/drawing/2014/main" id="{78F61823-AE57-E3BB-5D0F-43EB0F9254B9}"/>
              </a:ext>
            </a:extLst>
          </p:cNvPr>
          <p:cNvSpPr txBox="1"/>
          <p:nvPr/>
        </p:nvSpPr>
        <p:spPr>
          <a:xfrm>
            <a:off x="10382250" y="4947845"/>
            <a:ext cx="766557" cy="369332"/>
          </a:xfrm>
          <a:prstGeom prst="rect">
            <a:avLst/>
          </a:prstGeom>
          <a:noFill/>
        </p:spPr>
        <p:txBody>
          <a:bodyPr wrap="none" rtlCol="0">
            <a:spAutoFit/>
          </a:bodyPr>
          <a:lstStyle/>
          <a:p>
            <a:r>
              <a:rPr lang="en-AT" dirty="0"/>
              <a:t>Celine</a:t>
            </a:r>
          </a:p>
        </p:txBody>
      </p:sp>
    </p:spTree>
    <p:extLst>
      <p:ext uri="{BB962C8B-B14F-4D97-AF65-F5344CB8AC3E}">
        <p14:creationId xmlns:p14="http://schemas.microsoft.com/office/powerpoint/2010/main" val="129394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5" name="Picture 4" descr="Letter&#10;&#10;Description automatically generated with low confidence">
            <a:extLst>
              <a:ext uri="{FF2B5EF4-FFF2-40B4-BE49-F238E27FC236}">
                <a16:creationId xmlns:a16="http://schemas.microsoft.com/office/drawing/2014/main" id="{B6D80A15-BB39-3860-ECF2-361CA360CC28}"/>
              </a:ext>
            </a:extLst>
          </p:cNvPr>
          <p:cNvPicPr>
            <a:picLocks noChangeAspect="1"/>
          </p:cNvPicPr>
          <p:nvPr/>
        </p:nvPicPr>
        <p:blipFill rotWithShape="1">
          <a:blip r:embed="rId3"/>
          <a:srcRect l="7222" t="7037" r="12500" b="15185"/>
          <a:stretch/>
        </p:blipFill>
        <p:spPr>
          <a:xfrm>
            <a:off x="628650" y="1070458"/>
            <a:ext cx="6124575" cy="4450383"/>
          </a:xfrm>
          <a:prstGeom prst="rect">
            <a:avLst/>
          </a:prstGeom>
        </p:spPr>
      </p:pic>
      <p:sp>
        <p:nvSpPr>
          <p:cNvPr id="6" name="TextBox 5">
            <a:extLst>
              <a:ext uri="{FF2B5EF4-FFF2-40B4-BE49-F238E27FC236}">
                <a16:creationId xmlns:a16="http://schemas.microsoft.com/office/drawing/2014/main" id="{993D867A-AB31-B9AD-82DB-AA47A502EE9A}"/>
              </a:ext>
            </a:extLst>
          </p:cNvPr>
          <p:cNvSpPr txBox="1"/>
          <p:nvPr/>
        </p:nvSpPr>
        <p:spPr>
          <a:xfrm>
            <a:off x="628650" y="419100"/>
            <a:ext cx="2234843" cy="461665"/>
          </a:xfrm>
          <a:prstGeom prst="rect">
            <a:avLst/>
          </a:prstGeom>
          <a:noFill/>
        </p:spPr>
        <p:txBody>
          <a:bodyPr wrap="none" rtlCol="0">
            <a:spAutoFit/>
          </a:bodyPr>
          <a:lstStyle/>
          <a:p>
            <a:r>
              <a:rPr lang="en-AT" sz="2400" dirty="0"/>
              <a:t>Art as resistance</a:t>
            </a:r>
          </a:p>
        </p:txBody>
      </p:sp>
      <p:sp>
        <p:nvSpPr>
          <p:cNvPr id="7" name="TextBox 6">
            <a:extLst>
              <a:ext uri="{FF2B5EF4-FFF2-40B4-BE49-F238E27FC236}">
                <a16:creationId xmlns:a16="http://schemas.microsoft.com/office/drawing/2014/main" id="{031C3E31-D120-A4FB-DB09-EDE59BFDA517}"/>
              </a:ext>
            </a:extLst>
          </p:cNvPr>
          <p:cNvSpPr txBox="1"/>
          <p:nvPr/>
        </p:nvSpPr>
        <p:spPr>
          <a:xfrm>
            <a:off x="628650" y="5602875"/>
            <a:ext cx="6124574" cy="369332"/>
          </a:xfrm>
          <a:prstGeom prst="rect">
            <a:avLst/>
          </a:prstGeom>
          <a:noFill/>
        </p:spPr>
        <p:txBody>
          <a:bodyPr wrap="square" rtlCol="0">
            <a:spAutoFit/>
          </a:bodyPr>
          <a:lstStyle/>
          <a:p>
            <a:r>
              <a:rPr lang="en-AT" dirty="0"/>
              <a:t>Maja Berezowska, </a:t>
            </a:r>
            <a:r>
              <a:rPr lang="en-AT" i="1" dirty="0"/>
              <a:t>The two Friends, </a:t>
            </a:r>
            <a:r>
              <a:rPr lang="en-AT" dirty="0"/>
              <a:t>1942</a:t>
            </a:r>
          </a:p>
        </p:txBody>
      </p:sp>
      <p:sp>
        <p:nvSpPr>
          <p:cNvPr id="9" name="TextBox 8">
            <a:extLst>
              <a:ext uri="{FF2B5EF4-FFF2-40B4-BE49-F238E27FC236}">
                <a16:creationId xmlns:a16="http://schemas.microsoft.com/office/drawing/2014/main" id="{8D48B830-D105-C994-715E-B602302FB351}"/>
              </a:ext>
            </a:extLst>
          </p:cNvPr>
          <p:cNvSpPr txBox="1"/>
          <p:nvPr/>
        </p:nvSpPr>
        <p:spPr>
          <a:xfrm>
            <a:off x="6943725" y="1870558"/>
            <a:ext cx="4943476" cy="2769989"/>
          </a:xfrm>
          <a:prstGeom prst="rect">
            <a:avLst/>
          </a:prstGeom>
          <a:noFill/>
        </p:spPr>
        <p:txBody>
          <a:bodyPr wrap="square" rtlCol="0">
            <a:spAutoFit/>
          </a:bodyPr>
          <a:lstStyle/>
          <a:p>
            <a:r>
              <a:rPr lang="en-AT" dirty="0"/>
              <a:t>“When we sat around the table, I hid a piece of paper on my lap and made quick drawings, scenes full of joy, cheerful and loving, which then went from hand to hand, giving the tormented women a moment of forgetfulness, evoking laughter and hope. I drew their portraits. Often those sheets endured better than young bodies that fire turned to ashes.”</a:t>
            </a:r>
          </a:p>
          <a:p>
            <a:endParaRPr lang="en-AT" dirty="0"/>
          </a:p>
          <a:p>
            <a:r>
              <a:rPr lang="en-AT" sz="1200" dirty="0"/>
              <a:t>Maja Berezowska, </a:t>
            </a:r>
            <a:r>
              <a:rPr lang="en-AT" sz="1200" i="1" dirty="0"/>
              <a:t>Piorkem przrz stulencia </a:t>
            </a:r>
            <a:r>
              <a:rPr lang="en-AT" sz="1200" dirty="0"/>
              <a:t>(Warsaw, 1985).</a:t>
            </a:r>
          </a:p>
        </p:txBody>
      </p:sp>
      <p:sp>
        <p:nvSpPr>
          <p:cNvPr id="10" name="TextBox 9">
            <a:extLst>
              <a:ext uri="{FF2B5EF4-FFF2-40B4-BE49-F238E27FC236}">
                <a16:creationId xmlns:a16="http://schemas.microsoft.com/office/drawing/2014/main" id="{4B4A76A2-A7E0-4380-133C-983B1A93F33F}"/>
              </a:ext>
            </a:extLst>
          </p:cNvPr>
          <p:cNvSpPr txBox="1"/>
          <p:nvPr/>
        </p:nvSpPr>
        <p:spPr>
          <a:xfrm flipH="1">
            <a:off x="628649" y="6254233"/>
            <a:ext cx="11258551" cy="307777"/>
          </a:xfrm>
          <a:prstGeom prst="rect">
            <a:avLst/>
          </a:prstGeom>
          <a:noFill/>
        </p:spPr>
        <p:txBody>
          <a:bodyPr wrap="square" rtlCol="0">
            <a:spAutoFit/>
          </a:bodyPr>
          <a:lstStyle/>
          <a:p>
            <a:pPr algn="r"/>
            <a:r>
              <a:rPr lang="en-AT" sz="1400" dirty="0"/>
              <a:t>Agata Pietrasik, </a:t>
            </a:r>
            <a:r>
              <a:rPr lang="en-AT" sz="1400" i="1" dirty="0"/>
              <a:t>Art in a Disrupted World. Poland 1939–1949, </a:t>
            </a:r>
            <a:r>
              <a:rPr lang="en-AT" sz="1400" dirty="0"/>
              <a:t>Warsaw 2021. </a:t>
            </a:r>
          </a:p>
        </p:txBody>
      </p:sp>
    </p:spTree>
    <p:extLst>
      <p:ext uri="{BB962C8B-B14F-4D97-AF65-F5344CB8AC3E}">
        <p14:creationId xmlns:p14="http://schemas.microsoft.com/office/powerpoint/2010/main" val="2757536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4166</TotalTime>
  <Words>1368</Words>
  <Application>Microsoft Macintosh PowerPoint</Application>
  <PresentationFormat>Widescreen</PresentationFormat>
  <Paragraphs>80</Paragraphs>
  <Slides>18</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Avenir Next</vt:lpstr>
      <vt:lpstr>Calibri</vt:lpstr>
      <vt:lpstr>Calibri Light</vt:lpstr>
      <vt:lpstr>Fira Sans Extra Condensed</vt:lpstr>
      <vt:lpstr>graduel</vt:lpstr>
      <vt:lpstr>Titillium</vt:lpstr>
      <vt:lpstr>Office Theme</vt:lpstr>
      <vt:lpstr>Documents of Persecution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are the real Bohemians? </dc:title>
  <dc:creator>Julia Maria Secklehner</dc:creator>
  <cp:lastModifiedBy>Julia Secklehner</cp:lastModifiedBy>
  <cp:revision>126</cp:revision>
  <dcterms:created xsi:type="dcterms:W3CDTF">2023-03-01T14:47:16Z</dcterms:created>
  <dcterms:modified xsi:type="dcterms:W3CDTF">2024-04-05T05:12:13Z</dcterms:modified>
</cp:coreProperties>
</file>