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7" r:id="rId3"/>
    <p:sldId id="282" r:id="rId4"/>
    <p:sldId id="274" r:id="rId5"/>
    <p:sldId id="261" r:id="rId6"/>
    <p:sldId id="260" r:id="rId7"/>
    <p:sldId id="264" r:id="rId8"/>
    <p:sldId id="278" r:id="rId9"/>
    <p:sldId id="265" r:id="rId10"/>
    <p:sldId id="266" r:id="rId11"/>
    <p:sldId id="267" r:id="rId12"/>
    <p:sldId id="257" r:id="rId13"/>
    <p:sldId id="279" r:id="rId14"/>
    <p:sldId id="258" r:id="rId15"/>
    <p:sldId id="280" r:id="rId16"/>
    <p:sldId id="259" r:id="rId17"/>
    <p:sldId id="263" r:id="rId18"/>
    <p:sldId id="270" r:id="rId19"/>
    <p:sldId id="269" r:id="rId20"/>
    <p:sldId id="272" r:id="rId21"/>
    <p:sldId id="275" r:id="rId22"/>
    <p:sldId id="281" r:id="rId23"/>
    <p:sldId id="268" r:id="rId24"/>
    <p:sldId id="271" r:id="rId25"/>
    <p:sldId id="273" r:id="rId26"/>
  </p:sldIdLst>
  <p:sldSz cx="12192000" cy="6858000"/>
  <p:notesSz cx="6858000" cy="9144000"/>
  <p:defaultTextStyle>
    <a:defPPr>
      <a:defRPr lang="en-A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57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4"/>
    <p:restoredTop sz="94728"/>
  </p:normalViewPr>
  <p:slideViewPr>
    <p:cSldViewPr snapToGrid="0">
      <p:cViewPr varScale="1">
        <p:scale>
          <a:sx n="102" d="100"/>
          <a:sy n="102" d="100"/>
        </p:scale>
        <p:origin x="8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E6315-AC14-14F4-F732-BAF80AD9E8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FDBF68-D042-D5D0-C211-97F80CAFA6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4BA7A-09E4-46E5-E65D-993C3880E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0738-A1CC-1B47-97B2-409C5143D479}" type="datetimeFigureOut">
              <a:rPr lang="en-AT" smtClean="0"/>
              <a:t>11.04.24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02A12-5992-111A-A350-9E33CC00E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2A05A0-8885-B23B-7821-AC25C1267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1501-F9C5-7D4A-9E43-EC16301C9E42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079696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BCAE4-B50A-EC74-CA00-7EA6D56D9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4E0F97-B245-95FF-8C90-1C8A82E12A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3235F-F87A-9811-B797-0EA8B2A67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0738-A1CC-1B47-97B2-409C5143D479}" type="datetimeFigureOut">
              <a:rPr lang="en-AT" smtClean="0"/>
              <a:t>11.04.24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B515EE-9D3B-603C-DF9E-C19755110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C5C3A0-EF10-6907-39E8-3641AD5E2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1501-F9C5-7D4A-9E43-EC16301C9E42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099201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0FAB7F-DCD5-8066-21C2-A3E52FB486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3AADDF-69D8-0BFE-BB46-F9FB34486C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B0D777-8C17-924B-2494-ACA12EC69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0738-A1CC-1B47-97B2-409C5143D479}" type="datetimeFigureOut">
              <a:rPr lang="en-AT" smtClean="0"/>
              <a:t>11.04.24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D17A43-23B3-7825-5DD4-5D23B7D9D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444505-CFF7-90F0-FB1A-E926B2C23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1501-F9C5-7D4A-9E43-EC16301C9E42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183689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63C99-6A8C-D7E8-0E90-066D10511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CD591-B60B-4345-D9EF-42F349B25F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20A78-4D20-F238-1A04-7FBA0DBB7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0738-A1CC-1B47-97B2-409C5143D479}" type="datetimeFigureOut">
              <a:rPr lang="en-AT" smtClean="0"/>
              <a:t>11.04.24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D108A-B8A5-6266-4E14-28AD4ACA3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B8D77F-2207-3735-64D8-A1773D666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1501-F9C5-7D4A-9E43-EC16301C9E42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271478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DE1B8-A8B4-2BE2-9D1D-482065602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A69FBA-DD23-1966-138A-8489435481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B22BE7-FB17-9971-C88B-7B96037BB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0738-A1CC-1B47-97B2-409C5143D479}" type="datetimeFigureOut">
              <a:rPr lang="en-AT" smtClean="0"/>
              <a:t>11.04.24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16A18E-A6E2-E745-D64C-E8D12055A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5F926-F731-2099-6407-6E7882892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1501-F9C5-7D4A-9E43-EC16301C9E42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433297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7630F-186D-FDAD-6865-F27D8A3D8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FFEB0-6ECC-4882-9A0A-B0F5B17CA4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B8A000-D824-A55C-983F-09D06B97CD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5086E1-CFD5-4678-366C-45376128A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0738-A1CC-1B47-97B2-409C5143D479}" type="datetimeFigureOut">
              <a:rPr lang="en-AT" smtClean="0"/>
              <a:t>11.04.24</a:t>
            </a:fld>
            <a:endParaRPr lang="en-A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3097E-4BE8-F0AD-0FF2-40CC754E7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59885E-B841-0CE7-5112-4EC25D086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1501-F9C5-7D4A-9E43-EC16301C9E42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991372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C48E6-4702-D495-0883-86A7EEE54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739577-DEFF-E4BD-E3DB-F772179360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8430B9-936B-C880-DCCB-6F128B0A6B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067B08-C71F-59B4-449F-366644476D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9C3532-7188-CD9E-5B7F-B8EFCBCC30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BDD327-3399-B6DB-A135-072A61DFF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0738-A1CC-1B47-97B2-409C5143D479}" type="datetimeFigureOut">
              <a:rPr lang="en-AT" smtClean="0"/>
              <a:t>11.04.24</a:t>
            </a:fld>
            <a:endParaRPr lang="en-A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DFCE88-4071-9A02-7CAA-A6BDE6050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29FF5F-FCC9-A7AD-7015-3FA6CAE64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1501-F9C5-7D4A-9E43-EC16301C9E42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490720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4B492-C10B-2A5D-9DD5-001BA7954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B5C2B6-6FFC-E7E3-B111-16922471C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0738-A1CC-1B47-97B2-409C5143D479}" type="datetimeFigureOut">
              <a:rPr lang="en-AT" smtClean="0"/>
              <a:t>11.04.24</a:t>
            </a:fld>
            <a:endParaRPr lang="en-A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035D5A-9A1A-334A-B3AE-61373687C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1F4BB9-4AF2-91A2-60E6-91C3A6187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1501-F9C5-7D4A-9E43-EC16301C9E42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544546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48C220-A5E5-F322-4CA2-A5D1A3B95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0738-A1CC-1B47-97B2-409C5143D479}" type="datetimeFigureOut">
              <a:rPr lang="en-AT" smtClean="0"/>
              <a:t>11.04.24</a:t>
            </a:fld>
            <a:endParaRPr lang="en-A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1EAFC-BFB5-DEAA-8936-B375F71DF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BFDD4D-D502-3B98-3092-3A10CE34D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1501-F9C5-7D4A-9E43-EC16301C9E42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429845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CB27C-48E0-5A02-6EE2-7A83722C8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E6118-24BB-465E-14B8-587FA09FC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527A97-9AC9-E188-48A7-8F4C3F2131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C0F5D1-06F4-A73C-7E37-DDDA66BCE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0738-A1CC-1B47-97B2-409C5143D479}" type="datetimeFigureOut">
              <a:rPr lang="en-AT" smtClean="0"/>
              <a:t>11.04.24</a:t>
            </a:fld>
            <a:endParaRPr lang="en-A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D04095-17E9-2D5C-1E5D-89E08CE3F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D4936-A710-9E77-833F-C09DF5F1F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1501-F9C5-7D4A-9E43-EC16301C9E42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557855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FFD29-9890-0AB5-18FB-C36EF1E39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3FF54E-2EDF-EFEE-261B-BE2B7B5BB5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D57CE6-071B-27A6-DAAE-D35FE0FC60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DE5FCB-E0D9-6C6D-552E-5F859D98B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0738-A1CC-1B47-97B2-409C5143D479}" type="datetimeFigureOut">
              <a:rPr lang="en-AT" smtClean="0"/>
              <a:t>11.04.24</a:t>
            </a:fld>
            <a:endParaRPr lang="en-A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5268D6-01E0-49A3-7E72-3B5D536FF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CBCB85-9669-D9A0-DCB0-A0FFD3721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1501-F9C5-7D4A-9E43-EC16301C9E42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4165114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68E2FB-F4F7-B463-D6A5-4AD2D187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8E12F1-4189-3E10-3757-BEF565839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4D0CD2-25A2-BE81-90E8-821583BCF4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A0738-A1CC-1B47-97B2-409C5143D479}" type="datetimeFigureOut">
              <a:rPr lang="en-AT" smtClean="0"/>
              <a:t>11.04.24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EC6EC-087F-4E22-384B-0DD603F74A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4CCC5-FD79-8ABE-E599-0660EE58AE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251501-F9C5-7D4A-9E43-EC16301C9E42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752473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A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lidovky.cz/orientace/kultura/josef-koudelka-mit-vsechno-ostre.A110805_170321_ln_kultura_wok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88692B5-77B4-9774-140D-297D4A3F3F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67013" y="4579937"/>
            <a:ext cx="9144000" cy="2387600"/>
          </a:xfrm>
        </p:spPr>
        <p:txBody>
          <a:bodyPr>
            <a:normAutofit/>
          </a:bodyPr>
          <a:lstStyle/>
          <a:p>
            <a:pPr algn="r"/>
            <a:r>
              <a:rPr lang="en-GB" sz="4400" b="0" i="0" u="none" strike="noStrike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The struggle for control of Romani identity: Emancipation after 1945</a:t>
            </a:r>
            <a:br>
              <a:rPr lang="en-GB" sz="4400" b="0" i="0" u="none" strike="noStrike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</a:br>
            <a:endParaRPr lang="en-AT" sz="4400" dirty="0">
              <a:solidFill>
                <a:schemeClr val="bg1"/>
              </a:solidFill>
            </a:endParaRP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F4D518FB-C080-61F8-159E-E91A0A68F5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67013" y="6258719"/>
            <a:ext cx="9144000" cy="1655762"/>
          </a:xfrm>
        </p:spPr>
        <p:txBody>
          <a:bodyPr/>
          <a:lstStyle/>
          <a:p>
            <a:pPr algn="r"/>
            <a:r>
              <a:rPr lang="en-AT" dirty="0">
                <a:solidFill>
                  <a:schemeClr val="bg1"/>
                </a:solidFill>
              </a:rPr>
              <a:t>12 April 2024</a:t>
            </a:r>
          </a:p>
        </p:txBody>
      </p:sp>
      <p:pic>
        <p:nvPicPr>
          <p:cNvPr id="9" name="Picture 8" descr="A picture containing outdoor, sky, tree, person&#10;&#10;Description automatically generated">
            <a:extLst>
              <a:ext uri="{FF2B5EF4-FFF2-40B4-BE49-F238E27FC236}">
                <a16:creationId xmlns:a16="http://schemas.microsoft.com/office/drawing/2014/main" id="{8FF622F7-12AF-DD98-D8E7-EC7EF3FE5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87" y="264332"/>
            <a:ext cx="7138281" cy="457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2676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C3F147-2F31-FCD7-B0F5-E1C247C379FD}"/>
              </a:ext>
            </a:extLst>
          </p:cNvPr>
          <p:cNvSpPr txBox="1"/>
          <p:nvPr/>
        </p:nvSpPr>
        <p:spPr>
          <a:xfrm>
            <a:off x="8602646" y="6488033"/>
            <a:ext cx="35782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>
                <a:solidFill>
                  <a:schemeClr val="bg1"/>
                </a:solidFill>
                <a:latin typeface="Avenir Next" panose="020B0503020202020204" pitchFamily="34" charset="0"/>
              </a:rPr>
              <a:t>György</a:t>
            </a:r>
            <a:r>
              <a:rPr lang="en-GB" sz="1200" dirty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Avenir Next" panose="020B0503020202020204" pitchFamily="34" charset="0"/>
              </a:rPr>
              <a:t>Buday</a:t>
            </a:r>
            <a:r>
              <a:rPr lang="en-GB" sz="1200" dirty="0">
                <a:solidFill>
                  <a:schemeClr val="bg1"/>
                </a:solidFill>
                <a:latin typeface="Avenir Next" panose="020B0503020202020204" pitchFamily="34" charset="0"/>
              </a:rPr>
              <a:t>, Illustration for a folk poem, 1930s</a:t>
            </a:r>
            <a:endParaRPr lang="en-AT" sz="1200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88AC30D5-F5C9-2AE3-0C91-0FB2EB4AD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50" y="123746"/>
            <a:ext cx="5344926" cy="38849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904699-D917-FB0D-29A1-C91407890907}"/>
              </a:ext>
            </a:extLst>
          </p:cNvPr>
          <p:cNvSpPr txBox="1"/>
          <p:nvPr/>
        </p:nvSpPr>
        <p:spPr>
          <a:xfrm>
            <a:off x="450850" y="4017950"/>
            <a:ext cx="111609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T" sz="1200" dirty="0">
                <a:solidFill>
                  <a:schemeClr val="bg1"/>
                </a:solidFill>
                <a:latin typeface="Avenir Next" panose="020B0503020202020204" pitchFamily="34" charset="0"/>
              </a:rPr>
              <a:t>Judit Kárász, </a:t>
            </a:r>
            <a:r>
              <a:rPr lang="en-GB" sz="1200" i="1" dirty="0">
                <a:solidFill>
                  <a:schemeClr val="bg1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Fifteen kilometres from Town to Homestead</a:t>
            </a:r>
            <a:r>
              <a:rPr lang="en-AT" sz="120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 , 1933 (</a:t>
            </a:r>
            <a:r>
              <a:rPr lang="en-AT" sz="1200" dirty="0">
                <a:solidFill>
                  <a:schemeClr val="bg1"/>
                </a:solidFill>
                <a:latin typeface="Avenir Next" panose="020B0503020202020204" pitchFamily="34" charset="0"/>
              </a:rPr>
              <a:t>Exhibition view)</a:t>
            </a:r>
          </a:p>
        </p:txBody>
      </p:sp>
      <p:pic>
        <p:nvPicPr>
          <p:cNvPr id="5" name="Picture 4" descr="A picture containing text, indoor, wall, floor&#10;&#10;Description automatically generated">
            <a:extLst>
              <a:ext uri="{FF2B5EF4-FFF2-40B4-BE49-F238E27FC236}">
                <a16:creationId xmlns:a16="http://schemas.microsoft.com/office/drawing/2014/main" id="{5BAD72A7-E671-A809-FA68-B4FD9458E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9636" y="123746"/>
            <a:ext cx="5445763" cy="3884930"/>
          </a:xfrm>
          <a:prstGeom prst="rect">
            <a:avLst/>
          </a:prstGeom>
        </p:spPr>
      </p:pic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F6AFC723-FDF8-7DE6-29AC-91E99ED9C0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4401"/>
          <a:stretch/>
        </p:blipFill>
        <p:spPr>
          <a:xfrm>
            <a:off x="3483898" y="4294949"/>
            <a:ext cx="5094857" cy="247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954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newspaper, white&#10;&#10;Description automatically generated">
            <a:extLst>
              <a:ext uri="{FF2B5EF4-FFF2-40B4-BE49-F238E27FC236}">
                <a16:creationId xmlns:a16="http://schemas.microsoft.com/office/drawing/2014/main" id="{D7697131-FC41-71D6-67AB-3D9CAE192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889" y="574708"/>
            <a:ext cx="3953658" cy="52273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7034DC-ABCC-642C-51B0-58AF10CEBE66}"/>
              </a:ext>
            </a:extLst>
          </p:cNvPr>
          <p:cNvSpPr txBox="1"/>
          <p:nvPr/>
        </p:nvSpPr>
        <p:spPr>
          <a:xfrm>
            <a:off x="483889" y="5802028"/>
            <a:ext cx="39536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T" sz="1200" dirty="0">
                <a:solidFill>
                  <a:schemeClr val="bg1"/>
                </a:solidFill>
                <a:latin typeface="Avenir Next" panose="020B0503020202020204" pitchFamily="34" charset="0"/>
              </a:rPr>
              <a:t>“15km from Vienna”, </a:t>
            </a:r>
            <a:r>
              <a:rPr lang="en-AT" sz="1200" i="1" dirty="0">
                <a:solidFill>
                  <a:schemeClr val="bg1"/>
                </a:solidFill>
                <a:latin typeface="Avenir Next" panose="020B0503020202020204" pitchFamily="34" charset="0"/>
              </a:rPr>
              <a:t>Der Kuckuck, </a:t>
            </a:r>
            <a:r>
              <a:rPr lang="en-AT" sz="1200" dirty="0">
                <a:solidFill>
                  <a:schemeClr val="bg1"/>
                </a:solidFill>
                <a:latin typeface="Avenir Next" panose="020B0503020202020204" pitchFamily="34" charset="0"/>
              </a:rPr>
              <a:t>9 March 1930</a:t>
            </a:r>
          </a:p>
        </p:txBody>
      </p:sp>
      <p:pic>
        <p:nvPicPr>
          <p:cNvPr id="4" name="Picture 3" descr="A picture containing outdoor, person, group, crowd&#10;&#10;Description automatically generated">
            <a:extLst>
              <a:ext uri="{FF2B5EF4-FFF2-40B4-BE49-F238E27FC236}">
                <a16:creationId xmlns:a16="http://schemas.microsoft.com/office/drawing/2014/main" id="{B17C5D88-7064-2A0D-EFD5-DF4BF9DDE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343" y="574708"/>
            <a:ext cx="4095750" cy="30264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702E5C-DFBF-14F0-507E-F3A17E73EDA8}"/>
              </a:ext>
            </a:extLst>
          </p:cNvPr>
          <p:cNvSpPr txBox="1"/>
          <p:nvPr/>
        </p:nvSpPr>
        <p:spPr>
          <a:xfrm>
            <a:off x="4648343" y="3601124"/>
            <a:ext cx="4095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T" sz="1200" dirty="0">
                <a:solidFill>
                  <a:schemeClr val="bg1"/>
                </a:solidFill>
                <a:latin typeface="Avenir Next" panose="020B0503020202020204" pitchFamily="34" charset="0"/>
              </a:rPr>
              <a:t>Judit Kárász, </a:t>
            </a:r>
            <a:r>
              <a:rPr lang="en-AT" sz="1200" i="1" dirty="0">
                <a:solidFill>
                  <a:schemeClr val="bg1"/>
                </a:solidFill>
                <a:latin typeface="Avenir Next" panose="020B0503020202020204" pitchFamily="34" charset="0"/>
              </a:rPr>
              <a:t>Lunch in the Shade, Makó</a:t>
            </a:r>
            <a:r>
              <a:rPr lang="en-AT" sz="1200" dirty="0">
                <a:solidFill>
                  <a:schemeClr val="bg1"/>
                </a:solidFill>
                <a:latin typeface="Avenir Next" panose="020B0503020202020204" pitchFamily="34" charset="0"/>
              </a:rPr>
              <a:t>, 1930s</a:t>
            </a:r>
          </a:p>
        </p:txBody>
      </p:sp>
      <p:pic>
        <p:nvPicPr>
          <p:cNvPr id="6" name="Picture 5" descr="A picture containing text, person, old, crowd&#10;&#10;Description automatically generated">
            <a:extLst>
              <a:ext uri="{FF2B5EF4-FFF2-40B4-BE49-F238E27FC236}">
                <a16:creationId xmlns:a16="http://schemas.microsoft.com/office/drawing/2014/main" id="{7B84C6AB-EDD1-14B7-E08F-CF4A137D53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4889" y="1144002"/>
            <a:ext cx="2690956" cy="4088732"/>
          </a:xfrm>
          <a:prstGeom prst="rect">
            <a:avLst/>
          </a:prstGeom>
        </p:spPr>
      </p:pic>
      <p:pic>
        <p:nvPicPr>
          <p:cNvPr id="7" name="Picture 6" descr="A picture containing grass, outdoor, field, mammal&#10;&#10;Description automatically generated">
            <a:extLst>
              <a:ext uri="{FF2B5EF4-FFF2-40B4-BE49-F238E27FC236}">
                <a16:creationId xmlns:a16="http://schemas.microsoft.com/office/drawing/2014/main" id="{13BE6B97-9E3E-1EC4-A644-8B3FD3F20A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343" y="3918414"/>
            <a:ext cx="3596497" cy="27091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5C2B31-3B5C-AC3D-4C4A-5A9951C1DB4A}"/>
              </a:ext>
            </a:extLst>
          </p:cNvPr>
          <p:cNvSpPr txBox="1"/>
          <p:nvPr/>
        </p:nvSpPr>
        <p:spPr>
          <a:xfrm>
            <a:off x="7550095" y="6390832"/>
            <a:ext cx="4095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T" sz="1200" dirty="0">
                <a:solidFill>
                  <a:schemeClr val="bg1"/>
                </a:solidFill>
                <a:latin typeface="Avenir Next" panose="020B0503020202020204" pitchFamily="34" charset="0"/>
              </a:rPr>
              <a:t>Judit Kárász, </a:t>
            </a:r>
            <a:r>
              <a:rPr lang="en-AT" sz="1200" i="1" dirty="0">
                <a:solidFill>
                  <a:schemeClr val="bg1"/>
                </a:solidFill>
                <a:latin typeface="Avenir Next" panose="020B0503020202020204" pitchFamily="34" charset="0"/>
              </a:rPr>
              <a:t>Onion Field, Makó</a:t>
            </a:r>
            <a:r>
              <a:rPr lang="en-AT" sz="1200" dirty="0">
                <a:solidFill>
                  <a:schemeClr val="bg1"/>
                </a:solidFill>
                <a:latin typeface="Avenir Next" panose="020B0503020202020204" pitchFamily="34" charset="0"/>
              </a:rPr>
              <a:t>, 1930s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A7271B-533F-B1B1-2C85-09D6BD5AEA42}"/>
              </a:ext>
            </a:extLst>
          </p:cNvPr>
          <p:cNvSpPr txBox="1"/>
          <p:nvPr/>
        </p:nvSpPr>
        <p:spPr>
          <a:xfrm>
            <a:off x="8821340" y="5272977"/>
            <a:ext cx="2958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sz="1200" dirty="0">
                <a:solidFill>
                  <a:schemeClr val="bg1"/>
                </a:solidFill>
              </a:rPr>
              <a:t>Irena Blühová, </a:t>
            </a:r>
            <a:r>
              <a:rPr lang="en-AT" sz="1200" i="1" dirty="0">
                <a:solidFill>
                  <a:schemeClr val="bg1"/>
                </a:solidFill>
              </a:rPr>
              <a:t>Breakfast in the Forest, 1930s</a:t>
            </a:r>
            <a:endParaRPr lang="en-A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092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B47A0-3938-5353-C5B2-7D0EC83EE58B}"/>
              </a:ext>
            </a:extLst>
          </p:cNvPr>
          <p:cNvSpPr txBox="1"/>
          <p:nvPr/>
        </p:nvSpPr>
        <p:spPr>
          <a:xfrm>
            <a:off x="630483" y="778570"/>
            <a:ext cx="2344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>
                <a:solidFill>
                  <a:schemeClr val="bg1"/>
                </a:solidFill>
              </a:rPr>
              <a:t>Josef Koudelka (*1938)</a:t>
            </a:r>
          </a:p>
        </p:txBody>
      </p:sp>
      <p:pic>
        <p:nvPicPr>
          <p:cNvPr id="6" name="Picture 5" descr="A person standing on top of a tank with a person on top&#10;&#10;Description automatically generated with low confidence">
            <a:extLst>
              <a:ext uri="{FF2B5EF4-FFF2-40B4-BE49-F238E27FC236}">
                <a16:creationId xmlns:a16="http://schemas.microsoft.com/office/drawing/2014/main" id="{012E165C-9492-E025-69F6-B648A0049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483" y="1405176"/>
            <a:ext cx="5021957" cy="3242749"/>
          </a:xfrm>
          <a:prstGeom prst="rect">
            <a:avLst/>
          </a:prstGeom>
        </p:spPr>
      </p:pic>
      <p:pic>
        <p:nvPicPr>
          <p:cNvPr id="10" name="Picture 9" descr="A person pointing at a statue&#10;&#10;Description automatically generated with low confidence">
            <a:extLst>
              <a:ext uri="{FF2B5EF4-FFF2-40B4-BE49-F238E27FC236}">
                <a16:creationId xmlns:a16="http://schemas.microsoft.com/office/drawing/2014/main" id="{47A23927-7A2F-3F38-87FE-E20DA1255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679179"/>
            <a:ext cx="5510375" cy="35587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714B9F-2323-8A25-3EE4-005236CCE0CE}"/>
              </a:ext>
            </a:extLst>
          </p:cNvPr>
          <p:cNvSpPr txBox="1"/>
          <p:nvPr/>
        </p:nvSpPr>
        <p:spPr>
          <a:xfrm>
            <a:off x="6096000" y="1866378"/>
            <a:ext cx="5335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 i="0" u="none" strike="noStrike" dirty="0">
                <a:solidFill>
                  <a:schemeClr val="bg1"/>
                </a:solidFill>
                <a:effectLst/>
              </a:rPr>
              <a:t>"The maximum, that is what has always interested me"</a:t>
            </a:r>
          </a:p>
          <a:p>
            <a:endParaRPr lang="en-AT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2888F9-8BDD-0C43-4F73-39DA0B662569}"/>
              </a:ext>
            </a:extLst>
          </p:cNvPr>
          <p:cNvSpPr txBox="1"/>
          <p:nvPr/>
        </p:nvSpPr>
        <p:spPr>
          <a:xfrm>
            <a:off x="630483" y="6398170"/>
            <a:ext cx="6311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https://</a:t>
            </a:r>
            <a:r>
              <a:rPr lang="en-GB" dirty="0" err="1">
                <a:solidFill>
                  <a:schemeClr val="bg1"/>
                </a:solidFill>
              </a:rPr>
              <a:t>www.magnumphotos.com</a:t>
            </a:r>
            <a:r>
              <a:rPr lang="en-GB" dirty="0">
                <a:solidFill>
                  <a:schemeClr val="bg1"/>
                </a:solidFill>
              </a:rPr>
              <a:t>/photographer/</a:t>
            </a:r>
            <a:r>
              <a:rPr lang="en-GB" dirty="0" err="1">
                <a:solidFill>
                  <a:schemeClr val="bg1"/>
                </a:solidFill>
              </a:rPr>
              <a:t>josef-koudelka</a:t>
            </a:r>
            <a:r>
              <a:rPr lang="en-GB" dirty="0">
                <a:solidFill>
                  <a:schemeClr val="bg1"/>
                </a:solidFill>
              </a:rPr>
              <a:t>/</a:t>
            </a:r>
            <a:endParaRPr lang="en-AT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647818-9D18-4FAE-3CFD-C0B8C55FEE1D}"/>
              </a:ext>
            </a:extLst>
          </p:cNvPr>
          <p:cNvSpPr txBox="1"/>
          <p:nvPr/>
        </p:nvSpPr>
        <p:spPr>
          <a:xfrm>
            <a:off x="3373845" y="4720533"/>
            <a:ext cx="2722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 i="0" u="none" strike="noStrike" dirty="0">
                <a:solidFill>
                  <a:schemeClr val="bg1"/>
                </a:solidFill>
                <a:effectLst/>
              </a:rPr>
              <a:t>P. P. (Prague Photographer)</a:t>
            </a:r>
            <a:endParaRPr lang="en-A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2414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itting next to a horse&#10;&#10;Description automatically generated with medium confidence">
            <a:extLst>
              <a:ext uri="{FF2B5EF4-FFF2-40B4-BE49-F238E27FC236}">
                <a16:creationId xmlns:a16="http://schemas.microsoft.com/office/drawing/2014/main" id="{330682B9-F53D-345F-4393-22F09DE53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70" y="1098374"/>
            <a:ext cx="5530427" cy="3606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2839E0-1F76-51C3-5B7B-390C2B669E08}"/>
              </a:ext>
            </a:extLst>
          </p:cNvPr>
          <p:cNvSpPr txBox="1"/>
          <p:nvPr/>
        </p:nvSpPr>
        <p:spPr>
          <a:xfrm>
            <a:off x="498170" y="637446"/>
            <a:ext cx="1469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i="1" dirty="0">
                <a:solidFill>
                  <a:schemeClr val="bg1"/>
                </a:solidFill>
              </a:rPr>
              <a:t>Gypsies, </a:t>
            </a:r>
            <a:r>
              <a:rPr lang="en-AT" dirty="0">
                <a:solidFill>
                  <a:schemeClr val="bg1"/>
                </a:solidFill>
              </a:rPr>
              <a:t>1975</a:t>
            </a:r>
          </a:p>
        </p:txBody>
      </p:sp>
      <p:pic>
        <p:nvPicPr>
          <p:cNvPr id="5" name="Picture 4" descr="A picture containing outdoor, sky, tree, person&#10;&#10;Description automatically generated">
            <a:extLst>
              <a:ext uri="{FF2B5EF4-FFF2-40B4-BE49-F238E27FC236}">
                <a16:creationId xmlns:a16="http://schemas.microsoft.com/office/drawing/2014/main" id="{C6E34014-FA0A-BF4E-AB92-A73619B02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6440" y="2866502"/>
            <a:ext cx="5633301" cy="3606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B01B5D-64DB-2746-E44E-3C3EE5D48DAB}"/>
              </a:ext>
            </a:extLst>
          </p:cNvPr>
          <p:cNvSpPr txBox="1"/>
          <p:nvPr/>
        </p:nvSpPr>
        <p:spPr>
          <a:xfrm>
            <a:off x="112734" y="6288636"/>
            <a:ext cx="1730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>
                <a:solidFill>
                  <a:schemeClr val="bg1"/>
                </a:solidFill>
              </a:rPr>
              <a:t>Magnum Photos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A482EF-D3B7-85DC-1149-55ED546005BF}"/>
              </a:ext>
            </a:extLst>
          </p:cNvPr>
          <p:cNvSpPr txBox="1"/>
          <p:nvPr/>
        </p:nvSpPr>
        <p:spPr>
          <a:xfrm>
            <a:off x="6274194" y="637446"/>
            <a:ext cx="563330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i="0" dirty="0">
                <a:solidFill>
                  <a:schemeClr val="bg1"/>
                </a:solidFill>
                <a:effectLst/>
                <a:latin typeface="Inter"/>
              </a:rPr>
              <a:t>When I came across gypsies, I found that there was something about me. Photographer and critic </a:t>
            </a:r>
            <a:r>
              <a:rPr lang="en-GB" b="0" i="0" dirty="0" err="1">
                <a:solidFill>
                  <a:schemeClr val="bg1"/>
                </a:solidFill>
                <a:effectLst/>
                <a:latin typeface="Inter"/>
              </a:rPr>
              <a:t>Jiří</a:t>
            </a:r>
            <a:r>
              <a:rPr lang="en-GB" b="0" i="0" dirty="0">
                <a:solidFill>
                  <a:schemeClr val="bg1"/>
                </a:solidFill>
                <a:effectLst/>
                <a:latin typeface="Inter"/>
              </a:rPr>
              <a:t> </a:t>
            </a:r>
            <a:r>
              <a:rPr lang="en-GB" b="0" i="0" dirty="0" err="1">
                <a:solidFill>
                  <a:schemeClr val="bg1"/>
                </a:solidFill>
                <a:effectLst/>
                <a:latin typeface="Inter"/>
              </a:rPr>
              <a:t>Jeníček</a:t>
            </a:r>
            <a:r>
              <a:rPr lang="en-GB" b="0" i="0" dirty="0">
                <a:solidFill>
                  <a:schemeClr val="bg1"/>
                </a:solidFill>
                <a:effectLst/>
                <a:latin typeface="Inter"/>
              </a:rPr>
              <a:t>, who somehow discovered me, used to tell me: "</a:t>
            </a:r>
            <a:r>
              <a:rPr lang="en-GB" b="0" i="0" dirty="0" err="1">
                <a:solidFill>
                  <a:schemeClr val="bg1"/>
                </a:solidFill>
                <a:effectLst/>
                <a:latin typeface="Inter"/>
              </a:rPr>
              <a:t>Kudeláčka</a:t>
            </a:r>
            <a:r>
              <a:rPr lang="en-GB" b="0" i="0" dirty="0">
                <a:solidFill>
                  <a:schemeClr val="bg1"/>
                </a:solidFill>
                <a:effectLst/>
                <a:latin typeface="Inter"/>
              </a:rPr>
              <a:t>, the photographer makes the subject and the subject makes the photographer.</a:t>
            </a:r>
          </a:p>
          <a:p>
            <a:r>
              <a:rPr lang="en-GB" sz="1000" b="0" i="0" dirty="0" err="1">
                <a:solidFill>
                  <a:schemeClr val="bg1"/>
                </a:solidFill>
                <a:effectLst/>
                <a:latin typeface="Inter"/>
              </a:rPr>
              <a:t>Zdroj</a:t>
            </a:r>
            <a:r>
              <a:rPr lang="en-GB" sz="1000" b="0" i="0" dirty="0">
                <a:solidFill>
                  <a:srgbClr val="000000"/>
                </a:solidFill>
                <a:effectLst/>
                <a:latin typeface="Inter"/>
              </a:rPr>
              <a:t>: </a:t>
            </a:r>
            <a:r>
              <a:rPr lang="en-GB" sz="1000" b="0" i="0" u="none" strike="noStrike" dirty="0">
                <a:solidFill>
                  <a:srgbClr val="000000"/>
                </a:solidFill>
                <a:effectLst/>
                <a:latin typeface="Inter"/>
                <a:hlinkClick r:id="rId4"/>
              </a:rPr>
              <a:t>https://www.lidovky.cz/orientace/kultura/josef-koudelka-mit-vsechno-ostre.A110805_170321_ln_kultura_wok</a:t>
            </a:r>
            <a:endParaRPr lang="en-GB" sz="1000" b="0" i="0" dirty="0">
              <a:solidFill>
                <a:srgbClr val="000000"/>
              </a:solidFill>
              <a:effectLst/>
              <a:latin typeface="Inter"/>
            </a:endParaRPr>
          </a:p>
          <a:p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30405839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FE1CABB-B5E9-ADE1-D630-113AD61CD725}"/>
              </a:ext>
            </a:extLst>
          </p:cNvPr>
          <p:cNvSpPr txBox="1"/>
          <p:nvPr/>
        </p:nvSpPr>
        <p:spPr>
          <a:xfrm>
            <a:off x="3229187" y="5992488"/>
            <a:ext cx="5589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The First World Romani Congress, 1971.</a:t>
            </a:r>
          </a:p>
          <a:p>
            <a:r>
              <a:rPr lang="en-GB" dirty="0">
                <a:solidFill>
                  <a:schemeClr val="bg1"/>
                </a:solidFill>
              </a:rPr>
              <a:t>London. </a:t>
            </a:r>
            <a:br>
              <a:rPr lang="en-GB" dirty="0">
                <a:solidFill>
                  <a:schemeClr val="bg1"/>
                </a:solidFill>
              </a:rPr>
            </a:br>
            <a:endParaRPr lang="en-AT" dirty="0">
              <a:solidFill>
                <a:schemeClr val="bg1"/>
              </a:solidFill>
            </a:endParaRPr>
          </a:p>
        </p:txBody>
      </p:sp>
      <p:pic>
        <p:nvPicPr>
          <p:cNvPr id="8" name="Picture 7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DD846E4F-9827-EF38-354E-608ABF293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9187" y="784703"/>
            <a:ext cx="5589136" cy="516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5945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FE1CABB-B5E9-ADE1-D630-113AD61CD725}"/>
              </a:ext>
            </a:extLst>
          </p:cNvPr>
          <p:cNvSpPr txBox="1"/>
          <p:nvPr/>
        </p:nvSpPr>
        <p:spPr>
          <a:xfrm>
            <a:off x="3229187" y="5992488"/>
            <a:ext cx="5733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</a:rPr>
              <a:t>Rozana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Kuburovič</a:t>
            </a:r>
            <a:r>
              <a:rPr lang="en-GB" dirty="0">
                <a:solidFill>
                  <a:schemeClr val="bg1"/>
                </a:solidFill>
              </a:rPr>
              <a:t>, The First World Romani Congress, 1971. </a:t>
            </a:r>
            <a:br>
              <a:rPr lang="en-GB" dirty="0">
                <a:solidFill>
                  <a:schemeClr val="bg1"/>
                </a:solidFill>
              </a:rPr>
            </a:br>
            <a:endParaRPr lang="en-AT" dirty="0">
              <a:solidFill>
                <a:schemeClr val="bg1"/>
              </a:solidFill>
            </a:endParaRPr>
          </a:p>
        </p:txBody>
      </p:sp>
      <p:pic>
        <p:nvPicPr>
          <p:cNvPr id="6" name="Picture 5" descr="A group of people holding a sign&#10;&#10;Description automatically generated with medium confidence">
            <a:extLst>
              <a:ext uri="{FF2B5EF4-FFF2-40B4-BE49-F238E27FC236}">
                <a16:creationId xmlns:a16="http://schemas.microsoft.com/office/drawing/2014/main" id="{0649084E-942D-1D36-3B1A-203BECF19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407" y="1184299"/>
            <a:ext cx="7165183" cy="470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8733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AAE81A-5A5D-C7E5-92A4-3991B425C4E3}"/>
              </a:ext>
            </a:extLst>
          </p:cNvPr>
          <p:cNvSpPr txBox="1"/>
          <p:nvPr/>
        </p:nvSpPr>
        <p:spPr>
          <a:xfrm>
            <a:off x="3045619" y="6285552"/>
            <a:ext cx="6100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0" u="none" strike="noStrike" dirty="0" err="1">
                <a:solidFill>
                  <a:schemeClr val="bg1"/>
                </a:solidFill>
                <a:effectLst/>
                <a:latin typeface="Roboto" panose="020F0502020204030204" pitchFamily="34" charset="0"/>
              </a:rPr>
              <a:t>Rozana</a:t>
            </a:r>
            <a:r>
              <a:rPr lang="en-GB" i="0" u="none" strike="noStrike" dirty="0">
                <a:solidFill>
                  <a:schemeClr val="bg1"/>
                </a:solidFill>
                <a:effectLst/>
                <a:latin typeface="Roboto" panose="020F0502020204030204" pitchFamily="34" charset="0"/>
              </a:rPr>
              <a:t> </a:t>
            </a:r>
            <a:r>
              <a:rPr lang="en-GB" i="0" u="none" strike="noStrike" dirty="0" err="1">
                <a:solidFill>
                  <a:schemeClr val="bg1"/>
                </a:solidFill>
                <a:effectLst/>
                <a:latin typeface="Roboto" panose="020F0502020204030204" pitchFamily="34" charset="0"/>
              </a:rPr>
              <a:t>Kuburovič</a:t>
            </a:r>
            <a:r>
              <a:rPr lang="en-GB" i="0" u="none" strike="noStrike" dirty="0">
                <a:solidFill>
                  <a:schemeClr val="bg1"/>
                </a:solidFill>
                <a:effectLst/>
                <a:latin typeface="Roboto" panose="020F0502020204030204" pitchFamily="34" charset="0"/>
              </a:rPr>
              <a:t>: </a:t>
            </a:r>
            <a:r>
              <a:rPr lang="en-GB" i="1" u="none" strike="noStrike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Rom*</a:t>
            </a:r>
            <a:r>
              <a:rPr lang="en-GB" i="1" u="none" strike="noStrike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nja</a:t>
            </a:r>
            <a:r>
              <a:rPr lang="en-GB" i="1" u="none" strike="noStrike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-Flag,</a:t>
            </a:r>
            <a:r>
              <a:rPr lang="en-GB" i="0" u="none" strike="noStrike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 1971. Private collection.</a:t>
            </a:r>
            <a:endParaRPr lang="en-AT" dirty="0">
              <a:solidFill>
                <a:schemeClr val="bg1"/>
              </a:solidFill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28C4650A-250E-2DAE-8FF0-79B995EED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559232"/>
            <a:ext cx="7772400" cy="551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7657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ceiling, indoor, floor, several&#10;&#10;Description automatically generated">
            <a:extLst>
              <a:ext uri="{FF2B5EF4-FFF2-40B4-BE49-F238E27FC236}">
                <a16:creationId xmlns:a16="http://schemas.microsoft.com/office/drawing/2014/main" id="{29350570-495B-2676-9C97-A697DCCB4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699173"/>
            <a:ext cx="5867400" cy="38739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C1C523-7732-B62C-0FED-915EA1ADE2AA}"/>
              </a:ext>
            </a:extLst>
          </p:cNvPr>
          <p:cNvSpPr txBox="1"/>
          <p:nvPr/>
        </p:nvSpPr>
        <p:spPr>
          <a:xfrm>
            <a:off x="285751" y="385763"/>
            <a:ext cx="6421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>
                <a:solidFill>
                  <a:schemeClr val="bg1"/>
                </a:solidFill>
              </a:rPr>
              <a:t>Averklub Collective, </a:t>
            </a:r>
            <a:r>
              <a:rPr lang="en-GB" i="1" dirty="0" err="1">
                <a:solidFill>
                  <a:schemeClr val="bg1"/>
                </a:solidFill>
              </a:rPr>
              <a:t>Manuš</a:t>
            </a:r>
            <a:r>
              <a:rPr lang="en-GB" i="1" dirty="0">
                <a:solidFill>
                  <a:schemeClr val="bg1"/>
                </a:solidFill>
              </a:rPr>
              <a:t> Means Human, </a:t>
            </a:r>
            <a:r>
              <a:rPr lang="en-GB" dirty="0" err="1">
                <a:solidFill>
                  <a:schemeClr val="bg1"/>
                </a:solidFill>
              </a:rPr>
              <a:t>Kunsthalle</a:t>
            </a:r>
            <a:r>
              <a:rPr lang="en-GB" dirty="0">
                <a:solidFill>
                  <a:schemeClr val="bg1"/>
                </a:solidFill>
              </a:rPr>
              <a:t> Wien, 2021</a:t>
            </a:r>
            <a:r>
              <a:rPr lang="en-GB" i="1" dirty="0">
                <a:solidFill>
                  <a:schemeClr val="bg1"/>
                </a:solidFill>
              </a:rPr>
              <a:t> </a:t>
            </a:r>
            <a:endParaRPr lang="en-AT" i="1" dirty="0">
              <a:solidFill>
                <a:schemeClr val="bg1"/>
              </a:solidFill>
            </a:endParaRPr>
          </a:p>
        </p:txBody>
      </p:sp>
      <p:pic>
        <p:nvPicPr>
          <p:cNvPr id="6" name="Picture 5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F1D2BABE-544C-07CF-335E-B9DAC80BD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607" y="876126"/>
            <a:ext cx="5751382" cy="38739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DA7A63-DF64-0C54-C2ED-79151E5E61F9}"/>
              </a:ext>
            </a:extLst>
          </p:cNvPr>
          <p:cNvSpPr txBox="1"/>
          <p:nvPr/>
        </p:nvSpPr>
        <p:spPr>
          <a:xfrm>
            <a:off x="375607" y="4750114"/>
            <a:ext cx="6658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dirty="0">
                <a:solidFill>
                  <a:schemeClr val="bg1"/>
                </a:solidFill>
              </a:rPr>
              <a:t>Chanov-Estate 1980s, archive Helena Nistorová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EF440A-DF83-D047-8742-2911578580CC}"/>
              </a:ext>
            </a:extLst>
          </p:cNvPr>
          <p:cNvSpPr txBox="1"/>
          <p:nvPr/>
        </p:nvSpPr>
        <p:spPr>
          <a:xfrm>
            <a:off x="9795947" y="2242159"/>
            <a:ext cx="2167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>
                <a:solidFill>
                  <a:schemeClr val="bg1"/>
                </a:solidFill>
              </a:rPr>
              <a:t>Exhibition view, 2021</a:t>
            </a:r>
          </a:p>
        </p:txBody>
      </p:sp>
    </p:spTree>
    <p:extLst>
      <p:ext uri="{BB962C8B-B14F-4D97-AF65-F5344CB8AC3E}">
        <p14:creationId xmlns:p14="http://schemas.microsoft.com/office/powerpoint/2010/main" val="30878361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F99DDD3-5832-D78F-3E92-4E265EA199CD}"/>
              </a:ext>
            </a:extLst>
          </p:cNvPr>
          <p:cNvSpPr txBox="1"/>
          <p:nvPr/>
        </p:nvSpPr>
        <p:spPr>
          <a:xfrm>
            <a:off x="4402899" y="6084448"/>
            <a:ext cx="70709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neue-haas-unica"/>
              </a:rPr>
              <a:t>Averklub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neue-haas-unica"/>
              </a:rPr>
              <a:t> Collective, </a:t>
            </a:r>
            <a:r>
              <a:rPr lang="en-GB" b="0" i="1" u="none" strike="noStrike" dirty="0">
                <a:solidFill>
                  <a:schemeClr val="bg1"/>
                </a:solidFill>
                <a:effectLst/>
                <a:latin typeface="neue-haas-unica"/>
              </a:rPr>
              <a:t>Social Murder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neue-haas-unica"/>
              </a:rPr>
              <a:t> (still), 2021. </a:t>
            </a:r>
            <a:endParaRPr lang="en-AT" dirty="0">
              <a:solidFill>
                <a:schemeClr val="bg1"/>
              </a:solidFill>
            </a:endParaRPr>
          </a:p>
        </p:txBody>
      </p:sp>
      <p:pic>
        <p:nvPicPr>
          <p:cNvPr id="5" name="Picture 4" descr="A picture containing grass&#10;&#10;Description automatically generated">
            <a:extLst>
              <a:ext uri="{FF2B5EF4-FFF2-40B4-BE49-F238E27FC236}">
                <a16:creationId xmlns:a16="http://schemas.microsoft.com/office/drawing/2014/main" id="{2F661C78-93CE-7B3D-F6E9-8788E0542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093" y="978987"/>
            <a:ext cx="8711156" cy="490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6824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A32B78-2BD2-5260-79AB-B12C734A447F}"/>
              </a:ext>
            </a:extLst>
          </p:cNvPr>
          <p:cNvSpPr txBox="1"/>
          <p:nvPr/>
        </p:nvSpPr>
        <p:spPr>
          <a:xfrm>
            <a:off x="676406" y="626301"/>
            <a:ext cx="6815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Vincent </a:t>
            </a:r>
            <a:r>
              <a:rPr lang="en-GB" dirty="0" err="1">
                <a:solidFill>
                  <a:schemeClr val="bg1"/>
                </a:solidFill>
              </a:rPr>
              <a:t>Danihel</a:t>
            </a:r>
            <a:r>
              <a:rPr lang="en-GB" dirty="0">
                <a:solidFill>
                  <a:schemeClr val="bg1"/>
                </a:solidFill>
              </a:rPr>
              <a:t>, </a:t>
            </a:r>
            <a:r>
              <a:rPr lang="en-GB" dirty="0" err="1">
                <a:solidFill>
                  <a:schemeClr val="bg1"/>
                </a:solidFill>
              </a:rPr>
              <a:t>Manuš</a:t>
            </a:r>
            <a:r>
              <a:rPr lang="en-GB" dirty="0">
                <a:solidFill>
                  <a:schemeClr val="bg1"/>
                </a:solidFill>
              </a:rPr>
              <a:t> Means Human (</a:t>
            </a:r>
            <a:r>
              <a:rPr lang="en-GB" dirty="0" err="1">
                <a:solidFill>
                  <a:schemeClr val="bg1"/>
                </a:solidFill>
              </a:rPr>
              <a:t>Manuš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znamená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člověk</a:t>
            </a:r>
            <a:r>
              <a:rPr lang="en-GB" dirty="0">
                <a:solidFill>
                  <a:schemeClr val="bg1"/>
                </a:solidFill>
              </a:rPr>
              <a:t>), 1986</a:t>
            </a:r>
            <a:endParaRPr lang="en-AT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C3096B-6EA5-0B72-659A-AEC2E21FEDD6}"/>
              </a:ext>
            </a:extLst>
          </p:cNvPr>
          <p:cNvSpPr txBox="1"/>
          <p:nvPr/>
        </p:nvSpPr>
        <p:spPr>
          <a:xfrm>
            <a:off x="676406" y="1554654"/>
            <a:ext cx="9394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>
                <a:solidFill>
                  <a:schemeClr val="bg1"/>
                </a:solidFill>
              </a:rPr>
              <a:t>M</a:t>
            </a:r>
            <a:r>
              <a:rPr lang="en-AT" dirty="0">
                <a:solidFill>
                  <a:schemeClr val="bg1"/>
                </a:solidFill>
              </a:rPr>
              <a:t>erging socialist past (Danihel) and the present</a:t>
            </a:r>
          </a:p>
          <a:p>
            <a:pPr marL="285750" indent="-285750">
              <a:buFontTx/>
              <a:buChar char="-"/>
            </a:pPr>
            <a:r>
              <a:rPr lang="en-GB" dirty="0" err="1">
                <a:solidFill>
                  <a:schemeClr val="bg1"/>
                </a:solidFill>
              </a:rPr>
              <a:t>Averklub</a:t>
            </a:r>
            <a:r>
              <a:rPr lang="en-GB" dirty="0">
                <a:solidFill>
                  <a:schemeClr val="bg1"/>
                </a:solidFill>
              </a:rPr>
              <a:t> Collective: “the desire for a dignified life common to all ordinary folk who are prevented from participating in decisions regarding their own fates”.</a:t>
            </a:r>
          </a:p>
          <a:p>
            <a:pPr marL="285750" indent="-285750">
              <a:buFontTx/>
              <a:buChar char="-"/>
            </a:pPr>
            <a:r>
              <a:rPr lang="en-GB" dirty="0">
                <a:solidFill>
                  <a:schemeClr val="bg1"/>
                </a:solidFill>
              </a:rPr>
              <a:t>Importance of symbols for affirmation</a:t>
            </a:r>
            <a:endParaRPr lang="en-AT" dirty="0">
              <a:solidFill>
                <a:schemeClr val="bg1"/>
              </a:solidFill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3946523C-5A89-37BF-DBA7-326C44A8E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500" y="3195146"/>
            <a:ext cx="3175000" cy="2108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4D6294-1D8A-3DEA-853F-2129ADE715E1}"/>
              </a:ext>
            </a:extLst>
          </p:cNvPr>
          <p:cNvSpPr txBox="1"/>
          <p:nvPr/>
        </p:nvSpPr>
        <p:spPr>
          <a:xfrm>
            <a:off x="4862296" y="5303346"/>
            <a:ext cx="2467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>
                <a:solidFill>
                  <a:schemeClr val="bg1"/>
                </a:solidFill>
              </a:rPr>
              <a:t>Flag of the Roma people</a:t>
            </a:r>
          </a:p>
        </p:txBody>
      </p:sp>
    </p:spTree>
    <p:extLst>
      <p:ext uri="{BB962C8B-B14F-4D97-AF65-F5344CB8AC3E}">
        <p14:creationId xmlns:p14="http://schemas.microsoft.com/office/powerpoint/2010/main" val="593822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EBAEB6-FB64-56AC-0C99-C0C46CBB7DE2}"/>
              </a:ext>
            </a:extLst>
          </p:cNvPr>
          <p:cNvSpPr txBox="1"/>
          <p:nvPr/>
        </p:nvSpPr>
        <p:spPr>
          <a:xfrm>
            <a:off x="851770" y="626301"/>
            <a:ext cx="3468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sz="2800" dirty="0">
                <a:solidFill>
                  <a:schemeClr val="bg1"/>
                </a:solidFill>
              </a:rPr>
              <a:t>Jan Yoors (1922–1977)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2460B1-1F8B-A478-30C6-A204157AA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770" y="1396130"/>
            <a:ext cx="6221498" cy="27374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8DEBB0-61CD-D170-890C-9304FD651D16}"/>
              </a:ext>
            </a:extLst>
          </p:cNvPr>
          <p:cNvSpPr txBox="1"/>
          <p:nvPr/>
        </p:nvSpPr>
        <p:spPr>
          <a:xfrm>
            <a:off x="851769" y="4133589"/>
            <a:ext cx="6221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dirty="0">
                <a:solidFill>
                  <a:schemeClr val="bg1"/>
                </a:solidFill>
              </a:rPr>
              <a:t>Jan Yoors with Roma friends in the 1930s, Belgium</a:t>
            </a:r>
          </a:p>
        </p:txBody>
      </p:sp>
      <p:pic>
        <p:nvPicPr>
          <p:cNvPr id="9" name="Picture 8" descr="A group of people standing outside a building&#10;&#10;Description automatically generated">
            <a:extLst>
              <a:ext uri="{FF2B5EF4-FFF2-40B4-BE49-F238E27FC236}">
                <a16:creationId xmlns:a16="http://schemas.microsoft.com/office/drawing/2014/main" id="{771C1623-ABFC-7BD6-1B45-A574DB2A8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4524" y="513175"/>
            <a:ext cx="4045706" cy="58316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74BE20-B03A-6DF7-5515-1FFD92B887EB}"/>
              </a:ext>
            </a:extLst>
          </p:cNvPr>
          <p:cNvSpPr txBox="1"/>
          <p:nvPr/>
        </p:nvSpPr>
        <p:spPr>
          <a:xfrm>
            <a:off x="8104339" y="6275931"/>
            <a:ext cx="2837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>
                <a:solidFill>
                  <a:schemeClr val="bg1"/>
                </a:solidFill>
              </a:rPr>
              <a:t>Jan Yoors, </a:t>
            </a:r>
            <a:r>
              <a:rPr lang="en-AT" i="1" dirty="0">
                <a:solidFill>
                  <a:schemeClr val="bg1"/>
                </a:solidFill>
              </a:rPr>
              <a:t>The Gypsies, </a:t>
            </a:r>
            <a:r>
              <a:rPr lang="en-AT" dirty="0">
                <a:solidFill>
                  <a:schemeClr val="bg1"/>
                </a:solidFill>
              </a:rPr>
              <a:t>1967</a:t>
            </a:r>
          </a:p>
        </p:txBody>
      </p:sp>
    </p:spTree>
    <p:extLst>
      <p:ext uri="{BB962C8B-B14F-4D97-AF65-F5344CB8AC3E}">
        <p14:creationId xmlns:p14="http://schemas.microsoft.com/office/powerpoint/2010/main" val="16533893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9BA1D7-CB00-C660-9366-3C1844B20C11}"/>
              </a:ext>
            </a:extLst>
          </p:cNvPr>
          <p:cNvSpPr txBox="1"/>
          <p:nvPr/>
        </p:nvSpPr>
        <p:spPr>
          <a:xfrm>
            <a:off x="551145" y="513568"/>
            <a:ext cx="2482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>
                <a:solidFill>
                  <a:schemeClr val="bg1"/>
                </a:solidFill>
              </a:rPr>
              <a:t>The na</a:t>
            </a:r>
            <a:r>
              <a:rPr lang="en-GB" dirty="0" err="1">
                <a:solidFill>
                  <a:schemeClr val="bg1"/>
                </a:solidFill>
              </a:rPr>
              <a:t>ï</a:t>
            </a:r>
            <a:r>
              <a:rPr lang="en-AT" dirty="0">
                <a:solidFill>
                  <a:schemeClr val="bg1"/>
                </a:solidFill>
              </a:rPr>
              <a:t>ve art movement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54CC81-0C24-EF09-676A-C724CA7F48D9}"/>
              </a:ext>
            </a:extLst>
          </p:cNvPr>
          <p:cNvSpPr txBox="1"/>
          <p:nvPr/>
        </p:nvSpPr>
        <p:spPr>
          <a:xfrm>
            <a:off x="551145" y="882900"/>
            <a:ext cx="610017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>
                <a:solidFill>
                  <a:schemeClr val="bg1"/>
                </a:solidFill>
              </a:rPr>
              <a:t>bright </a:t>
            </a:r>
            <a:r>
              <a:rPr lang="en-GB" dirty="0" err="1">
                <a:solidFill>
                  <a:schemeClr val="bg1"/>
                </a:solidFill>
              </a:rPr>
              <a:t>colors</a:t>
            </a:r>
            <a:r>
              <a:rPr lang="en-GB" dirty="0">
                <a:solidFill>
                  <a:schemeClr val="bg1"/>
                </a:solidFill>
              </a:rPr>
              <a:t>, “child-like perspective”, idiosyncratic scale</a:t>
            </a:r>
          </a:p>
          <a:p>
            <a:pPr marL="285750" indent="-285750">
              <a:buFontTx/>
              <a:buChar char="-"/>
            </a:pPr>
            <a:r>
              <a:rPr lang="en-GB" dirty="0">
                <a:solidFill>
                  <a:schemeClr val="bg1"/>
                </a:solidFill>
              </a:rPr>
              <a:t>simple, easily-understandable and often idealized scenes of everyday life</a:t>
            </a:r>
          </a:p>
          <a:p>
            <a:pPr marL="285750" indent="-285750">
              <a:buFontTx/>
              <a:buChar char="-"/>
            </a:pPr>
            <a:r>
              <a:rPr lang="en-GB" dirty="0">
                <a:solidFill>
                  <a:schemeClr val="bg1"/>
                </a:solidFill>
              </a:rPr>
              <a:t>naïve artist - often self-taught - uniquely literal, yet extremely personal and coherent, vision of what the world was, is or should be</a:t>
            </a:r>
          </a:p>
          <a:p>
            <a:pPr marL="285750" indent="-285750">
              <a:buFontTx/>
              <a:buChar char="-"/>
            </a:pPr>
            <a:r>
              <a:rPr lang="en-GB" dirty="0">
                <a:solidFill>
                  <a:schemeClr val="bg1"/>
                </a:solidFill>
              </a:rPr>
              <a:t>timeless and optimistic depiction of an ancient story or Biblical tale, an ordinary occurrence or current event, a special ceremony or daily activity</a:t>
            </a:r>
            <a:endParaRPr lang="en-AT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7AC247-8303-95DC-6511-4C4B3A231F6D}"/>
              </a:ext>
            </a:extLst>
          </p:cNvPr>
          <p:cNvSpPr txBox="1"/>
          <p:nvPr/>
        </p:nvSpPr>
        <p:spPr>
          <a:xfrm>
            <a:off x="6878564" y="6288066"/>
            <a:ext cx="48676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0" i="0" dirty="0">
                <a:solidFill>
                  <a:schemeClr val="bg1"/>
                </a:solidFill>
                <a:effectLst/>
              </a:rPr>
              <a:t>Janos </a:t>
            </a:r>
            <a:r>
              <a:rPr lang="en-GB" sz="1200" b="0" i="0" dirty="0" err="1">
                <a:solidFill>
                  <a:schemeClr val="bg1"/>
                </a:solidFill>
                <a:effectLst/>
              </a:rPr>
              <a:t>Balasz</a:t>
            </a:r>
            <a:r>
              <a:rPr lang="en-GB" sz="1200" b="0" i="0" dirty="0">
                <a:solidFill>
                  <a:schemeClr val="bg1"/>
                </a:solidFill>
                <a:effectLst/>
              </a:rPr>
              <a:t>, </a:t>
            </a:r>
            <a:r>
              <a:rPr lang="en-GB" sz="1200" b="0" i="1" u="none" strike="noStrike" dirty="0">
                <a:solidFill>
                  <a:schemeClr val="bg1"/>
                </a:solidFill>
                <a:effectLst/>
              </a:rPr>
              <a:t>Untitled</a:t>
            </a:r>
            <a:r>
              <a:rPr lang="en-GB" sz="1200" b="0" i="0" dirty="0">
                <a:solidFill>
                  <a:schemeClr val="bg1"/>
                </a:solidFill>
                <a:effectLst/>
              </a:rPr>
              <a:t>, 1959, Kalman </a:t>
            </a:r>
            <a:r>
              <a:rPr lang="en-GB" sz="1200" b="0" i="0" dirty="0" err="1">
                <a:solidFill>
                  <a:schemeClr val="bg1"/>
                </a:solidFill>
                <a:effectLst/>
              </a:rPr>
              <a:t>Maklary</a:t>
            </a:r>
            <a:r>
              <a:rPr lang="en-GB" sz="1200" b="0" i="0" dirty="0">
                <a:solidFill>
                  <a:schemeClr val="bg1"/>
                </a:solidFill>
                <a:effectLst/>
              </a:rPr>
              <a:t> Fine Arts, Budapest, Hungary.</a:t>
            </a:r>
            <a:endParaRPr lang="en-AT" sz="1200" dirty="0">
              <a:solidFill>
                <a:schemeClr val="bg1"/>
              </a:solidFill>
            </a:endParaRPr>
          </a:p>
        </p:txBody>
      </p:sp>
      <p:pic>
        <p:nvPicPr>
          <p:cNvPr id="7" name="Picture 6" descr="A painting of a group of people&#10;&#10;Description automatically generated with low confidence">
            <a:extLst>
              <a:ext uri="{FF2B5EF4-FFF2-40B4-BE49-F238E27FC236}">
                <a16:creationId xmlns:a16="http://schemas.microsoft.com/office/drawing/2014/main" id="{631F6FF1-D6C6-5858-CBA5-45C5DD1F5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5188" y="2396548"/>
            <a:ext cx="5074433" cy="378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3175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lant&#10;&#10;Description automatically generated">
            <a:extLst>
              <a:ext uri="{FF2B5EF4-FFF2-40B4-BE49-F238E27FC236}">
                <a16:creationId xmlns:a16="http://schemas.microsoft.com/office/drawing/2014/main" id="{9F6CDC2B-3429-08B8-636C-079D9B428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981" y="663532"/>
            <a:ext cx="5263019" cy="35086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138DA5-1CD2-37ED-43EB-630E3640BC25}"/>
              </a:ext>
            </a:extLst>
          </p:cNvPr>
          <p:cNvSpPr txBox="1"/>
          <p:nvPr/>
        </p:nvSpPr>
        <p:spPr>
          <a:xfrm>
            <a:off x="1845264" y="4172211"/>
            <a:ext cx="3360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>
                <a:solidFill>
                  <a:schemeClr val="bg1"/>
                </a:solidFill>
              </a:rPr>
              <a:t>Henri Rousseau, </a:t>
            </a:r>
            <a:r>
              <a:rPr lang="en-AT" i="1" dirty="0">
                <a:solidFill>
                  <a:schemeClr val="bg1"/>
                </a:solidFill>
              </a:rPr>
              <a:t>The Dream, </a:t>
            </a:r>
            <a:r>
              <a:rPr lang="en-AT" dirty="0">
                <a:solidFill>
                  <a:schemeClr val="bg1"/>
                </a:solidFill>
              </a:rPr>
              <a:t>1910</a:t>
            </a:r>
          </a:p>
        </p:txBody>
      </p:sp>
      <p:pic>
        <p:nvPicPr>
          <p:cNvPr id="6" name="Picture 5" descr="A group of people outside a house&#10;&#10;Description automatically generated with medium confidence">
            <a:extLst>
              <a:ext uri="{FF2B5EF4-FFF2-40B4-BE49-F238E27FC236}">
                <a16:creationId xmlns:a16="http://schemas.microsoft.com/office/drawing/2014/main" id="{C5491FF7-EC88-5CD0-8760-5DCE6DCC1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826" y="2150011"/>
            <a:ext cx="5263018" cy="404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404BE4-158C-C6F9-2C87-7C93875618B7}"/>
              </a:ext>
            </a:extLst>
          </p:cNvPr>
          <p:cNvSpPr txBox="1"/>
          <p:nvPr/>
        </p:nvSpPr>
        <p:spPr>
          <a:xfrm>
            <a:off x="6039330" y="6273225"/>
            <a:ext cx="59928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0" i="0" dirty="0">
                <a:solidFill>
                  <a:schemeClr val="bg1"/>
                </a:solidFill>
                <a:effectLst/>
                <a:latin typeface="Retina"/>
              </a:rPr>
              <a:t>Anna Mary Robertson “Grandma” Moses’ ‘A Country Wedding’ (1951)</a:t>
            </a:r>
          </a:p>
          <a:p>
            <a:endParaRPr lang="en-AT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6300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E1FA02B-9759-4061-A6FE-0820D52EFF02}"/>
              </a:ext>
            </a:extLst>
          </p:cNvPr>
          <p:cNvSpPr txBox="1"/>
          <p:nvPr/>
        </p:nvSpPr>
        <p:spPr>
          <a:xfrm>
            <a:off x="657617" y="491739"/>
            <a:ext cx="61001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dirty="0">
                <a:solidFill>
                  <a:schemeClr val="bg1"/>
                </a:solidFill>
                <a:effectLst/>
              </a:rPr>
              <a:t>Janos </a:t>
            </a:r>
            <a:r>
              <a:rPr lang="en-GB" sz="1800" b="0" i="0" dirty="0" err="1">
                <a:solidFill>
                  <a:schemeClr val="bg1"/>
                </a:solidFill>
                <a:effectLst/>
              </a:rPr>
              <a:t>Balasz</a:t>
            </a:r>
            <a:r>
              <a:rPr lang="en-GB" sz="1800" b="0" i="0" dirty="0">
                <a:solidFill>
                  <a:schemeClr val="bg1"/>
                </a:solidFill>
                <a:effectLst/>
              </a:rPr>
              <a:t> (1905–1977) </a:t>
            </a:r>
            <a:endParaRPr lang="en-AT" dirty="0"/>
          </a:p>
        </p:txBody>
      </p:sp>
      <p:pic>
        <p:nvPicPr>
          <p:cNvPr id="9" name="Picture 8" descr="A picture containing text, painted, painting&#10;&#10;Description automatically generated">
            <a:extLst>
              <a:ext uri="{FF2B5EF4-FFF2-40B4-BE49-F238E27FC236}">
                <a16:creationId xmlns:a16="http://schemas.microsoft.com/office/drawing/2014/main" id="{BF587787-5A25-8D16-D528-1FE658CB9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398" y="1260952"/>
            <a:ext cx="5237271" cy="44258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CCCF60-1F72-3EE8-F403-E8FBB2F67C9B}"/>
              </a:ext>
            </a:extLst>
          </p:cNvPr>
          <p:cNvSpPr txBox="1"/>
          <p:nvPr/>
        </p:nvSpPr>
        <p:spPr>
          <a:xfrm>
            <a:off x="785398" y="5717364"/>
            <a:ext cx="1502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>
                <a:solidFill>
                  <a:schemeClr val="bg1"/>
                </a:solidFill>
              </a:rPr>
              <a:t>Women, 1968</a:t>
            </a:r>
          </a:p>
        </p:txBody>
      </p:sp>
      <p:pic>
        <p:nvPicPr>
          <p:cNvPr id="12" name="Picture 11" descr="A picture containing colorful, painted, decorated, fabric&#10;&#10;Description automatically generated">
            <a:extLst>
              <a:ext uri="{FF2B5EF4-FFF2-40B4-BE49-F238E27FC236}">
                <a16:creationId xmlns:a16="http://schemas.microsoft.com/office/drawing/2014/main" id="{DDE726D2-A431-0B9E-AA08-5C46D127D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9333" y="1283108"/>
            <a:ext cx="5580209" cy="44037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3325AF-88D8-2D7B-8751-FAD85A8F201C}"/>
              </a:ext>
            </a:extLst>
          </p:cNvPr>
          <p:cNvSpPr txBox="1"/>
          <p:nvPr/>
        </p:nvSpPr>
        <p:spPr>
          <a:xfrm>
            <a:off x="6169333" y="5739520"/>
            <a:ext cx="814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>
                <a:solidFill>
                  <a:schemeClr val="bg1"/>
                </a:solidFill>
              </a:rPr>
              <a:t>Dream</a:t>
            </a:r>
          </a:p>
        </p:txBody>
      </p:sp>
    </p:spTree>
    <p:extLst>
      <p:ext uri="{BB962C8B-B14F-4D97-AF65-F5344CB8AC3E}">
        <p14:creationId xmlns:p14="http://schemas.microsoft.com/office/powerpoint/2010/main" val="24647647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1D605E-3825-D0A4-45B5-8129A95B09C3}"/>
              </a:ext>
            </a:extLst>
          </p:cNvPr>
          <p:cNvSpPr txBox="1"/>
          <p:nvPr/>
        </p:nvSpPr>
        <p:spPr>
          <a:xfrm>
            <a:off x="82542" y="125353"/>
            <a:ext cx="6100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</a:rPr>
              <a:t>Teréz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Orsós</a:t>
            </a:r>
            <a:r>
              <a:rPr lang="en-GB" dirty="0">
                <a:solidFill>
                  <a:schemeClr val="bg1"/>
                </a:solidFill>
              </a:rPr>
              <a:t> (1956–2021)</a:t>
            </a:r>
          </a:p>
          <a:p>
            <a:endParaRPr lang="en-AT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C94226-36F2-5FD3-0D23-F7E9FCC522FB}"/>
              </a:ext>
            </a:extLst>
          </p:cNvPr>
          <p:cNvSpPr txBox="1"/>
          <p:nvPr/>
        </p:nvSpPr>
        <p:spPr>
          <a:xfrm>
            <a:off x="6183304" y="1349679"/>
            <a:ext cx="51456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dirty="0">
                <a:solidFill>
                  <a:schemeClr val="bg1"/>
                </a:solidFill>
              </a:rPr>
              <a:t>-    </a:t>
            </a:r>
            <a:r>
              <a:rPr lang="en-GB" dirty="0">
                <a:solidFill>
                  <a:schemeClr val="bg1"/>
                </a:solidFill>
              </a:rPr>
              <a:t>T</a:t>
            </a:r>
            <a:r>
              <a:rPr lang="en-AT" dirty="0">
                <a:solidFill>
                  <a:schemeClr val="bg1"/>
                </a:solidFill>
              </a:rPr>
              <a:t>eaching art classes from 1972 onwards</a:t>
            </a:r>
          </a:p>
          <a:p>
            <a:pPr marL="285750" indent="-285750">
              <a:buFontTx/>
              <a:buChar char="-"/>
            </a:pPr>
            <a:r>
              <a:rPr lang="en-AT" dirty="0">
                <a:solidFill>
                  <a:schemeClr val="bg1"/>
                </a:solidFill>
              </a:rPr>
              <a:t>1979 first national (Hungarian) exhibition of Self-taught Artists</a:t>
            </a:r>
          </a:p>
          <a:p>
            <a:pPr marL="285750" indent="-285750">
              <a:buFontTx/>
              <a:buChar char="-"/>
            </a:pPr>
            <a:r>
              <a:rPr lang="en-GB" dirty="0">
                <a:solidFill>
                  <a:schemeClr val="bg1"/>
                </a:solidFill>
              </a:rPr>
              <a:t>E</a:t>
            </a:r>
            <a:r>
              <a:rPr lang="en-AT" dirty="0">
                <a:solidFill>
                  <a:schemeClr val="bg1"/>
                </a:solidFill>
              </a:rPr>
              <a:t>xhibition in Hungary, Austria, Czechoslovakia, Switzerland, China and the US</a:t>
            </a:r>
          </a:p>
          <a:p>
            <a:pPr marL="285750" indent="-285750">
              <a:buFontTx/>
              <a:buChar char="-"/>
            </a:pPr>
            <a:endParaRPr lang="en-AT" dirty="0">
              <a:solidFill>
                <a:schemeClr val="bg1"/>
              </a:solidFill>
            </a:endParaRPr>
          </a:p>
        </p:txBody>
      </p:sp>
      <p:pic>
        <p:nvPicPr>
          <p:cNvPr id="8" name="Picture 7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9C13D1DA-1757-8D40-9573-E89BBF488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276" y="0"/>
            <a:ext cx="3269421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270820-C36B-AD81-334D-69D766231B3F}"/>
              </a:ext>
            </a:extLst>
          </p:cNvPr>
          <p:cNvSpPr txBox="1"/>
          <p:nvPr/>
        </p:nvSpPr>
        <p:spPr>
          <a:xfrm>
            <a:off x="6008697" y="6424870"/>
            <a:ext cx="2133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0" i="0" u="none" strike="noStrike" dirty="0" err="1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Börtönben</a:t>
            </a:r>
            <a:r>
              <a:rPr lang="en-GB" sz="1400" b="0" i="0" u="none" strike="noStrike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 / In prison</a:t>
            </a:r>
            <a:endParaRPr lang="en-AT" sz="14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ABAF25-2729-DA87-66F5-BA1389A5FDA8}"/>
              </a:ext>
            </a:extLst>
          </p:cNvPr>
          <p:cNvSpPr txBox="1"/>
          <p:nvPr/>
        </p:nvSpPr>
        <p:spPr>
          <a:xfrm>
            <a:off x="6544015" y="3104005"/>
            <a:ext cx="478494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i="0" u="none" strike="noStrike" dirty="0">
                <a:solidFill>
                  <a:schemeClr val="bg1"/>
                </a:solidFill>
                <a:effectLst/>
              </a:rPr>
              <a:t>‘These paintings are with red colours. That’s the colour of love. If I do not use red, love-colour, it doesn’t mean that there is no love in me. I do have plenty of it. I feel that love almost bursts out of me. But my inner mood, my slightly sad life can be seen in this picture, where the brown dominates. At that time I didn’t feel anything, no love and I felt I wanted to be alone. This one with the prison is a fantasy painting. </a:t>
            </a:r>
            <a:r>
              <a:rPr lang="en-GB" sz="1400" b="0" i="0" u="none" strike="noStrike" dirty="0" err="1">
                <a:solidFill>
                  <a:schemeClr val="bg1"/>
                </a:solidFill>
                <a:effectLst/>
              </a:rPr>
              <a:t>‘Cause</a:t>
            </a:r>
            <a:r>
              <a:rPr lang="en-GB" sz="1400" b="0" i="0" u="none" strike="noStrike" dirty="0">
                <a:solidFill>
                  <a:schemeClr val="bg1"/>
                </a:solidFill>
                <a:effectLst/>
              </a:rPr>
              <a:t> I’ve never been to prison, thanks God. The prison means that you are closed away from something, probably the world around you. Sadly, I could say I do not have any private life.’</a:t>
            </a:r>
            <a:endParaRPr lang="en-AT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1860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BADD94-EEAA-50D3-4AC5-17CF2E48F75D}"/>
              </a:ext>
            </a:extLst>
          </p:cNvPr>
          <p:cNvSpPr txBox="1"/>
          <p:nvPr/>
        </p:nvSpPr>
        <p:spPr>
          <a:xfrm>
            <a:off x="626301" y="563671"/>
            <a:ext cx="3359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</a:rPr>
              <a:t>István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Szentandrássy</a:t>
            </a:r>
            <a:r>
              <a:rPr lang="en-GB" dirty="0">
                <a:solidFill>
                  <a:schemeClr val="bg1"/>
                </a:solidFill>
              </a:rPr>
              <a:t> (1957–2020)</a:t>
            </a:r>
            <a:endParaRPr lang="en-AT" dirty="0">
              <a:solidFill>
                <a:schemeClr val="bg1"/>
              </a:solidFill>
            </a:endParaRPr>
          </a:p>
        </p:txBody>
      </p:sp>
      <p:pic>
        <p:nvPicPr>
          <p:cNvPr id="4" name="Picture 3" descr="A picture containing text, indoor, colorful, painting&#10;&#10;Description automatically generated">
            <a:extLst>
              <a:ext uri="{FF2B5EF4-FFF2-40B4-BE49-F238E27FC236}">
                <a16:creationId xmlns:a16="http://schemas.microsoft.com/office/drawing/2014/main" id="{A17AB357-6A45-E608-15BE-8C6372953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301" y="1125429"/>
            <a:ext cx="6350000" cy="5168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F58876-52CB-0237-8084-0148D5E7C9C0}"/>
              </a:ext>
            </a:extLst>
          </p:cNvPr>
          <p:cNvSpPr txBox="1"/>
          <p:nvPr/>
        </p:nvSpPr>
        <p:spPr>
          <a:xfrm>
            <a:off x="626301" y="6302088"/>
            <a:ext cx="635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dirty="0">
                <a:solidFill>
                  <a:schemeClr val="bg1"/>
                </a:solidFill>
              </a:rPr>
              <a:t>Lindri Dream</a:t>
            </a:r>
          </a:p>
        </p:txBody>
      </p:sp>
      <p:pic>
        <p:nvPicPr>
          <p:cNvPr id="8" name="Picture 7" descr="A picture containing text, old&#10;&#10;Description automatically generated">
            <a:extLst>
              <a:ext uri="{FF2B5EF4-FFF2-40B4-BE49-F238E27FC236}">
                <a16:creationId xmlns:a16="http://schemas.microsoft.com/office/drawing/2014/main" id="{01CEA665-89D0-8AB8-2F25-3EDDDF968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6626" y="383540"/>
            <a:ext cx="3349898" cy="59185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4B6702-50C0-7E79-B662-3C1C7397602F}"/>
              </a:ext>
            </a:extLst>
          </p:cNvPr>
          <p:cNvSpPr txBox="1"/>
          <p:nvPr/>
        </p:nvSpPr>
        <p:spPr>
          <a:xfrm>
            <a:off x="8611831" y="6302088"/>
            <a:ext cx="1639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>
                <a:solidFill>
                  <a:schemeClr val="bg1"/>
                </a:solidFill>
              </a:rPr>
              <a:t>Gypsy Musician</a:t>
            </a:r>
          </a:p>
        </p:txBody>
      </p:sp>
    </p:spTree>
    <p:extLst>
      <p:ext uri="{BB962C8B-B14F-4D97-AF65-F5344CB8AC3E}">
        <p14:creationId xmlns:p14="http://schemas.microsoft.com/office/powerpoint/2010/main" val="8908381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">
            <a:extLst>
              <a:ext uri="{FF2B5EF4-FFF2-40B4-BE49-F238E27FC236}">
                <a16:creationId xmlns:a16="http://schemas.microsoft.com/office/drawing/2014/main" id="{C64CC2F6-BE5C-8357-3449-F676A42E86D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66737" y="224189"/>
            <a:ext cx="127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T">
              <a:solidFill>
                <a:schemeClr val="bg1"/>
              </a:solidFill>
            </a:endParaRP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4CC81FD2-0DB3-1069-2AF3-CD01AFE05A5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66737" y="224189"/>
            <a:ext cx="12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T">
              <a:solidFill>
                <a:schemeClr val="bg1"/>
              </a:solidFill>
            </a:endParaRPr>
          </a:p>
        </p:txBody>
      </p:sp>
      <p:sp>
        <p:nvSpPr>
          <p:cNvPr id="6" name="AutoShape 3">
            <a:extLst>
              <a:ext uri="{FF2B5EF4-FFF2-40B4-BE49-F238E27FC236}">
                <a16:creationId xmlns:a16="http://schemas.microsoft.com/office/drawing/2014/main" id="{03BE938B-EC03-0458-6B14-367912072A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66737" y="224189"/>
            <a:ext cx="381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T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668B6A-8B27-FDD5-32C3-739000CB9908}"/>
              </a:ext>
            </a:extLst>
          </p:cNvPr>
          <p:cNvSpPr txBox="1"/>
          <p:nvPr/>
        </p:nvSpPr>
        <p:spPr>
          <a:xfrm>
            <a:off x="573087" y="526093"/>
            <a:ext cx="2618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>
                <a:solidFill>
                  <a:schemeClr val="bg1"/>
                </a:solidFill>
              </a:rPr>
              <a:t>Nihad Nino Pušija (*1965)</a:t>
            </a:r>
          </a:p>
        </p:txBody>
      </p:sp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32B79E1-B017-592F-AEE6-50CA6CE68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837" y="1327666"/>
            <a:ext cx="6436309" cy="42026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993520F-5112-4D8A-EE6E-8210BF170FD9}"/>
              </a:ext>
            </a:extLst>
          </p:cNvPr>
          <p:cNvSpPr txBox="1"/>
          <p:nvPr/>
        </p:nvSpPr>
        <p:spPr>
          <a:xfrm>
            <a:off x="7129313" y="1327666"/>
            <a:ext cx="488932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‘I was able to achieve a successful disruption of the canon of visual representation of Roma with the selection of </a:t>
            </a:r>
            <a:r>
              <a:rPr lang="en-GB" sz="1600" dirty="0" err="1">
                <a:solidFill>
                  <a:schemeClr val="bg1"/>
                </a:solidFill>
              </a:rPr>
              <a:t>Nihad</a:t>
            </a:r>
            <a:r>
              <a:rPr lang="en-GB" sz="1600" dirty="0">
                <a:solidFill>
                  <a:schemeClr val="bg1"/>
                </a:solidFill>
              </a:rPr>
              <a:t> Nino </a:t>
            </a:r>
            <a:r>
              <a:rPr lang="en-GB" sz="1600" dirty="0" err="1">
                <a:solidFill>
                  <a:schemeClr val="bg1"/>
                </a:solidFill>
              </a:rPr>
              <a:t>Pušija’s</a:t>
            </a:r>
            <a:r>
              <a:rPr lang="en-GB" sz="1600" dirty="0">
                <a:solidFill>
                  <a:schemeClr val="bg1"/>
                </a:solidFill>
              </a:rPr>
              <a:t> photographic works. I invited him to the exhibition with a small collection of non-typical “gypsy” photographs. My aim was simply not to repeat the images expected from the “ethno-industry” in order to point out a very important aspect: In order to legitimize themselves as artists, Romani artists do not have to create “gypsy-typical” works. I go even further: the versatility of the photographic motifs in </a:t>
            </a:r>
            <a:r>
              <a:rPr lang="en-GB" sz="1600" dirty="0" err="1">
                <a:solidFill>
                  <a:schemeClr val="bg1"/>
                </a:solidFill>
              </a:rPr>
              <a:t>Pušija’s</a:t>
            </a:r>
            <a:r>
              <a:rPr lang="en-GB" sz="1600" dirty="0">
                <a:solidFill>
                  <a:schemeClr val="bg1"/>
                </a:solidFill>
              </a:rPr>
              <a:t> work (see also the catalogue text by </a:t>
            </a:r>
            <a:r>
              <a:rPr lang="en-GB" sz="1600" dirty="0" err="1">
                <a:solidFill>
                  <a:schemeClr val="bg1"/>
                </a:solidFill>
              </a:rPr>
              <a:t>Dr.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Sibylle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Badstübner-Gröger</a:t>
            </a:r>
            <a:r>
              <a:rPr lang="en-GB" sz="1600" dirty="0">
                <a:solidFill>
                  <a:schemeClr val="bg1"/>
                </a:solidFill>
              </a:rPr>
              <a:t>) refers much more “honestly” to the complexity of </a:t>
            </a:r>
            <a:r>
              <a:rPr lang="en-GB" sz="1600" dirty="0" err="1">
                <a:solidFill>
                  <a:schemeClr val="bg1"/>
                </a:solidFill>
              </a:rPr>
              <a:t>ethnicized</a:t>
            </a:r>
            <a:r>
              <a:rPr lang="en-GB" sz="1600" dirty="0">
                <a:solidFill>
                  <a:schemeClr val="bg1"/>
                </a:solidFill>
              </a:rPr>
              <a:t> determinations of identity or to national affiliations and simultaneous </a:t>
            </a:r>
            <a:r>
              <a:rPr lang="en-GB" sz="1600" dirty="0" err="1">
                <a:solidFill>
                  <a:schemeClr val="bg1"/>
                </a:solidFill>
              </a:rPr>
              <a:t>hybridities</a:t>
            </a:r>
            <a:r>
              <a:rPr lang="en-GB" sz="1600" dirty="0">
                <a:solidFill>
                  <a:schemeClr val="bg1"/>
                </a:solidFill>
              </a:rPr>
              <a:t> - in </a:t>
            </a:r>
            <a:r>
              <a:rPr lang="en-GB" sz="1600" dirty="0" err="1">
                <a:solidFill>
                  <a:schemeClr val="bg1"/>
                </a:solidFill>
              </a:rPr>
              <a:t>Pušija’s</a:t>
            </a:r>
            <a:r>
              <a:rPr lang="en-GB" sz="1600" dirty="0">
                <a:solidFill>
                  <a:schemeClr val="bg1"/>
                </a:solidFill>
              </a:rPr>
              <a:t> case to ex-Yugoslavian and German culture - than is the case in “conventional” illustrations of Roma.’</a:t>
            </a:r>
          </a:p>
          <a:p>
            <a:endParaRPr lang="en-GB" sz="1600" dirty="0">
              <a:solidFill>
                <a:schemeClr val="bg1"/>
              </a:solidFill>
            </a:endParaRPr>
          </a:p>
          <a:p>
            <a:r>
              <a:rPr lang="en-GB" sz="1200" dirty="0">
                <a:solidFill>
                  <a:schemeClr val="bg1"/>
                </a:solidFill>
              </a:rPr>
              <a:t>André </a:t>
            </a:r>
            <a:r>
              <a:rPr lang="en-GB" sz="1200" dirty="0" err="1">
                <a:solidFill>
                  <a:schemeClr val="bg1"/>
                </a:solidFill>
              </a:rPr>
              <a:t>Raatzsch</a:t>
            </a:r>
            <a:endParaRPr lang="en-GB" sz="1200" dirty="0">
              <a:solidFill>
                <a:schemeClr val="bg1"/>
              </a:solidFill>
            </a:endParaRPr>
          </a:p>
          <a:p>
            <a:r>
              <a:rPr lang="en-GB" sz="1200" dirty="0">
                <a:solidFill>
                  <a:schemeClr val="bg1"/>
                </a:solidFill>
              </a:rPr>
              <a:t>https://</a:t>
            </a:r>
            <a:r>
              <a:rPr lang="en-GB" sz="1200" dirty="0" err="1">
                <a:solidFill>
                  <a:schemeClr val="bg1"/>
                </a:solidFill>
              </a:rPr>
              <a:t>www.romarchive.eu</a:t>
            </a:r>
            <a:r>
              <a:rPr lang="en-GB" sz="1200" dirty="0">
                <a:solidFill>
                  <a:schemeClr val="bg1"/>
                </a:solidFill>
              </a:rPr>
              <a:t>/</a:t>
            </a:r>
            <a:r>
              <a:rPr lang="en-GB" sz="1200" dirty="0" err="1">
                <a:solidFill>
                  <a:schemeClr val="bg1"/>
                </a:solidFill>
              </a:rPr>
              <a:t>en</a:t>
            </a:r>
            <a:r>
              <a:rPr lang="en-GB" sz="1200" dirty="0">
                <a:solidFill>
                  <a:schemeClr val="bg1"/>
                </a:solidFill>
              </a:rPr>
              <a:t>/collection/50x-fotografien-ohne-antiziganismus/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AT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B8C2FE-2FE5-BB0A-C43A-9AEC519F5D36}"/>
              </a:ext>
            </a:extLst>
          </p:cNvPr>
          <p:cNvSpPr txBox="1"/>
          <p:nvPr/>
        </p:nvSpPr>
        <p:spPr>
          <a:xfrm>
            <a:off x="604837" y="5962575"/>
            <a:ext cx="2765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http://</a:t>
            </a:r>
            <a:r>
              <a:rPr lang="en-GB" dirty="0" err="1">
                <a:solidFill>
                  <a:schemeClr val="bg1"/>
                </a:solidFill>
              </a:rPr>
              <a:t>www.fotofabrika.de</a:t>
            </a:r>
            <a:r>
              <a:rPr lang="en-GB" dirty="0">
                <a:solidFill>
                  <a:schemeClr val="bg1"/>
                </a:solidFill>
              </a:rPr>
              <a:t>/</a:t>
            </a:r>
            <a:endParaRPr lang="en-A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251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93AC731D-215F-92FA-0788-AB7AB466C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1243" y="0"/>
            <a:ext cx="536075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F0FB47-6B46-6B57-B7E6-D16D58BCF219}"/>
              </a:ext>
            </a:extLst>
          </p:cNvPr>
          <p:cNvSpPr txBox="1"/>
          <p:nvPr/>
        </p:nvSpPr>
        <p:spPr>
          <a:xfrm>
            <a:off x="9634537" y="6315075"/>
            <a:ext cx="2557463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sz="1400" dirty="0">
                <a:solidFill>
                  <a:schemeClr val="bg1"/>
                </a:solidFill>
              </a:rPr>
              <a:t>Klara Kemp-Welch, </a:t>
            </a:r>
            <a:r>
              <a:rPr lang="en-AT" sz="1400" i="1" dirty="0">
                <a:solidFill>
                  <a:schemeClr val="bg1"/>
                </a:solidFill>
              </a:rPr>
              <a:t>Networking the Bloc, 2019</a:t>
            </a:r>
            <a:endParaRPr lang="en-AT" sz="14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D1385C-3D9E-8D48-1153-90712C52E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623" y="0"/>
            <a:ext cx="45684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93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41AE52-5AB5-788B-B469-D8DAAEF0741A}"/>
              </a:ext>
            </a:extLst>
          </p:cNvPr>
          <p:cNvSpPr txBox="1"/>
          <p:nvPr/>
        </p:nvSpPr>
        <p:spPr>
          <a:xfrm>
            <a:off x="626301" y="663880"/>
            <a:ext cx="20772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</a:rPr>
              <a:t>Jiří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Kovanda</a:t>
            </a:r>
            <a:r>
              <a:rPr lang="en-GB" dirty="0">
                <a:solidFill>
                  <a:schemeClr val="bg1"/>
                </a:solidFill>
              </a:rPr>
              <a:t> (*1953)</a:t>
            </a:r>
          </a:p>
          <a:p>
            <a:endParaRPr lang="en-AT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2E0C9D-0F75-E3E2-92BE-5475680DFD48}"/>
              </a:ext>
            </a:extLst>
          </p:cNvPr>
          <p:cNvSpPr txBox="1"/>
          <p:nvPr/>
        </p:nvSpPr>
        <p:spPr>
          <a:xfrm>
            <a:off x="626299" y="6145255"/>
            <a:ext cx="3499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fedra"/>
              </a:rPr>
              <a:t>Jiří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fedra"/>
              </a:rPr>
              <a:t> </a:t>
            </a:r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fedra"/>
              </a:rPr>
              <a:t>Kovanda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fedra"/>
              </a:rPr>
              <a:t>, </a:t>
            </a:r>
            <a:r>
              <a:rPr lang="en-GB" b="0" i="1" u="none" strike="noStrike" dirty="0">
                <a:solidFill>
                  <a:schemeClr val="bg1"/>
                </a:solidFill>
                <a:effectLst/>
                <a:latin typeface="fedra-italic"/>
              </a:rPr>
              <a:t>November 19th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fedra"/>
              </a:rPr>
              <a:t>, 1976.</a:t>
            </a:r>
            <a:endParaRPr lang="en-AT" dirty="0">
              <a:solidFill>
                <a:schemeClr val="bg1"/>
              </a:solidFill>
            </a:endParaRPr>
          </a:p>
        </p:txBody>
      </p:sp>
      <p:pic>
        <p:nvPicPr>
          <p:cNvPr id="5" name="Picture 4" descr="A group of people walking down a street&#10;&#10;Description automatically generated with low confidence">
            <a:extLst>
              <a:ext uri="{FF2B5EF4-FFF2-40B4-BE49-F238E27FC236}">
                <a16:creationId xmlns:a16="http://schemas.microsoft.com/office/drawing/2014/main" id="{AA5CB046-F051-D63B-8725-A51501C18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300" y="1172424"/>
            <a:ext cx="6373916" cy="4883909"/>
          </a:xfrm>
          <a:prstGeom prst="rect">
            <a:avLst/>
          </a:prstGeom>
        </p:spPr>
      </p:pic>
      <p:pic>
        <p:nvPicPr>
          <p:cNvPr id="7" name="Picture 6" descr="A picture containing snack food&#10;&#10;Description automatically generated">
            <a:extLst>
              <a:ext uri="{FF2B5EF4-FFF2-40B4-BE49-F238E27FC236}">
                <a16:creationId xmlns:a16="http://schemas.microsoft.com/office/drawing/2014/main" id="{AD597155-7273-D57F-A5FD-1294BD83E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7230" y="1812420"/>
            <a:ext cx="4367524" cy="29116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D56862-1874-4919-679D-436B44223F48}"/>
              </a:ext>
            </a:extLst>
          </p:cNvPr>
          <p:cNvSpPr txBox="1"/>
          <p:nvPr/>
        </p:nvSpPr>
        <p:spPr>
          <a:xfrm>
            <a:off x="7235182" y="4724102"/>
            <a:ext cx="45116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0" i="0" u="none" strike="noStrike" dirty="0" err="1">
                <a:solidFill>
                  <a:schemeClr val="bg1"/>
                </a:solidFill>
                <a:effectLst/>
              </a:rPr>
              <a:t>Jiří</a:t>
            </a:r>
            <a:r>
              <a:rPr lang="en-GB" sz="1200" b="0" i="0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en-GB" sz="1200" b="0" i="0" u="none" strike="noStrike" dirty="0" err="1">
                <a:solidFill>
                  <a:schemeClr val="bg1"/>
                </a:solidFill>
                <a:effectLst/>
              </a:rPr>
              <a:t>Kovanda</a:t>
            </a:r>
            <a:r>
              <a:rPr lang="en-GB" sz="1200" b="0" i="0" u="none" strike="noStrike" dirty="0">
                <a:solidFill>
                  <a:schemeClr val="bg1"/>
                </a:solidFill>
                <a:effectLst/>
              </a:rPr>
              <a:t>, </a:t>
            </a:r>
            <a:r>
              <a:rPr lang="en-GB" sz="1200" b="0" i="1" u="none" strike="noStrike" dirty="0" err="1">
                <a:solidFill>
                  <a:schemeClr val="bg1"/>
                </a:solidFill>
                <a:effectLst/>
              </a:rPr>
              <a:t>Slimák</a:t>
            </a:r>
            <a:r>
              <a:rPr lang="en-GB" sz="1200" b="0" i="0" u="none" strike="noStrike" dirty="0">
                <a:solidFill>
                  <a:schemeClr val="bg1"/>
                </a:solidFill>
                <a:effectLst/>
              </a:rPr>
              <a:t>, 1989 / 2020, </a:t>
            </a:r>
            <a:r>
              <a:rPr lang="en-GB" sz="1200" b="0" i="0" u="none" strike="noStrike" dirty="0" err="1">
                <a:solidFill>
                  <a:schemeClr val="bg1"/>
                </a:solidFill>
                <a:effectLst/>
              </a:rPr>
              <a:t>rohlík</a:t>
            </a:r>
            <a:r>
              <a:rPr lang="en-GB" sz="1200" b="0" i="0" u="none" strike="noStrike" dirty="0">
                <a:solidFill>
                  <a:schemeClr val="bg1"/>
                </a:solidFill>
                <a:effectLst/>
              </a:rPr>
              <a:t>, </a:t>
            </a:r>
            <a:r>
              <a:rPr lang="en-GB" sz="1200" b="0" i="0" u="none" strike="noStrike" dirty="0" err="1">
                <a:solidFill>
                  <a:schemeClr val="bg1"/>
                </a:solidFill>
                <a:effectLst/>
              </a:rPr>
              <a:t>špendlíky</a:t>
            </a:r>
            <a:r>
              <a:rPr lang="en-GB" sz="1200" b="0" i="0" u="none" strike="noStrike" dirty="0">
                <a:solidFill>
                  <a:schemeClr val="bg1"/>
                </a:solidFill>
                <a:effectLst/>
              </a:rPr>
              <a:t>, </a:t>
            </a:r>
            <a:r>
              <a:rPr lang="en-GB" sz="1200" b="0" i="0" u="none" strike="noStrike" dirty="0" err="1">
                <a:solidFill>
                  <a:schemeClr val="bg1"/>
                </a:solidFill>
                <a:effectLst/>
              </a:rPr>
              <a:t>rozměry</a:t>
            </a:r>
            <a:r>
              <a:rPr lang="en-GB" sz="1200" b="0" i="0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en-GB" sz="1200" b="0" i="0" u="none" strike="noStrike" dirty="0" err="1">
                <a:solidFill>
                  <a:schemeClr val="bg1"/>
                </a:solidFill>
                <a:effectLst/>
              </a:rPr>
              <a:t>variabilní</a:t>
            </a:r>
            <a:endParaRPr lang="en-A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907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33129D-0313-5757-2F41-B15121E00803}"/>
              </a:ext>
            </a:extLst>
          </p:cNvPr>
          <p:cNvSpPr txBox="1"/>
          <p:nvPr/>
        </p:nvSpPr>
        <p:spPr>
          <a:xfrm>
            <a:off x="407192" y="538696"/>
            <a:ext cx="98369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000" b="0" u="none" strike="noStrike" dirty="0" err="1">
                <a:solidFill>
                  <a:schemeClr val="bg1"/>
                </a:solidFill>
                <a:effectLst/>
              </a:rPr>
              <a:t>Jiří</a:t>
            </a:r>
            <a:r>
              <a:rPr lang="en-GB" sz="2000" b="0" u="none" strike="noStrike" dirty="0">
                <a:solidFill>
                  <a:schemeClr val="bg1"/>
                </a:solidFill>
                <a:effectLst/>
              </a:rPr>
              <a:t> Menzel, </a:t>
            </a:r>
            <a:r>
              <a:rPr lang="en-GB" sz="2000" b="0" i="1" u="none" strike="noStrike" dirty="0" err="1">
                <a:solidFill>
                  <a:schemeClr val="bg1"/>
                </a:solidFill>
                <a:effectLst/>
              </a:rPr>
              <a:t>Skřivánci</a:t>
            </a:r>
            <a:r>
              <a:rPr lang="en-GB" sz="2000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en-GB" sz="2000" b="0" i="1" u="none" strike="noStrike" dirty="0" err="1">
                <a:solidFill>
                  <a:schemeClr val="bg1"/>
                </a:solidFill>
                <a:effectLst/>
              </a:rPr>
              <a:t>na</a:t>
            </a:r>
            <a:r>
              <a:rPr lang="en-GB" sz="2000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en-GB" sz="2000" b="0" i="1" u="none" strike="noStrike" dirty="0" err="1">
                <a:solidFill>
                  <a:schemeClr val="bg1"/>
                </a:solidFill>
                <a:effectLst/>
              </a:rPr>
              <a:t>niti</a:t>
            </a:r>
            <a:r>
              <a:rPr lang="en-GB" sz="2000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en-GB" sz="2000" b="0" u="none" strike="noStrike" dirty="0">
                <a:solidFill>
                  <a:schemeClr val="bg1"/>
                </a:solidFill>
                <a:effectLst/>
              </a:rPr>
              <a:t>(Larks on a String, 1969)</a:t>
            </a:r>
          </a:p>
          <a:p>
            <a:r>
              <a:rPr lang="en-GB" sz="2000" i="0" dirty="0">
                <a:solidFill>
                  <a:schemeClr val="bg1"/>
                </a:solidFill>
              </a:rPr>
              <a:t>- Based o</a:t>
            </a:r>
            <a:r>
              <a:rPr lang="en-GB" sz="2000" dirty="0">
                <a:solidFill>
                  <a:schemeClr val="bg1"/>
                </a:solidFill>
              </a:rPr>
              <a:t>n </a:t>
            </a:r>
            <a:r>
              <a:rPr lang="en-GB" sz="2000" dirty="0" err="1">
                <a:solidFill>
                  <a:schemeClr val="bg1"/>
                </a:solidFill>
              </a:rPr>
              <a:t>Bohumil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Hrabal’s</a:t>
            </a:r>
            <a:r>
              <a:rPr lang="en-GB" sz="2000" dirty="0">
                <a:solidFill>
                  <a:schemeClr val="bg1"/>
                </a:solidFill>
              </a:rPr>
              <a:t> “</a:t>
            </a:r>
            <a:r>
              <a:rPr lang="en-GB" sz="2000" dirty="0" err="1">
                <a:solidFill>
                  <a:schemeClr val="bg1"/>
                </a:solidFill>
              </a:rPr>
              <a:t>Inzerát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na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dům</a:t>
            </a:r>
            <a:r>
              <a:rPr lang="en-GB" sz="2000" dirty="0">
                <a:solidFill>
                  <a:schemeClr val="bg1"/>
                </a:solidFill>
              </a:rPr>
              <a:t>, </a:t>
            </a:r>
            <a:r>
              <a:rPr lang="en-GB" sz="2000" dirty="0" err="1">
                <a:solidFill>
                  <a:schemeClr val="bg1"/>
                </a:solidFill>
              </a:rPr>
              <a:t>ve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kterém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už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nechci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bydlet</a:t>
            </a:r>
            <a:r>
              <a:rPr lang="en-GB" sz="2000" dirty="0">
                <a:solidFill>
                  <a:schemeClr val="bg1"/>
                </a:solidFill>
              </a:rPr>
              <a:t>” (1965) </a:t>
            </a:r>
          </a:p>
          <a:p>
            <a:endParaRPr lang="en-GB" sz="2000" b="0" i="0" u="none" strike="noStrike" dirty="0">
              <a:solidFill>
                <a:schemeClr val="bg1"/>
              </a:solidFill>
              <a:effectLst/>
            </a:endParaRPr>
          </a:p>
        </p:txBody>
      </p:sp>
      <p:pic>
        <p:nvPicPr>
          <p:cNvPr id="6" name="Picture 5" descr="A group of people standing around a table with food on it&#10;&#10;Description automatically generated with medium confidence">
            <a:extLst>
              <a:ext uri="{FF2B5EF4-FFF2-40B4-BE49-F238E27FC236}">
                <a16:creationId xmlns:a16="http://schemas.microsoft.com/office/drawing/2014/main" id="{A6E06E37-4B08-0995-2BAE-0C06CBF1A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654" y="1443038"/>
            <a:ext cx="4849176" cy="4876266"/>
          </a:xfrm>
          <a:prstGeom prst="rect">
            <a:avLst/>
          </a:prstGeom>
        </p:spPr>
      </p:pic>
      <p:pic>
        <p:nvPicPr>
          <p:cNvPr id="3" name="Picture 2" descr="A person and person sitting in front of a painting&#10;&#10;Description automatically generated">
            <a:extLst>
              <a:ext uri="{FF2B5EF4-FFF2-40B4-BE49-F238E27FC236}">
                <a16:creationId xmlns:a16="http://schemas.microsoft.com/office/drawing/2014/main" id="{79021456-34AA-A2F2-ED0B-607F6C8C3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3015" y="1443038"/>
            <a:ext cx="3513160" cy="487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398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2A24FC6-72E5-B1D0-2537-BAB92305BCFA}"/>
              </a:ext>
            </a:extLst>
          </p:cNvPr>
          <p:cNvSpPr txBox="1"/>
          <p:nvPr/>
        </p:nvSpPr>
        <p:spPr>
          <a:xfrm>
            <a:off x="945356" y="915471"/>
            <a:ext cx="6100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Eva </a:t>
            </a:r>
            <a:r>
              <a:rPr lang="en-GB" dirty="0" err="1">
                <a:solidFill>
                  <a:schemeClr val="bg1"/>
                </a:solidFill>
              </a:rPr>
              <a:t>Davidová</a:t>
            </a:r>
            <a:r>
              <a:rPr lang="en-GB" dirty="0">
                <a:solidFill>
                  <a:schemeClr val="bg1"/>
                </a:solidFill>
              </a:rPr>
              <a:t> (1932–2018)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21C604-B4E4-1BA1-64DD-3AA99391C404}"/>
              </a:ext>
            </a:extLst>
          </p:cNvPr>
          <p:cNvSpPr txBox="1"/>
          <p:nvPr/>
        </p:nvSpPr>
        <p:spPr>
          <a:xfrm>
            <a:off x="3045619" y="5711696"/>
            <a:ext cx="61007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Roma in </a:t>
            </a:r>
            <a:r>
              <a:rPr lang="en-GB" sz="1200" dirty="0" err="1">
                <a:solidFill>
                  <a:schemeClr val="bg1"/>
                </a:solidFill>
              </a:rPr>
              <a:t>Kendice</a:t>
            </a:r>
            <a:r>
              <a:rPr lang="en-GB" sz="1200" dirty="0">
                <a:solidFill>
                  <a:schemeClr val="bg1"/>
                </a:solidFill>
              </a:rPr>
              <a:t>, eastern Slovakia, 1960. Photographer: Eva </a:t>
            </a:r>
            <a:r>
              <a:rPr lang="en-GB" sz="1200" dirty="0" err="1">
                <a:solidFill>
                  <a:schemeClr val="bg1"/>
                </a:solidFill>
              </a:rPr>
              <a:t>Davidová</a:t>
            </a:r>
            <a:r>
              <a:rPr lang="en-GB" sz="1200" dirty="0">
                <a:solidFill>
                  <a:schemeClr val="bg1"/>
                </a:solidFill>
              </a:rPr>
              <a:t>. From the Gypsy Lore Society Collections, University of Liverpool Special Collections and Archives.</a:t>
            </a:r>
          </a:p>
        </p:txBody>
      </p:sp>
      <p:pic>
        <p:nvPicPr>
          <p:cNvPr id="9" name="Picture 8" descr="A picture containing text, outdoor, ground, standing&#10;&#10;Description automatically generated">
            <a:extLst>
              <a:ext uri="{FF2B5EF4-FFF2-40B4-BE49-F238E27FC236}">
                <a16:creationId xmlns:a16="http://schemas.microsoft.com/office/drawing/2014/main" id="{53900827-92FD-FFCB-8587-C22520B55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619" y="1631349"/>
            <a:ext cx="5727700" cy="3733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64D560B-7C10-D7C4-3EEC-0A29C5DE13BD}"/>
              </a:ext>
            </a:extLst>
          </p:cNvPr>
          <p:cNvSpPr txBox="1"/>
          <p:nvPr/>
        </p:nvSpPr>
        <p:spPr>
          <a:xfrm>
            <a:off x="3707482" y="915471"/>
            <a:ext cx="5937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ethnologist, folklorist, art historian, but above all co-founder of Czech Romani studies and photographer</a:t>
            </a:r>
            <a:endParaRPr lang="en-A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060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B280219-CC4D-A631-03FC-3882B963F5FF}"/>
              </a:ext>
            </a:extLst>
          </p:cNvPr>
          <p:cNvSpPr txBox="1"/>
          <p:nvPr/>
        </p:nvSpPr>
        <p:spPr>
          <a:xfrm>
            <a:off x="2007490" y="6211669"/>
            <a:ext cx="80077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effectLst/>
              </a:rPr>
              <a:t>Exhibition of photographs by Eva </a:t>
            </a:r>
            <a:r>
              <a:rPr lang="en-GB" sz="1200" dirty="0" err="1">
                <a:solidFill>
                  <a:schemeClr val="bg1"/>
                </a:solidFill>
                <a:effectLst/>
              </a:rPr>
              <a:t>Davidová</a:t>
            </a:r>
            <a:r>
              <a:rPr lang="en-GB" sz="1200" dirty="0">
                <a:solidFill>
                  <a:schemeClr val="bg1"/>
                </a:solidFill>
                <a:effectLst/>
              </a:rPr>
              <a:t> entitled Gypsies yesterday, today and tomorrow, </a:t>
            </a:r>
            <a:r>
              <a:rPr lang="en-GB" sz="1200" dirty="0" err="1">
                <a:solidFill>
                  <a:schemeClr val="bg1"/>
                </a:solidFill>
                <a:effectLst/>
              </a:rPr>
              <a:t>Košice</a:t>
            </a:r>
            <a:r>
              <a:rPr lang="en-GB" sz="1200" dirty="0">
                <a:solidFill>
                  <a:schemeClr val="bg1"/>
                </a:solidFill>
                <a:effectLst/>
              </a:rPr>
              <a:t>, Czechoslovakia, 1962.</a:t>
            </a:r>
          </a:p>
          <a:p>
            <a:r>
              <a:rPr lang="en-GB" sz="1200" dirty="0">
                <a:solidFill>
                  <a:schemeClr val="bg1"/>
                </a:solidFill>
                <a:effectLst/>
              </a:rPr>
              <a:t>Photographer: Eva </a:t>
            </a:r>
            <a:r>
              <a:rPr lang="en-GB" sz="1200" dirty="0" err="1">
                <a:solidFill>
                  <a:schemeClr val="bg1"/>
                </a:solidFill>
                <a:effectLst/>
              </a:rPr>
              <a:t>Davidová</a:t>
            </a:r>
            <a:r>
              <a:rPr lang="en-GB" sz="1200" dirty="0">
                <a:solidFill>
                  <a:schemeClr val="bg1"/>
                </a:solidFill>
                <a:effectLst/>
              </a:rPr>
              <a:t>. From the Gypsy Lore Society Collections, University of Liverpool Special Collections and Archives.</a:t>
            </a:r>
          </a:p>
          <a:p>
            <a:endParaRPr lang="en-AT" sz="1200" dirty="0">
              <a:solidFill>
                <a:schemeClr val="bg1"/>
              </a:solidFill>
            </a:endParaRPr>
          </a:p>
        </p:txBody>
      </p:sp>
      <p:pic>
        <p:nvPicPr>
          <p:cNvPr id="6" name="Picture 5" descr="A room with posters on the wall&#10;&#10;Description automatically generated with medium confidence">
            <a:extLst>
              <a:ext uri="{FF2B5EF4-FFF2-40B4-BE49-F238E27FC236}">
                <a16:creationId xmlns:a16="http://schemas.microsoft.com/office/drawing/2014/main" id="{F1A9C2AE-B9B4-9018-02AF-368265266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116" y="447374"/>
            <a:ext cx="7838518" cy="559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497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standing outside a house&#10;&#10;Description automatically generated with low confidence">
            <a:extLst>
              <a:ext uri="{FF2B5EF4-FFF2-40B4-BE49-F238E27FC236}">
                <a16:creationId xmlns:a16="http://schemas.microsoft.com/office/drawing/2014/main" id="{473289B8-AA08-85EE-D791-4F7A3512D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249" y="2480588"/>
            <a:ext cx="6513064" cy="3618369"/>
          </a:xfrm>
          <a:prstGeom prst="rect">
            <a:avLst/>
          </a:prstGeom>
        </p:spPr>
      </p:pic>
      <p:pic>
        <p:nvPicPr>
          <p:cNvPr id="7" name="Picture 6" descr="A picture containing outdoor, ground, person, street&#10;&#10;Description automatically generated">
            <a:extLst>
              <a:ext uri="{FF2B5EF4-FFF2-40B4-BE49-F238E27FC236}">
                <a16:creationId xmlns:a16="http://schemas.microsoft.com/office/drawing/2014/main" id="{E6761F9C-D34B-BE36-2DA9-8AEEF9BF0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5251" y="921881"/>
            <a:ext cx="4000500" cy="3937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41FC9F-51B3-5D7B-741F-A3C188019782}"/>
              </a:ext>
            </a:extLst>
          </p:cNvPr>
          <p:cNvSpPr txBox="1"/>
          <p:nvPr/>
        </p:nvSpPr>
        <p:spPr>
          <a:xfrm>
            <a:off x="576197" y="921881"/>
            <a:ext cx="2431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>
                <a:solidFill>
                  <a:schemeClr val="bg1"/>
                </a:solidFill>
              </a:rPr>
              <a:t>Photographs 1956-1988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0626D4-96CB-7B85-2DF3-B5F1CFCC0B73}"/>
              </a:ext>
            </a:extLst>
          </p:cNvPr>
          <p:cNvSpPr txBox="1"/>
          <p:nvPr/>
        </p:nvSpPr>
        <p:spPr>
          <a:xfrm>
            <a:off x="7465251" y="5260931"/>
            <a:ext cx="326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>
                <a:solidFill>
                  <a:schemeClr val="bg1"/>
                </a:solidFill>
              </a:rPr>
              <a:t>A photography of social relations</a:t>
            </a:r>
          </a:p>
        </p:txBody>
      </p:sp>
    </p:spTree>
    <p:extLst>
      <p:ext uri="{BB962C8B-B14F-4D97-AF65-F5344CB8AC3E}">
        <p14:creationId xmlns:p14="http://schemas.microsoft.com/office/powerpoint/2010/main" val="1460976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37CE92-8657-E222-377C-AB7CEE5EF624}"/>
              </a:ext>
            </a:extLst>
          </p:cNvPr>
          <p:cNvSpPr txBox="1"/>
          <p:nvPr/>
        </p:nvSpPr>
        <p:spPr>
          <a:xfrm>
            <a:off x="2768253" y="1720216"/>
            <a:ext cx="13320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Avenir Next" panose="020B0503020202020204" pitchFamily="34" charset="0"/>
              </a:rPr>
              <a:t>V</a:t>
            </a:r>
            <a:r>
              <a:rPr lang="en-AT" sz="1000" dirty="0">
                <a:solidFill>
                  <a:schemeClr val="bg1"/>
                </a:solidFill>
                <a:latin typeface="Avenir Next" panose="020B0503020202020204" pitchFamily="34" charset="0"/>
              </a:rPr>
              <a:t>alie of the series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EE5713-A01C-0DA8-F50E-C43C26DBEC73}"/>
              </a:ext>
            </a:extLst>
          </p:cNvPr>
          <p:cNvSpPr txBox="1"/>
          <p:nvPr/>
        </p:nvSpPr>
        <p:spPr>
          <a:xfrm>
            <a:off x="9743271" y="97895"/>
            <a:ext cx="2246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>
                <a:solidFill>
                  <a:schemeClr val="bg1"/>
                </a:solidFill>
                <a:latin typeface="Avenir Next" panose="020B0503020202020204" pitchFamily="34" charset="0"/>
              </a:rPr>
              <a:t>Iľja</a:t>
            </a:r>
            <a:r>
              <a:rPr lang="en-GB" sz="1200" dirty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Avenir Next" panose="020B0503020202020204" pitchFamily="34" charset="0"/>
              </a:rPr>
              <a:t>Jozef</a:t>
            </a:r>
            <a:r>
              <a:rPr lang="en-GB" sz="1200" dirty="0">
                <a:solidFill>
                  <a:schemeClr val="bg1"/>
                </a:solidFill>
                <a:latin typeface="Avenir Next" panose="020B0503020202020204" pitchFamily="34" charset="0"/>
              </a:rPr>
              <a:t> Marko, </a:t>
            </a:r>
            <a:r>
              <a:rPr lang="en-GB" sz="1200" dirty="0" err="1">
                <a:solidFill>
                  <a:schemeClr val="bg1"/>
                </a:solidFill>
                <a:latin typeface="Avenir Next" panose="020B0503020202020204" pitchFamily="34" charset="0"/>
              </a:rPr>
              <a:t>Dornkappel</a:t>
            </a:r>
            <a:r>
              <a:rPr lang="en-GB" sz="1200" i="1" dirty="0">
                <a:solidFill>
                  <a:schemeClr val="bg1"/>
                </a:solidFill>
                <a:latin typeface="Avenir Next" panose="020B0503020202020204" pitchFamily="34" charset="0"/>
              </a:rPr>
              <a:t> – a suburb of three languages, </a:t>
            </a:r>
            <a:r>
              <a:rPr lang="en-GB" sz="1200" dirty="0">
                <a:solidFill>
                  <a:schemeClr val="bg1"/>
                </a:solidFill>
                <a:latin typeface="Avenir Next" panose="020B0503020202020204" pitchFamily="34" charset="0"/>
              </a:rPr>
              <a:t>1938</a:t>
            </a:r>
            <a:endParaRPr lang="en-AT" sz="1200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pic>
        <p:nvPicPr>
          <p:cNvPr id="4" name="Picture 3" descr="A picture containing text, old&#10;&#10;Description automatically generated">
            <a:extLst>
              <a:ext uri="{FF2B5EF4-FFF2-40B4-BE49-F238E27FC236}">
                <a16:creationId xmlns:a16="http://schemas.microsoft.com/office/drawing/2014/main" id="{F722539A-18B0-ED36-F479-56B4C4BA7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30" y="209550"/>
            <a:ext cx="4229100" cy="6438900"/>
          </a:xfrm>
          <a:prstGeom prst="rect">
            <a:avLst/>
          </a:prstGeom>
        </p:spPr>
      </p:pic>
      <p:pic>
        <p:nvPicPr>
          <p:cNvPr id="6" name="Picture 5" descr="A group of people outside a small house&#10;&#10;Description automatically generated with low confidence">
            <a:extLst>
              <a:ext uri="{FF2B5EF4-FFF2-40B4-BE49-F238E27FC236}">
                <a16:creationId xmlns:a16="http://schemas.microsoft.com/office/drawing/2014/main" id="{4BCD80E2-8F4E-92C3-C5DC-C49ED7D62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871" y="0"/>
            <a:ext cx="5105400" cy="3530600"/>
          </a:xfrm>
          <a:prstGeom prst="rect">
            <a:avLst/>
          </a:prstGeom>
        </p:spPr>
      </p:pic>
      <p:pic>
        <p:nvPicPr>
          <p:cNvPr id="8" name="Picture 7" descr="A person and children standing outside a wooden hut&#10;&#10;Description automatically generated">
            <a:extLst>
              <a:ext uri="{FF2B5EF4-FFF2-40B4-BE49-F238E27FC236}">
                <a16:creationId xmlns:a16="http://schemas.microsoft.com/office/drawing/2014/main" id="{20AF0AEA-AFC9-9E2C-59DC-54C2C073FB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5771" y="3530600"/>
            <a:ext cx="4276229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9286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2790</TotalTime>
  <Words>1028</Words>
  <Application>Microsoft Macintosh PowerPoint</Application>
  <PresentationFormat>Widescreen</PresentationFormat>
  <Paragraphs>73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Arial</vt:lpstr>
      <vt:lpstr>Avenir Next</vt:lpstr>
      <vt:lpstr>Calibri</vt:lpstr>
      <vt:lpstr>Calibri Light</vt:lpstr>
      <vt:lpstr>fedra</vt:lpstr>
      <vt:lpstr>fedra-italic</vt:lpstr>
      <vt:lpstr>Inter</vt:lpstr>
      <vt:lpstr>neue-haas-unica</vt:lpstr>
      <vt:lpstr>Open Sans</vt:lpstr>
      <vt:lpstr>Retina</vt:lpstr>
      <vt:lpstr>Roboto</vt:lpstr>
      <vt:lpstr>Verdana</vt:lpstr>
      <vt:lpstr>Office Theme</vt:lpstr>
      <vt:lpstr>The struggle for control of Romani identity: Emancipation after 1945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 Maria Secklehner</dc:creator>
  <cp:lastModifiedBy>Julia Secklehner</cp:lastModifiedBy>
  <cp:revision>30</cp:revision>
  <dcterms:created xsi:type="dcterms:W3CDTF">2023-04-03T17:24:25Z</dcterms:created>
  <dcterms:modified xsi:type="dcterms:W3CDTF">2024-04-11T15:04:09Z</dcterms:modified>
</cp:coreProperties>
</file>