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3" r:id="rId3"/>
    <p:sldId id="267" r:id="rId4"/>
    <p:sldId id="264" r:id="rId5"/>
    <p:sldId id="270" r:id="rId6"/>
    <p:sldId id="271" r:id="rId7"/>
    <p:sldId id="257" r:id="rId8"/>
    <p:sldId id="272" r:id="rId9"/>
    <p:sldId id="259" r:id="rId10"/>
    <p:sldId id="265" r:id="rId11"/>
    <p:sldId id="273" r:id="rId12"/>
    <p:sldId id="266" r:id="rId13"/>
    <p:sldId id="281" r:id="rId14"/>
    <p:sldId id="274" r:id="rId15"/>
    <p:sldId id="275" r:id="rId16"/>
    <p:sldId id="258" r:id="rId17"/>
    <p:sldId id="276" r:id="rId18"/>
    <p:sldId id="260" r:id="rId19"/>
    <p:sldId id="261" r:id="rId20"/>
    <p:sldId id="262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7"/>
    <p:restoredTop sz="94523"/>
  </p:normalViewPr>
  <p:slideViewPr>
    <p:cSldViewPr snapToGrid="0">
      <p:cViewPr varScale="1">
        <p:scale>
          <a:sx n="81" d="100"/>
          <a:sy n="81" d="100"/>
        </p:scale>
        <p:origin x="18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DB887-B68D-CA49-A3FC-3DD63FA519D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DEE60-CFD4-3947-B036-15192E99B1D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66813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1F33-1BE8-345D-2F05-121817975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B9948-BA31-E62C-79B2-564F8D048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66679-2A39-5770-DFC0-0B06350C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9BA64-1764-4D5C-8028-85B4A08B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69E39-334D-DE8D-9A3A-B6334291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0587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6728-77CE-C0CE-835F-DCF58D890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2EE0E-1C25-4758-7CAA-C55EA6F32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648C8-5615-A944-EB84-A9B116D2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4B285-EE4C-8011-44D8-666BF83A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BA4BE-12ED-6C0D-34A4-5DADF134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9745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FF43A-DAA1-57F7-55A3-2FA126A39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FA7BA-E686-E810-9271-E7E430626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1CA9E-EE24-B60B-157F-E0E82E32F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D8555-06A4-15BF-AA1B-ECC120FD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3C4A5-D3C3-E739-BA46-ACC2CC9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612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67EA3-65D3-A94D-EF0E-064469CB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31BBD-F036-C027-B014-9A2F18034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9E834-5599-2079-F07F-D6B67FC5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C6200-2878-7679-4BAC-2B4936EF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68A9C-C0A2-3CFE-C16E-07E5BBB9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3811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EB52-9364-194B-CE11-2806909F7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198D6-4F21-4441-0EB4-660125DC7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1FFBB-3673-BAE5-A665-8017C234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AD913-E7E4-7D35-C737-B99252E0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FA339-D286-76EC-4E77-1363D7B2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4923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F9A96-3F41-7182-15CD-AF719FF4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84AB6-2971-72D2-1603-BD15FFBB2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2CA46-CC26-9B1E-84E9-25125B72D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1DA45-6475-5284-E08A-20288F2A5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70A6F-3738-E1E0-B2B5-FDA3DAF9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A7710-8957-EA10-2D14-BE00C761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8420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54EC3-A5A5-2F19-15C9-B1680FC63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1EE12-ED48-0658-D8C0-2D291E5CD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DF57A-B752-8272-1BBA-8C769DB35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B86651-757B-33E0-A243-C4CAB82E1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1E7236-A691-ACA9-00E0-5214D4C4D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E7C952-DA3D-797D-408C-A2976CD96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E79178-8C99-D3BC-B536-551063C6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86D25-0A44-5163-0521-9C32E4D9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4061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CBA34-267F-EB10-17B4-D88D67B80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F9E27-85C3-7A8D-A5CF-B468AE02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FF8BE-BB8A-7AC8-C3E0-E26AB6B3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740C9-1D54-ECAB-9DAF-F08C97772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0824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BDF6C-455A-BA50-B081-397343031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E5FC-5F3E-7602-6039-D38D4A8D2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2A80E-9A56-31C9-4703-69BDB6ED1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0633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F5C39-F440-E60A-19AA-6734D29F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0CAB4-7C32-38B3-CE3B-4FAC64D0F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DADD5-DB8D-663F-B147-6EF091FCE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DC7EA-E4B2-9B7D-BE02-E909E09E8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1162B-C642-F28A-EA2A-831BFE3D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8645E-6B52-3149-0CED-72396192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7813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494C-C6AD-6B27-93D0-E15177FFD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DA5BD-F257-4D45-9760-BCAF6ACF2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3AE858-A377-357A-0289-4F9766342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A4C38-C018-8FD6-A716-C45A907B6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2F032-CF9D-1E72-B4A5-1D4DB745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842C5-E96D-44EC-2F39-1F7BCD56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58849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67959A-21D0-4306-E36F-B19BF612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24462-F756-BD89-24AF-D9E5F69B5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D8346-B2A6-C6BC-26ED-E4B28F748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D8E770-4148-1840-AB58-EDB36D18D677}" type="datetimeFigureOut">
              <a:rPr lang="en-AT" smtClean="0"/>
              <a:t>02.05.24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4C933-2027-6A1C-8BBE-994CE200B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BBDC1-4878-C600-2ACE-788CC5827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196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library.utoronto.ca/c.php?g=711516&amp;p=507097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uides.library.utoronto.ca/c.php?g=251602&amp;p=1674769" TargetMode="External"/><Relationship Id="rId5" Type="http://schemas.openxmlformats.org/officeDocument/2006/relationships/hyperlink" Target="https://phdposters.com/gallery" TargetMode="External"/><Relationship Id="rId4" Type="http://schemas.openxmlformats.org/officeDocument/2006/relationships/hyperlink" Target="https://rgettatwestern.wordpress.com/2013/02/21/design-tips-for-creating-arts-and-humanities-poste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women playing drums&#10;&#10;Description automatically generated">
            <a:extLst>
              <a:ext uri="{FF2B5EF4-FFF2-40B4-BE49-F238E27FC236}">
                <a16:creationId xmlns:a16="http://schemas.microsoft.com/office/drawing/2014/main" id="{F73BDEE3-9E4A-FC5A-B3A5-1B50B8C32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9862" r="15934"/>
          <a:stretch/>
        </p:blipFill>
        <p:spPr>
          <a:xfrm>
            <a:off x="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9B47F-5F5C-A74D-E26C-8FE33C313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GB" sz="6600" b="0" i="0" u="none" strike="noStrike" dirty="0">
                <a:solidFill>
                  <a:schemeClr val="bg1"/>
                </a:solidFill>
                <a:effectLst/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Roma Art now</a:t>
            </a:r>
            <a:br>
              <a:rPr lang="en-GB" sz="6600" b="0" i="0" u="none" strike="noStrike" dirty="0">
                <a:solidFill>
                  <a:schemeClr val="bg1"/>
                </a:solidFill>
                <a:effectLst/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</a:br>
            <a:endParaRPr lang="en-AT" sz="6600" dirty="0">
              <a:solidFill>
                <a:schemeClr val="bg1"/>
              </a:solidFill>
              <a:latin typeface="Krungthep" panose="02000400000000000000" pitchFamily="2" charset="-34"/>
              <a:ea typeface="Krungthep" panose="02000400000000000000" pitchFamily="2" charset="-34"/>
              <a:cs typeface="Krungthep" panose="02000400000000000000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3F29E-B664-A007-827A-F2CAF6D44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AT" sz="3600" dirty="0">
                <a:solidFill>
                  <a:schemeClr val="bg1"/>
                </a:solidFill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The “public” and the “popular”</a:t>
            </a:r>
          </a:p>
          <a:p>
            <a:endParaRPr lang="en-AT" dirty="0">
              <a:solidFill>
                <a:schemeClr val="bg1"/>
              </a:solidFill>
              <a:latin typeface="Krungthep" panose="02000400000000000000" pitchFamily="2" charset="-34"/>
              <a:ea typeface="Krungthep" panose="02000400000000000000" pitchFamily="2" charset="-34"/>
              <a:cs typeface="Krungthep" panose="02000400000000000000" pitchFamily="2" charset="-34"/>
            </a:endParaRPr>
          </a:p>
          <a:p>
            <a:r>
              <a:rPr lang="en-AT" dirty="0">
                <a:solidFill>
                  <a:schemeClr val="bg1"/>
                </a:solidFill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3 May 2024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D8E7F-D36B-3311-D809-61F3258105C2}"/>
              </a:ext>
            </a:extLst>
          </p:cNvPr>
          <p:cNvSpPr txBox="1"/>
          <p:nvPr/>
        </p:nvSpPr>
        <p:spPr>
          <a:xfrm>
            <a:off x="0" y="6549453"/>
            <a:ext cx="101819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1" u="none" strike="noStrike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Gyöngyi</a:t>
            </a:r>
            <a:r>
              <a:rPr lang="en-GB" sz="1200" b="0" i="1" u="none" strike="noStrike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 </a:t>
            </a:r>
            <a:r>
              <a:rPr lang="en-GB" sz="1200" b="0" i="1" u="none" strike="noStrike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Kalányos</a:t>
            </a:r>
            <a:r>
              <a:rPr lang="en-GB" sz="1200" b="0" i="1" u="none" strike="noStrike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 </a:t>
            </a:r>
            <a:r>
              <a:rPr lang="en-GB" sz="1200" b="0" i="1" u="none" strike="noStrike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Rácz</a:t>
            </a:r>
            <a:r>
              <a:rPr lang="en-GB" sz="1200" b="0" i="1" u="none" strike="noStrike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: Little Snake with Seven Twin Horns/ </a:t>
            </a:r>
            <a:r>
              <a:rPr lang="en-GB" sz="1200" b="0" i="1" u="none" strike="noStrike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Hét</a:t>
            </a:r>
            <a:r>
              <a:rPr lang="en-GB" sz="1200" b="0" i="1" u="none" strike="noStrike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 </a:t>
            </a:r>
            <a:r>
              <a:rPr lang="en-GB" sz="1200" b="0" i="1" u="none" strike="noStrike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ikerszarvas</a:t>
            </a:r>
            <a:r>
              <a:rPr lang="en-GB" sz="1200" b="0" i="1" u="none" strike="noStrike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 </a:t>
            </a:r>
            <a:r>
              <a:rPr lang="en-GB" sz="1200" b="0" i="1" u="none" strike="noStrike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kigyócska</a:t>
            </a:r>
            <a:r>
              <a:rPr lang="en-GB" sz="1200" b="0" i="1" u="none" strike="noStrike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Roboto" panose="02000000000000000000" pitchFamily="2" charset="0"/>
              </a:rPr>
              <a:t>, 1980, oil on fibreboard. </a:t>
            </a:r>
            <a:endParaRPr lang="en-AT" sz="12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470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862301-E0A2-1071-4719-19D123C3F4FA}"/>
              </a:ext>
            </a:extLst>
          </p:cNvPr>
          <p:cNvSpPr txBox="1"/>
          <p:nvPr/>
        </p:nvSpPr>
        <p:spPr>
          <a:xfrm>
            <a:off x="203156" y="238777"/>
            <a:ext cx="371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Kitsch and the decorative as a style </a:t>
            </a:r>
          </a:p>
        </p:txBody>
      </p:sp>
      <p:pic>
        <p:nvPicPr>
          <p:cNvPr id="13" name="Picture 1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39991FF7-608D-390C-E62F-5805AC6E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65" y="702712"/>
            <a:ext cx="10283869" cy="54525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4CB2B5-6CC2-F729-8D93-77FFE2554011}"/>
              </a:ext>
            </a:extLst>
          </p:cNvPr>
          <p:cNvSpPr txBox="1"/>
          <p:nvPr/>
        </p:nvSpPr>
        <p:spPr>
          <a:xfrm>
            <a:off x="3919057" y="6249891"/>
            <a:ext cx="4502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Helena &amp; Erika </a:t>
            </a:r>
            <a:r>
              <a:rPr lang="en-GB" dirty="0" err="1"/>
              <a:t>Varga</a:t>
            </a:r>
            <a:r>
              <a:rPr lang="en-GB" dirty="0"/>
              <a:t>, https://</a:t>
            </a:r>
            <a:r>
              <a:rPr lang="en-GB" dirty="0" err="1"/>
              <a:t>romani.hu</a:t>
            </a:r>
            <a:r>
              <a:rPr lang="en-GB" dirty="0"/>
              <a:t>/</a:t>
            </a:r>
            <a:r>
              <a:rPr lang="en-GB" dirty="0" err="1"/>
              <a:t>en</a:t>
            </a:r>
            <a:r>
              <a:rPr lang="en-GB" dirty="0"/>
              <a:t>/</a:t>
            </a:r>
            <a:endParaRPr lang="en-AT" dirty="0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8BA9583-C3AB-C94F-11DB-03A99E280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94" y="702712"/>
            <a:ext cx="6604972" cy="2254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A2A748-CF04-8F10-B10A-96E163D55340}"/>
              </a:ext>
            </a:extLst>
          </p:cNvPr>
          <p:cNvSpPr txBox="1"/>
          <p:nvPr/>
        </p:nvSpPr>
        <p:spPr>
          <a:xfrm>
            <a:off x="5920581" y="238777"/>
            <a:ext cx="557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www.vogue.com</a:t>
            </a:r>
            <a:r>
              <a:rPr lang="en-GB" dirty="0"/>
              <a:t>/article/</a:t>
            </a:r>
            <a:r>
              <a:rPr lang="en-GB" dirty="0" err="1"/>
              <a:t>roma</a:t>
            </a:r>
            <a:r>
              <a:rPr lang="en-GB" dirty="0"/>
              <a:t>-activism-fashion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4076928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logo with text and images&#10;&#10;Description automatically generated">
            <a:extLst>
              <a:ext uri="{FF2B5EF4-FFF2-40B4-BE49-F238E27FC236}">
                <a16:creationId xmlns:a16="http://schemas.microsoft.com/office/drawing/2014/main" id="{913F7E38-48BD-BE7F-4116-F06945198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83" b="25196"/>
          <a:stretch/>
        </p:blipFill>
        <p:spPr>
          <a:xfrm>
            <a:off x="1173892" y="716692"/>
            <a:ext cx="3549546" cy="1995616"/>
          </a:xfrm>
          <a:prstGeom prst="rect">
            <a:avLst/>
          </a:prstGeom>
        </p:spPr>
      </p:pic>
      <p:pic>
        <p:nvPicPr>
          <p:cNvPr id="5" name="Picture 4" descr="A person working on a metal object&#10;&#10;Description automatically generated">
            <a:extLst>
              <a:ext uri="{FF2B5EF4-FFF2-40B4-BE49-F238E27FC236}">
                <a16:creationId xmlns:a16="http://schemas.microsoft.com/office/drawing/2014/main" id="{2C182196-D982-B037-1354-F398B276A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91" r="-2" b="38331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11" name="Picture 10" descr="A person looking at a table with a tablecloth&#10;&#10;Description automatically generated">
            <a:extLst>
              <a:ext uri="{FF2B5EF4-FFF2-40B4-BE49-F238E27FC236}">
                <a16:creationId xmlns:a16="http://schemas.microsoft.com/office/drawing/2014/main" id="{C62E6118-E5A7-E8FD-984D-91BF559F01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84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room with art objects on the wall&#10;&#10;Description automatically generated">
            <a:extLst>
              <a:ext uri="{FF2B5EF4-FFF2-40B4-BE49-F238E27FC236}">
                <a16:creationId xmlns:a16="http://schemas.microsoft.com/office/drawing/2014/main" id="{F0F9DFFC-47C0-B03B-1338-5DEC0B85C8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57" r="2" b="4200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99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9E4F14-DD89-4100-3EDF-2C288C1C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92" y="0"/>
            <a:ext cx="5188308" cy="6858000"/>
          </a:xfrm>
          <a:prstGeom prst="rect">
            <a:avLst/>
          </a:prstGeom>
        </p:spPr>
      </p:pic>
      <p:pic>
        <p:nvPicPr>
          <p:cNvPr id="6" name="Picture 5" descr="A collage of images of children in a classroom&#10;&#10;Description automatically generated">
            <a:extLst>
              <a:ext uri="{FF2B5EF4-FFF2-40B4-BE49-F238E27FC236}">
                <a16:creationId xmlns:a16="http://schemas.microsoft.com/office/drawing/2014/main" id="{601A9686-61D0-1A4C-403F-D5B44F247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57150"/>
            <a:ext cx="5029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28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1CD4CE-68A2-DDB3-EB17-BC30630F9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4181707"/>
          </a:xfrm>
          <a:prstGeom prst="rect">
            <a:avLst/>
          </a:prstGeom>
        </p:spPr>
      </p:pic>
      <p:pic>
        <p:nvPicPr>
          <p:cNvPr id="7" name="Picture 6" descr="A street with cars parked in front of a building&#10;&#10;Description automatically generated">
            <a:extLst>
              <a:ext uri="{FF2B5EF4-FFF2-40B4-BE49-F238E27FC236}">
                <a16:creationId xmlns:a16="http://schemas.microsoft.com/office/drawing/2014/main" id="{BFE315F4-13E4-A9F0-CE4B-E9CE296A7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</p:spPr>
      </p:pic>
      <p:pic>
        <p:nvPicPr>
          <p:cNvPr id="9" name="Graphic 8" descr="Arrow: Anti-clockwise curve with solid fill">
            <a:extLst>
              <a:ext uri="{FF2B5EF4-FFF2-40B4-BE49-F238E27FC236}">
                <a16:creationId xmlns:a16="http://schemas.microsoft.com/office/drawing/2014/main" id="{F993E4BD-3E3E-93E1-813A-7A151A45E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893757">
            <a:off x="5445262" y="3977317"/>
            <a:ext cx="1764372" cy="176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77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promotion poster design Archives | Inspirationfe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6225"/>
            <a:ext cx="12192000" cy="6305550"/>
          </a:xfrm>
          <a:prstGeom prst="rect">
            <a:avLst/>
          </a:prstGeom>
          <a:solidFill>
            <a:srgbClr val="FEE599"/>
          </a:solidFill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084642" y="2569024"/>
            <a:ext cx="4538332" cy="859976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 b="1">
                <a:latin typeface="Arial"/>
                <a:ea typeface="Arial"/>
                <a:cs typeface="Arial"/>
                <a:sym typeface="Arial"/>
              </a:rPr>
              <a:t>POSTERs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C55A11"/>
                </a:solidFill>
              </a:rPr>
              <a:t>What is a poster? </a:t>
            </a: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None/>
            </a:pPr>
            <a:r>
              <a:rPr lang="en-US" b="0" i="0">
                <a:solidFill>
                  <a:srgbClr val="444444"/>
                </a:solidFill>
              </a:rPr>
              <a:t>A large-format poster is a big piece of paper or image featuring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4444"/>
              </a:buClr>
              <a:buSzPct val="100000"/>
              <a:buChar char="•"/>
            </a:pPr>
            <a:r>
              <a:rPr lang="en-US" b="0" i="0">
                <a:solidFill>
                  <a:srgbClr val="444444"/>
                </a:solidFill>
              </a:rPr>
              <a:t>a short title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4444"/>
              </a:buClr>
              <a:buSzPct val="100000"/>
              <a:buChar char="•"/>
            </a:pPr>
            <a:r>
              <a:rPr lang="en-US" b="0" i="0">
                <a:solidFill>
                  <a:srgbClr val="444444"/>
                </a:solidFill>
              </a:rPr>
              <a:t>an introduction to your topic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4444"/>
              </a:buClr>
              <a:buSzPct val="100000"/>
              <a:buChar char="•"/>
            </a:pPr>
            <a:r>
              <a:rPr lang="en-US" b="0" i="0">
                <a:solidFill>
                  <a:srgbClr val="444444"/>
                </a:solidFill>
              </a:rPr>
              <a:t>an overview of your approach (body)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4444"/>
              </a:buClr>
              <a:buSzPct val="100000"/>
              <a:buChar char="•"/>
            </a:pPr>
            <a:r>
              <a:rPr lang="en-US" b="0" i="0">
                <a:solidFill>
                  <a:srgbClr val="444444"/>
                </a:solidFill>
              </a:rPr>
              <a:t>your results in graphical form (conclusion)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4444"/>
              </a:buClr>
              <a:buSzPct val="100000"/>
              <a:buChar char="•"/>
            </a:pPr>
            <a:r>
              <a:rPr lang="en-US" b="0" i="0">
                <a:solidFill>
                  <a:srgbClr val="444444"/>
                </a:solidFill>
              </a:rPr>
              <a:t>a list of references (bibliography)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4444"/>
              </a:buClr>
              <a:buSzPct val="100000"/>
              <a:buNone/>
            </a:pPr>
            <a:r>
              <a:rPr lang="en-US" b="0" i="0">
                <a:solidFill>
                  <a:srgbClr val="444444"/>
                </a:solidFill>
              </a:rPr>
              <a:t>if all text is kept to a minimum (500-1000 words), a person could fully read your poster in 5-10 minutes.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6413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93" name="Google Shape;93;p2" descr="Photo &amp; Video Sharing by SmugMu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5529" y="1825625"/>
            <a:ext cx="5580325" cy="415734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6586151" y="2603838"/>
            <a:ext cx="1359244" cy="738664"/>
          </a:xfrm>
          <a:prstGeom prst="rect">
            <a:avLst/>
          </a:prstGeom>
          <a:solidFill>
            <a:srgbClr val="947201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C55A11"/>
                </a:solidFill>
              </a:rPr>
              <a:t>Learning outcomes </a:t>
            </a:r>
            <a:endParaRPr/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Translate what you learnt in lectures and discussions into own research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Find an original topic and conduct independent research on it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Turn your findings into a brief visual and oral presentation </a:t>
            </a: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Think about most important information to include in a poster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Be able to present your poster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838200" y="1427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Questions to ask</a:t>
            </a:r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677563" y="1468265"/>
            <a:ext cx="5181600" cy="524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b="1" i="0">
                <a:solidFill>
                  <a:srgbClr val="000000"/>
                </a:solidFill>
              </a:rPr>
              <a:t>What is the key message from the research that you want to highlight to your audience?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Not just the work of art/artist, but the message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b="1">
                <a:solidFill>
                  <a:srgbClr val="000000"/>
                </a:solidFill>
              </a:rPr>
              <a:t>Along with the main image, what other material (texts, graphs, other images) do you need to support the poster theme?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Keep it simple. Choose a lead image and supporting material.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rgbClr val="000000"/>
              </a:solidFill>
            </a:endParaRPr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2"/>
          </p:nvPr>
        </p:nvSpPr>
        <p:spPr>
          <a:xfrm>
            <a:off x="6172200" y="14682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Who is the audience?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b="1">
                <a:solidFill>
                  <a:srgbClr val="000000"/>
                </a:solidFill>
              </a:rPr>
              <a:t>What medium?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Handmade collage or software (PowerPoint, </a:t>
            </a:r>
            <a:r>
              <a:rPr lang="en-US" sz="2000" b="0" i="0">
                <a:solidFill>
                  <a:srgbClr val="000000"/>
                </a:solidFill>
              </a:rPr>
              <a:t>Adobe inDesign, Illustrator, Canva…</a:t>
            </a:r>
            <a:r>
              <a:rPr lang="en-US" sz="2000">
                <a:solidFill>
                  <a:srgbClr val="000000"/>
                </a:solidFill>
              </a:rPr>
              <a:t>).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356287" y="1427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Practicalities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body" idx="1"/>
          </p:nvPr>
        </p:nvSpPr>
        <p:spPr>
          <a:xfrm>
            <a:off x="432487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b="1" i="0">
                <a:solidFill>
                  <a:srgbClr val="000000"/>
                </a:solidFill>
              </a:rPr>
              <a:t>What size should your poster be?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A2 ideally, landscape or portrait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b="1">
                <a:solidFill>
                  <a:srgbClr val="000000"/>
                </a:solidFill>
              </a:rPr>
              <a:t>How many words?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1000 words max. Think of the font and size.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What colours will you use?</a:t>
            </a:r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Plan it.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You have the idea; how will you present it visually and in an interesting way?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Keep it simple</a:t>
            </a:r>
            <a:r>
              <a:rPr lang="en-US"/>
              <a:t>. </a:t>
            </a:r>
            <a:r>
              <a:rPr lang="en-US" sz="2000"/>
              <a:t>Limit text, focus on images but explain.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Sketch it out</a:t>
            </a:r>
            <a:r>
              <a:rPr lang="en-US"/>
              <a:t>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2" name="Google Shape;12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0"/>
            <a:ext cx="10534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3BC25E8-5075-8690-6441-054280D68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689" y="675495"/>
            <a:ext cx="3365500" cy="31877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4A0176C-7B01-5251-DD05-1EDF70C3E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89" y="3349200"/>
            <a:ext cx="7772400" cy="3508800"/>
          </a:xfrm>
          <a:prstGeom prst="rect">
            <a:avLst/>
          </a:prstGeom>
        </p:spPr>
      </p:pic>
      <p:pic>
        <p:nvPicPr>
          <p:cNvPr id="12" name="Picture 11" descr="A picture containing horse&#10;&#10;Description automatically generated">
            <a:extLst>
              <a:ext uri="{FF2B5EF4-FFF2-40B4-BE49-F238E27FC236}">
                <a16:creationId xmlns:a16="http://schemas.microsoft.com/office/drawing/2014/main" id="{2A0D9748-24AD-F8FF-5847-DE0CDEF6F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88" y="675495"/>
            <a:ext cx="7772401" cy="26737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11382C-640D-0A56-24F8-85004E6724EF}"/>
              </a:ext>
            </a:extLst>
          </p:cNvPr>
          <p:cNvSpPr txBox="1"/>
          <p:nvPr/>
        </p:nvSpPr>
        <p:spPr>
          <a:xfrm>
            <a:off x="8362969" y="3863195"/>
            <a:ext cx="3482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https://</a:t>
            </a:r>
            <a:r>
              <a:rPr lang="en-GB" sz="1600" dirty="0" err="1">
                <a:solidFill>
                  <a:schemeClr val="bg1"/>
                </a:solidFill>
              </a:rPr>
              <a:t>eriac.org</a:t>
            </a:r>
            <a:r>
              <a:rPr lang="en-GB" sz="1600" dirty="0">
                <a:solidFill>
                  <a:schemeClr val="bg1"/>
                </a:solidFill>
              </a:rPr>
              <a:t>/category/</a:t>
            </a:r>
            <a:r>
              <a:rPr lang="en-GB" sz="1600" dirty="0" err="1">
                <a:solidFill>
                  <a:schemeClr val="bg1"/>
                </a:solidFill>
              </a:rPr>
              <a:t>romamoma</a:t>
            </a:r>
            <a:r>
              <a:rPr lang="en-GB" sz="1600" dirty="0">
                <a:solidFill>
                  <a:schemeClr val="bg1"/>
                </a:solidFill>
              </a:rPr>
              <a:t>/</a:t>
            </a:r>
            <a:endParaRPr lang="en-A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36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0" name="Google Shape;130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1" name="Google Shape;13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7" name="Google Shape;13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8" name="Google Shape;138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9" name="Google Shape;13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85725"/>
            <a:ext cx="11887200" cy="66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209" y="0"/>
            <a:ext cx="9145582" cy="685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50" name="Google Shape;150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1" name="Google Shape;15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550486"/>
            <a:ext cx="4907139" cy="375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0" descr="Deveton Boaky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9837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C55A11"/>
                </a:solidFill>
              </a:rPr>
              <a:t>Some resources</a:t>
            </a:r>
            <a:endParaRPr/>
          </a:p>
        </p:txBody>
      </p:sp>
      <p:sp>
        <p:nvSpPr>
          <p:cNvPr id="158" name="Google Shape;15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Tips for poster creation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Art and Humanities posters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Examples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6"/>
              </a:rPr>
              <a:t>Software suggestions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7F47AF-51F2-FBE9-6243-30F902F6A1F0}"/>
              </a:ext>
            </a:extLst>
          </p:cNvPr>
          <p:cNvSpPr txBox="1"/>
          <p:nvPr/>
        </p:nvSpPr>
        <p:spPr>
          <a:xfrm>
            <a:off x="800100" y="474845"/>
            <a:ext cx="532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BíLá</a:t>
            </a:r>
            <a:r>
              <a:rPr lang="en-GB" dirty="0"/>
              <a:t> </a:t>
            </a:r>
            <a:r>
              <a:rPr lang="en-GB" dirty="0" err="1"/>
              <a:t>Místa</a:t>
            </a:r>
            <a:r>
              <a:rPr lang="en-GB" dirty="0"/>
              <a:t>, </a:t>
            </a:r>
            <a:r>
              <a:rPr lang="en-GB" dirty="0" err="1"/>
              <a:t>Hranicář</a:t>
            </a:r>
            <a:r>
              <a:rPr lang="en-GB" dirty="0"/>
              <a:t> Gallery, </a:t>
            </a:r>
            <a:r>
              <a:rPr lang="en-GB" dirty="0" err="1"/>
              <a:t>Ustí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Labem (2020) </a:t>
            </a:r>
            <a:endParaRPr lang="en-AT" dirty="0"/>
          </a:p>
        </p:txBody>
      </p:sp>
      <p:pic>
        <p:nvPicPr>
          <p:cNvPr id="12" name="Picture 11" descr="A room with art on the walls&#10;&#10;Description automatically generated with low confidence">
            <a:extLst>
              <a:ext uri="{FF2B5EF4-FFF2-40B4-BE49-F238E27FC236}">
                <a16:creationId xmlns:a16="http://schemas.microsoft.com/office/drawing/2014/main" id="{FB75F57A-0EBE-A435-7271-060EFE584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14413"/>
            <a:ext cx="7772400" cy="5183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4BA325-9168-7A7C-C206-53CBB181D857}"/>
              </a:ext>
            </a:extLst>
          </p:cNvPr>
          <p:cNvSpPr txBox="1"/>
          <p:nvPr/>
        </p:nvSpPr>
        <p:spPr>
          <a:xfrm>
            <a:off x="800099" y="6211705"/>
            <a:ext cx="10444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200" dirty="0">
                <a:solidFill>
                  <a:schemeClr val="bg1"/>
                </a:solidFill>
              </a:rPr>
              <a:t>https://artalk.cz/2020/10/05/roma-lives-matter-v-hranicari/?fbclid=IwAR2zbG0yCtwDxh874ZrCspWpNciDXDcyPXIozFszM1hilHljIcTH42TT3Dw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FF1BAED-C57E-68D8-62F9-978909515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4" y="62615"/>
            <a:ext cx="4488655" cy="260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9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6A2724-9809-30EA-B812-E243829330DD}"/>
              </a:ext>
            </a:extLst>
          </p:cNvPr>
          <p:cNvSpPr txBox="1"/>
          <p:nvPr/>
        </p:nvSpPr>
        <p:spPr>
          <a:xfrm>
            <a:off x="587861" y="576197"/>
            <a:ext cx="2849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LACKA – </a:t>
            </a:r>
            <a:r>
              <a:rPr lang="en-GB" dirty="0" err="1"/>
              <a:t>Ladislava</a:t>
            </a:r>
            <a:r>
              <a:rPr lang="en-GB" dirty="0"/>
              <a:t> </a:t>
            </a:r>
            <a:r>
              <a:rPr lang="en-GB" dirty="0" err="1"/>
              <a:t>Gažiová</a:t>
            </a:r>
            <a:endParaRPr lang="en-GB" dirty="0"/>
          </a:p>
          <a:p>
            <a:endParaRPr lang="en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444379-78A6-266F-7738-13FDE1BDFA44}"/>
              </a:ext>
            </a:extLst>
          </p:cNvPr>
          <p:cNvSpPr txBox="1"/>
          <p:nvPr/>
        </p:nvSpPr>
        <p:spPr>
          <a:xfrm>
            <a:off x="2665956" y="5635472"/>
            <a:ext cx="6860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/>
              <a:t>https://www.artlist.cz/en/lacka-ladislava-gaziova-618-video/</a:t>
            </a:r>
          </a:p>
        </p:txBody>
      </p:sp>
      <p:pic>
        <p:nvPicPr>
          <p:cNvPr id="8" name="Picture 7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3C43D9E9-12CF-AAC0-895B-41F5FEAD1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89050"/>
            <a:ext cx="7620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9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3C9949-814F-460B-A15F-3F27A98B6036}"/>
              </a:ext>
            </a:extLst>
          </p:cNvPr>
          <p:cNvSpPr txBox="1"/>
          <p:nvPr/>
        </p:nvSpPr>
        <p:spPr>
          <a:xfrm>
            <a:off x="698500" y="676961"/>
            <a:ext cx="4508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u="none" strike="noStrike" dirty="0">
                <a:effectLst/>
                <a:latin typeface="Roboto" panose="02000000000000000000" pitchFamily="2" charset="0"/>
              </a:rPr>
              <a:t>O </a:t>
            </a:r>
            <a:r>
              <a:rPr lang="en-GB" b="0" i="1" u="none" strike="noStrike" dirty="0" err="1">
                <a:effectLst/>
                <a:latin typeface="Roboto" panose="02000000000000000000" pitchFamily="2" charset="0"/>
              </a:rPr>
              <a:t>kosmos</a:t>
            </a:r>
            <a:r>
              <a:rPr lang="en-GB" b="0" i="1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GB" b="0" i="1" u="none" strike="noStrike" dirty="0" err="1">
                <a:effectLst/>
                <a:latin typeface="Roboto" panose="02000000000000000000" pitchFamily="2" charset="0"/>
              </a:rPr>
              <a:t>hino</a:t>
            </a:r>
            <a:r>
              <a:rPr lang="en-GB" b="0" i="1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GB" b="0" i="1" u="none" strike="noStrike" dirty="0" err="1">
                <a:effectLst/>
                <a:latin typeface="Roboto" panose="02000000000000000000" pitchFamily="2" charset="0"/>
              </a:rPr>
              <a:t>kalo</a:t>
            </a:r>
            <a:r>
              <a:rPr lang="en-GB" b="0" i="1" u="none" strike="noStrike" dirty="0">
                <a:effectLst/>
                <a:latin typeface="Roboto" panose="02000000000000000000" pitchFamily="2" charset="0"/>
              </a:rPr>
              <a:t>/The Universe is Black,</a:t>
            </a:r>
            <a:r>
              <a:rPr lang="en-GB" b="0" i="0" u="none" strike="noStrike" dirty="0">
                <a:effectLst/>
                <a:latin typeface="Roboto" panose="02000000000000000000" pitchFamily="2" charset="0"/>
              </a:rPr>
              <a:t>  2017, Moravian Gallery in Brno,</a:t>
            </a:r>
            <a:endParaRPr lang="en-AT" dirty="0"/>
          </a:p>
        </p:txBody>
      </p:sp>
      <p:pic>
        <p:nvPicPr>
          <p:cNvPr id="7" name="Picture 6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1AC1E90A-5F8F-8930-076D-87515C19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625600"/>
            <a:ext cx="4508500" cy="360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990551-792F-1A69-3941-0BB03C940DBE}"/>
              </a:ext>
            </a:extLst>
          </p:cNvPr>
          <p:cNvSpPr txBox="1"/>
          <p:nvPr/>
        </p:nvSpPr>
        <p:spPr>
          <a:xfrm>
            <a:off x="698501" y="5232399"/>
            <a:ext cx="4508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u="none" strike="noStrike" dirty="0" err="1">
                <a:effectLst/>
                <a:latin typeface="Raleway" pitchFamily="2" charset="77"/>
              </a:rPr>
              <a:t>Ladislava</a:t>
            </a:r>
            <a:r>
              <a:rPr lang="en-GB" sz="1400" b="0" i="0" u="none" strike="noStrike" dirty="0">
                <a:effectLst/>
                <a:latin typeface="Raleway" pitchFamily="2" charset="77"/>
              </a:rPr>
              <a:t> </a:t>
            </a:r>
            <a:r>
              <a:rPr lang="en-GB" sz="1400" b="0" i="0" u="none" strike="noStrike" dirty="0" err="1">
                <a:effectLst/>
                <a:latin typeface="Raleway" pitchFamily="2" charset="77"/>
              </a:rPr>
              <a:t>Gažiová</a:t>
            </a:r>
            <a:r>
              <a:rPr lang="en-GB" sz="1400" b="0" i="0" u="none" strike="noStrike" dirty="0">
                <a:effectLst/>
                <a:latin typeface="Raleway" pitchFamily="2" charset="77"/>
              </a:rPr>
              <a:t>, </a:t>
            </a:r>
          </a:p>
          <a:p>
            <a:r>
              <a:rPr lang="en-GB" sz="1400" b="0" i="0" u="none" strike="noStrike" dirty="0">
                <a:effectLst/>
                <a:latin typeface="Raleway" pitchFamily="2" charset="77"/>
              </a:rPr>
              <a:t>https://</a:t>
            </a:r>
            <a:r>
              <a:rPr lang="en-GB" sz="1400" b="0" i="0" u="none" strike="noStrike" dirty="0" err="1">
                <a:effectLst/>
                <a:latin typeface="Raleway" pitchFamily="2" charset="77"/>
              </a:rPr>
              <a:t>www.artmap.cz</a:t>
            </a:r>
            <a:r>
              <a:rPr lang="en-GB" sz="1400" b="0" i="0" u="none" strike="noStrike" dirty="0">
                <a:effectLst/>
                <a:latin typeface="Raleway" pitchFamily="2" charset="77"/>
              </a:rPr>
              <a:t>/artist/</a:t>
            </a:r>
            <a:r>
              <a:rPr lang="en-GB" sz="1400" b="0" i="0" u="none" strike="noStrike" dirty="0" err="1">
                <a:effectLst/>
                <a:latin typeface="Raleway" pitchFamily="2" charset="77"/>
              </a:rPr>
              <a:t>ladislava-gaziova</a:t>
            </a:r>
            <a:r>
              <a:rPr lang="en-GB" sz="1400" b="0" i="0" u="none" strike="noStrike" dirty="0">
                <a:effectLst/>
                <a:latin typeface="Raleway" pitchFamily="2" charset="77"/>
              </a:rPr>
              <a:t>/</a:t>
            </a:r>
          </a:p>
          <a:p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31FC7-959C-AFBB-330A-0D31680C24B1}"/>
              </a:ext>
            </a:extLst>
          </p:cNvPr>
          <p:cNvSpPr txBox="1"/>
          <p:nvPr/>
        </p:nvSpPr>
        <p:spPr>
          <a:xfrm>
            <a:off x="5995029" y="676961"/>
            <a:ext cx="5511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Phundrado</a:t>
            </a:r>
            <a:r>
              <a:rPr lang="en-GB" dirty="0"/>
              <a:t> </a:t>
            </a:r>
            <a:r>
              <a:rPr lang="en-GB" dirty="0" err="1"/>
              <a:t>drom</a:t>
            </a:r>
            <a:r>
              <a:rPr lang="en-GB" dirty="0"/>
              <a:t> / The Open Road, Ethnographic Museum, Prague, </a:t>
            </a:r>
            <a:r>
              <a:rPr lang="en-AT" b="0" i="0" u="none" strike="noStrike" dirty="0">
                <a:effectLst/>
                <a:latin typeface="Roboto Condensed" panose="02000000000000000000" pitchFamily="2" charset="0"/>
              </a:rPr>
              <a:t> 3. 6. 2022 – 31. 5. 2024</a:t>
            </a:r>
            <a:endParaRPr lang="en-GB" dirty="0"/>
          </a:p>
          <a:p>
            <a:endParaRPr lang="en-A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F9974C-E7D6-D44D-19C8-20F7B5AC120E}"/>
              </a:ext>
            </a:extLst>
          </p:cNvPr>
          <p:cNvSpPr txBox="1"/>
          <p:nvPr/>
        </p:nvSpPr>
        <p:spPr>
          <a:xfrm>
            <a:off x="5995029" y="5447843"/>
            <a:ext cx="591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https://</a:t>
            </a:r>
            <a:r>
              <a:rPr lang="en-GB" sz="1600" dirty="0" err="1"/>
              <a:t>www.nm.cz</a:t>
            </a:r>
            <a:r>
              <a:rPr lang="en-GB" sz="1600" dirty="0"/>
              <a:t>/</a:t>
            </a:r>
            <a:r>
              <a:rPr lang="en-GB" sz="1600" dirty="0" err="1"/>
              <a:t>en</a:t>
            </a:r>
            <a:r>
              <a:rPr lang="en-GB" sz="1600" dirty="0"/>
              <a:t>/program/exhibitions/phundrado-drom-the-open-road#gallery-9</a:t>
            </a:r>
            <a:endParaRPr lang="en-AT" sz="1600" dirty="0"/>
          </a:p>
        </p:txBody>
      </p:sp>
      <p:pic>
        <p:nvPicPr>
          <p:cNvPr id="12" name="Picture 11" descr="A picture containing text, indoor, window, shop&#10;&#10;Description automatically generated">
            <a:extLst>
              <a:ext uri="{FF2B5EF4-FFF2-40B4-BE49-F238E27FC236}">
                <a16:creationId xmlns:a16="http://schemas.microsoft.com/office/drawing/2014/main" id="{F7EF94C6-A89A-6336-14F5-7DA460A61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25600"/>
            <a:ext cx="5410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8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white sign on a wall&#10;&#10;Description automatically generated">
            <a:extLst>
              <a:ext uri="{FF2B5EF4-FFF2-40B4-BE49-F238E27FC236}">
                <a16:creationId xmlns:a16="http://schemas.microsoft.com/office/drawing/2014/main" id="{24C1C519-4AEA-2EB3-2518-3E6B9F367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3" r="-3" b="25956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87B0FFA9-0763-8BD6-7740-B96D3F649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71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 descr="A group of chairs in a park&#10;&#10;Description automatically generated">
            <a:extLst>
              <a:ext uri="{FF2B5EF4-FFF2-40B4-BE49-F238E27FC236}">
                <a16:creationId xmlns:a16="http://schemas.microsoft.com/office/drawing/2014/main" id="{BBCC927B-5FDA-1BD0-13FE-FECA84B26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28" b="2930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hand holding a box&#10;&#10;Description automatically generated">
            <a:extLst>
              <a:ext uri="{FF2B5EF4-FFF2-40B4-BE49-F238E27FC236}">
                <a16:creationId xmlns:a16="http://schemas.microsoft.com/office/drawing/2014/main" id="{3D6B45B6-7C39-2C87-50D2-2ADD1058D7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91" r="1" b="31394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7521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F6F080-8ECD-82F7-E0C5-4DCA8F8E0833}"/>
              </a:ext>
            </a:extLst>
          </p:cNvPr>
          <p:cNvSpPr txBox="1"/>
          <p:nvPr/>
        </p:nvSpPr>
        <p:spPr>
          <a:xfrm>
            <a:off x="628651" y="614363"/>
            <a:ext cx="4457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Romane Kale Panthera / Roma Black Panthers</a:t>
            </a:r>
          </a:p>
        </p:txBody>
      </p:sp>
      <p:pic>
        <p:nvPicPr>
          <p:cNvPr id="5" name="Picture 4" descr="A group of people sitting at a table with food and drinks&#10;&#10;Description automatically generated with low confidence">
            <a:extLst>
              <a:ext uri="{FF2B5EF4-FFF2-40B4-BE49-F238E27FC236}">
                <a16:creationId xmlns:a16="http://schemas.microsoft.com/office/drawing/2014/main" id="{869DD51C-BDA2-24CA-EFA7-F30143B64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319" y="0"/>
            <a:ext cx="515583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CD7B1-24AA-1CDB-39CF-6EA0E26D4A25}"/>
              </a:ext>
            </a:extLst>
          </p:cNvPr>
          <p:cNvSpPr txBox="1"/>
          <p:nvPr/>
        </p:nvSpPr>
        <p:spPr>
          <a:xfrm>
            <a:off x="1378943" y="6372225"/>
            <a:ext cx="40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http://</a:t>
            </a:r>
            <a:r>
              <a:rPr lang="en-GB" dirty="0" err="1">
                <a:solidFill>
                  <a:schemeClr val="bg1"/>
                </a:solidFill>
              </a:rPr>
              <a:t>www.tamaramoyzes.info</a:t>
            </a:r>
            <a:r>
              <a:rPr lang="en-GB" dirty="0">
                <a:solidFill>
                  <a:schemeClr val="bg1"/>
                </a:solidFill>
              </a:rPr>
              <a:t>/?p=1420</a:t>
            </a: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55A67-3EDA-233F-E1F1-8DF4A9E80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" y="2373035"/>
            <a:ext cx="5414582" cy="282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41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DD897A-E473-9CB6-ECE7-19A22C8ED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99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AD5840-0F19-159F-FC6A-2EE1376CE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654" y="0"/>
            <a:ext cx="4443211" cy="6858000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BD406AA-E292-B397-427B-B3F7700EA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78" y="0"/>
            <a:ext cx="446417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A2947D-FB4E-0D8E-B16E-09714F6BB3C0}"/>
              </a:ext>
            </a:extLst>
          </p:cNvPr>
          <p:cNvSpPr txBox="1"/>
          <p:nvPr/>
        </p:nvSpPr>
        <p:spPr>
          <a:xfrm>
            <a:off x="2249228" y="5872163"/>
            <a:ext cx="3951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i="0" u="none" strike="noStrike" dirty="0">
                <a:solidFill>
                  <a:schemeClr val="bg1"/>
                </a:solidFill>
                <a:effectLst/>
                <a:latin typeface="system-ui"/>
              </a:rPr>
              <a:t>Raphael Vella &amp; Melanie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system-ui"/>
              </a:rPr>
              <a:t>Sarantou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system-ui"/>
              </a:rPr>
              <a:t>, Documents of Socially Engaged Art,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system-ui"/>
              </a:rPr>
              <a:t>InSEA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system-ui"/>
              </a:rPr>
              <a:t> (2021)</a:t>
            </a:r>
          </a:p>
          <a:p>
            <a:endParaRPr lang="en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65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525</Words>
  <Application>Microsoft Macintosh PowerPoint</Application>
  <PresentationFormat>Widescreen</PresentationFormat>
  <Paragraphs>68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Krungthep</vt:lpstr>
      <vt:lpstr>Raleway</vt:lpstr>
      <vt:lpstr>Roboto</vt:lpstr>
      <vt:lpstr>Roboto Condensed</vt:lpstr>
      <vt:lpstr>system-ui</vt:lpstr>
      <vt:lpstr>Office Theme</vt:lpstr>
      <vt:lpstr>Roma Art now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POSTERs</vt:lpstr>
      <vt:lpstr>What is a poster? </vt:lpstr>
      <vt:lpstr>Learning outcomes </vt:lpstr>
      <vt:lpstr>Questions to ask</vt:lpstr>
      <vt:lpstr>Practicalities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Secklehner</dc:creator>
  <cp:lastModifiedBy>Julia Maria Secklehner</cp:lastModifiedBy>
  <cp:revision>5</cp:revision>
  <dcterms:created xsi:type="dcterms:W3CDTF">2024-04-25T14:47:28Z</dcterms:created>
  <dcterms:modified xsi:type="dcterms:W3CDTF">2024-05-02T21:04:26Z</dcterms:modified>
</cp:coreProperties>
</file>