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59" r:id="rId4"/>
    <p:sldId id="264" r:id="rId5"/>
    <p:sldId id="277" r:id="rId6"/>
    <p:sldId id="265" r:id="rId7"/>
    <p:sldId id="278" r:id="rId8"/>
    <p:sldId id="279" r:id="rId9"/>
    <p:sldId id="280" r:id="rId10"/>
    <p:sldId id="281" r:id="rId11"/>
    <p:sldId id="282" r:id="rId12"/>
    <p:sldId id="283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1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88700-3257-D44C-BA57-4FE065229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EE3E0F-7BFA-0448-A901-1F3C1DBC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24B96-3813-584C-854E-2DFFA3A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437655-89A3-744E-AF34-FDFE31B6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37992-53B3-F049-A7A0-27BDEE73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4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16F05-DA32-2C4E-92A5-E0ED0BA9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C5E5A0-9AB2-0D4F-99BB-7ABE84E4C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7B590D-031E-AF4B-A28F-09D73EED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FE515-87AB-B745-B69C-A43C28EC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22B07F-9E62-9C48-8FFD-EBADAC82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45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926FA3-8419-F34F-97AA-0DBFC886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5661E3-6EB1-644E-B570-951BFDD18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9CF631-D4B5-1F47-8066-15546FE1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8067B0-BEA9-954A-ACF0-1B4CAA20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0F0232-2720-6744-9475-574F1F74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21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94C0C-EE55-DB4F-AD58-C86D74E8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2315B-33F7-4349-8E8A-BBFDE18C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7F353C-BA59-C746-AE4E-02688D4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EC21C2-D4AB-D249-A860-B3B2FD1B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7DDE4-CBC2-5A4A-BA47-6CA828EB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91D07-B7AF-2F4E-8A4C-BE519F11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DDC57-491C-E34E-AD59-1E6E3088F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DBC9F-F42D-374C-955E-374CBD07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9BFB4B-4945-204C-AB84-00C7D61D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B8C11F-FDE6-7845-B649-A73BBA65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32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4C4A4-62FB-854E-867F-7DE36A0B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2AE71-5F6E-2147-8563-6FB114B8B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4BE70E-2A57-AC47-826B-4A88E187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3C150-E355-5044-973F-80B915A5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9A5673-F8D4-6E4E-8E00-57009FAD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4F47E1-02C6-C04F-8C60-426C6FEA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1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89ECB-5B98-2642-9253-17053842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528A6-20AA-0346-8B31-E875615F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6C8CE6-3C08-2243-B6AC-AF198882E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933E2E-3C33-D048-8039-103D39894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15034F-8A12-ED46-9957-9E5433A52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68A789-593A-8A48-B2D2-DD7FB4E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414F0A-BDEF-B24A-803D-4BE77689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1A840F-9A9D-D945-847D-9B43D9A2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FFDB2-3ABB-A94B-8B8C-140C2058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38F547-2CCB-0449-9C61-B2097ED9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729916-1BBA-424D-84E6-349A5242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254D52-C697-0F47-B34A-14818F4A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64D93E-EAAB-E640-8126-E4DE64AC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981D1E-5A63-7E48-8171-0C927108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72988-FA29-B045-9153-39918773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9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0885C-4904-A04E-92D4-62AE8487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C718ED-4669-054F-9D98-18D013DD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33BB32-ED48-BA4B-9DEF-5034321A1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7C1F5A-0D58-D54F-B814-D6CF3594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7C44A1-5BB6-484D-B337-2E8DD385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8B8953-D3AD-2146-9A49-DD659201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47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DA31E-7861-DC4E-A6F7-88E6AC06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0436D9-16E7-1248-9E28-05B69FE30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F1133A-C25A-9D4F-97DC-C471DCCB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CF0990-A0E7-D447-A3B7-93A116A5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926B77-6CB9-FD49-AC56-3E0E2812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A0D8B-F08E-624A-A88D-373AF55F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4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83DBC3-B2C2-6643-ADFD-EE9FCC05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E0770A-6833-8845-A4E2-6692672C6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D7807-0AFA-E846-B81C-1A592E45D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F877-B668-DE43-90F6-408EB3E16B87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58F06D-8A75-2441-8694-C5C9A8524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409E51-98B2-C245-A850-C027DAF3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BDDF-A8D7-0440-98BB-CB0C065CD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19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25" y="3834174"/>
            <a:ext cx="6286500" cy="170157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3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FAVMKa080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951317"/>
            <a:ext cx="5147960" cy="6467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JS 2024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7. 5. 2024</a:t>
            </a:r>
          </a:p>
        </p:txBody>
      </p:sp>
    </p:spTree>
    <p:extLst>
      <p:ext uri="{BB962C8B-B14F-4D97-AF65-F5344CB8AC3E}">
        <p14:creationId xmlns:p14="http://schemas.microsoft.com/office/powerpoint/2010/main" val="373171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9904-0780-515E-2822-A3A42D46C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E91145-8DB6-E300-02E7-09BD86AC3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00D477-EB94-5180-5540-2C42F9E35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212ECB4-CD39-3D63-B2A6-BF1F4516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9356" cy="1325563"/>
          </a:xfrm>
        </p:spPr>
        <p:txBody>
          <a:bodyPr/>
          <a:lstStyle/>
          <a:p>
            <a:pPr algn="ctr"/>
            <a:r>
              <a:rPr lang="cs-CZ" dirty="0"/>
              <a:t>SZCZEPANIK: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mode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1D08F1-53C3-5F84-6E12-E3CCDDF6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9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AEB8A-F038-63E8-4587-79D621DB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9281B-2B94-DBB9-2C7E-C3522BB8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252235"/>
            <a:ext cx="11492088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SZCZEPANIK: </a:t>
            </a:r>
            <a:r>
              <a:rPr lang="cs-CZ" sz="3200" dirty="0" err="1"/>
              <a:t>State</a:t>
            </a:r>
            <a:r>
              <a:rPr lang="cs-CZ" sz="3200" dirty="0"/>
              <a:t> </a:t>
            </a:r>
            <a:r>
              <a:rPr lang="cs-CZ" sz="3200" dirty="0" err="1"/>
              <a:t>socialist</a:t>
            </a:r>
            <a:r>
              <a:rPr lang="cs-CZ" sz="3200" dirty="0"/>
              <a:t> mode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production</a:t>
            </a:r>
            <a:br>
              <a:rPr lang="cs-CZ" sz="3200" dirty="0"/>
            </a:br>
            <a:r>
              <a:rPr lang="cs-CZ" sz="3200" dirty="0"/>
              <a:t>(Kristina </a:t>
            </a:r>
            <a:r>
              <a:rPr lang="cs-CZ" sz="3200" dirty="0" err="1"/>
              <a:t>Sverkunová</a:t>
            </a:r>
            <a:r>
              <a:rPr lang="cs-CZ" sz="3200" dirty="0"/>
              <a:t>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F5608-1DD5-4BA2-88CB-68AB5B36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6" y="1520822"/>
            <a:ext cx="11492088" cy="4351338"/>
          </a:xfrm>
        </p:spPr>
        <p:txBody>
          <a:bodyPr>
            <a:no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Szczepanik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ve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textu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zabýva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státne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̌-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socialistickým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způsobem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výroby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kontextu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východoevropského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mediálního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průmyslu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zaměřením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obdobi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mezi lety 1945 a 1990. 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roce 1945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prošlo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filmove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odvětvi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výraznou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centralizací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znárodněním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coz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zásadne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̌ ovlivnilo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výrobni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metody,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organizačni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struktury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umělecke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výstupy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Autor na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začátku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textu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upozorňuje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to,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že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dosavadni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výzkumy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rámci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produkčni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kultury nezahrnují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východni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středni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Evropu a jsou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zaměřene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na anglicky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hovoříci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státy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Podobne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̌ je to i s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časovým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obdobím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kdy se studie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zaměřuji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̌ na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současnost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Cílem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textu Petra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Szczepanika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bylo upozornit na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často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přehlížene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obdobi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filmove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historie.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Krome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̌ toho je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autorovým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záměrem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vyzdvihnout odolnost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vynalézavost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filmařu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̊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pracujících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restriktivních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režimech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Zdokumentováním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jejich strategií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úspěchu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̊ studie nejen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uchováva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důležity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historický narativ, ale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inspiruje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současne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budouci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filmaře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kteři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mohou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čelit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podobným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výzvám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Srovnávaci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přístup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zvolený v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této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studii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zvýrazňuje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univerzálni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aspekty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filmove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produkce 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připomína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že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kreativita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může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vzkvétat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navzdory </a:t>
            </a:r>
            <a:r>
              <a:rPr lang="cs-CZ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omezením</a:t>
            </a:r>
            <a:r>
              <a:rPr 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173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18526-E61F-9770-4958-E13DE3168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8A802-7DE2-7EC4-070D-C755F0BB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Moje resumé </a:t>
            </a:r>
            <a:br>
              <a:rPr lang="cs-CZ" sz="3200" dirty="0"/>
            </a:br>
            <a:r>
              <a:rPr lang="cs-CZ" sz="3200" dirty="0"/>
              <a:t>SZCZEPANIK: </a:t>
            </a:r>
            <a:r>
              <a:rPr lang="cs-CZ" sz="3200" dirty="0" err="1"/>
              <a:t>State</a:t>
            </a:r>
            <a:r>
              <a:rPr lang="cs-CZ" sz="3200" dirty="0"/>
              <a:t> </a:t>
            </a:r>
            <a:r>
              <a:rPr lang="cs-CZ" sz="3200" dirty="0" err="1"/>
              <a:t>socialist</a:t>
            </a:r>
            <a:r>
              <a:rPr lang="cs-CZ" sz="3200" dirty="0"/>
              <a:t> mode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production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41E17-CDAB-E373-3227-C8BFC5C5F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Kapitola Petra 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Szczepanika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představuje vlastní koncept fungování zestátněné kinematografie, který označuje jako státně socialistický modus produkce (SSMP). Vychází z modelu Janet 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Staigerové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nachází paralely k některým hollywoodským způsobům organizace práce (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Director’s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unit). V mezinárodním kontextu vyplňuje důležitou mezeru, například nepředstavuje československou kinematografii pomocí zavedených 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auteurů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ale skrz instituce a jejich proměny v návaznosti na kulturně-politický vývoj a skrz méně známé osobnosti, ve skutečnosti však klíčové hráče pro rozvoj 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čs.nové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vlny. Narušuje vnímání barrandovských tvůrčích skupin jako oáz dovolujících liberalizaci a upozorňuje na důležité kontinuity jak s protektorátní kinematografií, tak důsledky rozpadu SSMP, které se negativně propsaly do polistopadového vývoje české kinematografie. </a:t>
            </a:r>
          </a:p>
          <a:p>
            <a:pPr algn="just"/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Státní dohled vs svrchovaná autonomie umělců (režiséři, herci)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85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8E717A-6D48-834C-8E4D-224551D68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D0E5A4-40B2-1B43-BACA-150A3E648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D4C799-DD68-F346-B1B5-2433C0B3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Resumé odborných/metodologických textů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F2F76-9AEE-A94D-A2AD-EDB8B24A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Rozsahem spíš kratší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obsáhnout všechny pojmy, které se v textu objeví – pouze ty, které budete potřebovat pro dané téma a pro svůj výzkum (pak to ale znamená, že pokud budete text v budoucnu potřebovat pro jiné téma, budete se muset k němu vrátit a číst ho „novýma očima“ a napsat nové resumé)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Stejně tak není nezbytně nutné pojmout vše, co se v textu objeví; stačí Vám si odnést jeden pojem/koncept/tezi, které jsou pro Vás důležité. Zároveň si ale musíte být jisti, že jste věc správně pochopili!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Snažte se přeložit si text pro potřeby resumé do vlastních slov, nepapouškovat autorův jazyk ani způsob vyjadřování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57B26-14D3-664E-8F51-A7F72302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 / Projekt / Konspekt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11621-EF5B-7145-847E-D82EE541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Měl by nám říct jak, proč a čím obohatí vybranou oblast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Měl by VŽDY obsahovat pět bodů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Téma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čem projekt bude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Argumentace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 o tématu řeknete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Intervence/Relevance</a:t>
            </a:r>
            <a:r>
              <a:rPr lang="cs-CZ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jak Vaše poznatky obohatí dosavadní vědění v dané oblasti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jaké hlavní body, případy nebo přístupy se budete opírat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nakolik Vaše poznatky mohou přispět nejen k dosavadnímu vědění v dané oblasti, ale k obecnějším dějinám/způsobům uvažování/kultuře jako takové…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9C4C8-F118-2345-A60B-BD97AA78C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39D81A-3E47-5448-AFAE-F89442AC6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79DC2-3F9F-6048-8236-7C05F74A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Abstrakty – shrnutí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DFC6E0-4E43-5447-872E-E1CE0FEA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0000"/>
                </a:solidFill>
              </a:rPr>
              <a:t>Ideální jeden odstavec – snadnou orientaci v textu by měl zaručit styl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Pokud nemáte nějakou část abstraktu barevně vyznačenou, znamená to, že do něj nepatří; pokud je barevně vytažené písmo, znamená to, že pasáž tu v náznaku je, ale je potřeba ji rozpracovat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Velkou část prostoru většině z vás zabralo Téma (pochopitelné pro projekty v rané fázi); naopak nejčastěji chybí Argumentace a Organizace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Metodologicky silně zaštítěné projekty mají naopak tendenci sekci téma potlačovat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Relevence</a:t>
            </a:r>
            <a:r>
              <a:rPr lang="cs-CZ" sz="2000" dirty="0">
                <a:solidFill>
                  <a:srgbClr val="000000"/>
                </a:solidFill>
              </a:rPr>
              <a:t>/Intervence – téma, které řešíte, můžete být pro metodologii přínosné (jde o lokálně i kulturně specifické téma)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Přínos – v kontextu domácího prostředí – které mýty vyvracíte, které mezery ve vědění vyplňujete, které poznatky prohlubujete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589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F940E9-7564-284A-8186-AA843DA20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32F50A-53DB-CD4A-A0DD-4184BDA76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678F3F-284C-E246-B8E8-06C3905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Pavel BEDNAŘÍK: Analýza evropských výzkumných projektů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05702F-B869-5441-8D1F-004B15F0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69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CF8EC-C49E-E24B-BD59-D198E961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5"/>
            <a:ext cx="11492088" cy="1325563"/>
          </a:xfrm>
        </p:spPr>
        <p:txBody>
          <a:bodyPr/>
          <a:lstStyle/>
          <a:p>
            <a:pPr algn="ctr"/>
            <a:r>
              <a:rPr lang="cs-CZ" dirty="0"/>
              <a:t>Resumé: Analýza evropských výzkumných projektů</a:t>
            </a:r>
            <a:br>
              <a:rPr lang="cs-CZ" dirty="0"/>
            </a:br>
            <a:r>
              <a:rPr lang="cs-CZ" sz="2800" dirty="0"/>
              <a:t>Michal Šašek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BDC4D-A9DD-EE41-AC4F-7CE5EEBA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effectLst/>
                <a:latin typeface="Aptos" panose="020B0004020202020204" pitchFamily="34" charset="0"/>
              </a:rPr>
              <a:t>„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Obecne</a:t>
            </a:r>
            <a:r>
              <a:rPr lang="cs-CZ" sz="2000" dirty="0">
                <a:effectLst/>
                <a:latin typeface="Aptos" panose="020B0004020202020204" pitchFamily="34" charset="0"/>
              </a:rPr>
              <a:t>̌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řečeno</a:t>
            </a:r>
            <a:r>
              <a:rPr lang="cs-CZ" sz="2000" dirty="0">
                <a:effectLst/>
                <a:latin typeface="Aptos" panose="020B0004020202020204" pitchFamily="34" charset="0"/>
              </a:rPr>
              <a:t> tyto dokumenty usilují o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zmapováni</a:t>
            </a:r>
            <a:r>
              <a:rPr lang="cs-CZ" sz="2000" dirty="0">
                <a:effectLst/>
                <a:latin typeface="Aptos" panose="020B0004020202020204" pitchFamily="34" charset="0"/>
              </a:rPr>
              <a:t>́, standardizaci a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zlepšeni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filmového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vzděláváni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napříc</a:t>
            </a:r>
            <a:r>
              <a:rPr lang="cs-CZ" sz="2000" dirty="0">
                <a:effectLst/>
                <a:latin typeface="Aptos" panose="020B0004020202020204" pitchFamily="34" charset="0"/>
              </a:rPr>
              <a:t>̌ Evropou s vizí zajistit, aby se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filmova</a:t>
            </a:r>
            <a:r>
              <a:rPr lang="cs-CZ" sz="2000" dirty="0">
                <a:effectLst/>
                <a:latin typeface="Aptos" panose="020B0004020202020204" pitchFamily="34" charset="0"/>
              </a:rPr>
              <a:t>́ gramotnost stala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integrálni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součásti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vzdělávacích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osnov.“</a:t>
            </a:r>
          </a:p>
          <a:p>
            <a:endParaRPr lang="cs-CZ" sz="2000" dirty="0">
              <a:effectLst/>
              <a:latin typeface="Aptos" panose="020B0004020202020204" pitchFamily="34" charset="0"/>
            </a:endParaRPr>
          </a:p>
          <a:p>
            <a:r>
              <a:rPr lang="cs-CZ" sz="2000" dirty="0">
                <a:effectLst/>
                <a:latin typeface="Aptos" panose="020B0004020202020204" pitchFamily="34" charset="0"/>
              </a:rPr>
              <a:t>„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Výchozím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rámcem</a:t>
            </a:r>
            <a:r>
              <a:rPr lang="cs-CZ" sz="2000" dirty="0">
                <a:effectLst/>
                <a:latin typeface="Aptos" panose="020B0004020202020204" pitchFamily="34" charset="0"/>
              </a:rPr>
              <a:t> koncepce, respektive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cílových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výstupu</a:t>
            </a:r>
            <a:r>
              <a:rPr lang="cs-CZ" sz="2000" dirty="0">
                <a:effectLst/>
                <a:latin typeface="Aptos" panose="020B0004020202020204" pitchFamily="34" charset="0"/>
              </a:rPr>
              <a:t>̊ jsou dimenze 3K (dimenze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kulturni</a:t>
            </a:r>
            <a:r>
              <a:rPr lang="cs-CZ" sz="2000" dirty="0">
                <a:effectLst/>
                <a:latin typeface="Aptos" panose="020B0004020202020204" pitchFamily="34" charset="0"/>
              </a:rPr>
              <a:t>́,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kriticke</a:t>
            </a:r>
            <a:r>
              <a:rPr lang="cs-CZ" sz="2000" dirty="0">
                <a:effectLst/>
                <a:latin typeface="Aptos" panose="020B0004020202020204" pitchFamily="34" charset="0"/>
              </a:rPr>
              <a:t>́ a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kreativni</a:t>
            </a:r>
            <a:r>
              <a:rPr lang="cs-CZ" sz="2000" dirty="0">
                <a:effectLst/>
                <a:latin typeface="Aptos" panose="020B0004020202020204" pitchFamily="34" charset="0"/>
              </a:rPr>
              <a:t>́),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jakožto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klíčových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standardizovaných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oblastí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filmove</a:t>
            </a:r>
            <a:r>
              <a:rPr lang="cs-CZ" sz="2000" dirty="0">
                <a:effectLst/>
                <a:latin typeface="Aptos" panose="020B0004020202020204" pitchFamily="34" charset="0"/>
              </a:rPr>
              <a:t>́ gramotnosti,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ktere</a:t>
            </a:r>
            <a:r>
              <a:rPr lang="cs-CZ" sz="2000" dirty="0">
                <a:effectLst/>
                <a:latin typeface="Aptos" panose="020B0004020202020204" pitchFamily="34" charset="0"/>
              </a:rPr>
              <a:t>́ jsou v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závěru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práce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provázány</a:t>
            </a:r>
            <a:r>
              <a:rPr lang="cs-CZ" sz="2000" dirty="0">
                <a:effectLst/>
                <a:latin typeface="Aptos" panose="020B0004020202020204" pitchFamily="34" charset="0"/>
              </a:rPr>
              <a:t> se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všeobecnými</a:t>
            </a:r>
            <a:r>
              <a:rPr lang="cs-CZ" sz="2000" dirty="0">
                <a:effectLst/>
                <a:latin typeface="Aptos" panose="020B0004020202020204" pitchFamily="34" charset="0"/>
              </a:rPr>
              <a:t> kompetencemi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kurikulárních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dokumentů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napříc</a:t>
            </a:r>
            <a:r>
              <a:rPr lang="cs-CZ" sz="2000" dirty="0">
                <a:effectLst/>
                <a:latin typeface="Aptos" panose="020B0004020202020204" pitchFamily="34" charset="0"/>
              </a:rPr>
              <a:t>̌ Evropou, jako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například</a:t>
            </a:r>
            <a:r>
              <a:rPr lang="cs-CZ" sz="2000" dirty="0">
                <a:effectLst/>
                <a:latin typeface="Aptos" panose="020B0004020202020204" pitchFamily="34" charset="0"/>
              </a:rPr>
              <a:t> „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zvídavost</a:t>
            </a:r>
            <a:r>
              <a:rPr lang="cs-CZ" sz="2000" dirty="0">
                <a:effectLst/>
                <a:latin typeface="Aptos" panose="020B0004020202020204" pitchFamily="34" charset="0"/>
              </a:rPr>
              <a:t>, empatie, tolerance nebo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spolupráce</a:t>
            </a:r>
            <a:r>
              <a:rPr lang="cs-CZ" sz="2000" dirty="0">
                <a:effectLst/>
                <a:latin typeface="Aptos" panose="020B0004020202020204" pitchFamily="34" charset="0"/>
              </a:rPr>
              <a:t> v kolektivu“. Nad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rámec</a:t>
            </a:r>
            <a:r>
              <a:rPr lang="cs-CZ" sz="2000" dirty="0">
                <a:effectLst/>
                <a:latin typeface="Aptos" panose="020B0004020202020204" pitchFamily="34" charset="0"/>
              </a:rPr>
              <a:t> principu 3K stojí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ješte</a:t>
            </a:r>
            <a:r>
              <a:rPr lang="cs-CZ" sz="2000" dirty="0">
                <a:effectLst/>
                <a:latin typeface="Aptos" panose="020B0004020202020204" pitchFamily="34" charset="0"/>
              </a:rPr>
              <a:t>̌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tři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doplňujíci</a:t>
            </a:r>
            <a:r>
              <a:rPr lang="cs-CZ" sz="2000" dirty="0">
                <a:effectLst/>
                <a:latin typeface="Aptos" panose="020B0004020202020204" pitchFamily="34" charset="0"/>
              </a:rPr>
              <a:t>́ principy, a to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Význam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propojováni</a:t>
            </a:r>
            <a:r>
              <a:rPr lang="cs-CZ" sz="2000" dirty="0">
                <a:effectLst/>
                <a:latin typeface="Aptos" panose="020B0004020202020204" pitchFamily="34" charset="0"/>
              </a:rPr>
              <a:t>́ kritiky a procesů s filmovou kulturou, pochopení specifik filmu a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právo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všech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děti</a:t>
            </a:r>
            <a:r>
              <a:rPr lang="cs-CZ" sz="2000" dirty="0">
                <a:effectLst/>
                <a:latin typeface="Aptos" panose="020B0004020202020204" pitchFamily="34" charset="0"/>
              </a:rPr>
              <a:t>́ a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mladých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lidí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poznávat</a:t>
            </a:r>
            <a:r>
              <a:rPr lang="cs-CZ" sz="2000" dirty="0">
                <a:effectLst/>
                <a:latin typeface="Aptos" panose="020B0004020202020204" pitchFamily="34" charset="0"/>
              </a:rPr>
              <a:t> film.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Zkoumany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materiál</a:t>
            </a:r>
            <a:r>
              <a:rPr lang="cs-CZ" sz="2000" dirty="0">
                <a:effectLst/>
                <a:latin typeface="Aptos" panose="020B0004020202020204" pitchFamily="34" charset="0"/>
              </a:rPr>
              <a:t> pak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take</a:t>
            </a:r>
            <a:r>
              <a:rPr lang="cs-CZ" sz="2000" dirty="0">
                <a:effectLst/>
                <a:latin typeface="Aptos" panose="020B0004020202020204" pitchFamily="34" charset="0"/>
              </a:rPr>
              <a:t>́ dopodrobna popisuje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šest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výukových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cílu</a:t>
            </a:r>
            <a:r>
              <a:rPr lang="cs-CZ" sz="2000" dirty="0">
                <a:effectLst/>
                <a:latin typeface="Aptos" panose="020B0004020202020204" pitchFamily="34" charset="0"/>
              </a:rPr>
              <a:t>̊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Rámce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filmove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výchovy</a:t>
            </a:r>
            <a:r>
              <a:rPr lang="cs-CZ" sz="2000" dirty="0">
                <a:effectLst/>
                <a:latin typeface="Aptos" panose="020B0004020202020204" pitchFamily="34" charset="0"/>
              </a:rPr>
              <a:t>,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čímz</a:t>
            </a:r>
            <a:r>
              <a:rPr lang="cs-CZ" sz="2000" dirty="0">
                <a:effectLst/>
                <a:latin typeface="Aptos" panose="020B0004020202020204" pitchFamily="34" charset="0"/>
              </a:rPr>
              <a:t>̌ se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pry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autoři</a:t>
            </a: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snaži</a:t>
            </a:r>
            <a:r>
              <a:rPr lang="cs-CZ" sz="2000" dirty="0">
                <a:effectLst/>
                <a:latin typeface="Aptos" panose="020B0004020202020204" pitchFamily="34" charset="0"/>
              </a:rPr>
              <a:t>́ definovat co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možna</a:t>
            </a:r>
            <a:r>
              <a:rPr lang="cs-CZ" sz="2000" dirty="0">
                <a:effectLst/>
                <a:latin typeface="Aptos" panose="020B0004020202020204" pitchFamily="34" charset="0"/>
              </a:rPr>
              <a:t>́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nejuniverzálnějši</a:t>
            </a:r>
            <a:r>
              <a:rPr lang="cs-CZ" sz="2000" dirty="0">
                <a:effectLst/>
                <a:latin typeface="Aptos" panose="020B0004020202020204" pitchFamily="34" charset="0"/>
              </a:rPr>
              <a:t>́ formu </a:t>
            </a:r>
            <a:r>
              <a:rPr lang="cs-CZ" sz="2000" dirty="0" err="1">
                <a:effectLst/>
                <a:latin typeface="Aptos" panose="020B0004020202020204" pitchFamily="34" charset="0"/>
              </a:rPr>
              <a:t>filmove</a:t>
            </a:r>
            <a:r>
              <a:rPr lang="cs-CZ" sz="2000" dirty="0">
                <a:effectLst/>
                <a:latin typeface="Aptos" panose="020B0004020202020204" pitchFamily="34" charset="0"/>
              </a:rPr>
              <a:t>́ gramotnosti.“ 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effectLst/>
                <a:latin typeface="Aptos" panose="020B0004020202020204" pitchFamily="34" charset="0"/>
              </a:rPr>
              <a:t>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13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3090AB-F42C-904D-926D-F265A1CD4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5F805D-9740-8D4A-BDF1-FF3EE983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90B426-0617-D047-991C-EE429BCE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Moje resumé </a:t>
            </a:r>
            <a:br>
              <a:rPr lang="cs-CZ" dirty="0"/>
            </a:br>
            <a:r>
              <a:rPr lang="cs-CZ" dirty="0"/>
              <a:t>Analýza evropských výzkumných projektů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388EC-B00B-EE46-8932-D0D41DCB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748047"/>
            <a:ext cx="10642600" cy="41399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Kapitola z disertační práce Pavla Bednaříka, zaměřenou na filmovou výchovu napříč Evropou, představuje dosavadní výzkumy, mapování a doporučení pro celkovou koncepci v jednotlivých zemích evropského společenství. Z textu je patrné, že jde o dynamicky se rozvíjející oblast evropské audiovizuální legislativy a politiky. Bohužel na sebe představené iniciativy nenavazují, jsou psané jazykem cílícím na široké čtenářstvo (nejen akademiky, ale i politické činitele) a přináší spíš obecné rámce a principy, kterými by se filmová výchova napříč Evropou měla řídit; v případě výzkumu z roku 2015 jde o projekt s nevěrohodnými výsledky. Filmové vzdělávání by mělo mít formální i neformální charakter, tedy být vsazené jak do oficiálních struktur, tak i do širších kulturních rámců typu festivalů. Napříč výzkumy se objevuje obecný požadavek na filmovou gramotnost pro všechny bez rozdílu, který ovšem může narazit na praktická omezení v podobě autorských práv. 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Učujícím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principem jsou tzv.3K – dimenze kulturní, kritická a kreativní (kritické čtení, aktivní pedagogika a kreativa). 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lze propojit koncept filmové výchovy a filmového dědictví (film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17726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B84B3-6252-C4CA-78E0-0B3716302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420384-E6CE-127F-5973-CB87163A4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9FD849-5E70-CF7F-FF7D-32A18AAC3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4FA6069-884A-D2BC-001F-E8AF1AFE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HAMMERSLEY a ATKINSON: </a:t>
            </a:r>
            <a:r>
              <a:rPr lang="cs-CZ" dirty="0" err="1"/>
              <a:t>Ethnography</a:t>
            </a:r>
            <a:r>
              <a:rPr lang="cs-CZ" dirty="0"/>
              <a:t>.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C32609-1B12-C946-AEBB-40506074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15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00132-0C20-9905-6BA6-2EC7E1D6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7F6D5-82B6-FE91-2701-389BC141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5"/>
            <a:ext cx="11492088" cy="1325563"/>
          </a:xfrm>
        </p:spPr>
        <p:txBody>
          <a:bodyPr/>
          <a:lstStyle/>
          <a:p>
            <a:pPr algn="ctr"/>
            <a:r>
              <a:rPr lang="cs-CZ" sz="2800" dirty="0"/>
              <a:t>Resumé: HAMMERSLEY a ATKINSON: </a:t>
            </a:r>
            <a:r>
              <a:rPr lang="cs-CZ" sz="2800" dirty="0" err="1"/>
              <a:t>Ethnography</a:t>
            </a:r>
            <a:r>
              <a:rPr lang="cs-CZ" sz="2800" dirty="0"/>
              <a:t>. </a:t>
            </a:r>
            <a:r>
              <a:rPr lang="cs-CZ" sz="2800" dirty="0" err="1"/>
              <a:t>Principles</a:t>
            </a:r>
            <a:r>
              <a:rPr lang="cs-CZ" sz="2800" dirty="0"/>
              <a:t> and </a:t>
            </a:r>
            <a:r>
              <a:rPr lang="cs-CZ" sz="2800" dirty="0" err="1"/>
              <a:t>Practice</a:t>
            </a:r>
            <a:br>
              <a:rPr lang="cs-CZ" sz="2800" dirty="0"/>
            </a:br>
            <a:r>
              <a:rPr lang="cs-CZ" sz="2800" dirty="0"/>
              <a:t>(Nikola </a:t>
            </a:r>
            <a:r>
              <a:rPr lang="cs-CZ" sz="2800" dirty="0" err="1"/>
              <a:t>Micajová</a:t>
            </a:r>
            <a:r>
              <a:rPr lang="cs-CZ" sz="28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E2367-D00B-0CC4-B2D1-526A7889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6" y="1825625"/>
            <a:ext cx="11492088" cy="4351338"/>
          </a:xfrm>
        </p:spPr>
        <p:txBody>
          <a:bodyPr>
            <a:noAutofit/>
          </a:bodyPr>
          <a:lstStyle/>
          <a:p>
            <a:r>
              <a:rPr lang="cs-CZ" sz="2400" dirty="0">
                <a:effectLst/>
                <a:latin typeface="TimesNewRomanPSMT"/>
              </a:rPr>
              <a:t>Kapitola s </a:t>
            </a:r>
            <a:r>
              <a:rPr lang="cs-CZ" sz="2400" dirty="0" err="1">
                <a:effectLst/>
                <a:latin typeface="TimesNewRomanPSMT"/>
              </a:rPr>
              <a:t>názvem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i="1" dirty="0" err="1">
                <a:effectLst/>
                <a:latin typeface="TimesNewRomanPS"/>
              </a:rPr>
              <a:t>Research</a:t>
            </a:r>
            <a:r>
              <a:rPr lang="cs-CZ" sz="2400" i="1" dirty="0">
                <a:effectLst/>
                <a:latin typeface="TimesNewRomanPS"/>
              </a:rPr>
              <a:t> design </a:t>
            </a:r>
            <a:r>
              <a:rPr lang="cs-CZ" sz="2400" dirty="0">
                <a:effectLst/>
                <a:latin typeface="TimesNewRomanPSMT"/>
              </a:rPr>
              <a:t>poskytuje </a:t>
            </a:r>
            <a:r>
              <a:rPr lang="cs-CZ" sz="2400" dirty="0" err="1">
                <a:effectLst/>
                <a:latin typeface="TimesNewRomanPSMT"/>
              </a:rPr>
              <a:t>důkladny</a:t>
            </a:r>
            <a:r>
              <a:rPr lang="cs-CZ" sz="2400" dirty="0">
                <a:effectLst/>
                <a:latin typeface="TimesNewRomanPSMT"/>
              </a:rPr>
              <a:t>́ vhled na proces </a:t>
            </a:r>
            <a:r>
              <a:rPr lang="cs-CZ" sz="2400" dirty="0" err="1">
                <a:effectLst/>
                <a:latin typeface="TimesNewRomanPSMT"/>
              </a:rPr>
              <a:t>plánováni</a:t>
            </a:r>
            <a:r>
              <a:rPr lang="cs-CZ" sz="2400" dirty="0">
                <a:effectLst/>
                <a:latin typeface="TimesNewRomanPSMT"/>
              </a:rPr>
              <a:t>́ a </a:t>
            </a:r>
            <a:r>
              <a:rPr lang="cs-CZ" sz="2400" dirty="0" err="1">
                <a:effectLst/>
                <a:latin typeface="TimesNewRomanPSMT"/>
              </a:rPr>
              <a:t>strukturováni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etnografického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výzkumu</a:t>
            </a:r>
            <a:r>
              <a:rPr lang="cs-CZ" sz="2400" dirty="0">
                <a:effectLst/>
                <a:latin typeface="TimesNewRomanPSMT"/>
              </a:rPr>
              <a:t> a prezentuje jej skrze </a:t>
            </a:r>
            <a:r>
              <a:rPr lang="cs-CZ" sz="2400" dirty="0" err="1">
                <a:effectLst/>
                <a:latin typeface="TimesNewRomanPSMT"/>
              </a:rPr>
              <a:t>konkrétni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příklady</a:t>
            </a:r>
            <a:r>
              <a:rPr lang="cs-CZ" sz="2400" dirty="0">
                <a:effectLst/>
                <a:latin typeface="TimesNewRomanPSMT"/>
              </a:rPr>
              <a:t>. Text je </a:t>
            </a:r>
            <a:r>
              <a:rPr lang="cs-CZ" sz="2400" dirty="0" err="1">
                <a:effectLst/>
                <a:latin typeface="TimesNewRomanPSMT"/>
              </a:rPr>
              <a:t>rozdělen</a:t>
            </a:r>
            <a:r>
              <a:rPr lang="cs-CZ" sz="2400" dirty="0">
                <a:effectLst/>
                <a:latin typeface="TimesNewRomanPSMT"/>
              </a:rPr>
              <a:t> do </a:t>
            </a:r>
            <a:r>
              <a:rPr lang="cs-CZ" sz="2400" dirty="0" err="1">
                <a:effectLst/>
                <a:latin typeface="TimesNewRomanPSMT"/>
              </a:rPr>
              <a:t>několika</a:t>
            </a:r>
            <a:r>
              <a:rPr lang="cs-CZ" sz="2400" dirty="0">
                <a:effectLst/>
                <a:latin typeface="TimesNewRomanPSMT"/>
              </a:rPr>
              <a:t> podkapitol, </a:t>
            </a:r>
            <a:r>
              <a:rPr lang="cs-CZ" sz="2400" dirty="0" err="1">
                <a:effectLst/>
                <a:latin typeface="TimesNewRomanPSMT"/>
              </a:rPr>
              <a:t>ktere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zkoumaji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konkrétni</a:t>
            </a:r>
            <a:r>
              <a:rPr lang="cs-CZ" sz="2400" dirty="0">
                <a:effectLst/>
                <a:latin typeface="TimesNewRomanPSMT"/>
              </a:rPr>
              <a:t>́ problematiky, jako je </a:t>
            </a:r>
            <a:r>
              <a:rPr lang="cs-CZ" sz="2400" dirty="0" err="1">
                <a:effectLst/>
                <a:latin typeface="TimesNewRomanPSMT"/>
              </a:rPr>
              <a:t>například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i="1" dirty="0" err="1">
                <a:effectLst/>
                <a:latin typeface="TimesNewRomanPS"/>
              </a:rPr>
              <a:t>The</a:t>
            </a:r>
            <a:r>
              <a:rPr lang="cs-CZ" sz="2400" i="1" dirty="0">
                <a:effectLst/>
                <a:latin typeface="TimesNewRomanPS"/>
              </a:rPr>
              <a:t> development </a:t>
            </a:r>
            <a:r>
              <a:rPr lang="cs-CZ" sz="2400" i="1" dirty="0" err="1">
                <a:effectLst/>
                <a:latin typeface="TimesNewRomanPS"/>
              </a:rPr>
              <a:t>of</a:t>
            </a:r>
            <a:r>
              <a:rPr lang="cs-CZ" sz="2400" i="1" dirty="0">
                <a:effectLst/>
                <a:latin typeface="TimesNewRomanPS"/>
              </a:rPr>
              <a:t> </a:t>
            </a:r>
            <a:r>
              <a:rPr lang="cs-CZ" sz="2400" i="1" dirty="0" err="1">
                <a:effectLst/>
                <a:latin typeface="TimesNewRomanPS"/>
              </a:rPr>
              <a:t>research</a:t>
            </a:r>
            <a:r>
              <a:rPr lang="cs-CZ" sz="2400" i="1" dirty="0">
                <a:effectLst/>
                <a:latin typeface="TimesNewRomanPS"/>
              </a:rPr>
              <a:t> </a:t>
            </a:r>
            <a:r>
              <a:rPr lang="cs-CZ" sz="2400" i="1" dirty="0" err="1">
                <a:effectLst/>
                <a:latin typeface="TimesNewRomanPS"/>
              </a:rPr>
              <a:t>problems</a:t>
            </a:r>
            <a:r>
              <a:rPr lang="cs-CZ" sz="2400" i="1" dirty="0">
                <a:effectLst/>
                <a:latin typeface="TimesNewRomanPS"/>
              </a:rPr>
              <a:t>, </a:t>
            </a:r>
            <a:r>
              <a:rPr lang="cs-CZ" sz="2400" i="1" dirty="0" err="1">
                <a:effectLst/>
                <a:latin typeface="TimesNewRomanPS"/>
              </a:rPr>
              <a:t>Selecting</a:t>
            </a:r>
            <a:r>
              <a:rPr lang="cs-CZ" sz="2400" i="1" dirty="0">
                <a:effectLst/>
                <a:latin typeface="TimesNewRomanPS"/>
              </a:rPr>
              <a:t> </a:t>
            </a:r>
            <a:r>
              <a:rPr lang="cs-CZ" sz="2400" i="1" dirty="0" err="1">
                <a:effectLst/>
                <a:latin typeface="TimesNewRomanPS"/>
              </a:rPr>
              <a:t>settings</a:t>
            </a:r>
            <a:r>
              <a:rPr lang="cs-CZ" sz="2400" i="1" dirty="0">
                <a:effectLst/>
                <a:latin typeface="TimesNewRomanPS"/>
              </a:rPr>
              <a:t> and </a:t>
            </a:r>
            <a:r>
              <a:rPr lang="cs-CZ" sz="2400" i="1" dirty="0" err="1">
                <a:effectLst/>
                <a:latin typeface="TimesNewRomanPS"/>
              </a:rPr>
              <a:t>cases</a:t>
            </a:r>
            <a:r>
              <a:rPr lang="cs-CZ" sz="2400" i="1" dirty="0">
                <a:effectLst/>
                <a:latin typeface="TimesNewRomanPS"/>
              </a:rPr>
              <a:t>, </a:t>
            </a:r>
            <a:r>
              <a:rPr lang="cs-CZ" sz="2400" i="1" dirty="0" err="1">
                <a:effectLst/>
                <a:latin typeface="TimesNewRomanPS"/>
              </a:rPr>
              <a:t>Cases</a:t>
            </a:r>
            <a:r>
              <a:rPr lang="cs-CZ" sz="2400" i="1" dirty="0">
                <a:effectLst/>
                <a:latin typeface="TimesNewRomanPS"/>
              </a:rPr>
              <a:t> and </a:t>
            </a:r>
            <a:r>
              <a:rPr lang="cs-CZ" sz="2400" i="1" dirty="0" err="1">
                <a:effectLst/>
                <a:latin typeface="TimesNewRomanPS"/>
              </a:rPr>
              <a:t>generalization</a:t>
            </a:r>
            <a:r>
              <a:rPr lang="cs-CZ" sz="2400" i="1" dirty="0">
                <a:effectLst/>
                <a:latin typeface="TimesNewRomanPS"/>
              </a:rPr>
              <a:t> </a:t>
            </a:r>
            <a:r>
              <a:rPr lang="cs-CZ" sz="2400" dirty="0">
                <a:effectLst/>
                <a:latin typeface="TimesNewRomanPSMT"/>
              </a:rPr>
              <a:t>ad. </a:t>
            </a:r>
            <a:r>
              <a:rPr lang="cs-CZ" sz="2400" dirty="0" err="1">
                <a:effectLst/>
                <a:latin typeface="TimesNewRomanPSMT"/>
              </a:rPr>
              <a:t>Autoři</a:t>
            </a:r>
            <a:r>
              <a:rPr lang="cs-CZ" sz="2400" dirty="0">
                <a:effectLst/>
                <a:latin typeface="TimesNewRomanPSMT"/>
              </a:rPr>
              <a:t> v nich </a:t>
            </a:r>
            <a:r>
              <a:rPr lang="cs-CZ" sz="2400" dirty="0" err="1">
                <a:effectLst/>
                <a:latin typeface="TimesNewRomanPSMT"/>
              </a:rPr>
              <a:t>představuji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různe</a:t>
            </a:r>
            <a:r>
              <a:rPr lang="cs-CZ" sz="2400" dirty="0">
                <a:effectLst/>
                <a:latin typeface="TimesNewRomanPSMT"/>
              </a:rPr>
              <a:t>́ aspekty </a:t>
            </a:r>
            <a:r>
              <a:rPr lang="cs-CZ" sz="2400" dirty="0" err="1">
                <a:effectLst/>
                <a:latin typeface="TimesNewRomanPSMT"/>
              </a:rPr>
              <a:t>výzkumu</a:t>
            </a:r>
            <a:r>
              <a:rPr lang="cs-CZ" sz="2400" dirty="0">
                <a:effectLst/>
                <a:latin typeface="TimesNewRomanPSMT"/>
              </a:rPr>
              <a:t>̊, </a:t>
            </a:r>
            <a:r>
              <a:rPr lang="cs-CZ" sz="2400" dirty="0" err="1">
                <a:effectLst/>
                <a:latin typeface="TimesNewRomanPSMT"/>
              </a:rPr>
              <a:t>včetne</a:t>
            </a:r>
            <a:r>
              <a:rPr lang="cs-CZ" sz="2400" dirty="0">
                <a:effectLst/>
                <a:latin typeface="TimesNewRomanPSMT"/>
              </a:rPr>
              <a:t>̌ zvolení </a:t>
            </a:r>
            <a:r>
              <a:rPr lang="cs-CZ" sz="2400" dirty="0" err="1">
                <a:effectLst/>
                <a:latin typeface="TimesNewRomanPSMT"/>
              </a:rPr>
              <a:t>vhodného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přístupu</a:t>
            </a:r>
            <a:r>
              <a:rPr lang="cs-CZ" sz="2400" dirty="0">
                <a:effectLst/>
                <a:latin typeface="TimesNewRomanPSMT"/>
              </a:rPr>
              <a:t> pro danou studii. </a:t>
            </a:r>
            <a:endParaRPr lang="cs-CZ" sz="2400" dirty="0">
              <a:effectLst/>
            </a:endParaRPr>
          </a:p>
          <a:p>
            <a:r>
              <a:rPr lang="cs-CZ" sz="2400" dirty="0" err="1">
                <a:effectLst/>
                <a:latin typeface="TimesNewRomanPSMT"/>
              </a:rPr>
              <a:t>Zdůrazňuji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například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důležitost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jasne</a:t>
            </a:r>
            <a:r>
              <a:rPr lang="cs-CZ" sz="2400" dirty="0">
                <a:effectLst/>
                <a:latin typeface="TimesNewRomanPSMT"/>
              </a:rPr>
              <a:t>́ formulace </a:t>
            </a:r>
            <a:r>
              <a:rPr lang="cs-CZ" sz="2400" dirty="0" err="1">
                <a:effectLst/>
                <a:latin typeface="TimesNewRomanPSMT"/>
              </a:rPr>
              <a:t>výzkumných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otázek</a:t>
            </a:r>
            <a:r>
              <a:rPr lang="cs-CZ" sz="2400" dirty="0">
                <a:effectLst/>
                <a:latin typeface="TimesNewRomanPSMT"/>
              </a:rPr>
              <a:t> a </a:t>
            </a:r>
            <a:r>
              <a:rPr lang="cs-CZ" sz="2400" dirty="0" err="1">
                <a:effectLst/>
                <a:latin typeface="TimesNewRomanPSMT"/>
              </a:rPr>
              <a:t>cílu</a:t>
            </a:r>
            <a:r>
              <a:rPr lang="cs-CZ" sz="2400" dirty="0">
                <a:effectLst/>
                <a:latin typeface="TimesNewRomanPSMT"/>
              </a:rPr>
              <a:t>̊, </a:t>
            </a:r>
            <a:r>
              <a:rPr lang="cs-CZ" sz="2400" dirty="0" err="1">
                <a:effectLst/>
                <a:latin typeface="TimesNewRomanPSMT"/>
              </a:rPr>
              <a:t>ktere</a:t>
            </a:r>
            <a:r>
              <a:rPr lang="cs-CZ" sz="2400" dirty="0">
                <a:effectLst/>
                <a:latin typeface="TimesNewRomanPSMT"/>
              </a:rPr>
              <a:t>́ budou </a:t>
            </a:r>
            <a:r>
              <a:rPr lang="cs-CZ" sz="2400" dirty="0" err="1">
                <a:effectLst/>
                <a:latin typeface="TimesNewRomanPSMT"/>
              </a:rPr>
              <a:t>sloužit</a:t>
            </a:r>
            <a:r>
              <a:rPr lang="cs-CZ" sz="2400" dirty="0">
                <a:effectLst/>
                <a:latin typeface="TimesNewRomanPSMT"/>
              </a:rPr>
              <a:t> jako </a:t>
            </a:r>
            <a:r>
              <a:rPr lang="cs-CZ" sz="2400" dirty="0" err="1">
                <a:effectLst/>
                <a:latin typeface="TimesNewRomanPSMT"/>
              </a:rPr>
              <a:t>směrnice</a:t>
            </a:r>
            <a:r>
              <a:rPr lang="cs-CZ" sz="2400" dirty="0">
                <a:effectLst/>
                <a:latin typeface="TimesNewRomanPSMT"/>
              </a:rPr>
              <a:t> pro </a:t>
            </a:r>
            <a:r>
              <a:rPr lang="cs-CZ" sz="2400" dirty="0" err="1">
                <a:effectLst/>
                <a:latin typeface="TimesNewRomanPSMT"/>
              </a:rPr>
              <a:t>průběh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výzkumu</a:t>
            </a:r>
            <a:r>
              <a:rPr lang="cs-CZ" sz="2400" dirty="0">
                <a:effectLst/>
                <a:latin typeface="TimesNewRomanPSMT"/>
              </a:rPr>
              <a:t> a strukturovat </a:t>
            </a:r>
            <a:r>
              <a:rPr lang="cs-CZ" sz="2400" dirty="0" err="1">
                <a:effectLst/>
                <a:latin typeface="TimesNewRomanPSMT"/>
              </a:rPr>
              <a:t>sběr</a:t>
            </a:r>
            <a:r>
              <a:rPr lang="cs-CZ" sz="2400" dirty="0">
                <a:effectLst/>
                <a:latin typeface="TimesNewRomanPSMT"/>
              </a:rPr>
              <a:t> dat a </a:t>
            </a:r>
            <a:r>
              <a:rPr lang="cs-CZ" sz="2400" dirty="0" err="1">
                <a:effectLst/>
                <a:latin typeface="TimesNewRomanPSMT"/>
              </a:rPr>
              <a:t>plánováni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jednotlivých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fázi</a:t>
            </a:r>
            <a:r>
              <a:rPr lang="cs-CZ" sz="2400" dirty="0">
                <a:effectLst/>
                <a:latin typeface="TimesNewRomanPSMT"/>
              </a:rPr>
              <a:t>́, </a:t>
            </a:r>
            <a:r>
              <a:rPr lang="cs-CZ" sz="2400" dirty="0" err="1">
                <a:effectLst/>
                <a:latin typeface="TimesNewRomanPSMT"/>
              </a:rPr>
              <a:t>včetne</a:t>
            </a:r>
            <a:r>
              <a:rPr lang="cs-CZ" sz="2400" dirty="0">
                <a:effectLst/>
                <a:latin typeface="TimesNewRomanPSMT"/>
              </a:rPr>
              <a:t>̌ </a:t>
            </a:r>
            <a:r>
              <a:rPr lang="cs-CZ" sz="2400" dirty="0" err="1">
                <a:effectLst/>
                <a:latin typeface="TimesNewRomanPSMT"/>
              </a:rPr>
              <a:t>analýzy</a:t>
            </a:r>
            <a:r>
              <a:rPr lang="cs-CZ" sz="2400" dirty="0">
                <a:effectLst/>
                <a:latin typeface="TimesNewRomanPSMT"/>
              </a:rPr>
              <a:t> a interpretace. </a:t>
            </a:r>
            <a:r>
              <a:rPr lang="cs-CZ" sz="2400" dirty="0" err="1">
                <a:effectLst/>
                <a:latin typeface="TimesNewRomanPSMT"/>
              </a:rPr>
              <a:t>Zároven</a:t>
            </a:r>
            <a:r>
              <a:rPr lang="cs-CZ" sz="2400" dirty="0">
                <a:effectLst/>
                <a:latin typeface="TimesNewRomanPSMT"/>
              </a:rPr>
              <a:t>̌ </a:t>
            </a:r>
            <a:r>
              <a:rPr lang="cs-CZ" sz="2400" dirty="0" err="1">
                <a:effectLst/>
                <a:latin typeface="TimesNewRomanPSMT"/>
              </a:rPr>
              <a:t>tvrdi</a:t>
            </a:r>
            <a:r>
              <a:rPr lang="cs-CZ" sz="2400" dirty="0">
                <a:effectLst/>
                <a:latin typeface="TimesNewRomanPSMT"/>
              </a:rPr>
              <a:t>́, </a:t>
            </a:r>
            <a:r>
              <a:rPr lang="cs-CZ" sz="2400" dirty="0" err="1">
                <a:effectLst/>
                <a:latin typeface="TimesNewRomanPSMT"/>
              </a:rPr>
              <a:t>že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často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při</a:t>
            </a:r>
            <a:r>
              <a:rPr lang="cs-CZ" sz="2400" dirty="0">
                <a:effectLst/>
                <a:latin typeface="TimesNewRomanPSMT"/>
              </a:rPr>
              <a:t> procesu </a:t>
            </a:r>
            <a:r>
              <a:rPr lang="cs-CZ" sz="2400" dirty="0" err="1">
                <a:effectLst/>
                <a:latin typeface="TimesNewRomanPSMT"/>
              </a:rPr>
              <a:t>může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dojít</a:t>
            </a:r>
            <a:r>
              <a:rPr lang="cs-CZ" sz="2400" dirty="0">
                <a:effectLst/>
                <a:latin typeface="TimesNewRomanPSMT"/>
              </a:rPr>
              <a:t> k </a:t>
            </a:r>
            <a:r>
              <a:rPr lang="cs-CZ" sz="2400" dirty="0" err="1">
                <a:effectLst/>
                <a:latin typeface="TimesNewRomanPSMT"/>
              </a:rPr>
              <a:t>přeformulováni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původních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otázek</a:t>
            </a:r>
            <a:r>
              <a:rPr lang="cs-CZ" sz="2400" dirty="0">
                <a:effectLst/>
                <a:latin typeface="TimesNewRomanPSMT"/>
              </a:rPr>
              <a:t> a </a:t>
            </a:r>
            <a:r>
              <a:rPr lang="cs-CZ" sz="2400" dirty="0" err="1">
                <a:effectLst/>
                <a:latin typeface="TimesNewRomanPSMT"/>
              </a:rPr>
              <a:t>cílu</a:t>
            </a:r>
            <a:r>
              <a:rPr lang="cs-CZ" sz="2400" dirty="0">
                <a:effectLst/>
                <a:latin typeface="TimesNewRomanPSMT"/>
              </a:rPr>
              <a:t>̊, </a:t>
            </a:r>
            <a:r>
              <a:rPr lang="cs-CZ" sz="2400" dirty="0" err="1">
                <a:effectLst/>
                <a:latin typeface="TimesNewRomanPSMT"/>
              </a:rPr>
              <a:t>například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protože</a:t>
            </a:r>
            <a:r>
              <a:rPr lang="cs-CZ" sz="2400" dirty="0">
                <a:effectLst/>
                <a:latin typeface="TimesNewRomanPSMT"/>
              </a:rPr>
              <a:t> se </a:t>
            </a:r>
            <a:r>
              <a:rPr lang="cs-CZ" sz="2400" dirty="0" err="1">
                <a:effectLst/>
                <a:latin typeface="TimesNewRomanPSMT"/>
              </a:rPr>
              <a:t>objevi</a:t>
            </a:r>
            <a:r>
              <a:rPr lang="cs-CZ" sz="2400" dirty="0">
                <a:effectLst/>
                <a:latin typeface="TimesNewRomanPSMT"/>
              </a:rPr>
              <a:t>́ nové </a:t>
            </a:r>
            <a:r>
              <a:rPr lang="cs-CZ" sz="2400" dirty="0" err="1">
                <a:effectLst/>
                <a:latin typeface="TimesNewRomanPSMT"/>
              </a:rPr>
              <a:t>přitažlivějši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zjištěni</a:t>
            </a:r>
            <a:r>
              <a:rPr lang="cs-CZ" sz="2400" dirty="0">
                <a:effectLst/>
                <a:latin typeface="TimesNewRomanPSMT"/>
              </a:rPr>
              <a:t>́ nebo nové </a:t>
            </a:r>
            <a:r>
              <a:rPr lang="cs-CZ" sz="2400" dirty="0" err="1">
                <a:effectLst/>
                <a:latin typeface="TimesNewRomanPSMT"/>
              </a:rPr>
              <a:t>metodicke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možnosti</a:t>
            </a:r>
            <a:r>
              <a:rPr lang="cs-CZ" sz="2400" dirty="0">
                <a:effectLst/>
                <a:latin typeface="TimesNewRomanPSMT"/>
              </a:rPr>
              <a:t> nebo </a:t>
            </a:r>
            <a:r>
              <a:rPr lang="cs-CZ" sz="2400" dirty="0" err="1">
                <a:effectLst/>
                <a:latin typeface="TimesNewRomanPSMT"/>
              </a:rPr>
              <a:t>může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vyjít</a:t>
            </a:r>
            <a:r>
              <a:rPr lang="cs-CZ" sz="2400" dirty="0">
                <a:effectLst/>
                <a:latin typeface="TimesNewRomanPSMT"/>
              </a:rPr>
              <a:t> najevo, </a:t>
            </a:r>
            <a:r>
              <a:rPr lang="cs-CZ" sz="2400" dirty="0" err="1">
                <a:effectLst/>
                <a:latin typeface="TimesNewRomanPSMT"/>
              </a:rPr>
              <a:t>že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původni</a:t>
            </a:r>
            <a:r>
              <a:rPr lang="cs-CZ" sz="2400" dirty="0">
                <a:effectLst/>
                <a:latin typeface="TimesNewRomanPSMT"/>
              </a:rPr>
              <a:t>́ formulace byly </a:t>
            </a:r>
            <a:r>
              <a:rPr lang="cs-CZ" sz="2400" dirty="0" err="1">
                <a:effectLst/>
                <a:latin typeface="TimesNewRomanPSMT"/>
              </a:rPr>
              <a:t>stavěny</a:t>
            </a:r>
            <a:r>
              <a:rPr lang="cs-CZ" sz="2400" dirty="0">
                <a:effectLst/>
                <a:latin typeface="TimesNewRomanPSMT"/>
              </a:rPr>
              <a:t> na </a:t>
            </a:r>
            <a:r>
              <a:rPr lang="cs-CZ" sz="2400" dirty="0" err="1">
                <a:effectLst/>
                <a:latin typeface="TimesNewRomanPSMT"/>
              </a:rPr>
              <a:t>chybných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předpokladech</a:t>
            </a:r>
            <a:r>
              <a:rPr lang="cs-CZ" sz="2400" dirty="0">
                <a:effectLst/>
                <a:latin typeface="TimesNewRomanPSMT"/>
              </a:rPr>
              <a:t>. </a:t>
            </a:r>
            <a:r>
              <a:rPr lang="cs-CZ" sz="2400" dirty="0" err="1">
                <a:effectLst/>
                <a:latin typeface="TimesNewRomanPSMT"/>
              </a:rPr>
              <a:t>Autoři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uvádi</a:t>
            </a:r>
            <a:r>
              <a:rPr lang="cs-CZ" sz="2400" dirty="0">
                <a:effectLst/>
                <a:latin typeface="TimesNewRomanPSMT"/>
              </a:rPr>
              <a:t>́ i </a:t>
            </a:r>
            <a:r>
              <a:rPr lang="cs-CZ" sz="2400" dirty="0" err="1">
                <a:effectLst/>
                <a:latin typeface="TimesNewRomanPSMT"/>
              </a:rPr>
              <a:t>příklad</a:t>
            </a:r>
            <a:r>
              <a:rPr lang="cs-CZ" sz="2400" dirty="0">
                <a:effectLst/>
                <a:latin typeface="TimesNewRomanPSMT"/>
              </a:rPr>
              <a:t>, kdy </a:t>
            </a:r>
            <a:r>
              <a:rPr lang="cs-CZ" sz="2400" dirty="0" err="1">
                <a:effectLst/>
                <a:latin typeface="TimesNewRomanPSMT"/>
              </a:rPr>
              <a:t>došlo</a:t>
            </a:r>
            <a:r>
              <a:rPr lang="cs-CZ" sz="2400" dirty="0">
                <a:effectLst/>
                <a:latin typeface="TimesNewRomanPSMT"/>
              </a:rPr>
              <a:t> ke </a:t>
            </a:r>
            <a:r>
              <a:rPr lang="cs-CZ" sz="2400" dirty="0" err="1">
                <a:effectLst/>
                <a:latin typeface="TimesNewRomanPSMT"/>
              </a:rPr>
              <a:t>změne</a:t>
            </a:r>
            <a:r>
              <a:rPr lang="cs-CZ" sz="2400" dirty="0">
                <a:effectLst/>
                <a:latin typeface="TimesNewRomanPSMT"/>
              </a:rPr>
              <a:t>̌ u </a:t>
            </a:r>
            <a:r>
              <a:rPr lang="cs-CZ" sz="2400" dirty="0" err="1">
                <a:effectLst/>
                <a:latin typeface="TimesNewRomanPSMT"/>
              </a:rPr>
              <a:t>výzkumníka</a:t>
            </a:r>
            <a:r>
              <a:rPr lang="cs-CZ" sz="2400" dirty="0">
                <a:effectLst/>
                <a:latin typeface="TimesNewRomanPSMT"/>
              </a:rPr>
              <a:t>, </a:t>
            </a:r>
            <a:r>
              <a:rPr lang="cs-CZ" sz="2400" dirty="0" err="1">
                <a:effectLst/>
                <a:latin typeface="TimesNewRomanPSMT"/>
              </a:rPr>
              <a:t>coz</a:t>
            </a:r>
            <a:r>
              <a:rPr lang="cs-CZ" sz="2400" dirty="0">
                <a:effectLst/>
                <a:latin typeface="TimesNewRomanPSMT"/>
              </a:rPr>
              <a:t>̌ vyvolalo nové </a:t>
            </a:r>
            <a:r>
              <a:rPr lang="cs-CZ" sz="2400" dirty="0" err="1">
                <a:effectLst/>
                <a:latin typeface="TimesNewRomanPSMT"/>
              </a:rPr>
              <a:t>zájmy</a:t>
            </a:r>
            <a:r>
              <a:rPr lang="cs-CZ" sz="2400" dirty="0">
                <a:effectLst/>
                <a:latin typeface="TimesNewRomanPSMT"/>
              </a:rPr>
              <a:t> a </a:t>
            </a:r>
            <a:r>
              <a:rPr lang="cs-CZ" sz="2400" dirty="0" err="1">
                <a:effectLst/>
                <a:latin typeface="TimesNewRomanPSMT"/>
              </a:rPr>
              <a:t>otevřelo</a:t>
            </a:r>
            <a:r>
              <a:rPr lang="cs-CZ" sz="2400" dirty="0">
                <a:effectLst/>
                <a:latin typeface="TimesNewRomanPSMT"/>
              </a:rPr>
              <a:t> </a:t>
            </a:r>
            <a:r>
              <a:rPr lang="cs-CZ" sz="2400" dirty="0" err="1">
                <a:effectLst/>
                <a:latin typeface="TimesNewRomanPSMT"/>
              </a:rPr>
              <a:t>dalši</a:t>
            </a:r>
            <a:r>
              <a:rPr lang="cs-CZ" sz="2400" dirty="0">
                <a:effectLst/>
                <a:latin typeface="TimesNewRomanPSMT"/>
              </a:rPr>
              <a:t>́ </a:t>
            </a:r>
            <a:r>
              <a:rPr lang="cs-CZ" sz="2400" dirty="0" err="1">
                <a:effectLst/>
                <a:latin typeface="TimesNewRomanPSMT"/>
              </a:rPr>
              <a:t>možnosti</a:t>
            </a:r>
            <a:r>
              <a:rPr lang="cs-CZ" sz="2400" dirty="0">
                <a:effectLst/>
                <a:latin typeface="TimesNewRomanPSMT"/>
              </a:rPr>
              <a:t> vedení projektu. </a:t>
            </a:r>
            <a:endParaRPr lang="cs-CZ" sz="2400" dirty="0">
              <a:effectLst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32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CAD85-4105-98E6-6C0E-4B5585D5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Moje resumé </a:t>
            </a:r>
            <a:br>
              <a:rPr lang="cs-CZ" sz="2800" dirty="0"/>
            </a:br>
            <a:r>
              <a:rPr lang="cs-CZ" sz="2800" dirty="0"/>
              <a:t>HAMMERSLEY a ATKINSON: </a:t>
            </a:r>
            <a:r>
              <a:rPr lang="cs-CZ" sz="2800" dirty="0" err="1"/>
              <a:t>Ethnography</a:t>
            </a:r>
            <a:r>
              <a:rPr lang="cs-CZ" sz="2800" dirty="0"/>
              <a:t>. </a:t>
            </a:r>
            <a:r>
              <a:rPr lang="cs-CZ" sz="2800" dirty="0" err="1"/>
              <a:t>Principles</a:t>
            </a:r>
            <a:r>
              <a:rPr lang="cs-CZ" sz="2800" dirty="0"/>
              <a:t> and </a:t>
            </a:r>
            <a:r>
              <a:rPr lang="cs-CZ" sz="2800" dirty="0" err="1"/>
              <a:t>Practice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DB434-93E9-AAC1-27E0-B5BACFC9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Kniha dvojice autorů představuje základní vhled do historie, principů a praxe etnografického výzkumu. První kapitola představuje historické pozadí vzniku a vývoje etnografického bádání (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etnologie) a uvádí, které myšlenkové školy tento směr výrazněji ovlivnily (pozitivismus, naturalismus, ale také postmoderna, ANT); zasazuje do obecnějšího rámce často skloňovaný termín „</a:t>
            </a:r>
            <a:r>
              <a:rPr lang="cs-CZ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(svébytným jednání aktéra). První část je tedy jakousi obecnější filozofií vědy, kterou lze použít pro obecnější pasáže všude tam, kde se zabýváme pozorováním lidských subjektů v jejich přirozeném prostředí. Druhá část je postavená praktičtěji a ukazuje, jak je potřeba vytvářet a případně i modifikovat výzkumné otázky, v návaznosti na zkoumané prostředí, jeho proměnlivost a jak v etnografickém výzkumu postavit vzorek. 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Oddíl reflexivita – jak ji lze využít pro lepší pochopení například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Caldwellova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přístupu?</a:t>
            </a:r>
          </a:p>
          <a:p>
            <a:pPr algn="just"/>
            <a:endParaRPr lang="cs-CZ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5102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1855</Words>
  <Application>Microsoft Macintosh PowerPoint</Application>
  <PresentationFormat>Širokoúhlá obrazovka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TimesNewRomanPS</vt:lpstr>
      <vt:lpstr>TimesNewRomanPSMT</vt:lpstr>
      <vt:lpstr>Motiv Office</vt:lpstr>
      <vt:lpstr>Akademické čtení a psaní FAVMKa080</vt:lpstr>
      <vt:lpstr>Abstrakt / Projekt / Konspekt</vt:lpstr>
      <vt:lpstr>Abstrakty – shrnutí </vt:lpstr>
      <vt:lpstr>Pavel BEDNAŘÍK: Analýza evropských výzkumných projektů</vt:lpstr>
      <vt:lpstr>Resumé: Analýza evropských výzkumných projektů Michal Šašek</vt:lpstr>
      <vt:lpstr>Moje resumé  Analýza evropských výzkumných projektů</vt:lpstr>
      <vt:lpstr>HAMMERSLEY a ATKINSON: Ethnography. Principles and Practice</vt:lpstr>
      <vt:lpstr>Resumé: HAMMERSLEY a ATKINSON: Ethnography. Principles and Practice (Nikola Micajová)</vt:lpstr>
      <vt:lpstr>Moje resumé  HAMMERSLEY a ATKINSON: Ethnography. Principles and Practice</vt:lpstr>
      <vt:lpstr>SZCZEPANIK: State socialist mode of production</vt:lpstr>
      <vt:lpstr>SZCZEPANIK: State socialist mode of production (Kristina Sverkunová) </vt:lpstr>
      <vt:lpstr>Moje resumé  SZCZEPANIK: State socialist mode of production</vt:lpstr>
      <vt:lpstr>Resumé odborných/metodologických textů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FAVMKa080</dc:title>
  <dc:creator>Šárka Gmiterková</dc:creator>
  <cp:lastModifiedBy>Šárka Jelínek Gmiterková</cp:lastModifiedBy>
  <cp:revision>5</cp:revision>
  <dcterms:created xsi:type="dcterms:W3CDTF">2022-05-07T03:07:53Z</dcterms:created>
  <dcterms:modified xsi:type="dcterms:W3CDTF">2024-08-31T10:42:16Z</dcterms:modified>
</cp:coreProperties>
</file>