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436" r:id="rId5"/>
    <p:sldId id="437" r:id="rId6"/>
    <p:sldId id="438" r:id="rId7"/>
    <p:sldId id="439" r:id="rId8"/>
    <p:sldId id="440" r:id="rId9"/>
    <p:sldId id="441" r:id="rId10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6" name="Obdélník 5"/>
          <p:cNvSpPr/>
          <p:nvPr/>
        </p:nvSpPr>
        <p:spPr>
          <a:xfrm>
            <a:off x="3481432" y="3796495"/>
            <a:ext cx="2162131" cy="46166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„Znovusjednocení“ Západu</a:t>
            </a:r>
          </a:p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(447–561/657)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827475" y="712177"/>
            <a:ext cx="2187527" cy="267765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altLang="de-DE" sz="1200" b="1" dirty="0">
                <a:latin typeface="Times New Roman" panose="02020603050405020304" pitchFamily="18" charset="0"/>
              </a:rPr>
              <a:t>Úvod do terminologie</a:t>
            </a:r>
          </a:p>
          <a:p>
            <a:pPr>
              <a:defRPr/>
            </a:pPr>
            <a:endParaRPr lang="cs-CZ" altLang="de-DE" sz="1200" b="1" dirty="0"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cs-CZ" altLang="de-DE" sz="1200" dirty="0">
                <a:latin typeface="Times New Roman" panose="02020603050405020304" pitchFamily="18" charset="0"/>
              </a:rPr>
              <a:t>Frankové </a:t>
            </a:r>
            <a:r>
              <a:rPr lang="cs-CZ" altLang="de-DE" sz="1200" dirty="0" err="1">
                <a:latin typeface="Times New Roman" panose="02020603050405020304" pitchFamily="18" charset="0"/>
              </a:rPr>
              <a:t>ripuárští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cs-CZ" altLang="de-DE" sz="1200" dirty="0">
                <a:latin typeface="Times New Roman" panose="02020603050405020304" pitchFamily="18" charset="0"/>
              </a:rPr>
              <a:t>(</a:t>
            </a:r>
            <a:r>
              <a:rPr lang="cs-CZ" altLang="de-DE" sz="1200" i="1" dirty="0">
                <a:latin typeface="Times New Roman" panose="02020603050405020304" pitchFamily="18" charset="0"/>
              </a:rPr>
              <a:t>Lex 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Ripuaria</a:t>
            </a:r>
            <a:r>
              <a:rPr lang="cs-CZ" altLang="de-DE" sz="1200" dirty="0">
                <a:latin typeface="Times New Roman" panose="02020603050405020304" pitchFamily="18" charset="0"/>
              </a:rPr>
              <a:t>)</a:t>
            </a:r>
          </a:p>
          <a:p>
            <a:pPr>
              <a:defRPr/>
            </a:pPr>
            <a:endParaRPr lang="cs-CZ" altLang="de-DE" sz="1200" dirty="0"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cs-CZ" altLang="de-DE" sz="1200" dirty="0" err="1">
                <a:latin typeface="Times New Roman" panose="02020603050405020304" pitchFamily="18" charset="0"/>
              </a:rPr>
              <a:t>Fankové</a:t>
            </a:r>
            <a:r>
              <a:rPr lang="cs-CZ" altLang="de-DE" sz="1200" dirty="0">
                <a:latin typeface="Times New Roman" panose="02020603050405020304" pitchFamily="18" charset="0"/>
              </a:rPr>
              <a:t> sálští</a:t>
            </a:r>
          </a:p>
          <a:p>
            <a:pPr>
              <a:defRPr/>
            </a:pPr>
            <a:r>
              <a:rPr lang="cs-CZ" altLang="de-DE" sz="1200" dirty="0">
                <a:latin typeface="Times New Roman" panose="02020603050405020304" pitchFamily="18" charset="0"/>
              </a:rPr>
              <a:t>(</a:t>
            </a:r>
            <a:r>
              <a:rPr lang="cs-CZ" altLang="de-DE" sz="1200" i="1" dirty="0">
                <a:latin typeface="Times New Roman" panose="02020603050405020304" pitchFamily="18" charset="0"/>
              </a:rPr>
              <a:t>Lex 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Salica</a:t>
            </a:r>
            <a:r>
              <a:rPr lang="cs-CZ" altLang="de-DE" sz="1200" dirty="0">
                <a:latin typeface="Times New Roman" panose="02020603050405020304" pitchFamily="18" charset="0"/>
              </a:rPr>
              <a:t>)</a:t>
            </a:r>
          </a:p>
          <a:p>
            <a:pPr>
              <a:defRPr/>
            </a:pPr>
            <a:endParaRPr lang="cs-CZ" altLang="de-DE" sz="1200" dirty="0"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cs-CZ" altLang="de-DE" sz="1200" dirty="0">
                <a:latin typeface="Times New Roman" panose="02020603050405020304" pitchFamily="18" charset="0"/>
              </a:rPr>
              <a:t>Majordomát (</a:t>
            </a:r>
            <a:r>
              <a:rPr lang="cs-CZ" altLang="de-DE" sz="1200" i="1" dirty="0">
                <a:latin typeface="Times New Roman" panose="02020603050405020304" pitchFamily="18" charset="0"/>
              </a:rPr>
              <a:t>maior 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domus</a:t>
            </a:r>
            <a:r>
              <a:rPr lang="cs-CZ" altLang="de-DE" sz="1200" dirty="0">
                <a:latin typeface="Times New Roman" panose="02020603050405020304" pitchFamily="18" charset="0"/>
              </a:rPr>
              <a:t>)</a:t>
            </a:r>
          </a:p>
          <a:p>
            <a:pPr>
              <a:defRPr/>
            </a:pPr>
            <a:r>
              <a:rPr lang="cs-CZ" altLang="de-DE" sz="1200" dirty="0">
                <a:latin typeface="Times New Roman" panose="02020603050405020304" pitchFamily="18" charset="0"/>
              </a:rPr>
              <a:t>Poslední „venkovská“ civilizace</a:t>
            </a:r>
          </a:p>
          <a:p>
            <a:pPr>
              <a:defRPr/>
            </a:pPr>
            <a:r>
              <a:rPr lang="cs-CZ" altLang="de-DE" sz="1200" dirty="0">
                <a:latin typeface="Times New Roman" panose="02020603050405020304" pitchFamily="18" charset="0"/>
              </a:rPr>
              <a:t>Soustava dvorců</a:t>
            </a:r>
          </a:p>
          <a:p>
            <a:pPr>
              <a:defRPr/>
            </a:pPr>
            <a:endParaRPr lang="cs-CZ" altLang="de-DE" sz="1200" dirty="0"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cs-CZ" altLang="de-DE" sz="1200" dirty="0">
                <a:latin typeface="Times New Roman" panose="02020603050405020304" pitchFamily="18" charset="0"/>
              </a:rPr>
              <a:t>„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Rex</a:t>
            </a:r>
            <a:r>
              <a:rPr lang="cs-CZ" altLang="de-DE" sz="1200" i="1" dirty="0">
                <a:latin typeface="Times New Roman" panose="02020603050405020304" pitchFamily="18" charset="0"/>
              </a:rPr>
              <a:t> </a:t>
            </a:r>
            <a:r>
              <a:rPr lang="cs-CZ" altLang="de-DE" sz="1200" i="1" dirty="0" err="1">
                <a:latin typeface="Times New Roman" panose="02020603050405020304" pitchFamily="18" charset="0"/>
              </a:rPr>
              <a:t>crinitus</a:t>
            </a:r>
            <a:r>
              <a:rPr lang="cs-CZ" altLang="de-DE" sz="1200" dirty="0">
                <a:latin typeface="Times New Roman" panose="02020603050405020304" pitchFamily="18" charset="0"/>
              </a:rPr>
              <a:t>“</a:t>
            </a:r>
          </a:p>
          <a:p>
            <a:pPr>
              <a:defRPr/>
            </a:pPr>
            <a:r>
              <a:rPr lang="cs-CZ" altLang="de-DE" sz="1200" dirty="0">
                <a:latin typeface="Times New Roman" panose="02020603050405020304" pitchFamily="18" charset="0"/>
              </a:rPr>
              <a:t>Král, či spíše volený vůdce</a:t>
            </a:r>
          </a:p>
        </p:txBody>
      </p:sp>
    </p:spTree>
    <p:extLst>
      <p:ext uri="{BB962C8B-B14F-4D97-AF65-F5344CB8AC3E}">
        <p14:creationId xmlns:p14="http://schemas.microsoft.com/office/powerpoint/2010/main" val="437538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635382" y="1099093"/>
            <a:ext cx="2207656" cy="1754326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Vstup Franků do dějin</a:t>
            </a:r>
          </a:p>
          <a:p>
            <a:endParaRPr lang="cs-CZ" altLang="de-DE" sz="1200" b="1" dirty="0">
              <a:latin typeface="Times New Roman" panose="02020603050405020304" pitchFamily="18" charset="0"/>
            </a:endParaRPr>
          </a:p>
          <a:p>
            <a:r>
              <a:rPr lang="cs-CZ" altLang="de-DE" sz="1200" dirty="0" err="1">
                <a:latin typeface="Times New Roman" panose="02020603050405020304" pitchFamily="18" charset="0"/>
              </a:rPr>
              <a:t>Chlodio</a:t>
            </a:r>
            <a:r>
              <a:rPr lang="cs-CZ" altLang="de-DE" sz="1200" dirty="0">
                <a:latin typeface="Times New Roman" panose="02020603050405020304" pitchFamily="18" charset="0"/>
              </a:rPr>
              <a:t> † 447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428 zastaven Římany na </a:t>
            </a:r>
            <a:r>
              <a:rPr lang="cs-CZ" altLang="de-DE" sz="1200" dirty="0" err="1">
                <a:latin typeface="Times New Roman" panose="02020603050405020304" pitchFamily="18" charset="0"/>
              </a:rPr>
              <a:t>Sommě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 err="1">
                <a:latin typeface="Times New Roman" panose="02020603050405020304" pitchFamily="18" charset="0"/>
              </a:rPr>
              <a:t>Merowech</a:t>
            </a:r>
            <a:r>
              <a:rPr lang="cs-CZ" altLang="de-DE" sz="1200" dirty="0">
                <a:latin typeface="Times New Roman" panose="02020603050405020304" pitchFamily="18" charset="0"/>
              </a:rPr>
              <a:t> (448–457)</a:t>
            </a:r>
          </a:p>
          <a:p>
            <a:endParaRPr lang="cs-CZ" altLang="de-DE" sz="1200" b="1" dirty="0">
              <a:latin typeface="Times New Roman" panose="02020603050405020304" pitchFamily="18" charset="0"/>
            </a:endParaRPr>
          </a:p>
          <a:p>
            <a:r>
              <a:rPr lang="cs-CZ" altLang="de-DE" sz="1200" dirty="0" err="1">
                <a:latin typeface="Times New Roman" panose="02020603050405020304" pitchFamily="18" charset="0"/>
              </a:rPr>
              <a:t>Childerich</a:t>
            </a:r>
            <a:r>
              <a:rPr lang="cs-CZ" altLang="de-DE" sz="1200" dirty="0">
                <a:latin typeface="Times New Roman" panose="02020603050405020304" pitchFamily="18" charset="0"/>
              </a:rPr>
              <a:t> (457–481)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Hrobka v </a:t>
            </a:r>
            <a:r>
              <a:rPr lang="cs-CZ" altLang="de-DE" sz="1200" dirty="0" err="1">
                <a:latin typeface="Times New Roman" panose="02020603050405020304" pitchFamily="18" charset="0"/>
              </a:rPr>
              <a:t>Tournai</a:t>
            </a:r>
            <a:endParaRPr lang="cs-CZ" altLang="de-DE" sz="12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92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493381" y="432776"/>
            <a:ext cx="2461846" cy="30469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200" b="1" dirty="0" err="1">
                <a:latin typeface="Times New Roman" panose="02020603050405020304" pitchFamily="18" charset="0"/>
              </a:rPr>
              <a:t>Chlodowech</a:t>
            </a:r>
            <a:r>
              <a:rPr lang="cs-CZ" altLang="de-DE" sz="1200" b="1" dirty="0">
                <a:latin typeface="Times New Roman" panose="02020603050405020304" pitchFamily="18" charset="0"/>
              </a:rPr>
              <a:t> (481–511)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486</a:t>
            </a:r>
          </a:p>
          <a:p>
            <a:r>
              <a:rPr lang="cs-CZ" altLang="de-DE" sz="1200" dirty="0" err="1">
                <a:latin typeface="Times New Roman" panose="02020603050405020304" pitchFamily="18" charset="0"/>
              </a:rPr>
              <a:t>Soissons</a:t>
            </a:r>
            <a:r>
              <a:rPr lang="cs-CZ" altLang="de-DE" sz="1200" dirty="0">
                <a:latin typeface="Times New Roman" panose="02020603050405020304" pitchFamily="18" charset="0"/>
              </a:rPr>
              <a:t>, porážka </a:t>
            </a:r>
            <a:r>
              <a:rPr lang="cs-CZ" altLang="de-DE" sz="1200" dirty="0" err="1">
                <a:latin typeface="Times New Roman" panose="02020603050405020304" pitchFamily="18" charset="0"/>
              </a:rPr>
              <a:t>Syagria</a:t>
            </a:r>
            <a:r>
              <a:rPr lang="cs-CZ" altLang="de-DE" sz="1200" dirty="0">
                <a:latin typeface="Times New Roman" panose="02020603050405020304" pitchFamily="18" charset="0"/>
              </a:rPr>
              <a:t>, hranice na Loiře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493</a:t>
            </a:r>
          </a:p>
          <a:p>
            <a:r>
              <a:rPr lang="cs-CZ" altLang="de-DE" sz="1200" dirty="0" err="1">
                <a:latin typeface="Times New Roman" panose="02020603050405020304" pitchFamily="18" charset="0"/>
              </a:rPr>
              <a:t>Hrotechildis</a:t>
            </a:r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 err="1">
                <a:latin typeface="Times New Roman" panose="02020603050405020304" pitchFamily="18" charset="0"/>
              </a:rPr>
              <a:t>Chlodvechův</a:t>
            </a:r>
            <a:r>
              <a:rPr lang="cs-CZ" altLang="de-DE" sz="1200" dirty="0">
                <a:latin typeface="Times New Roman" panose="02020603050405020304" pitchFamily="18" charset="0"/>
              </a:rPr>
              <a:t> křest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507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Bitva u </a:t>
            </a:r>
            <a:r>
              <a:rPr lang="cs-CZ" altLang="de-DE" sz="1200" dirty="0" err="1">
                <a:latin typeface="Times New Roman" panose="02020603050405020304" pitchFamily="18" charset="0"/>
              </a:rPr>
              <a:t>Vouillé</a:t>
            </a:r>
            <a:r>
              <a:rPr lang="cs-CZ" altLang="de-DE" sz="1200" dirty="0">
                <a:latin typeface="Times New Roman" panose="02020603050405020304" pitchFamily="18" charset="0"/>
              </a:rPr>
              <a:t>, porážka vizigótského krále </a:t>
            </a:r>
            <a:r>
              <a:rPr lang="cs-CZ" altLang="de-DE" sz="1200" dirty="0" err="1">
                <a:latin typeface="Times New Roman" panose="02020603050405020304" pitchFamily="18" charset="0"/>
              </a:rPr>
              <a:t>Alaricha</a:t>
            </a:r>
            <a:r>
              <a:rPr lang="cs-CZ" altLang="de-DE" sz="1200" dirty="0">
                <a:latin typeface="Times New Roman" panose="02020603050405020304" pitchFamily="18" charset="0"/>
              </a:rPr>
              <a:t> II.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Východořímský císař </a:t>
            </a:r>
            <a:r>
              <a:rPr lang="cs-CZ" altLang="de-DE" sz="1200" dirty="0" err="1">
                <a:latin typeface="Times New Roman" panose="02020603050405020304" pitchFamily="18" charset="0"/>
              </a:rPr>
              <a:t>Anastasios</a:t>
            </a:r>
            <a:r>
              <a:rPr lang="cs-CZ" altLang="de-DE" sz="1200" dirty="0">
                <a:latin typeface="Times New Roman" panose="02020603050405020304" pitchFamily="18" charset="0"/>
              </a:rPr>
              <a:t> I. udělil </a:t>
            </a:r>
            <a:r>
              <a:rPr lang="cs-CZ" altLang="de-DE" sz="1200" dirty="0" err="1">
                <a:latin typeface="Times New Roman" panose="02020603050405020304" pitchFamily="18" charset="0"/>
              </a:rPr>
              <a:t>Chlodowechovi</a:t>
            </a:r>
            <a:r>
              <a:rPr lang="cs-CZ" altLang="de-DE" sz="1200" dirty="0">
                <a:latin typeface="Times New Roman" panose="02020603050405020304" pitchFamily="18" charset="0"/>
              </a:rPr>
              <a:t> titul konsula</a:t>
            </a:r>
          </a:p>
        </p:txBody>
      </p:sp>
    </p:spTree>
    <p:extLst>
      <p:ext uri="{BB962C8B-B14F-4D97-AF65-F5344CB8AC3E}">
        <p14:creationId xmlns:p14="http://schemas.microsoft.com/office/powerpoint/2010/main" val="3681872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775100" y="3103044"/>
            <a:ext cx="1610750" cy="304698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altLang="de-DE" sz="1200" b="1" dirty="0">
                <a:latin typeface="Times New Roman" panose="02020603050405020304" pitchFamily="18" charset="0"/>
              </a:rPr>
              <a:t>511: Dělení říše</a:t>
            </a:r>
          </a:p>
          <a:p>
            <a:endParaRPr lang="cs-CZ" altLang="de-DE" sz="1200" i="1" dirty="0">
              <a:latin typeface="Times New Roman" panose="02020603050405020304" pitchFamily="18" charset="0"/>
            </a:endParaRPr>
          </a:p>
          <a:p>
            <a:r>
              <a:rPr lang="cs-CZ" altLang="de-DE" sz="1200" i="1" dirty="0" err="1">
                <a:latin typeface="Times New Roman" panose="02020603050405020304" pitchFamily="18" charset="0"/>
              </a:rPr>
              <a:t>Theuderich</a:t>
            </a:r>
            <a:endParaRPr lang="cs-CZ" altLang="de-DE" sz="1200" i="1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(Remeš)</a:t>
            </a:r>
          </a:p>
          <a:p>
            <a:endParaRPr lang="cs-CZ" altLang="de-DE" sz="1200" i="1" dirty="0">
              <a:latin typeface="Times New Roman" panose="02020603050405020304" pitchFamily="18" charset="0"/>
            </a:endParaRPr>
          </a:p>
          <a:p>
            <a:r>
              <a:rPr lang="cs-CZ" altLang="de-DE" sz="1200" i="1" dirty="0" err="1">
                <a:latin typeface="Times New Roman" panose="02020603050405020304" pitchFamily="18" charset="0"/>
              </a:rPr>
              <a:t>Chlodomer</a:t>
            </a:r>
            <a:endParaRPr lang="cs-CZ" altLang="de-DE" sz="1200" i="1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(</a:t>
            </a:r>
            <a:r>
              <a:rPr lang="cs-CZ" altLang="de-DE" sz="1200" dirty="0" err="1">
                <a:latin typeface="Times New Roman" panose="02020603050405020304" pitchFamily="18" charset="0"/>
              </a:rPr>
              <a:t>Orleáns</a:t>
            </a:r>
            <a:r>
              <a:rPr lang="cs-CZ" altLang="de-DE" sz="1200" dirty="0">
                <a:latin typeface="Times New Roman" panose="02020603050405020304" pitchFamily="18" charset="0"/>
              </a:rPr>
              <a:t>)</a:t>
            </a:r>
          </a:p>
          <a:p>
            <a:endParaRPr lang="cs-CZ" altLang="de-DE" sz="1200" i="1" dirty="0">
              <a:latin typeface="Times New Roman" panose="02020603050405020304" pitchFamily="18" charset="0"/>
            </a:endParaRPr>
          </a:p>
          <a:p>
            <a:r>
              <a:rPr lang="cs-CZ" altLang="de-DE" sz="1200" i="1" dirty="0" err="1">
                <a:latin typeface="Times New Roman" panose="02020603050405020304" pitchFamily="18" charset="0"/>
              </a:rPr>
              <a:t>Childebert</a:t>
            </a:r>
            <a:endParaRPr lang="cs-CZ" altLang="de-DE" sz="1200" i="1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(Paříž)</a:t>
            </a:r>
          </a:p>
          <a:p>
            <a:endParaRPr lang="cs-CZ" altLang="de-DE" sz="1200" i="1" dirty="0">
              <a:latin typeface="Times New Roman" panose="02020603050405020304" pitchFamily="18" charset="0"/>
            </a:endParaRPr>
          </a:p>
          <a:p>
            <a:r>
              <a:rPr lang="cs-CZ" altLang="de-DE" sz="1200" i="1" dirty="0" err="1">
                <a:latin typeface="Times New Roman" panose="02020603050405020304" pitchFamily="18" charset="0"/>
              </a:rPr>
              <a:t>Chlothachar</a:t>
            </a:r>
            <a:endParaRPr lang="cs-CZ" altLang="de-DE" sz="1200" i="1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(</a:t>
            </a:r>
            <a:r>
              <a:rPr lang="cs-CZ" altLang="de-DE" sz="1200" dirty="0" err="1">
                <a:latin typeface="Times New Roman" panose="02020603050405020304" pitchFamily="18" charset="0"/>
              </a:rPr>
              <a:t>Soissons</a:t>
            </a:r>
            <a:r>
              <a:rPr lang="cs-CZ" altLang="de-DE" sz="1200" dirty="0">
                <a:latin typeface="Times New Roman" panose="02020603050405020304" pitchFamily="18" charset="0"/>
              </a:rPr>
              <a:t>)</a:t>
            </a:r>
          </a:p>
          <a:p>
            <a:endParaRPr lang="cs-CZ" altLang="de-DE" sz="1200" dirty="0">
              <a:latin typeface="Times New Roman" panose="02020603050405020304" pitchFamily="18" charset="0"/>
            </a:endParaRP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Po roce 561:</a:t>
            </a:r>
          </a:p>
          <a:p>
            <a:r>
              <a:rPr lang="cs-CZ" altLang="de-DE" sz="1200" dirty="0">
                <a:latin typeface="Times New Roman" panose="02020603050405020304" pitchFamily="18" charset="0"/>
              </a:rPr>
              <a:t>Sílící vliv majordomů</a:t>
            </a:r>
          </a:p>
        </p:txBody>
      </p:sp>
      <p:sp>
        <p:nvSpPr>
          <p:cNvPr id="6" name="Obdélník 5"/>
          <p:cNvSpPr/>
          <p:nvPr/>
        </p:nvSpPr>
        <p:spPr>
          <a:xfrm>
            <a:off x="9970125" y="3841708"/>
            <a:ext cx="1721946" cy="156966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Majordomát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Austrasie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Neustrie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Akvitánie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Burgundsko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Grimoald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Starší († 657?)</a:t>
            </a:r>
          </a:p>
        </p:txBody>
      </p:sp>
    </p:spTree>
    <p:extLst>
      <p:ext uri="{BB962C8B-B14F-4D97-AF65-F5344CB8AC3E}">
        <p14:creationId xmlns:p14="http://schemas.microsoft.com/office/powerpoint/2010/main" val="4195343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4438488" y="223799"/>
            <a:ext cx="2300068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cs-CZ" altLang="de-DE" sz="1200" b="1" dirty="0">
                <a:latin typeface="Times New Roman" panose="02020603050405020304" pitchFamily="18" charset="0"/>
              </a:rPr>
              <a:t>Věk stárnoucích králů</a:t>
            </a:r>
          </a:p>
          <a:p>
            <a:pPr algn="ctr"/>
            <a:r>
              <a:rPr lang="cs-CZ" altLang="de-DE" sz="1200" b="1" dirty="0">
                <a:latin typeface="Times New Roman" panose="02020603050405020304" pitchFamily="18" charset="0"/>
              </a:rPr>
              <a:t>(561–657)</a:t>
            </a:r>
            <a:endParaRPr lang="cs-CZ" sz="1200" dirty="0"/>
          </a:p>
        </p:txBody>
      </p:sp>
      <p:sp>
        <p:nvSpPr>
          <p:cNvPr id="6" name="Obdélník 5"/>
          <p:cNvSpPr/>
          <p:nvPr/>
        </p:nvSpPr>
        <p:spPr>
          <a:xfrm>
            <a:off x="8740837" y="5480321"/>
            <a:ext cx="3014671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r>
              <a:rPr lang="cs-CZ" altLang="de-DE" sz="1200" dirty="0">
                <a:latin typeface="Times New Roman" panose="02020603050405020304" pitchFamily="18" charset="0"/>
              </a:rPr>
              <a:t>Merovejská říše za </a:t>
            </a:r>
            <a:r>
              <a:rPr lang="cs-CZ" altLang="de-DE" sz="1200" dirty="0" err="1">
                <a:latin typeface="Times New Roman" panose="02020603050405020304" pitchFamily="18" charset="0"/>
              </a:rPr>
              <a:t>Chlothachara</a:t>
            </a:r>
            <a:r>
              <a:rPr lang="cs-CZ" altLang="de-DE" sz="1200" dirty="0">
                <a:latin typeface="Times New Roman" panose="02020603050405020304" pitchFamily="18" charset="0"/>
              </a:rPr>
              <a:t> I. (511–561)</a:t>
            </a:r>
          </a:p>
        </p:txBody>
      </p:sp>
      <p:sp>
        <p:nvSpPr>
          <p:cNvPr id="8" name="Obdélník 7"/>
          <p:cNvSpPr/>
          <p:nvPr/>
        </p:nvSpPr>
        <p:spPr>
          <a:xfrm>
            <a:off x="246488" y="223596"/>
            <a:ext cx="4000500" cy="63709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Einhard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(kolem 830): 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Dříve Frankům vládl rod Merovejců (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gens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Meroingorum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který měl prázdný královský titul. 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Bohatství a moc (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opes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et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potentia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regni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drželi správcové paláce, majordomové 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Merovejci si pěstovali dlouhé vlasy, seděli na trůně a předstírali panování. 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Přijímali posly a na závěr slyšení jim oznámili svou vůli, jež jim však byla sdělena, či rovnou přikázána majordomy. 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Sami směli vlastnit pouze skromný dvorec s nízkým výnosem a nepočetným služebnictvem. 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sz="1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Merovejci = „líní králové“ (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rois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fainéants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Přesouvali z jednoho shromáždění k druhému na vozech tažených volským spřežením. 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Pisatel vzhlížel ke Karlu Velikému a že patřil k důvěrníkům jeho syna Ludvíka Pobožného. 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Proto upravil obraz Merovejců do podoby, jež legitimizovala rok 751, kdy Pipin III. Krátký (751–768) převzal vládu ve franské říši.</a:t>
            </a:r>
            <a:endParaRPr lang="cs-CZ" sz="1200" dirty="0"/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8E84508F-4F41-4F08-9E80-4CC15923B790}"/>
              </a:ext>
            </a:extLst>
          </p:cNvPr>
          <p:cNvCxnSpPr/>
          <p:nvPr/>
        </p:nvCxnSpPr>
        <p:spPr bwMode="auto">
          <a:xfrm>
            <a:off x="436492" y="3349869"/>
            <a:ext cx="0" cy="49237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EA89C574-480F-49DF-A709-EA8C7F248BCB}"/>
              </a:ext>
            </a:extLst>
          </p:cNvPr>
          <p:cNvCxnSpPr/>
          <p:nvPr/>
        </p:nvCxnSpPr>
        <p:spPr bwMode="auto">
          <a:xfrm>
            <a:off x="2309254" y="4703885"/>
            <a:ext cx="0" cy="41323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1855180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318</Words>
  <Application>Microsoft Office PowerPoint</Application>
  <PresentationFormat>Širokoúhlá obrazovka</PresentationFormat>
  <Paragraphs>93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272</cp:revision>
  <cp:lastPrinted>2019-10-16T06:26:31Z</cp:lastPrinted>
  <dcterms:created xsi:type="dcterms:W3CDTF">2019-09-26T11:11:15Z</dcterms:created>
  <dcterms:modified xsi:type="dcterms:W3CDTF">2024-03-04T08:24:38Z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