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83A7B1D-2A2D-42E4-B555-009D54608A23}"/>
              </a:ext>
            </a:extLst>
          </p:cNvPr>
          <p:cNvSpPr/>
          <p:nvPr/>
        </p:nvSpPr>
        <p:spPr>
          <a:xfrm>
            <a:off x="2304053" y="3583973"/>
            <a:ext cx="2531715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Teritorializace</a:t>
            </a:r>
            <a:r>
              <a:rPr lang="cs-CZ" altLang="de-DE" sz="1600" b="1" dirty="0">
                <a:latin typeface="Times New Roman" panose="02020603050405020304" pitchFamily="18" charset="0"/>
              </a:rPr>
              <a:t>“</a:t>
            </a:r>
          </a:p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Římsko-německé říše</a:t>
            </a:r>
          </a:p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1076–1806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7203FB1-D3C6-4AFE-AA0A-3E89792033B9}"/>
              </a:ext>
            </a:extLst>
          </p:cNvPr>
          <p:cNvCxnSpPr/>
          <p:nvPr/>
        </p:nvCxnSpPr>
        <p:spPr bwMode="auto">
          <a:xfrm flipV="1">
            <a:off x="3234526" y="2490867"/>
            <a:ext cx="3749040" cy="1289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F518038E-4391-45B0-A6A0-388C7FD5F259}"/>
              </a:ext>
            </a:extLst>
          </p:cNvPr>
          <p:cNvSpPr/>
          <p:nvPr/>
        </p:nvSpPr>
        <p:spPr>
          <a:xfrm>
            <a:off x="312865" y="1148801"/>
            <a:ext cx="3114955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Římsko-německá říše v 10. století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5184FE-CB0E-4D97-B0A3-4A9A56DFEB4D}"/>
              </a:ext>
            </a:extLst>
          </p:cNvPr>
          <p:cNvSpPr/>
          <p:nvPr/>
        </p:nvSpPr>
        <p:spPr>
          <a:xfrm>
            <a:off x="7071088" y="5369641"/>
            <a:ext cx="1829347" cy="2769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…a o čtyři století později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790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4A8E148-9358-4AC4-BB1A-48980EF0409E}"/>
              </a:ext>
            </a:extLst>
          </p:cNvPr>
          <p:cNvSpPr/>
          <p:nvPr/>
        </p:nvSpPr>
        <p:spPr>
          <a:xfrm>
            <a:off x="438377" y="551289"/>
            <a:ext cx="3825892" cy="57554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Řetězec příčin a následků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1.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Systémová příčina: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Povaha moci římsko-německých králů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Absence kompaktního rodového majetku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Volební hlas říšských knížat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2.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Impuls: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Boj o investituru (1075–1122)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3.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Následek: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Vzestup moci říšských knížat: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Welfové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Wittelsbachové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Štaufové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Babenberkové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Přemyslovci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Wettinové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Askánci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4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18FAB38-8198-4D49-B2CB-26C8642119E3}"/>
              </a:ext>
            </a:extLst>
          </p:cNvPr>
          <p:cNvSpPr/>
          <p:nvPr/>
        </p:nvSpPr>
        <p:spPr>
          <a:xfrm>
            <a:off x="519632" y="622798"/>
            <a:ext cx="309400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600" b="1" dirty="0">
                <a:latin typeface="Times New Roman" panose="02020603050405020304" pitchFamily="18" charset="0"/>
              </a:rPr>
              <a:t>Volba Friedricha I. Barbarossy</a:t>
            </a:r>
          </a:p>
          <a:p>
            <a:pPr algn="ctr"/>
            <a:r>
              <a:rPr lang="cs-CZ" altLang="de-DE" sz="1600" dirty="0">
                <a:latin typeface="Times New Roman" panose="02020603050405020304" pitchFamily="18" charset="0"/>
              </a:rPr>
              <a:t>(4. března 1152)</a:t>
            </a:r>
          </a:p>
        </p:txBody>
      </p:sp>
    </p:spTree>
    <p:extLst>
      <p:ext uri="{BB962C8B-B14F-4D97-AF65-F5344CB8AC3E}">
        <p14:creationId xmlns:p14="http://schemas.microsoft.com/office/powerpoint/2010/main" val="221550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909B9722-38C3-4D87-8780-B06487A9D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69" y="561408"/>
            <a:ext cx="365356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„Honor </a:t>
            </a:r>
            <a:r>
              <a:rPr lang="cs-CZ" altLang="de-DE" sz="16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imperii</a:t>
            </a: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“: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Pokus o obnovu říšského univerzalismu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3A48642-908F-4FE6-ADAB-187776515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69" y="1817948"/>
            <a:ext cx="2902531" cy="329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1158: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Dobytí Milána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1167: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Katastrofa před Římem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1175: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Legnana</a:t>
            </a:r>
            <a:endParaRPr lang="cs-CZ" altLang="de-DE" sz="16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1177: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Benátský mír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1180: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Proces nad Jindřichem Lvem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Návrat ke konsenzuálnímu výkonu císařské moci</a:t>
            </a:r>
            <a:endParaRPr lang="cs-CZ" altLang="de-DE" sz="1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89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F07D620-EF0E-4BF3-9326-E7B51E0E3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322" y="296263"/>
            <a:ext cx="2318263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Třetí „křížová výprava“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(1189–1192)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8F57023-9D19-435B-A03D-2D69AEB22D17}"/>
              </a:ext>
            </a:extLst>
          </p:cNvPr>
          <p:cNvSpPr/>
          <p:nvPr/>
        </p:nvSpPr>
        <p:spPr>
          <a:xfrm>
            <a:off x="4132385" y="296263"/>
            <a:ext cx="7183315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Vyhlášena papežem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Řehořem VIII.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znovudobytí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Jeruzaléma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po bitvě u </a:t>
            </a:r>
            <a:r>
              <a:rPr lang="cs-CZ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Hattínu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roku 1187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zabral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Saladin</a:t>
            </a:r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Papež Řehoř VIII. odpověděl vyhlášením třetí křížové výpravy, k níž se přihlásili i nejmocnější panovníci křesťanského světa: 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římsko-německý císař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Fridrich Barbarossa</a:t>
            </a:r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francouzský král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Filip II. August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anglický král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II.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 jeho smrti jeho syn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Richard.</a:t>
            </a:r>
          </a:p>
        </p:txBody>
      </p:sp>
    </p:spTree>
    <p:extLst>
      <p:ext uri="{BB962C8B-B14F-4D97-AF65-F5344CB8AC3E}">
        <p14:creationId xmlns:p14="http://schemas.microsoft.com/office/powerpoint/2010/main" val="297504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E2AA9874-A920-454A-A249-322960336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86" y="771168"/>
            <a:ext cx="5805269" cy="6001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26. duben 1220: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i="1" dirty="0">
                <a:latin typeface="Times New Roman" panose="02020603050405020304" pitchFamily="18" charset="0"/>
              </a:rPr>
              <a:t>„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Confoederatio</a:t>
            </a:r>
            <a:r>
              <a:rPr lang="cs-CZ" altLang="cs-CZ" sz="1600" i="1" dirty="0">
                <a:latin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cum</a:t>
            </a:r>
            <a:r>
              <a:rPr lang="cs-CZ" altLang="cs-CZ" sz="1600" i="1" dirty="0">
                <a:latin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principibus</a:t>
            </a:r>
            <a:r>
              <a:rPr lang="cs-CZ" altLang="cs-CZ" sz="1600" i="1" dirty="0">
                <a:latin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ecclesiasticis</a:t>
            </a:r>
            <a:r>
              <a:rPr lang="cs-CZ" altLang="cs-CZ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22. listopadu 1220: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Císařská korunovace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1224: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Založení univerzity v Neapoli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1227: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První exkomunikace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1228–1229: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Pouť do Svaté země, Jeruzalém přešel pod správu křesťanů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1231: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„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Constitutiones</a:t>
            </a:r>
            <a:r>
              <a:rPr lang="cs-CZ" altLang="cs-CZ" sz="1600" i="1" dirty="0">
                <a:latin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Melfenses</a:t>
            </a:r>
            <a:r>
              <a:rPr lang="cs-CZ" altLang="cs-CZ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Květen 1232: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„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Statutum</a:t>
            </a:r>
            <a:r>
              <a:rPr lang="cs-CZ" altLang="cs-CZ" sz="1600" i="1" dirty="0">
                <a:latin typeface="Times New Roman" panose="02020603050405020304" pitchFamily="18" charset="0"/>
              </a:rPr>
              <a:t> in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favorem</a:t>
            </a:r>
            <a:r>
              <a:rPr lang="cs-CZ" altLang="cs-CZ" sz="1600" i="1" dirty="0">
                <a:latin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principum</a:t>
            </a:r>
            <a:r>
              <a:rPr lang="cs-CZ" altLang="cs-CZ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1239: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Druhá exkomunikace, vítězství u </a:t>
            </a:r>
            <a:r>
              <a:rPr lang="cs-CZ" altLang="cs-CZ" sz="1600" dirty="0" err="1">
                <a:latin typeface="Times New Roman" panose="02020603050405020304" pitchFamily="18" charset="0"/>
              </a:rPr>
              <a:t>Montecristo</a:t>
            </a:r>
            <a:r>
              <a:rPr lang="cs-CZ" altLang="cs-CZ" sz="1600" dirty="0">
                <a:latin typeface="Times New Roman" panose="02020603050405020304" pitchFamily="18" charset="0"/>
              </a:rPr>
              <a:t> (1241)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1246: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První spiknutí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1248: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Porážka před Parmou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1249: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Druhé spiknutí (Petr z </a:t>
            </a:r>
            <a:r>
              <a:rPr lang="cs-CZ" altLang="cs-CZ" sz="1600" dirty="0" err="1">
                <a:latin typeface="Times New Roman" panose="02020603050405020304" pitchFamily="18" charset="0"/>
              </a:rPr>
              <a:t>Viney</a:t>
            </a:r>
            <a:r>
              <a:rPr lang="cs-CZ" altLang="cs-CZ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</a:rPr>
              <a:t>13. prosinec 1250: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 err="1">
                <a:latin typeface="Times New Roman" panose="02020603050405020304" pitchFamily="18" charset="0"/>
              </a:rPr>
              <a:t>Castel</a:t>
            </a:r>
            <a:r>
              <a:rPr lang="cs-CZ" altLang="cs-CZ" sz="1600" dirty="0">
                <a:latin typeface="Times New Roman" panose="02020603050405020304" pitchFamily="18" charset="0"/>
              </a:rPr>
              <a:t> </a:t>
            </a:r>
            <a:r>
              <a:rPr lang="cs-CZ" altLang="cs-CZ" sz="1600" dirty="0" err="1">
                <a:latin typeface="Times New Roman" panose="02020603050405020304" pitchFamily="18" charset="0"/>
              </a:rPr>
              <a:t>Fiorentiono</a:t>
            </a:r>
            <a:r>
              <a:rPr lang="cs-CZ" altLang="cs-CZ" sz="1600" dirty="0">
                <a:latin typeface="Times New Roman" panose="02020603050405020304" pitchFamily="18" charset="0"/>
              </a:rPr>
              <a:t> (</a:t>
            </a:r>
            <a:r>
              <a:rPr lang="cs-CZ" altLang="cs-CZ" sz="1600" dirty="0" err="1">
                <a:latin typeface="Times New Roman" panose="02020603050405020304" pitchFamily="18" charset="0"/>
              </a:rPr>
              <a:t>Lucera</a:t>
            </a:r>
            <a:r>
              <a:rPr lang="cs-CZ" altLang="cs-CZ" sz="16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8A1296B-1E22-44FB-AA6D-82CE1C8D1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86" y="85189"/>
            <a:ext cx="5005168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Friedrich II. Sicilský: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Přesun mocenského těžiště na Jih/Západ</a:t>
            </a:r>
          </a:p>
        </p:txBody>
      </p:sp>
    </p:spTree>
    <p:extLst>
      <p:ext uri="{BB962C8B-B14F-4D97-AF65-F5344CB8AC3E}">
        <p14:creationId xmlns:p14="http://schemas.microsoft.com/office/powerpoint/2010/main" val="13441343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313</Words>
  <Application>Microsoft Office PowerPoint</Application>
  <PresentationFormat>Širokoúhlá obrazovka</PresentationFormat>
  <Paragraphs>82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284</cp:revision>
  <cp:lastPrinted>2019-10-16T06:26:31Z</cp:lastPrinted>
  <dcterms:created xsi:type="dcterms:W3CDTF">2019-09-26T11:11:15Z</dcterms:created>
  <dcterms:modified xsi:type="dcterms:W3CDTF">2024-04-29T07:20:13Z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