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sldIdLst>
    <p:sldId id="256" r:id="rId6"/>
    <p:sldId id="257" r:id="rId7"/>
    <p:sldId id="258" r:id="rId8"/>
    <p:sldId id="351" r:id="rId9"/>
    <p:sldId id="346" r:id="rId10"/>
    <p:sldId id="347" r:id="rId11"/>
    <p:sldId id="271" r:id="rId12"/>
    <p:sldId id="272" r:id="rId13"/>
    <p:sldId id="273" r:id="rId14"/>
    <p:sldId id="275" r:id="rId15"/>
    <p:sldId id="296" r:id="rId16"/>
    <p:sldId id="274" r:id="rId17"/>
    <p:sldId id="259" r:id="rId18"/>
    <p:sldId id="350" r:id="rId19"/>
    <p:sldId id="348" r:id="rId20"/>
    <p:sldId id="349" r:id="rId21"/>
    <p:sldId id="260" r:id="rId22"/>
    <p:sldId id="261" r:id="rId23"/>
    <p:sldId id="287" r:id="rId24"/>
    <p:sldId id="262" r:id="rId25"/>
    <p:sldId id="276" r:id="rId26"/>
    <p:sldId id="285" r:id="rId27"/>
    <p:sldId id="286" r:id="rId28"/>
    <p:sldId id="277" r:id="rId29"/>
    <p:sldId id="284" r:id="rId30"/>
    <p:sldId id="279" r:id="rId31"/>
    <p:sldId id="278" r:id="rId32"/>
    <p:sldId id="280" r:id="rId33"/>
    <p:sldId id="281" r:id="rId34"/>
    <p:sldId id="282" r:id="rId35"/>
    <p:sldId id="283" r:id="rId36"/>
    <p:sldId id="352" r:id="rId37"/>
    <p:sldId id="263" r:id="rId38"/>
    <p:sldId id="289" r:id="rId39"/>
    <p:sldId id="288" r:id="rId40"/>
    <p:sldId id="290" r:id="rId41"/>
    <p:sldId id="291" r:id="rId42"/>
    <p:sldId id="264" r:id="rId43"/>
    <p:sldId id="297" r:id="rId44"/>
    <p:sldId id="298" r:id="rId45"/>
    <p:sldId id="299" r:id="rId46"/>
    <p:sldId id="300" r:id="rId47"/>
    <p:sldId id="301" r:id="rId48"/>
    <p:sldId id="302" r:id="rId49"/>
    <p:sldId id="303" r:id="rId50"/>
    <p:sldId id="304" r:id="rId51"/>
    <p:sldId id="305" r:id="rId52"/>
    <p:sldId id="292" r:id="rId53"/>
    <p:sldId id="293" r:id="rId54"/>
    <p:sldId id="294" r:id="rId55"/>
    <p:sldId id="329"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28" r:id="rId69"/>
    <p:sldId id="265" r:id="rId70"/>
    <p:sldId id="266" r:id="rId71"/>
    <p:sldId id="325" r:id="rId72"/>
    <p:sldId id="267" r:id="rId73"/>
    <p:sldId id="327" r:id="rId74"/>
    <p:sldId id="326" r:id="rId75"/>
    <p:sldId id="323" r:id="rId76"/>
    <p:sldId id="324" r:id="rId77"/>
    <p:sldId id="322" r:id="rId78"/>
    <p:sldId id="321" r:id="rId79"/>
    <p:sldId id="320" r:id="rId80"/>
    <p:sldId id="319" r:id="rId81"/>
    <p:sldId id="318" r:id="rId82"/>
    <p:sldId id="295" r:id="rId83"/>
    <p:sldId id="332" r:id="rId84"/>
    <p:sldId id="340" r:id="rId85"/>
    <p:sldId id="333" r:id="rId86"/>
    <p:sldId id="334" r:id="rId87"/>
    <p:sldId id="335" r:id="rId88"/>
    <p:sldId id="336" r:id="rId89"/>
    <p:sldId id="337" r:id="rId90"/>
    <p:sldId id="338" r:id="rId91"/>
    <p:sldId id="339" r:id="rId92"/>
    <p:sldId id="268" r:id="rId93"/>
    <p:sldId id="330" r:id="rId94"/>
    <p:sldId id="331" r:id="rId95"/>
    <p:sldId id="269" r:id="rId96"/>
    <p:sldId id="344" r:id="rId97"/>
    <p:sldId id="343" r:id="rId98"/>
    <p:sldId id="342" r:id="rId99"/>
    <p:sldId id="341" r:id="rId100"/>
    <p:sldId id="345" r:id="rId101"/>
    <p:sldId id="270" r:id="rId102"/>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42A4C1-19E4-480B-B85F-9E5B378E5941}" v="4235" dt="2020-04-19T09:27:51.906"/>
    <p1510:client id="{F747A3EE-5D1F-464C-AC5E-F3268787C543}" v="29" dt="2020-04-20T05:43:03.0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79" d="100"/>
          <a:sy n="79" d="100"/>
        </p:scale>
        <p:origin x="126" y="6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07" Type="http://schemas.microsoft.com/office/2016/11/relationships/changesInfo" Target="changesInfos/changesInfo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presProps" Target="presProps.xml"/><Relationship Id="rId108"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káš Fasora" userId="S::6736@muni.cz::224fe41c-ce9e-4bea-adcf-530e2c5b8128" providerId="AD" clId="Web-{F747A3EE-5D1F-464C-AC5E-F3268787C543}"/>
    <pc:docChg chg="modSld sldOrd">
      <pc:chgData name="Lukáš Fasora" userId="S::6736@muni.cz::224fe41c-ce9e-4bea-adcf-530e2c5b8128" providerId="AD" clId="Web-{F747A3EE-5D1F-464C-AC5E-F3268787C543}" dt="2020-04-20T05:43:02.626" v="27" actId="20577"/>
      <pc:docMkLst>
        <pc:docMk/>
      </pc:docMkLst>
      <pc:sldChg chg="ord">
        <pc:chgData name="Lukáš Fasora" userId="S::6736@muni.cz::224fe41c-ce9e-4bea-adcf-530e2c5b8128" providerId="AD" clId="Web-{F747A3EE-5D1F-464C-AC5E-F3268787C543}" dt="2020-04-20T05:42:37.095" v="2"/>
        <pc:sldMkLst>
          <pc:docMk/>
          <pc:sldMk cId="3916083428" sldId="257"/>
        </pc:sldMkLst>
      </pc:sldChg>
      <pc:sldChg chg="ord">
        <pc:chgData name="Lukáš Fasora" userId="S::6736@muni.cz::224fe41c-ce9e-4bea-adcf-530e2c5b8128" providerId="AD" clId="Web-{F747A3EE-5D1F-464C-AC5E-F3268787C543}" dt="2020-04-20T05:42:43.423" v="3"/>
        <pc:sldMkLst>
          <pc:docMk/>
          <pc:sldMk cId="1201756665" sldId="258"/>
        </pc:sldMkLst>
      </pc:sldChg>
      <pc:sldChg chg="modSp">
        <pc:chgData name="Lukáš Fasora" userId="S::6736@muni.cz::224fe41c-ce9e-4bea-adcf-530e2c5b8128" providerId="AD" clId="Web-{F747A3EE-5D1F-464C-AC5E-F3268787C543}" dt="2020-04-20T05:43:02.626" v="26" actId="20577"/>
        <pc:sldMkLst>
          <pc:docMk/>
          <pc:sldMk cId="3811768309" sldId="259"/>
        </pc:sldMkLst>
        <pc:spChg chg="mod">
          <ac:chgData name="Lukáš Fasora" userId="S::6736@muni.cz::224fe41c-ce9e-4bea-adcf-530e2c5b8128" providerId="AD" clId="Web-{F747A3EE-5D1F-464C-AC5E-F3268787C543}" dt="2020-04-20T05:43:02.626" v="26" actId="20577"/>
          <ac:spMkLst>
            <pc:docMk/>
            <pc:sldMk cId="3811768309" sldId="259"/>
            <ac:spMk id="2" creationId="{00000000-0000-0000-0000-000000000000}"/>
          </ac:spMkLst>
        </pc:spChg>
      </pc:sldChg>
      <pc:sldChg chg="ord">
        <pc:chgData name="Lukáš Fasora" userId="S::6736@muni.cz::224fe41c-ce9e-4bea-adcf-530e2c5b8128" providerId="AD" clId="Web-{F747A3EE-5D1F-464C-AC5E-F3268787C543}" dt="2020-04-20T05:42:21.345" v="1"/>
        <pc:sldMkLst>
          <pc:docMk/>
          <pc:sldMk cId="685115964" sldId="269"/>
        </pc:sldMkLst>
      </pc:sldChg>
      <pc:sldChg chg="ord">
        <pc:chgData name="Lukáš Fasora" userId="S::6736@muni.cz::224fe41c-ce9e-4bea-adcf-530e2c5b8128" providerId="AD" clId="Web-{F747A3EE-5D1F-464C-AC5E-F3268787C543}" dt="2020-04-20T05:41:43.111" v="0"/>
        <pc:sldMkLst>
          <pc:docMk/>
          <pc:sldMk cId="465915554" sldId="270"/>
        </pc:sldMkLst>
      </pc:sldChg>
    </pc:docChg>
  </pc:docChgLst>
  <pc:docChgLst>
    <pc:chgData name="Lukáš Fasora" userId="S::6736@muni.cz::224fe41c-ce9e-4bea-adcf-530e2c5b8128" providerId="AD" clId="Web-{6042A4C1-19E4-480B-B85F-9E5B378E5941}"/>
    <pc:docChg chg="addSld modSld">
      <pc:chgData name="Lukáš Fasora" userId="S::6736@muni.cz::224fe41c-ce9e-4bea-adcf-530e2c5b8128" providerId="AD" clId="Web-{6042A4C1-19E4-480B-B85F-9E5B378E5941}" dt="2020-04-19T09:27:51.906" v="4228" actId="20577"/>
      <pc:docMkLst>
        <pc:docMk/>
      </pc:docMkLst>
      <pc:sldChg chg="modSp new">
        <pc:chgData name="Lukáš Fasora" userId="S::6736@muni.cz::224fe41c-ce9e-4bea-adcf-530e2c5b8128" providerId="AD" clId="Web-{6042A4C1-19E4-480B-B85F-9E5B378E5941}" dt="2020-04-19T09:06:36.813" v="999" actId="20577"/>
        <pc:sldMkLst>
          <pc:docMk/>
          <pc:sldMk cId="685115964" sldId="269"/>
        </pc:sldMkLst>
        <pc:spChg chg="mod">
          <ac:chgData name="Lukáš Fasora" userId="S::6736@muni.cz::224fe41c-ce9e-4bea-adcf-530e2c5b8128" providerId="AD" clId="Web-{6042A4C1-19E4-480B-B85F-9E5B378E5941}" dt="2020-04-19T09:00:14.110" v="51" actId="20577"/>
          <ac:spMkLst>
            <pc:docMk/>
            <pc:sldMk cId="685115964" sldId="269"/>
            <ac:spMk id="2" creationId="{3EDC8E71-7486-4E55-A1B3-C3E497E99F26}"/>
          </ac:spMkLst>
        </pc:spChg>
        <pc:spChg chg="mod">
          <ac:chgData name="Lukáš Fasora" userId="S::6736@muni.cz::224fe41c-ce9e-4bea-adcf-530e2c5b8128" providerId="AD" clId="Web-{6042A4C1-19E4-480B-B85F-9E5B378E5941}" dt="2020-04-19T09:06:36.813" v="999" actId="20577"/>
          <ac:spMkLst>
            <pc:docMk/>
            <pc:sldMk cId="685115964" sldId="269"/>
            <ac:spMk id="3" creationId="{BE0FDAA5-94EA-48C5-BFC3-9B3B766B8BEE}"/>
          </ac:spMkLst>
        </pc:spChg>
      </pc:sldChg>
      <pc:sldChg chg="modSp new">
        <pc:chgData name="Lukáš Fasora" userId="S::6736@muni.cz::224fe41c-ce9e-4bea-adcf-530e2c5b8128" providerId="AD" clId="Web-{6042A4C1-19E4-480B-B85F-9E5B378E5941}" dt="2020-04-19T09:13:35.687" v="1780" actId="20577"/>
        <pc:sldMkLst>
          <pc:docMk/>
          <pc:sldMk cId="465915554" sldId="270"/>
        </pc:sldMkLst>
        <pc:spChg chg="mod">
          <ac:chgData name="Lukáš Fasora" userId="S::6736@muni.cz::224fe41c-ce9e-4bea-adcf-530e2c5b8128" providerId="AD" clId="Web-{6042A4C1-19E4-480B-B85F-9E5B378E5941}" dt="2020-04-19T09:06:45.797" v="1030" actId="20577"/>
          <ac:spMkLst>
            <pc:docMk/>
            <pc:sldMk cId="465915554" sldId="270"/>
            <ac:spMk id="2" creationId="{9EF8BEE0-B2D5-40E7-B34E-40D699B4C8A7}"/>
          </ac:spMkLst>
        </pc:spChg>
        <pc:spChg chg="mod">
          <ac:chgData name="Lukáš Fasora" userId="S::6736@muni.cz::224fe41c-ce9e-4bea-adcf-530e2c5b8128" providerId="AD" clId="Web-{6042A4C1-19E4-480B-B85F-9E5B378E5941}" dt="2020-04-19T09:13:35.687" v="1780" actId="20577"/>
          <ac:spMkLst>
            <pc:docMk/>
            <pc:sldMk cId="465915554" sldId="270"/>
            <ac:spMk id="3" creationId="{3FC3B366-04F4-4AEE-8F09-5366D2A5243D}"/>
          </ac:spMkLst>
        </pc:spChg>
      </pc:sldChg>
      <pc:sldChg chg="modSp new">
        <pc:chgData name="Lukáš Fasora" userId="S::6736@muni.cz::224fe41c-ce9e-4bea-adcf-530e2c5b8128" providerId="AD" clId="Web-{6042A4C1-19E4-480B-B85F-9E5B378E5941}" dt="2020-04-19T09:16:59.453" v="2494" actId="20577"/>
        <pc:sldMkLst>
          <pc:docMk/>
          <pc:sldMk cId="1666300212" sldId="271"/>
        </pc:sldMkLst>
        <pc:spChg chg="mod">
          <ac:chgData name="Lukáš Fasora" userId="S::6736@muni.cz::224fe41c-ce9e-4bea-adcf-530e2c5b8128" providerId="AD" clId="Web-{6042A4C1-19E4-480B-B85F-9E5B378E5941}" dt="2020-04-19T09:13:57.406" v="1822" actId="20577"/>
          <ac:spMkLst>
            <pc:docMk/>
            <pc:sldMk cId="1666300212" sldId="271"/>
            <ac:spMk id="2" creationId="{EB2ACB47-4F41-4A41-8AE6-B5247BE3FFD3}"/>
          </ac:spMkLst>
        </pc:spChg>
        <pc:spChg chg="mod">
          <ac:chgData name="Lukáš Fasora" userId="S::6736@muni.cz::224fe41c-ce9e-4bea-adcf-530e2c5b8128" providerId="AD" clId="Web-{6042A4C1-19E4-480B-B85F-9E5B378E5941}" dt="2020-04-19T09:16:59.453" v="2494" actId="20577"/>
          <ac:spMkLst>
            <pc:docMk/>
            <pc:sldMk cId="1666300212" sldId="271"/>
            <ac:spMk id="3" creationId="{9F709B3E-E334-49A0-8E74-00F9D6DF42EA}"/>
          </ac:spMkLst>
        </pc:spChg>
      </pc:sldChg>
      <pc:sldChg chg="modSp new">
        <pc:chgData name="Lukáš Fasora" userId="S::6736@muni.cz::224fe41c-ce9e-4bea-adcf-530e2c5b8128" providerId="AD" clId="Web-{6042A4C1-19E4-480B-B85F-9E5B378E5941}" dt="2020-04-19T09:20:42.124" v="3140" actId="20577"/>
        <pc:sldMkLst>
          <pc:docMk/>
          <pc:sldMk cId="2783068279" sldId="272"/>
        </pc:sldMkLst>
        <pc:spChg chg="mod">
          <ac:chgData name="Lukáš Fasora" userId="S::6736@muni.cz::224fe41c-ce9e-4bea-adcf-530e2c5b8128" providerId="AD" clId="Web-{6042A4C1-19E4-480B-B85F-9E5B378E5941}" dt="2020-04-19T09:17:17.171" v="2534" actId="20577"/>
          <ac:spMkLst>
            <pc:docMk/>
            <pc:sldMk cId="2783068279" sldId="272"/>
            <ac:spMk id="2" creationId="{12E5A125-D63B-4131-BD6F-24D926AA6015}"/>
          </ac:spMkLst>
        </pc:spChg>
        <pc:spChg chg="mod">
          <ac:chgData name="Lukáš Fasora" userId="S::6736@muni.cz::224fe41c-ce9e-4bea-adcf-530e2c5b8128" providerId="AD" clId="Web-{6042A4C1-19E4-480B-B85F-9E5B378E5941}" dt="2020-04-19T09:20:42.124" v="3140" actId="20577"/>
          <ac:spMkLst>
            <pc:docMk/>
            <pc:sldMk cId="2783068279" sldId="272"/>
            <ac:spMk id="3" creationId="{8BAA55A6-DABE-4147-B981-8DEAD9B45EFD}"/>
          </ac:spMkLst>
        </pc:spChg>
      </pc:sldChg>
      <pc:sldChg chg="modSp new">
        <pc:chgData name="Lukáš Fasora" userId="S::6736@muni.cz::224fe41c-ce9e-4bea-adcf-530e2c5b8128" providerId="AD" clId="Web-{6042A4C1-19E4-480B-B85F-9E5B378E5941}" dt="2020-04-19T09:27:51.890" v="4227" actId="20577"/>
        <pc:sldMkLst>
          <pc:docMk/>
          <pc:sldMk cId="302817073" sldId="273"/>
        </pc:sldMkLst>
        <pc:spChg chg="mod">
          <ac:chgData name="Lukáš Fasora" userId="S::6736@muni.cz::224fe41c-ce9e-4bea-adcf-530e2c5b8128" providerId="AD" clId="Web-{6042A4C1-19E4-480B-B85F-9E5B378E5941}" dt="2020-04-19T09:27:47.468" v="4221" actId="20577"/>
          <ac:spMkLst>
            <pc:docMk/>
            <pc:sldMk cId="302817073" sldId="273"/>
            <ac:spMk id="2" creationId="{AFC3794D-C711-485F-8006-8AC32DFCC662}"/>
          </ac:spMkLst>
        </pc:spChg>
        <pc:spChg chg="mod">
          <ac:chgData name="Lukáš Fasora" userId="S::6736@muni.cz::224fe41c-ce9e-4bea-adcf-530e2c5b8128" providerId="AD" clId="Web-{6042A4C1-19E4-480B-B85F-9E5B378E5941}" dt="2020-04-19T09:27:51.890" v="4227" actId="20577"/>
          <ac:spMkLst>
            <pc:docMk/>
            <pc:sldMk cId="302817073" sldId="273"/>
            <ac:spMk id="3" creationId="{E781D5DA-0252-4451-8DB8-D28C8F6D15E7}"/>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DD6705B0-5BAC-4139-B046-B4A42ACC9759}" type="datetimeFigureOut">
              <a:rPr lang="cs-CZ" smtClean="0"/>
              <a:t>24.03.2023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538632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D6705B0-5BAC-4139-B046-B4A42ACC9759}" type="datetimeFigureOut">
              <a:rPr lang="cs-CZ" smtClean="0"/>
              <a:t>24.03.2023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552237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D6705B0-5BAC-4139-B046-B4A42ACC9759}" type="datetimeFigureOut">
              <a:rPr lang="cs-CZ" smtClean="0"/>
              <a:t>24.03.2023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1653939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Zástupný symbol pro datum 3"/>
          <p:cNvSpPr>
            <a:spLocks noGrp="1"/>
          </p:cNvSpPr>
          <p:nvPr>
            <p:ph type="dt" sz="half" idx="10"/>
          </p:nvPr>
        </p:nvSpPr>
        <p:spPr/>
        <p:txBody>
          <a:bodyPr/>
          <a:lstStyle/>
          <a:p>
            <a:fld id="{120BAED5-C2E6-4497-BC38-D574C9B119FC}" type="datetimeFigureOut">
              <a:rPr lang="cs-CZ" smtClean="0"/>
              <a:t>24.03.2023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2121817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20BAED5-C2E6-4497-BC38-D574C9B119FC}" type="datetimeFigureOut">
              <a:rPr lang="cs-CZ" smtClean="0"/>
              <a:t>24.03.2023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1653179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120BAED5-C2E6-4497-BC38-D574C9B119FC}" type="datetimeFigureOut">
              <a:rPr lang="cs-CZ" smtClean="0"/>
              <a:t>24.03.2023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1108130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120BAED5-C2E6-4497-BC38-D574C9B119FC}" type="datetimeFigureOut">
              <a:rPr lang="cs-CZ" smtClean="0"/>
              <a:t>24.03.2023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2883383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120BAED5-C2E6-4497-BC38-D574C9B119FC}" type="datetimeFigureOut">
              <a:rPr lang="cs-CZ" smtClean="0"/>
              <a:t>24.03.2023</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3173194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120BAED5-C2E6-4497-BC38-D574C9B119FC}" type="datetimeFigureOut">
              <a:rPr lang="cs-CZ" smtClean="0"/>
              <a:t>24.03.2023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17913145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20BAED5-C2E6-4497-BC38-D574C9B119FC}" type="datetimeFigureOut">
              <a:rPr lang="cs-CZ" smtClean="0"/>
              <a:t>24.03.2023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1573515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120BAED5-C2E6-4497-BC38-D574C9B119FC}" type="datetimeFigureOut">
              <a:rPr lang="cs-CZ" smtClean="0"/>
              <a:t>24.03.2023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1007659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D6705B0-5BAC-4139-B046-B4A42ACC9759}" type="datetimeFigureOut">
              <a:rPr lang="cs-CZ" smtClean="0"/>
              <a:t>24.03.2023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18671094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120BAED5-C2E6-4497-BC38-D574C9B119FC}" type="datetimeFigureOut">
              <a:rPr lang="cs-CZ" smtClean="0"/>
              <a:t>24.03.2023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13394853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20BAED5-C2E6-4497-BC38-D574C9B119FC}" type="datetimeFigureOut">
              <a:rPr lang="cs-CZ" smtClean="0"/>
              <a:t>24.03.2023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4121544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20BAED5-C2E6-4497-BC38-D574C9B119FC}" type="datetimeFigureOut">
              <a:rPr lang="cs-CZ" smtClean="0"/>
              <a:t>24.03.2023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1784499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DD6705B0-5BAC-4139-B046-B4A42ACC9759}" type="datetimeFigureOut">
              <a:rPr lang="cs-CZ" smtClean="0"/>
              <a:t>24.03.2023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3275523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DD6705B0-5BAC-4139-B046-B4A42ACC9759}" type="datetimeFigureOut">
              <a:rPr lang="cs-CZ" smtClean="0"/>
              <a:t>24.03.2023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3911034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DD6705B0-5BAC-4139-B046-B4A42ACC9759}" type="datetimeFigureOut">
              <a:rPr lang="cs-CZ" smtClean="0"/>
              <a:t>24.03.2023</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3957148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DD6705B0-5BAC-4139-B046-B4A42ACC9759}" type="datetimeFigureOut">
              <a:rPr lang="cs-CZ" smtClean="0"/>
              <a:t>24.03.2023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2249213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DD6705B0-5BAC-4139-B046-B4A42ACC9759}" type="datetimeFigureOut">
              <a:rPr lang="cs-CZ" smtClean="0"/>
              <a:t>24.03.2023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1146413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DD6705B0-5BAC-4139-B046-B4A42ACC9759}" type="datetimeFigureOut">
              <a:rPr lang="cs-CZ" smtClean="0"/>
              <a:t>24.03.2023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4110040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DD6705B0-5BAC-4139-B046-B4A42ACC9759}" type="datetimeFigureOut">
              <a:rPr lang="cs-CZ" smtClean="0"/>
              <a:t>24.03.2023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2255950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6705B0-5BAC-4139-B046-B4A42ACC9759}" type="datetimeFigureOut">
              <a:rPr lang="cs-CZ" smtClean="0"/>
              <a:t>24.03.2023</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55C00D-6FB4-4054-8E32-EF906AF6CA15}" type="slidenum">
              <a:rPr lang="cs-CZ" smtClean="0"/>
              <a:t>‹#›</a:t>
            </a:fld>
            <a:endParaRPr lang="cs-CZ"/>
          </a:p>
        </p:txBody>
      </p:sp>
    </p:spTree>
    <p:extLst>
      <p:ext uri="{BB962C8B-B14F-4D97-AF65-F5344CB8AC3E}">
        <p14:creationId xmlns:p14="http://schemas.microsoft.com/office/powerpoint/2010/main" val="30331226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0BAED5-C2E6-4497-BC38-D574C9B119FC}" type="datetimeFigureOut">
              <a:rPr lang="cs-CZ" smtClean="0"/>
              <a:t>24.03.2023</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5178F8-8329-4A73-896D-30D19ABCBF29}" type="slidenum">
              <a:rPr lang="cs-CZ" smtClean="0"/>
              <a:t>‹#›</a:t>
            </a:fld>
            <a:endParaRPr lang="cs-CZ"/>
          </a:p>
        </p:txBody>
      </p:sp>
    </p:spTree>
    <p:extLst>
      <p:ext uri="{BB962C8B-B14F-4D97-AF65-F5344CB8AC3E}">
        <p14:creationId xmlns:p14="http://schemas.microsoft.com/office/powerpoint/2010/main" val="31198937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xml"/><Relationship Id="rId5" Type="http://schemas.openxmlformats.org/officeDocument/2006/relationships/image" Target="../media/image8.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www.youtube.com/watch?v=XBRctp4xcaA"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jpg"/></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7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hyperlink" Target="https://www.youtube.com/watch?v=Et-NNvPXFkY"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9.xml"/><Relationship Id="rId5" Type="http://schemas.openxmlformats.org/officeDocument/2006/relationships/image" Target="../media/image89.png"/><Relationship Id="rId4" Type="http://schemas.openxmlformats.org/officeDocument/2006/relationships/image" Target="../media/image88.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České dějiny 19. století</a:t>
            </a:r>
          </a:p>
        </p:txBody>
      </p:sp>
      <p:sp>
        <p:nvSpPr>
          <p:cNvPr id="3" name="Podnadpis 2"/>
          <p:cNvSpPr>
            <a:spLocks noGrp="1"/>
          </p:cNvSpPr>
          <p:nvPr>
            <p:ph type="subTitle" idx="1"/>
          </p:nvPr>
        </p:nvSpPr>
        <p:spPr/>
        <p:txBody>
          <a:bodyPr/>
          <a:lstStyle/>
          <a:p>
            <a:endParaRPr lang="cs-CZ"/>
          </a:p>
        </p:txBody>
      </p:sp>
    </p:spTree>
    <p:extLst>
      <p:ext uri="{BB962C8B-B14F-4D97-AF65-F5344CB8AC3E}">
        <p14:creationId xmlns:p14="http://schemas.microsoft.com/office/powerpoint/2010/main" val="753394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648031"/>
          </a:xfrm>
        </p:spPr>
        <p:txBody>
          <a:bodyPr/>
          <a:lstStyle/>
          <a:p>
            <a:r>
              <a:rPr lang="cs-CZ" dirty="0"/>
              <a:t>František Josef I.</a:t>
            </a:r>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a:xfrm>
            <a:off x="839788" y="1351721"/>
            <a:ext cx="3932237" cy="5239909"/>
          </a:xfrm>
        </p:spPr>
        <p:txBody>
          <a:bodyPr>
            <a:normAutofit fontScale="85000" lnSpcReduction="20000"/>
          </a:bodyPr>
          <a:lstStyle/>
          <a:p>
            <a:r>
              <a:rPr lang="cs-CZ" dirty="0"/>
              <a:t>Jeho císařské a královské Apoštolské veličenstvo</a:t>
            </a:r>
          </a:p>
          <a:p>
            <a:r>
              <a:rPr lang="cs-CZ" dirty="0"/>
              <a:t>z Boží vůle císař rakouský,</a:t>
            </a:r>
          </a:p>
          <a:p>
            <a:r>
              <a:rPr lang="cs-CZ" dirty="0"/>
              <a:t>král český a uherský, lombardský a benátský, dalmatský, chorvatský, slavonský, haličský, </a:t>
            </a:r>
            <a:r>
              <a:rPr lang="cs-CZ" dirty="0" err="1"/>
              <a:t>vladimiřský</a:t>
            </a:r>
            <a:r>
              <a:rPr lang="cs-CZ" dirty="0"/>
              <a:t> a </a:t>
            </a:r>
            <a:r>
              <a:rPr lang="cs-CZ" dirty="0" err="1"/>
              <a:t>illyrský</a:t>
            </a:r>
            <a:r>
              <a:rPr lang="cs-CZ" dirty="0"/>
              <a:t>;</a:t>
            </a:r>
          </a:p>
          <a:p>
            <a:r>
              <a:rPr lang="cs-CZ" dirty="0"/>
              <a:t>král jeruzalémský;</a:t>
            </a:r>
          </a:p>
          <a:p>
            <a:r>
              <a:rPr lang="cs-CZ" dirty="0"/>
              <a:t>arcivévoda rakouský,</a:t>
            </a:r>
          </a:p>
          <a:p>
            <a:r>
              <a:rPr lang="cs-CZ" dirty="0"/>
              <a:t>velkovévoda toskánský a krakovský;</a:t>
            </a:r>
          </a:p>
          <a:p>
            <a:r>
              <a:rPr lang="cs-CZ" dirty="0"/>
              <a:t>vévoda lotrinský, salcburský, štýrský, korutanský, kraňský a bukovinský;</a:t>
            </a:r>
          </a:p>
          <a:p>
            <a:r>
              <a:rPr lang="cs-CZ" dirty="0"/>
              <a:t>velkokníže sedmihradský, markrabě moravský;</a:t>
            </a:r>
          </a:p>
          <a:p>
            <a:r>
              <a:rPr lang="cs-CZ" dirty="0"/>
              <a:t>vévoda </a:t>
            </a:r>
            <a:r>
              <a:rPr lang="cs-CZ" dirty="0" err="1"/>
              <a:t>horno</a:t>
            </a:r>
            <a:r>
              <a:rPr lang="cs-CZ" dirty="0"/>
              <a:t>- a dolnoslezský, modenský, parmský, </a:t>
            </a:r>
            <a:r>
              <a:rPr lang="cs-CZ" dirty="0" err="1"/>
              <a:t>piacenzský</a:t>
            </a:r>
            <a:r>
              <a:rPr lang="cs-CZ" dirty="0"/>
              <a:t> a </a:t>
            </a:r>
            <a:r>
              <a:rPr lang="cs-CZ" dirty="0" err="1"/>
              <a:t>guastalský</a:t>
            </a:r>
            <a:r>
              <a:rPr lang="cs-CZ" dirty="0"/>
              <a:t>, osvětimský a </a:t>
            </a:r>
            <a:r>
              <a:rPr lang="cs-CZ" dirty="0" err="1"/>
              <a:t>zátorský</a:t>
            </a:r>
            <a:r>
              <a:rPr lang="cs-CZ" dirty="0"/>
              <a:t>, těšínský, </a:t>
            </a:r>
            <a:r>
              <a:rPr lang="cs-CZ" dirty="0" err="1"/>
              <a:t>furlanský</a:t>
            </a:r>
            <a:r>
              <a:rPr lang="cs-CZ" dirty="0"/>
              <a:t>, dubrovnický a zadarský;</a:t>
            </a:r>
          </a:p>
          <a:p>
            <a:r>
              <a:rPr lang="cs-CZ" dirty="0" err="1"/>
              <a:t>okněžněný</a:t>
            </a:r>
            <a:r>
              <a:rPr lang="cs-CZ" dirty="0"/>
              <a:t> hrabě habsburský, tyrolský, </a:t>
            </a:r>
            <a:r>
              <a:rPr lang="cs-CZ" dirty="0" err="1"/>
              <a:t>kyburský</a:t>
            </a:r>
            <a:r>
              <a:rPr lang="cs-CZ" dirty="0"/>
              <a:t>, </a:t>
            </a:r>
            <a:r>
              <a:rPr lang="cs-CZ" dirty="0" err="1"/>
              <a:t>goricijský</a:t>
            </a:r>
            <a:r>
              <a:rPr lang="cs-CZ" dirty="0"/>
              <a:t> a </a:t>
            </a:r>
            <a:r>
              <a:rPr lang="cs-CZ" dirty="0" err="1"/>
              <a:t>gradišťský</a:t>
            </a:r>
            <a:r>
              <a:rPr lang="cs-CZ" dirty="0"/>
              <a:t>;</a:t>
            </a:r>
          </a:p>
          <a:p>
            <a:r>
              <a:rPr lang="cs-CZ" dirty="0"/>
              <a:t>kníže tridentský a brixenský;</a:t>
            </a:r>
          </a:p>
          <a:p>
            <a:r>
              <a:rPr lang="cs-CZ" dirty="0"/>
              <a:t>markrabě </a:t>
            </a:r>
            <a:r>
              <a:rPr lang="cs-CZ" dirty="0" err="1"/>
              <a:t>horno</a:t>
            </a:r>
            <a:r>
              <a:rPr lang="cs-CZ" dirty="0"/>
              <a:t>- a dolnolužický a istrijský;</a:t>
            </a:r>
          </a:p>
          <a:p>
            <a:r>
              <a:rPr lang="cs-CZ" dirty="0"/>
              <a:t>hrabě </a:t>
            </a:r>
            <a:r>
              <a:rPr lang="cs-CZ" dirty="0" err="1"/>
              <a:t>hohenembský</a:t>
            </a:r>
            <a:r>
              <a:rPr lang="cs-CZ" dirty="0"/>
              <a:t>, </a:t>
            </a:r>
            <a:r>
              <a:rPr lang="cs-CZ" dirty="0" err="1"/>
              <a:t>feldkirchský</a:t>
            </a:r>
            <a:r>
              <a:rPr lang="cs-CZ" dirty="0"/>
              <a:t>, </a:t>
            </a:r>
            <a:r>
              <a:rPr lang="cs-CZ" dirty="0" err="1"/>
              <a:t>břežnický</a:t>
            </a:r>
            <a:r>
              <a:rPr lang="cs-CZ" dirty="0"/>
              <a:t>, </a:t>
            </a:r>
            <a:r>
              <a:rPr lang="cs-CZ" dirty="0" err="1"/>
              <a:t>sonnenberský</a:t>
            </a:r>
            <a:r>
              <a:rPr lang="cs-CZ" dirty="0"/>
              <a:t>;</a:t>
            </a:r>
          </a:p>
          <a:p>
            <a:r>
              <a:rPr lang="cs-CZ" dirty="0"/>
              <a:t>pán terstský, kotorský a na Slovinském </a:t>
            </a:r>
            <a:r>
              <a:rPr lang="cs-CZ" dirty="0" err="1"/>
              <a:t>Krajišti</a:t>
            </a:r>
            <a:r>
              <a:rPr lang="cs-CZ" dirty="0"/>
              <a:t>;</a:t>
            </a:r>
          </a:p>
          <a:p>
            <a:r>
              <a:rPr lang="cs-CZ" dirty="0"/>
              <a:t>velkovojvoda srbský</a:t>
            </a:r>
          </a:p>
        </p:txBody>
      </p:sp>
      <p:pic>
        <p:nvPicPr>
          <p:cNvPr id="5" name="Obrázek 4"/>
          <p:cNvPicPr>
            <a:picLocks noChangeAspect="1"/>
          </p:cNvPicPr>
          <p:nvPr/>
        </p:nvPicPr>
        <p:blipFill>
          <a:blip r:embed="rId2"/>
          <a:stretch>
            <a:fillRect/>
          </a:stretch>
        </p:blipFill>
        <p:spPr>
          <a:xfrm>
            <a:off x="5183189" y="739471"/>
            <a:ext cx="6258738" cy="5796501"/>
          </a:xfrm>
          <a:prstGeom prst="rect">
            <a:avLst/>
          </a:prstGeom>
        </p:spPr>
      </p:pic>
    </p:spTree>
    <p:extLst>
      <p:ext uri="{BB962C8B-B14F-4D97-AF65-F5344CB8AC3E}">
        <p14:creationId xmlns:p14="http://schemas.microsoft.com/office/powerpoint/2010/main" val="3594577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FJI: zdůvodnění </a:t>
            </a:r>
            <a:r>
              <a:rPr lang="cs-CZ" dirty="0" err="1"/>
              <a:t>neoabsolutistické</a:t>
            </a:r>
            <a:r>
              <a:rPr lang="cs-CZ" dirty="0"/>
              <a:t> vlády a slib ústavnosti (1860)</a:t>
            </a:r>
          </a:p>
        </p:txBody>
      </p:sp>
      <p:sp>
        <p:nvSpPr>
          <p:cNvPr id="3" name="Zástupný symbol pro obsah 2"/>
          <p:cNvSpPr>
            <a:spLocks noGrp="1"/>
          </p:cNvSpPr>
          <p:nvPr>
            <p:ph idx="1"/>
          </p:nvPr>
        </p:nvSpPr>
        <p:spPr/>
        <p:txBody>
          <a:bodyPr>
            <a:normAutofit fontScale="92500"/>
          </a:bodyPr>
          <a:lstStyle/>
          <a:p>
            <a:pPr marL="0" indent="0">
              <a:buNone/>
            </a:pPr>
            <a:r>
              <a:rPr lang="cs-CZ" i="1" dirty="0"/>
              <a:t>K Mým národům!</a:t>
            </a:r>
          </a:p>
          <a:p>
            <a:pPr marL="0" indent="0">
              <a:buNone/>
            </a:pPr>
            <a:r>
              <a:rPr lang="cs-CZ" i="1" dirty="0"/>
              <a:t>Když jsme dosedl na trůn Mých předků, byla monarchie násilnému otřásání vydána. Po boji, Mým otcovským citům hluboce bolestném, nastala v Mých zemích, jako všude v násilně otřesených obvodech pevniny evropské potřeba, aby moc vládní přísněji </a:t>
            </a:r>
            <a:r>
              <a:rPr lang="cs-CZ" i="1" dirty="0" err="1"/>
              <a:t>sestředěna</a:t>
            </a:r>
            <a:r>
              <a:rPr lang="cs-CZ" i="1" dirty="0"/>
              <a:t> byla. Veřejné blaho a bezpečnost většiny pokojných obyvatelů monarchie požadovaly to – rozčilené </a:t>
            </a:r>
            <a:r>
              <a:rPr lang="cs-CZ" i="1"/>
              <a:t>vášně a bolestné </a:t>
            </a:r>
            <a:r>
              <a:rPr lang="cs-CZ" i="1" dirty="0"/>
              <a:t>upomínky na nejbližší minulost činily svobodný pohyb před nedávnem ještě nepřátelsky </a:t>
            </a:r>
            <a:r>
              <a:rPr lang="cs-CZ" i="1" dirty="0" err="1"/>
              <a:t>bojovavších</a:t>
            </a:r>
            <a:r>
              <a:rPr lang="cs-CZ" i="1" dirty="0"/>
              <a:t> živlů nemožným.</a:t>
            </a:r>
          </a:p>
          <a:p>
            <a:pPr marL="0" indent="0">
              <a:buNone/>
            </a:pPr>
            <a:r>
              <a:rPr lang="cs-CZ" i="1" dirty="0"/>
              <a:t>Chtěl jsem se dověděti o přáních a potřebách rozličných zemí monarchie, a protož jsem Mým patentem … Mou rozmnoženou říšskou radu založil a svolal.</a:t>
            </a:r>
          </a:p>
        </p:txBody>
      </p:sp>
    </p:spTree>
    <p:extLst>
      <p:ext uri="{BB962C8B-B14F-4D97-AF65-F5344CB8AC3E}">
        <p14:creationId xmlns:p14="http://schemas.microsoft.com/office/powerpoint/2010/main" val="691799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l-PL" dirty="0"/>
              <a:t>Organizace návštěvy císaře Františka Josefa v Brně 1892 (pořadatelské pokyny k řazení institucí a spolků):</a:t>
            </a:r>
            <a:br>
              <a:rPr lang="pl-PL" dirty="0"/>
            </a:br>
            <a:endParaRPr lang="cs-CZ" dirty="0"/>
          </a:p>
        </p:txBody>
      </p:sp>
      <p:sp>
        <p:nvSpPr>
          <p:cNvPr id="3" name="Zástupný symbol pro obsah 2"/>
          <p:cNvSpPr>
            <a:spLocks noGrp="1"/>
          </p:cNvSpPr>
          <p:nvPr>
            <p:ph idx="1"/>
          </p:nvPr>
        </p:nvSpPr>
        <p:spPr>
          <a:xfrm>
            <a:off x="838200" y="1469571"/>
            <a:ext cx="10515600" cy="5200650"/>
          </a:xfrm>
        </p:spPr>
        <p:txBody>
          <a:bodyPr>
            <a:normAutofit fontScale="32500" lnSpcReduction="20000"/>
          </a:bodyPr>
          <a:lstStyle/>
          <a:p>
            <a:pPr marL="0" indent="0">
              <a:buNone/>
            </a:pPr>
            <a:endParaRPr lang="pl-PL" dirty="0"/>
          </a:p>
          <a:p>
            <a:pPr marL="0" indent="0">
              <a:buNone/>
            </a:pPr>
            <a:endParaRPr lang="pl-PL" dirty="0"/>
          </a:p>
          <a:p>
            <a:r>
              <a:rPr lang="pl-PL" dirty="0"/>
              <a:t>- důstojníci brněnské posádky</a:t>
            </a:r>
          </a:p>
          <a:p>
            <a:r>
              <a:rPr lang="pl-PL" dirty="0"/>
              <a:t>- členové veteránských spolků</a:t>
            </a:r>
          </a:p>
          <a:p>
            <a:r>
              <a:rPr lang="pl-PL" dirty="0"/>
              <a:t>- šlechtičtí držitelé dvorských hodností</a:t>
            </a:r>
          </a:p>
          <a:p>
            <a:r>
              <a:rPr lang="pl-PL" dirty="0"/>
              <a:t>- aristokratky činné v charitě</a:t>
            </a:r>
          </a:p>
          <a:p>
            <a:r>
              <a:rPr lang="pl-PL" dirty="0"/>
              <a:t>- brněnský římskokatolický biskup</a:t>
            </a:r>
          </a:p>
          <a:p>
            <a:r>
              <a:rPr lang="pl-PL" dirty="0"/>
              <a:t>- ostatní představitelé moravské šlechty </a:t>
            </a:r>
          </a:p>
          <a:p>
            <a:r>
              <a:rPr lang="pl-PL" dirty="0"/>
              <a:t>- ostatní důstojníci</a:t>
            </a:r>
          </a:p>
          <a:p>
            <a:r>
              <a:rPr lang="pl-PL" dirty="0"/>
              <a:t>- přestavitelé Zemského sněmu moravskéhi</a:t>
            </a:r>
          </a:p>
          <a:p>
            <a:r>
              <a:rPr lang="pl-PL" dirty="0"/>
              <a:t>- vedení města Brna</a:t>
            </a:r>
          </a:p>
          <a:p>
            <a:r>
              <a:rPr lang="pl-PL" dirty="0"/>
              <a:t>- úředníci zemského sněmu a magistrátu</a:t>
            </a:r>
          </a:p>
          <a:p>
            <a:r>
              <a:rPr lang="pl-PL" dirty="0"/>
              <a:t>- vedení Německé technické vysoké školy</a:t>
            </a:r>
          </a:p>
          <a:p>
            <a:r>
              <a:rPr lang="pl-PL" dirty="0"/>
              <a:t>- představitelé protestanských nábožebských obcí a obce židovské</a:t>
            </a:r>
          </a:p>
          <a:p>
            <a:r>
              <a:rPr lang="pl-PL" dirty="0"/>
              <a:t>- Obchodní a živnostenská komora</a:t>
            </a:r>
          </a:p>
          <a:p>
            <a:r>
              <a:rPr lang="pl-PL" dirty="0"/>
              <a:t>- Advokátní </a:t>
            </a:r>
            <a:r>
              <a:rPr lang="pl-PL"/>
              <a:t>a Notářská </a:t>
            </a:r>
            <a:r>
              <a:rPr lang="pl-PL" dirty="0"/>
              <a:t>komora</a:t>
            </a:r>
          </a:p>
          <a:p>
            <a:r>
              <a:rPr lang="pl-PL" dirty="0"/>
              <a:t>- představitelé vědeckých společností (Společnost pro pozvnesení orby ad.)</a:t>
            </a:r>
          </a:p>
          <a:p>
            <a:r>
              <a:rPr lang="pl-PL" dirty="0"/>
              <a:t>- vedení Dělnické úrazové pojišťovny</a:t>
            </a:r>
          </a:p>
          <a:p>
            <a:r>
              <a:rPr lang="pl-PL" dirty="0"/>
              <a:t>- ředitelé středních škol</a:t>
            </a:r>
          </a:p>
          <a:p>
            <a:r>
              <a:rPr lang="pl-PL" dirty="0"/>
              <a:t>- představitelé německých spolků</a:t>
            </a:r>
          </a:p>
          <a:p>
            <a:r>
              <a:rPr lang="pl-PL" dirty="0"/>
              <a:t>- představitelé českých spolků (š výjimkou Sokola)</a:t>
            </a:r>
          </a:p>
          <a:p>
            <a:r>
              <a:rPr lang="pl-PL" dirty="0"/>
              <a:t>- představitelé řemeslnických společenstev</a:t>
            </a:r>
            <a:endParaRPr lang="cs-CZ" dirty="0"/>
          </a:p>
        </p:txBody>
      </p:sp>
      <p:pic>
        <p:nvPicPr>
          <p:cNvPr id="4" name="Obrázek 3"/>
          <p:cNvPicPr>
            <a:picLocks noChangeAspect="1"/>
          </p:cNvPicPr>
          <p:nvPr/>
        </p:nvPicPr>
        <p:blipFill>
          <a:blip r:embed="rId2"/>
          <a:stretch>
            <a:fillRect/>
          </a:stretch>
        </p:blipFill>
        <p:spPr>
          <a:xfrm>
            <a:off x="5086350" y="1690688"/>
            <a:ext cx="5494563" cy="4620305"/>
          </a:xfrm>
          <a:prstGeom prst="rect">
            <a:avLst/>
          </a:prstGeom>
        </p:spPr>
      </p:pic>
    </p:spTree>
    <p:extLst>
      <p:ext uri="{BB962C8B-B14F-4D97-AF65-F5344CB8AC3E}">
        <p14:creationId xmlns:p14="http://schemas.microsoft.com/office/powerpoint/2010/main" val="1638893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Pozice českých zemích v modernizačních procesech</a:t>
            </a:r>
          </a:p>
        </p:txBody>
      </p:sp>
      <p:sp>
        <p:nvSpPr>
          <p:cNvPr id="3" name="Zástupný symbol pro obsah 2"/>
          <p:cNvSpPr>
            <a:spLocks noGrp="1"/>
          </p:cNvSpPr>
          <p:nvPr>
            <p:ph idx="1"/>
          </p:nvPr>
        </p:nvSpPr>
        <p:spPr/>
        <p:txBody>
          <a:bodyPr>
            <a:normAutofit fontScale="92500" lnSpcReduction="20000"/>
          </a:bodyPr>
          <a:lstStyle/>
          <a:p>
            <a:r>
              <a:rPr lang="cs-CZ" dirty="0"/>
              <a:t>Jedná se o periferní oblast jádra těchto změn, tj. západní Evropy („evropské století“) – Immanuel </a:t>
            </a:r>
            <a:r>
              <a:rPr lang="cs-CZ" dirty="0" err="1"/>
              <a:t>Wallerstein</a:t>
            </a:r>
            <a:r>
              <a:rPr lang="cs-CZ" dirty="0"/>
              <a:t> (1930–2019)</a:t>
            </a:r>
          </a:p>
          <a:p>
            <a:r>
              <a:rPr lang="cs-CZ" dirty="0"/>
              <a:t>Řazeny do III. skupiny industrializovaných zemí (po V. Británie a většině západní části evropského kontinentu, ale před Balkánem a východní Evropou)</a:t>
            </a:r>
          </a:p>
          <a:p>
            <a:r>
              <a:rPr lang="cs-CZ" dirty="0"/>
              <a:t>Konzervativní reakce na změny přicházející ze zahraničí</a:t>
            </a:r>
          </a:p>
          <a:p>
            <a:pPr marL="0" indent="0">
              <a:buNone/>
            </a:pPr>
            <a:r>
              <a:rPr lang="cs-CZ" dirty="0"/>
              <a:t>Zájem badatelů:</a:t>
            </a:r>
          </a:p>
          <a:p>
            <a:r>
              <a:rPr lang="cs-CZ" dirty="0"/>
              <a:t>„Český hospodářský zázrak 19. století“</a:t>
            </a:r>
          </a:p>
          <a:p>
            <a:r>
              <a:rPr lang="cs-CZ" dirty="0"/>
              <a:t>Přechod od tradiční společnosti k občanské a od agrární k industriální v konzervativních poměrech</a:t>
            </a:r>
          </a:p>
          <a:p>
            <a:r>
              <a:rPr lang="cs-CZ" dirty="0"/>
              <a:t>Jeviště velmi prudkých nacionálních střetů „Česká otázka“</a:t>
            </a:r>
          </a:p>
          <a:p>
            <a:r>
              <a:rPr lang="cs-CZ" dirty="0"/>
              <a:t>Sekularizace a husitský </a:t>
            </a:r>
            <a:r>
              <a:rPr lang="cs-CZ" dirty="0" err="1"/>
              <a:t>revival</a:t>
            </a:r>
            <a:r>
              <a:rPr lang="cs-CZ" dirty="0"/>
              <a:t> 19. století</a:t>
            </a:r>
          </a:p>
        </p:txBody>
      </p:sp>
    </p:spTree>
    <p:extLst>
      <p:ext uri="{BB962C8B-B14F-4D97-AF65-F5344CB8AC3E}">
        <p14:creationId xmlns:p14="http://schemas.microsoft.com/office/powerpoint/2010/main" val="3811768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Hlavní znaky sociálního profilu českých zemí 19. století</a:t>
            </a:r>
          </a:p>
        </p:txBody>
      </p:sp>
      <p:sp>
        <p:nvSpPr>
          <p:cNvPr id="3" name="Zástupný symbol pro obsah 2"/>
          <p:cNvSpPr>
            <a:spLocks noGrp="1"/>
          </p:cNvSpPr>
          <p:nvPr>
            <p:ph idx="1"/>
          </p:nvPr>
        </p:nvSpPr>
        <p:spPr/>
        <p:txBody>
          <a:bodyPr>
            <a:normAutofit fontScale="77500" lnSpcReduction="20000"/>
          </a:bodyPr>
          <a:lstStyle/>
          <a:p>
            <a:r>
              <a:rPr lang="cs-CZ" dirty="0"/>
              <a:t>Od raného novověku jde o oblast opožděnou ve vývoji za západní Evropou (špatná dostupnost moře a oceánu, vyčerpávající náboženské války a války s Turky)</a:t>
            </a:r>
          </a:p>
          <a:p>
            <a:r>
              <a:rPr lang="cs-CZ" dirty="0"/>
              <a:t>Badatelsky produktivní téma propojení sociálního vývoje a národotvorných procesů</a:t>
            </a:r>
          </a:p>
          <a:p>
            <a:r>
              <a:rPr lang="cs-CZ" dirty="0"/>
              <a:t>Relativně delší vliv „starých elit“, tj. hlavně </a:t>
            </a:r>
            <a:r>
              <a:rPr lang="cs-CZ" dirty="0" err="1"/>
              <a:t>latifundistické</a:t>
            </a:r>
            <a:r>
              <a:rPr lang="cs-CZ" dirty="0"/>
              <a:t> aristokracie, neporažené zcela ani revolucí roku 1848</a:t>
            </a:r>
          </a:p>
          <a:p>
            <a:r>
              <a:rPr lang="cs-CZ" dirty="0"/>
              <a:t>Měšťanstvo spíše maloměstské, drobné, méně vzdělané a zámožné, často závislé na státu, tj. méně sebevědomé než na Západě, až poměrně pozdě schopné vytyčit vůči aristokracii alternativní směr vývoje, skeptické vůči kapitalismu</a:t>
            </a:r>
          </a:p>
          <a:p>
            <a:r>
              <a:rPr lang="cs-CZ" dirty="0"/>
              <a:t>Rolnictvo dlouho spoutané feudalismem, konzervativní v ekonomických otázkách, ale na evropské poměry poměrně sekularizované, velké regionální rozdíly, fluidní hranice mezi nižšími vrstvami venkova a dělnictvem</a:t>
            </a:r>
          </a:p>
          <a:p>
            <a:r>
              <a:rPr lang="cs-CZ" dirty="0"/>
              <a:t>Dělnictvo: nová společenská vrstva, od 70. let 19. století ovlivněno mechanizací, urbanizací a socialismem, produkt „českého hospodářského zázraku“ na konci století již schopno vytvořit alternativu vůči měšťanskému </a:t>
            </a:r>
            <a:r>
              <a:rPr lang="cs-CZ"/>
              <a:t>konceptu společnosti</a:t>
            </a:r>
            <a:endParaRPr lang="cs-CZ" dirty="0"/>
          </a:p>
        </p:txBody>
      </p:sp>
    </p:spTree>
    <p:extLst>
      <p:ext uri="{BB962C8B-B14F-4D97-AF65-F5344CB8AC3E}">
        <p14:creationId xmlns:p14="http://schemas.microsoft.com/office/powerpoint/2010/main" val="630453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Psaní do Frankfurtu (1848) – Fr. Palacký</a:t>
            </a:r>
            <a:br>
              <a:rPr lang="cs-CZ" dirty="0"/>
            </a:br>
            <a:r>
              <a:rPr lang="cs-CZ" dirty="0"/>
              <a:t>aneb program federalistů</a:t>
            </a:r>
          </a:p>
        </p:txBody>
      </p:sp>
      <p:sp>
        <p:nvSpPr>
          <p:cNvPr id="3" name="Zástupný symbol pro obsah 2"/>
          <p:cNvSpPr>
            <a:spLocks noGrp="1"/>
          </p:cNvSpPr>
          <p:nvPr>
            <p:ph idx="1"/>
          </p:nvPr>
        </p:nvSpPr>
        <p:spPr/>
        <p:txBody>
          <a:bodyPr>
            <a:normAutofit fontScale="70000" lnSpcReduction="20000"/>
          </a:bodyPr>
          <a:lstStyle/>
          <a:p>
            <a:pPr marL="0" indent="0">
              <a:buNone/>
            </a:pPr>
            <a:r>
              <a:rPr lang="cs-CZ" dirty="0"/>
              <a:t>„Jsem Čech rodu slovanského, i se vším tím nemnohým, co mám i co mohu, oddal sem se zcela i na vždy ve službu svému národu. Tento národ malý sice jest, ale od jakživa zvláštní a sám o sobě stávající; panovníci jeho účastnili se od </a:t>
            </a:r>
            <a:r>
              <a:rPr lang="cs-CZ" dirty="0" err="1"/>
              <a:t>věkův</a:t>
            </a:r>
            <a:r>
              <a:rPr lang="cs-CZ" dirty="0"/>
              <a:t> ve svazku knížat německých, národ ale sebe sám nikdy k národu německému nepočítal, aniž, také od jiných po všecka století kdy k němu byl počítán. Celé spojení země české </a:t>
            </a:r>
            <a:r>
              <a:rPr lang="cs-CZ" dirty="0" err="1"/>
              <a:t>nejprvé</a:t>
            </a:r>
            <a:r>
              <a:rPr lang="cs-CZ" dirty="0"/>
              <a:t> se svatou říší německou, a potom s německým spolkem, bylo od jakživa pouhé </a:t>
            </a:r>
            <a:r>
              <a:rPr lang="cs-CZ" dirty="0" err="1"/>
              <a:t>regale</a:t>
            </a:r>
            <a:r>
              <a:rPr lang="cs-CZ" dirty="0"/>
              <a:t>, o kterém český národ, čeští stavové, sotva kdy chtěli věděti, aniž toho sobě všímali. Věc tuto skutečnou vědí </a:t>
            </a:r>
            <a:r>
              <a:rPr lang="cs-CZ" dirty="0" err="1"/>
              <a:t>všickni</a:t>
            </a:r>
            <a:r>
              <a:rPr lang="cs-CZ" dirty="0"/>
              <a:t> němečtí znalci dějin tak dobře jako já; a chtěl-li by kdo ještě o tom pochybovati, nabízím se, že ji přivedu svým časem k </a:t>
            </a:r>
            <a:r>
              <a:rPr lang="cs-CZ" dirty="0" err="1"/>
              <a:t>ouplné</a:t>
            </a:r>
            <a:r>
              <a:rPr lang="cs-CZ" dirty="0"/>
              <a:t> a zřejmé jistotě. I kdyby se </a:t>
            </a:r>
            <a:r>
              <a:rPr lang="cs-CZ" dirty="0" err="1"/>
              <a:t>zouplna</a:t>
            </a:r>
            <a:r>
              <a:rPr lang="cs-CZ" dirty="0"/>
              <a:t> za pravdu přijalo, že koruna česká kdy byla s říší Německou ve svazku lenním (čemuž ale publicisté čeští odjakživa odpírali), nemůže žádnému skutečnému znalci dějin přijíti na mysl, aby, co se </a:t>
            </a:r>
            <a:r>
              <a:rPr lang="cs-CZ" dirty="0" err="1"/>
              <a:t>dotýče</a:t>
            </a:r>
            <a:r>
              <a:rPr lang="cs-CZ" dirty="0"/>
              <a:t> záležitostí vnitřních, pochyboval o někdejší </a:t>
            </a:r>
            <a:r>
              <a:rPr lang="cs-CZ" dirty="0" err="1"/>
              <a:t>souverenitě</a:t>
            </a:r>
            <a:r>
              <a:rPr lang="cs-CZ" dirty="0"/>
              <a:t> a svézákonnosti vlády a země České. Celému světu jest povědomé, že císařové němečtí, co se této jich hodnosti </a:t>
            </a:r>
            <a:r>
              <a:rPr lang="cs-CZ" dirty="0" err="1"/>
              <a:t>dotýče</a:t>
            </a:r>
            <a:r>
              <a:rPr lang="cs-CZ" dirty="0"/>
              <a:t>, od jakživa s národem Českým ani dosti málo činiti neměli, že jim v Čechách ani nad Čechy nepříslušela moc ani zákonodární, ani soudní, ani exekutivní; že nikdy neměli práva, vybírati ze země vojsko neb jaké </a:t>
            </a:r>
            <a:r>
              <a:rPr lang="cs-CZ" dirty="0" err="1"/>
              <a:t>regalie</a:t>
            </a:r>
            <a:r>
              <a:rPr lang="cs-CZ" dirty="0"/>
              <a:t>, že země česká spolu se svými korunními zeměmi nepočítala se k žádnému z někdejších desíti krajů německých, že příslušenství k říšskému soudu komornímu nikdy se na ni nevztahovalo atd., že tudíž celé dosavadní spojení země české s říší německou pokládáno i považováno býti musí, nikoli za svazek národu s národem, ale za svazek panovníka s panovníkem.“</a:t>
            </a:r>
          </a:p>
        </p:txBody>
      </p:sp>
    </p:spTree>
    <p:extLst>
      <p:ext uri="{BB962C8B-B14F-4D97-AF65-F5344CB8AC3E}">
        <p14:creationId xmlns:p14="http://schemas.microsoft.com/office/powerpoint/2010/main" val="2958767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Slabiny českého federalismu</a:t>
            </a:r>
          </a:p>
        </p:txBody>
      </p:sp>
      <p:sp>
        <p:nvSpPr>
          <p:cNvPr id="3" name="Zástupný symbol pro obsah 2"/>
          <p:cNvSpPr>
            <a:spLocks noGrp="1"/>
          </p:cNvSpPr>
          <p:nvPr>
            <p:ph idx="1"/>
          </p:nvPr>
        </p:nvSpPr>
        <p:spPr/>
        <p:txBody>
          <a:bodyPr/>
          <a:lstStyle/>
          <a:p>
            <a:r>
              <a:rPr lang="cs-CZ" dirty="0"/>
              <a:t>Labilní spojenci</a:t>
            </a:r>
          </a:p>
          <a:p>
            <a:r>
              <a:rPr lang="cs-CZ" dirty="0"/>
              <a:t>Budoucnost Němců v českých zemích</a:t>
            </a:r>
          </a:p>
          <a:p>
            <a:r>
              <a:rPr lang="cs-CZ" dirty="0"/>
              <a:t>Deficity národního profilu v konkurenci „velkých“ národů</a:t>
            </a:r>
          </a:p>
          <a:p>
            <a:r>
              <a:rPr lang="cs-CZ" dirty="0"/>
              <a:t>Vztah Čechy – Morava (Rakouské Slezsko)</a:t>
            </a:r>
          </a:p>
          <a:p>
            <a:r>
              <a:rPr lang="cs-CZ" dirty="0"/>
              <a:t>Geopolitické poměry ve střední Evropě a imperiální </a:t>
            </a:r>
            <a:r>
              <a:rPr lang="cs-CZ"/>
              <a:t>ráz říše</a:t>
            </a:r>
          </a:p>
          <a:p>
            <a:endParaRPr lang="cs-CZ" dirty="0"/>
          </a:p>
        </p:txBody>
      </p:sp>
    </p:spTree>
    <p:extLst>
      <p:ext uri="{BB962C8B-B14F-4D97-AF65-F5344CB8AC3E}">
        <p14:creationId xmlns:p14="http://schemas.microsoft.com/office/powerpoint/2010/main" val="2550560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Hospodářský a sociální profil českých zemí</a:t>
            </a:r>
          </a:p>
        </p:txBody>
      </p:sp>
      <p:sp>
        <p:nvSpPr>
          <p:cNvPr id="3" name="Zástupný symbol pro obsah 2"/>
          <p:cNvSpPr>
            <a:spLocks noGrp="1"/>
          </p:cNvSpPr>
          <p:nvPr>
            <p:ph idx="1"/>
          </p:nvPr>
        </p:nvSpPr>
        <p:spPr/>
        <p:txBody>
          <a:bodyPr>
            <a:normAutofit fontScale="70000" lnSpcReduction="20000"/>
          </a:bodyPr>
          <a:lstStyle/>
          <a:p>
            <a:r>
              <a:rPr lang="cs-CZ" dirty="0"/>
              <a:t>Přesun od agrární k industriálně-agrární společnosti</a:t>
            </a:r>
          </a:p>
          <a:p>
            <a:r>
              <a:rPr lang="cs-CZ" dirty="0"/>
              <a:t>Industrializace vystavěna na poptávce trhu rozlehlé habsburské říše, české země patří k jejím nejvíce industriálním oblastem</a:t>
            </a:r>
          </a:p>
          <a:p>
            <a:r>
              <a:rPr lang="cs-CZ" dirty="0"/>
              <a:t>Typické celní ochranářství, obvykle nižší technologický standard, nižší náklady na pracovní sílu, schopnost exportovat spíše na méně vyspělé trhy (Balkán, Rusko), chronický nedostatek investičního kapitálu řešený systémem „Kampelík“ a podporou státu</a:t>
            </a:r>
          </a:p>
          <a:p>
            <a:r>
              <a:rPr lang="cs-CZ" dirty="0"/>
              <a:t>Velké rozdíly mezi oblastmi (Liberecko, pražsko-kladenská oblast, Ostravsko, Brněnsko vs. jižní Čechy, východní Morava, Českomoravská vrchovina)</a:t>
            </a:r>
          </a:p>
          <a:p>
            <a:r>
              <a:rPr lang="cs-CZ" dirty="0"/>
              <a:t>Vyšší vrstva společnosti tvořená šlechtickými latifundisty (a nepočetnou vrstvou velkoburžoazie převážně německého jazyka a se sídlem ve Vídni), střední vrstva maloměšťansko-selská, nižší vrstva tvořena venkovskou chudinou, postupně proletarizovanou</a:t>
            </a:r>
          </a:p>
          <a:p>
            <a:r>
              <a:rPr lang="cs-CZ" dirty="0"/>
              <a:t>Prudké sociální změny nastoupené rozvojem národně-emancipačních hnutí, vznik „nové elity“ </a:t>
            </a:r>
          </a:p>
          <a:p>
            <a:r>
              <a:rPr lang="cs-CZ" dirty="0"/>
              <a:t>Sociální zvláštnosti v evropském srovnání: maloměstský ráz osídlení, absence velkoburžoazní složky měšťanstva, sebevědomá a zámožná selská vrstva (Polabí, Haná), početná a přibývající inteligence   </a:t>
            </a:r>
          </a:p>
        </p:txBody>
      </p:sp>
    </p:spTree>
    <p:extLst>
      <p:ext uri="{BB962C8B-B14F-4D97-AF65-F5344CB8AC3E}">
        <p14:creationId xmlns:p14="http://schemas.microsoft.com/office/powerpoint/2010/main" val="3108678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Podíl sociálních složek na obyvatelstvu </a:t>
            </a:r>
          </a:p>
        </p:txBody>
      </p:sp>
      <p:sp>
        <p:nvSpPr>
          <p:cNvPr id="3" name="Zástupný symbol pro obsah 2"/>
          <p:cNvSpPr>
            <a:spLocks noGrp="1"/>
          </p:cNvSpPr>
          <p:nvPr>
            <p:ph idx="1"/>
          </p:nvPr>
        </p:nvSpPr>
        <p:spPr/>
        <p:txBody>
          <a:bodyPr>
            <a:normAutofit/>
          </a:bodyPr>
          <a:lstStyle/>
          <a:p>
            <a:r>
              <a:rPr lang="cs-CZ" dirty="0"/>
              <a:t>Pozemková aristokracie 0,1%, značné rozdíly v majetku a vlivu (Schwarzenbergové, Liechtensteinové, </a:t>
            </a:r>
            <a:r>
              <a:rPr lang="cs-CZ" dirty="0" err="1"/>
              <a:t>Fuerstenbergové</a:t>
            </a:r>
            <a:r>
              <a:rPr lang="cs-CZ" dirty="0"/>
              <a:t>, </a:t>
            </a:r>
            <a:r>
              <a:rPr lang="cs-CZ" dirty="0" err="1"/>
              <a:t>Auerspergové</a:t>
            </a:r>
            <a:r>
              <a:rPr lang="cs-CZ" dirty="0"/>
              <a:t> až 150 tis. ha půdy), dále tzv. nová šlechta</a:t>
            </a:r>
          </a:p>
          <a:p>
            <a:r>
              <a:rPr lang="cs-CZ" dirty="0"/>
              <a:t>Střední vrstvy 15-19% obyvatelstva, hlavní částí jsou sedláci (20-50 ha půdy), dále příslušníci řemeslnicko-obchodnické vrstvy, málo tzv. kapitalistů, rychle početně rostoucí tzv. vzdělané měšťanstvo, vázané často na státní službu</a:t>
            </a:r>
          </a:p>
          <a:p>
            <a:r>
              <a:rPr lang="cs-CZ" dirty="0"/>
              <a:t>Nižší vrstvy: cca 80% obyvatelstva, přesun z venkova do měst, nekvalifikovaná pracovní síla v továrnách, na venkově chalupníci, podruzi, nádeníci</a:t>
            </a:r>
          </a:p>
        </p:txBody>
      </p:sp>
    </p:spTree>
    <p:extLst>
      <p:ext uri="{BB962C8B-B14F-4D97-AF65-F5344CB8AC3E}">
        <p14:creationId xmlns:p14="http://schemas.microsoft.com/office/powerpoint/2010/main" val="3777820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Aristokracie</a:t>
            </a:r>
          </a:p>
        </p:txBody>
      </p:sp>
      <p:sp>
        <p:nvSpPr>
          <p:cNvPr id="3" name="Podnadpis 2"/>
          <p:cNvSpPr>
            <a:spLocks noGrp="1"/>
          </p:cNvSpPr>
          <p:nvPr>
            <p:ph type="subTitle" idx="1"/>
          </p:nvPr>
        </p:nvSpPr>
        <p:spPr/>
        <p:txBody>
          <a:bodyPr/>
          <a:lstStyle/>
          <a:p>
            <a:endParaRPr lang="cs-CZ"/>
          </a:p>
        </p:txBody>
      </p:sp>
    </p:spTree>
    <p:extLst>
      <p:ext uri="{BB962C8B-B14F-4D97-AF65-F5344CB8AC3E}">
        <p14:creationId xmlns:p14="http://schemas.microsoft.com/office/powerpoint/2010/main" val="3751160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Doporučená literatura</a:t>
            </a:r>
          </a:p>
        </p:txBody>
      </p:sp>
      <p:sp>
        <p:nvSpPr>
          <p:cNvPr id="3" name="Zástupný symbol pro obsah 2"/>
          <p:cNvSpPr>
            <a:spLocks noGrp="1"/>
          </p:cNvSpPr>
          <p:nvPr>
            <p:ph idx="1"/>
          </p:nvPr>
        </p:nvSpPr>
        <p:spPr/>
        <p:txBody>
          <a:bodyPr/>
          <a:lstStyle/>
          <a:p>
            <a:r>
              <a:rPr lang="cs-CZ" dirty="0"/>
              <a:t>Lněničková, Jitka: České země v době předbřeznové. Praha 1999</a:t>
            </a:r>
          </a:p>
          <a:p>
            <a:r>
              <a:rPr lang="cs-CZ" dirty="0" err="1"/>
              <a:t>Efmertová</a:t>
            </a:r>
            <a:r>
              <a:rPr lang="cs-CZ" dirty="0"/>
              <a:t>, Marcela: České země v letech 1848–1918. Praha 1999</a:t>
            </a:r>
          </a:p>
          <a:p>
            <a:r>
              <a:rPr lang="cs-CZ" dirty="0"/>
              <a:t>Velké dějiny zemí Koruny české</a:t>
            </a:r>
          </a:p>
          <a:p>
            <a:r>
              <a:rPr lang="cs-CZ" dirty="0"/>
              <a:t>Hlavačka, Milan a kol.: České země v 19. století, I. a II. Praha 2013</a:t>
            </a:r>
          </a:p>
          <a:p>
            <a:r>
              <a:rPr lang="cs-CZ" dirty="0"/>
              <a:t>Fasora – Hanuš – Malíř a kol: Člověk na Moravě 19. století. Brno 2004</a:t>
            </a:r>
          </a:p>
        </p:txBody>
      </p:sp>
    </p:spTree>
    <p:extLst>
      <p:ext uri="{BB962C8B-B14F-4D97-AF65-F5344CB8AC3E}">
        <p14:creationId xmlns:p14="http://schemas.microsoft.com/office/powerpoint/2010/main" val="3916083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Aristokracie</a:t>
            </a:r>
          </a:p>
        </p:txBody>
      </p:sp>
      <p:sp>
        <p:nvSpPr>
          <p:cNvPr id="3" name="Zástupný symbol pro obsah 2"/>
          <p:cNvSpPr>
            <a:spLocks noGrp="1"/>
          </p:cNvSpPr>
          <p:nvPr>
            <p:ph idx="1"/>
          </p:nvPr>
        </p:nvSpPr>
        <p:spPr/>
        <p:txBody>
          <a:bodyPr>
            <a:normAutofit fontScale="77500" lnSpcReduction="20000"/>
          </a:bodyPr>
          <a:lstStyle/>
          <a:p>
            <a:r>
              <a:rPr lang="cs-CZ" dirty="0"/>
              <a:t>Pozemková držba je v českých zemích koncentrovaná (latifundie), velký regionální vliv jednotlivých rodin</a:t>
            </a:r>
          </a:p>
          <a:p>
            <a:r>
              <a:rPr lang="cs-CZ" dirty="0"/>
              <a:t>„příliš uzavřená společnost“: hodnoty původu, cti, věrnosti, služby „Za císaře, Boha a vlast!“, ostentativní distance od světa peněz, podnikatelů; naopak vystavování na odiv bigotního katolicismu, sociálního cítění</a:t>
            </a:r>
          </a:p>
          <a:p>
            <a:r>
              <a:rPr lang="cs-CZ" dirty="0"/>
              <a:t>Vedle latifundistů mezi tuto skupinu náleží tzv. služebná šlechta ve státní správě a rychle roste podíl tzv. nové šlechty, tedy nobilitovaných osob</a:t>
            </a:r>
          </a:p>
          <a:p>
            <a:r>
              <a:rPr lang="cs-CZ" dirty="0"/>
              <a:t>Nobilitace za zásluhy o stát (úředníci, vojáci cca ½ </a:t>
            </a:r>
            <a:r>
              <a:rPr lang="cs-CZ" dirty="0" err="1"/>
              <a:t>nobilitantů</a:t>
            </a:r>
            <a:r>
              <a:rPr lang="cs-CZ" dirty="0"/>
              <a:t>), dále o průmysl, vědu a umění, </a:t>
            </a:r>
            <a:r>
              <a:rPr lang="cs-CZ" dirty="0" err="1"/>
              <a:t>nobilitanti</a:t>
            </a:r>
            <a:r>
              <a:rPr lang="cs-CZ" dirty="0"/>
              <a:t> z řad politiků (F. L. Rieger ad.)</a:t>
            </a:r>
          </a:p>
          <a:p>
            <a:r>
              <a:rPr lang="cs-CZ" dirty="0"/>
              <a:t>Nově nobilitovaná aristokracie zůstala svými mentálními vzorci „uzamčena“ spíše v měšťanském světě a jeho hodnotách, i když se snaží o přiblížení životnímu stylu latifundistů (zámky)</a:t>
            </a:r>
          </a:p>
          <a:p>
            <a:r>
              <a:rPr lang="cs-CZ" dirty="0"/>
              <a:t>Postupný pokles vlivu ve společnosti: ztrácí hlavně majetkové pozice, posty ve státní správě a armádě, ale mnohem pomaleji klesá jejich kulturní vliv – od 90. let se již od zbytku společnosti izolují a až na výjimky nehrají roli vůdců</a:t>
            </a:r>
          </a:p>
        </p:txBody>
      </p:sp>
    </p:spTree>
    <p:extLst>
      <p:ext uri="{BB962C8B-B14F-4D97-AF65-F5344CB8AC3E}">
        <p14:creationId xmlns:p14="http://schemas.microsoft.com/office/powerpoint/2010/main" val="3348114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Největší vlastníci pozemků před pozemkovou reformou (1919–1920)</a:t>
            </a:r>
            <a:br>
              <a:rPr lang="cs-CZ" dirty="0"/>
            </a:br>
            <a:endParaRPr lang="cs-CZ" dirty="0"/>
          </a:p>
        </p:txBody>
      </p:sp>
      <p:sp>
        <p:nvSpPr>
          <p:cNvPr id="3" name="Zástupný symbol pro obsah 2"/>
          <p:cNvSpPr>
            <a:spLocks noGrp="1"/>
          </p:cNvSpPr>
          <p:nvPr>
            <p:ph idx="1"/>
          </p:nvPr>
        </p:nvSpPr>
        <p:spPr/>
        <p:txBody>
          <a:bodyPr>
            <a:normAutofit fontScale="47500" lnSpcReduction="20000"/>
          </a:bodyPr>
          <a:lstStyle/>
          <a:p>
            <a:r>
              <a:rPr lang="cs-CZ" dirty="0"/>
              <a:t>Pořadí 	Rod 	Výměra v hektarech</a:t>
            </a:r>
          </a:p>
          <a:p>
            <a:r>
              <a:rPr lang="cs-CZ" dirty="0"/>
              <a:t>1. 	Schwarzenbergové 	192 000</a:t>
            </a:r>
          </a:p>
          <a:p>
            <a:r>
              <a:rPr lang="cs-CZ" dirty="0"/>
              <a:t>2. 	Liechtensteinové 	161 000</a:t>
            </a:r>
          </a:p>
          <a:p>
            <a:r>
              <a:rPr lang="cs-CZ" dirty="0"/>
              <a:t>3. 	Sasko-</a:t>
            </a:r>
            <a:r>
              <a:rPr lang="cs-CZ" dirty="0" err="1"/>
              <a:t>koburští</a:t>
            </a:r>
            <a:r>
              <a:rPr lang="cs-CZ" dirty="0"/>
              <a:t> 	159 000</a:t>
            </a:r>
          </a:p>
          <a:p>
            <a:r>
              <a:rPr lang="cs-CZ" dirty="0"/>
              <a:t>4. 	Kinští 	                          71 000</a:t>
            </a:r>
          </a:p>
          <a:p>
            <a:r>
              <a:rPr lang="cs-CZ" dirty="0"/>
              <a:t>5. 	</a:t>
            </a:r>
            <a:r>
              <a:rPr lang="cs-CZ" dirty="0" err="1"/>
              <a:t>Colloredo</a:t>
            </a:r>
            <a:r>
              <a:rPr lang="cs-CZ" dirty="0"/>
              <a:t>-Mansfeldové         58 000</a:t>
            </a:r>
          </a:p>
          <a:p>
            <a:r>
              <a:rPr lang="cs-CZ" dirty="0"/>
              <a:t>6. 	</a:t>
            </a:r>
            <a:r>
              <a:rPr lang="cs-CZ" dirty="0" err="1"/>
              <a:t>Clam-Gallasové</a:t>
            </a:r>
            <a:r>
              <a:rPr lang="cs-CZ" dirty="0"/>
              <a:t> 	49 000</a:t>
            </a:r>
          </a:p>
          <a:p>
            <a:r>
              <a:rPr lang="cs-CZ" dirty="0"/>
              <a:t>7. 	Lobkowiczové 	47 000</a:t>
            </a:r>
          </a:p>
          <a:p>
            <a:r>
              <a:rPr lang="cs-CZ" dirty="0"/>
              <a:t>8. 	Thurn-Taxisové 	45 000</a:t>
            </a:r>
          </a:p>
          <a:p>
            <a:r>
              <a:rPr lang="cs-CZ" dirty="0"/>
              <a:t>9. 	</a:t>
            </a:r>
            <a:r>
              <a:rPr lang="cs-CZ" dirty="0" err="1"/>
              <a:t>Habsburg-Lothringen</a:t>
            </a:r>
            <a:r>
              <a:rPr lang="cs-CZ" dirty="0"/>
              <a:t>           42 000</a:t>
            </a:r>
          </a:p>
          <a:p>
            <a:r>
              <a:rPr lang="cs-CZ" dirty="0"/>
              <a:t>10. 	</a:t>
            </a:r>
            <a:r>
              <a:rPr lang="cs-CZ" dirty="0" err="1"/>
              <a:t>Fürstenbergové</a:t>
            </a:r>
            <a:r>
              <a:rPr lang="cs-CZ" dirty="0"/>
              <a:t> 	40 000</a:t>
            </a:r>
          </a:p>
          <a:p>
            <a:r>
              <a:rPr lang="cs-CZ" dirty="0"/>
              <a:t>11. 	</a:t>
            </a:r>
            <a:r>
              <a:rPr lang="cs-CZ" dirty="0" err="1"/>
              <a:t>Zichyové</a:t>
            </a:r>
            <a:r>
              <a:rPr lang="cs-CZ" dirty="0"/>
              <a:t> 	                         37 000</a:t>
            </a:r>
          </a:p>
          <a:p>
            <a:r>
              <a:rPr lang="cs-CZ" dirty="0"/>
              <a:t>12. 	</a:t>
            </a:r>
            <a:r>
              <a:rPr lang="cs-CZ" dirty="0" err="1"/>
              <a:t>Windisch-Graetzové</a:t>
            </a:r>
            <a:r>
              <a:rPr lang="cs-CZ" dirty="0"/>
              <a:t> 	31 000</a:t>
            </a:r>
          </a:p>
          <a:p>
            <a:r>
              <a:rPr lang="cs-CZ" dirty="0"/>
              <a:t>13. 	</a:t>
            </a:r>
            <a:r>
              <a:rPr lang="cs-CZ" dirty="0" err="1"/>
              <a:t>Auerspergové</a:t>
            </a:r>
            <a:r>
              <a:rPr lang="cs-CZ" dirty="0"/>
              <a:t> 	25 000</a:t>
            </a:r>
          </a:p>
          <a:p>
            <a:r>
              <a:rPr lang="cs-CZ" dirty="0"/>
              <a:t>14. 	</a:t>
            </a:r>
            <a:r>
              <a:rPr lang="cs-CZ" dirty="0" err="1"/>
              <a:t>Trauttmansdorffové</a:t>
            </a:r>
            <a:r>
              <a:rPr lang="cs-CZ" dirty="0"/>
              <a:t> 	20 000</a:t>
            </a:r>
          </a:p>
          <a:p>
            <a:r>
              <a:rPr lang="cs-CZ" dirty="0"/>
              <a:t>15. 	Rohanové 	                        12 000 </a:t>
            </a:r>
          </a:p>
        </p:txBody>
      </p:sp>
    </p:spTree>
    <p:extLst>
      <p:ext uri="{BB962C8B-B14F-4D97-AF65-F5344CB8AC3E}">
        <p14:creationId xmlns:p14="http://schemas.microsoft.com/office/powerpoint/2010/main" val="719858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pl-PL" dirty="0"/>
              <a:t>Majetky rodiny Schwarzenberg v českých zemích </a:t>
            </a:r>
            <a:endParaRPr lang="cs-CZ" dirty="0"/>
          </a:p>
        </p:txBody>
      </p:sp>
      <p:pic>
        <p:nvPicPr>
          <p:cNvPr id="5" name="Zástupný symbol pro obrázek 4"/>
          <p:cNvPicPr>
            <a:picLocks noGrp="1" noChangeAspect="1"/>
          </p:cNvPicPr>
          <p:nvPr>
            <p:ph type="pic" idx="1"/>
          </p:nvPr>
        </p:nvPicPr>
        <p:blipFill>
          <a:blip r:embed="rId2"/>
          <a:srcRect t="5782" b="5782"/>
          <a:stretch>
            <a:fillRect/>
          </a:stretch>
        </p:blipFill>
        <p:spPr>
          <a:prstGeom prst="rect">
            <a:avLst/>
          </a:prstGeom>
        </p:spPr>
      </p:pic>
      <p:pic>
        <p:nvPicPr>
          <p:cNvPr id="6" name="Obrázek 5"/>
          <p:cNvPicPr>
            <a:picLocks noChangeAspect="1"/>
          </p:cNvPicPr>
          <p:nvPr/>
        </p:nvPicPr>
        <p:blipFill>
          <a:blip r:embed="rId3"/>
          <a:stretch>
            <a:fillRect/>
          </a:stretch>
        </p:blipFill>
        <p:spPr>
          <a:xfrm>
            <a:off x="204107" y="2057400"/>
            <a:ext cx="1962150" cy="2333625"/>
          </a:xfrm>
          <a:prstGeom prst="rect">
            <a:avLst/>
          </a:prstGeom>
        </p:spPr>
      </p:pic>
      <p:pic>
        <p:nvPicPr>
          <p:cNvPr id="7" name="Obrázek 6"/>
          <p:cNvPicPr>
            <a:picLocks noChangeAspect="1"/>
          </p:cNvPicPr>
          <p:nvPr/>
        </p:nvPicPr>
        <p:blipFill>
          <a:blip r:embed="rId4"/>
          <a:stretch>
            <a:fillRect/>
          </a:stretch>
        </p:blipFill>
        <p:spPr>
          <a:xfrm>
            <a:off x="2676525" y="2392135"/>
            <a:ext cx="2095500" cy="1876425"/>
          </a:xfrm>
          <a:prstGeom prst="rect">
            <a:avLst/>
          </a:prstGeom>
        </p:spPr>
      </p:pic>
      <p:pic>
        <p:nvPicPr>
          <p:cNvPr id="8" name="Obrázek 7"/>
          <p:cNvPicPr>
            <a:picLocks noChangeAspect="1"/>
          </p:cNvPicPr>
          <p:nvPr/>
        </p:nvPicPr>
        <p:blipFill>
          <a:blip r:embed="rId5"/>
          <a:stretch>
            <a:fillRect/>
          </a:stretch>
        </p:blipFill>
        <p:spPr>
          <a:xfrm>
            <a:off x="742950" y="4821352"/>
            <a:ext cx="2466975" cy="1847850"/>
          </a:xfrm>
          <a:prstGeom prst="rect">
            <a:avLst/>
          </a:prstGeom>
        </p:spPr>
      </p:pic>
      <p:sp>
        <p:nvSpPr>
          <p:cNvPr id="4" name="Zástupný symbol pro text 3"/>
          <p:cNvSpPr>
            <a:spLocks noGrp="1"/>
          </p:cNvSpPr>
          <p:nvPr>
            <p:ph type="body" sz="half" idx="2"/>
          </p:nvPr>
        </p:nvSpPr>
        <p:spPr/>
        <p:txBody>
          <a:bodyPr/>
          <a:lstStyle/>
          <a:p>
            <a:endParaRPr lang="cs-CZ" dirty="0"/>
          </a:p>
        </p:txBody>
      </p:sp>
    </p:spTree>
    <p:extLst>
      <p:ext uri="{BB962C8B-B14F-4D97-AF65-F5344CB8AC3E}">
        <p14:creationId xmlns:p14="http://schemas.microsoft.com/office/powerpoint/2010/main" val="2963518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l-PL"/>
              <a:t>Majetky rodiny Liechtenstein v českých a rakouských zemích </a:t>
            </a:r>
            <a:endParaRPr lang="cs-CZ" dirty="0"/>
          </a:p>
        </p:txBody>
      </p:sp>
      <p:sp>
        <p:nvSpPr>
          <p:cNvPr id="3" name="Zástupný symbol pro obrázek 2"/>
          <p:cNvSpPr>
            <a:spLocks noGrp="1"/>
          </p:cNvSpPr>
          <p:nvPr>
            <p:ph type="pic" idx="1"/>
          </p:nvPr>
        </p:nvSpPr>
        <p:spPr/>
      </p:sp>
      <p:pic>
        <p:nvPicPr>
          <p:cNvPr id="6" name="Obrázek 5"/>
          <p:cNvPicPr>
            <a:picLocks noChangeAspect="1"/>
          </p:cNvPicPr>
          <p:nvPr/>
        </p:nvPicPr>
        <p:blipFill>
          <a:blip r:embed="rId2"/>
          <a:stretch>
            <a:fillRect/>
          </a:stretch>
        </p:blipFill>
        <p:spPr>
          <a:xfrm>
            <a:off x="1616528" y="3045278"/>
            <a:ext cx="2028825" cy="2257425"/>
          </a:xfrm>
          <a:prstGeom prst="rect">
            <a:avLst/>
          </a:prstGeom>
        </p:spPr>
      </p:pic>
      <p:sp>
        <p:nvSpPr>
          <p:cNvPr id="4" name="Zástupný symbol pro text 3"/>
          <p:cNvSpPr>
            <a:spLocks noGrp="1"/>
          </p:cNvSpPr>
          <p:nvPr>
            <p:ph type="body" sz="half" idx="2"/>
          </p:nvPr>
        </p:nvSpPr>
        <p:spPr/>
        <p:txBody>
          <a:bodyPr/>
          <a:lstStyle/>
          <a:p>
            <a:endParaRPr lang="cs-CZ" dirty="0"/>
          </a:p>
        </p:txBody>
      </p:sp>
      <p:pic>
        <p:nvPicPr>
          <p:cNvPr id="5" name="Obrázek 4"/>
          <p:cNvPicPr>
            <a:picLocks noChangeAspect="1"/>
          </p:cNvPicPr>
          <p:nvPr/>
        </p:nvPicPr>
        <p:blipFill>
          <a:blip r:embed="rId3"/>
          <a:stretch>
            <a:fillRect/>
          </a:stretch>
        </p:blipFill>
        <p:spPr>
          <a:xfrm>
            <a:off x="5290457" y="391886"/>
            <a:ext cx="5935436" cy="6115050"/>
          </a:xfrm>
          <a:prstGeom prst="rect">
            <a:avLst/>
          </a:prstGeom>
        </p:spPr>
      </p:pic>
    </p:spTree>
    <p:extLst>
      <p:ext uri="{BB962C8B-B14F-4D97-AF65-F5344CB8AC3E}">
        <p14:creationId xmlns:p14="http://schemas.microsoft.com/office/powerpoint/2010/main" val="39359317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pl-PL" dirty="0"/>
              <a:t>Josef Pekař a debata o roli šlechty v českých dějinách</a:t>
            </a:r>
            <a:endParaRPr lang="cs-CZ" dirty="0"/>
          </a:p>
        </p:txBody>
      </p:sp>
      <p:pic>
        <p:nvPicPr>
          <p:cNvPr id="5" name="Zástupný symbol pro obrázek 4"/>
          <p:cNvPicPr>
            <a:picLocks noGrp="1" noChangeAspect="1"/>
          </p:cNvPicPr>
          <p:nvPr>
            <p:ph type="pic" idx="1"/>
          </p:nvPr>
        </p:nvPicPr>
        <p:blipFill>
          <a:blip r:embed="rId2"/>
          <a:srcRect l="7316" r="7316"/>
          <a:stretch>
            <a:fillRect/>
          </a:stretch>
        </p:blipFill>
        <p:spPr>
          <a:prstGeom prst="rect">
            <a:avLst/>
          </a:prstGeom>
        </p:spPr>
      </p:pic>
      <p:pic>
        <p:nvPicPr>
          <p:cNvPr id="6" name="Obrázek 5"/>
          <p:cNvPicPr>
            <a:picLocks noChangeAspect="1"/>
          </p:cNvPicPr>
          <p:nvPr/>
        </p:nvPicPr>
        <p:blipFill>
          <a:blip r:embed="rId3"/>
          <a:stretch>
            <a:fillRect/>
          </a:stretch>
        </p:blipFill>
        <p:spPr>
          <a:xfrm>
            <a:off x="0" y="2057400"/>
            <a:ext cx="4000500" cy="4743450"/>
          </a:xfrm>
          <a:prstGeom prst="rect">
            <a:avLst/>
          </a:prstGeom>
        </p:spPr>
      </p:pic>
      <p:pic>
        <p:nvPicPr>
          <p:cNvPr id="7" name="Obrázek 6"/>
          <p:cNvPicPr>
            <a:picLocks noChangeAspect="1"/>
          </p:cNvPicPr>
          <p:nvPr/>
        </p:nvPicPr>
        <p:blipFill>
          <a:blip r:embed="rId4"/>
          <a:stretch>
            <a:fillRect/>
          </a:stretch>
        </p:blipFill>
        <p:spPr>
          <a:xfrm>
            <a:off x="3657601" y="3380014"/>
            <a:ext cx="3102428" cy="3477986"/>
          </a:xfrm>
          <a:prstGeom prst="rect">
            <a:avLst/>
          </a:prstGeom>
        </p:spPr>
      </p:pic>
      <p:sp>
        <p:nvSpPr>
          <p:cNvPr id="4" name="Zástupný symbol pro text 3"/>
          <p:cNvSpPr>
            <a:spLocks noGrp="1"/>
          </p:cNvSpPr>
          <p:nvPr>
            <p:ph type="body" sz="half" idx="2"/>
          </p:nvPr>
        </p:nvSpPr>
        <p:spPr/>
        <p:txBody>
          <a:bodyPr/>
          <a:lstStyle/>
          <a:p>
            <a:endParaRPr lang="cs-CZ" dirty="0"/>
          </a:p>
        </p:txBody>
      </p:sp>
    </p:spTree>
    <p:extLst>
      <p:ext uri="{BB962C8B-B14F-4D97-AF65-F5344CB8AC3E}">
        <p14:creationId xmlns:p14="http://schemas.microsoft.com/office/powerpoint/2010/main" val="34971377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Důležité pojmy</a:t>
            </a:r>
          </a:p>
        </p:txBody>
      </p:sp>
      <p:sp>
        <p:nvSpPr>
          <p:cNvPr id="3" name="Zástupný symbol pro obsah 2"/>
          <p:cNvSpPr>
            <a:spLocks noGrp="1"/>
          </p:cNvSpPr>
          <p:nvPr>
            <p:ph idx="1"/>
          </p:nvPr>
        </p:nvSpPr>
        <p:spPr/>
        <p:txBody>
          <a:bodyPr/>
          <a:lstStyle/>
          <a:p>
            <a:r>
              <a:rPr lang="cs-CZ" dirty="0"/>
              <a:t>Nobilitace</a:t>
            </a:r>
          </a:p>
          <a:p>
            <a:r>
              <a:rPr lang="cs-CZ" dirty="0" err="1"/>
              <a:t>Morganatismus</a:t>
            </a:r>
            <a:endParaRPr lang="cs-CZ" dirty="0"/>
          </a:p>
          <a:p>
            <a:r>
              <a:rPr lang="cs-CZ" dirty="0"/>
              <a:t>Fideikomis</a:t>
            </a:r>
          </a:p>
          <a:p>
            <a:r>
              <a:rPr lang="cs-CZ" dirty="0"/>
              <a:t>Čestný soud</a:t>
            </a:r>
          </a:p>
        </p:txBody>
      </p:sp>
    </p:spTree>
    <p:extLst>
      <p:ext uri="{BB962C8B-B14F-4D97-AF65-F5344CB8AC3E}">
        <p14:creationId xmlns:p14="http://schemas.microsoft.com/office/powerpoint/2010/main" val="826200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a:t> Nostitzovo divadlo (1783)</a:t>
            </a:r>
            <a:endParaRPr lang="cs-CZ" dirty="0"/>
          </a:p>
        </p:txBody>
      </p:sp>
      <p:pic>
        <p:nvPicPr>
          <p:cNvPr id="5" name="Zástupný symbol pro obrázek 4"/>
          <p:cNvPicPr>
            <a:picLocks noGrp="1" noChangeAspect="1"/>
          </p:cNvPicPr>
          <p:nvPr>
            <p:ph type="pic" idx="1"/>
          </p:nvPr>
        </p:nvPicPr>
        <p:blipFill>
          <a:blip r:embed="rId2"/>
          <a:srcRect l="8207" r="8207"/>
          <a:stretch>
            <a:fillRect/>
          </a:stretch>
        </p:blipFill>
        <p:spPr>
          <a:prstGeom prst="rect">
            <a:avLst/>
          </a:prstGeom>
        </p:spPr>
      </p:pic>
      <p:sp>
        <p:nvSpPr>
          <p:cNvPr id="4" name="Zástupný symbol pro text 3"/>
          <p:cNvSpPr>
            <a:spLocks noGrp="1"/>
          </p:cNvSpPr>
          <p:nvPr>
            <p:ph type="body" sz="half" idx="2"/>
          </p:nvPr>
        </p:nvSpPr>
        <p:spPr/>
        <p:txBody>
          <a:bodyPr/>
          <a:lstStyle/>
          <a:p>
            <a:r>
              <a:rPr lang="pl-PL" dirty="0"/>
              <a:t>Projekt Franze Antona hraběte Nostitz-Rieneck, (Stavovské divadlo)  </a:t>
            </a:r>
            <a:endParaRPr lang="cs-CZ" dirty="0"/>
          </a:p>
        </p:txBody>
      </p:sp>
      <p:pic>
        <p:nvPicPr>
          <p:cNvPr id="6" name="Obrázek 5"/>
          <p:cNvPicPr>
            <a:picLocks noChangeAspect="1"/>
          </p:cNvPicPr>
          <p:nvPr/>
        </p:nvPicPr>
        <p:blipFill>
          <a:blip r:embed="rId3"/>
          <a:stretch>
            <a:fillRect/>
          </a:stretch>
        </p:blipFill>
        <p:spPr>
          <a:xfrm>
            <a:off x="8972550" y="-111579"/>
            <a:ext cx="3219450" cy="2985408"/>
          </a:xfrm>
          <a:prstGeom prst="rect">
            <a:avLst/>
          </a:prstGeom>
        </p:spPr>
      </p:pic>
    </p:spTree>
    <p:extLst>
      <p:ext uri="{BB962C8B-B14F-4D97-AF65-F5344CB8AC3E}">
        <p14:creationId xmlns:p14="http://schemas.microsoft.com/office/powerpoint/2010/main" val="3200973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a:t>Projekty historického výzkumu financované šlechtou</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lstStyle/>
          <a:p>
            <a:r>
              <a:rPr lang="pl-PL" dirty="0"/>
              <a:t>1818: Vlastenecké muzeum</a:t>
            </a:r>
          </a:p>
          <a:p>
            <a:endParaRPr lang="pl-PL" dirty="0"/>
          </a:p>
          <a:p>
            <a:r>
              <a:rPr lang="pl-PL" dirty="0"/>
              <a:t>František Palacký jako český zemský historik financovaný ze stavovských prostředků</a:t>
            </a:r>
          </a:p>
          <a:p>
            <a:endParaRPr lang="pl-PL" dirty="0"/>
          </a:p>
          <a:p>
            <a:r>
              <a:rPr lang="pl-PL" dirty="0"/>
              <a:t>Jan Erazim Vocel – stavovská podpora jeho výzkumů archeologických (keltské, germánské, slovanské osídlení Čech)</a:t>
            </a:r>
            <a:endParaRPr lang="cs-CZ" dirty="0"/>
          </a:p>
        </p:txBody>
      </p:sp>
      <p:pic>
        <p:nvPicPr>
          <p:cNvPr id="5" name="Obrázek 4"/>
          <p:cNvPicPr>
            <a:picLocks noChangeAspect="1"/>
          </p:cNvPicPr>
          <p:nvPr/>
        </p:nvPicPr>
        <p:blipFill>
          <a:blip r:embed="rId2"/>
          <a:stretch>
            <a:fillRect/>
          </a:stretch>
        </p:blipFill>
        <p:spPr>
          <a:xfrm>
            <a:off x="6335487" y="457200"/>
            <a:ext cx="5114244" cy="2105025"/>
          </a:xfrm>
          <a:prstGeom prst="rect">
            <a:avLst/>
          </a:prstGeom>
        </p:spPr>
      </p:pic>
      <p:pic>
        <p:nvPicPr>
          <p:cNvPr id="7" name="Obrázek 6"/>
          <p:cNvPicPr>
            <a:picLocks noChangeAspect="1"/>
          </p:cNvPicPr>
          <p:nvPr/>
        </p:nvPicPr>
        <p:blipFill>
          <a:blip r:embed="rId3"/>
          <a:stretch>
            <a:fillRect/>
          </a:stretch>
        </p:blipFill>
        <p:spPr>
          <a:xfrm>
            <a:off x="8877641" y="2860900"/>
            <a:ext cx="3219450" cy="3895725"/>
          </a:xfrm>
          <a:prstGeom prst="rect">
            <a:avLst/>
          </a:prstGeom>
        </p:spPr>
      </p:pic>
      <p:pic>
        <p:nvPicPr>
          <p:cNvPr id="9" name="Obrázek 8"/>
          <p:cNvPicPr>
            <a:picLocks noChangeAspect="1"/>
          </p:cNvPicPr>
          <p:nvPr/>
        </p:nvPicPr>
        <p:blipFill>
          <a:blip r:embed="rId4"/>
          <a:stretch>
            <a:fillRect/>
          </a:stretch>
        </p:blipFill>
        <p:spPr>
          <a:xfrm>
            <a:off x="5550240" y="2860901"/>
            <a:ext cx="3143250" cy="3895725"/>
          </a:xfrm>
          <a:prstGeom prst="rect">
            <a:avLst/>
          </a:prstGeom>
        </p:spPr>
      </p:pic>
    </p:spTree>
    <p:extLst>
      <p:ext uri="{BB962C8B-B14F-4D97-AF65-F5344CB8AC3E}">
        <p14:creationId xmlns:p14="http://schemas.microsoft.com/office/powerpoint/2010/main" val="357635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Šlechta a jazyk </a:t>
            </a:r>
          </a:p>
        </p:txBody>
      </p:sp>
      <p:sp>
        <p:nvSpPr>
          <p:cNvPr id="3" name="Zástupný symbol pro obsah 2"/>
          <p:cNvSpPr>
            <a:spLocks noGrp="1"/>
          </p:cNvSpPr>
          <p:nvPr>
            <p:ph idx="1"/>
          </p:nvPr>
        </p:nvSpPr>
        <p:spPr/>
        <p:txBody>
          <a:bodyPr>
            <a:normAutofit/>
          </a:bodyPr>
          <a:lstStyle/>
          <a:p>
            <a:r>
              <a:rPr lang="pl-PL" dirty="0"/>
              <a:t>Jeden ze zaměstnanců hraběte Lažanského popsal ve svých vzpomínkách, jak se na zámku konalo povinné sčítání obyvatel (zachytil K. Čapek). Hrabě Wladimir Lažansky ohlásil němčinu jako svůj preferovaný jazyk. Potom vzal jablko a přešel se sčítacím komisařem do dětského pokoje. Syn přerušil hru, otec mu ukázal jablko a zeptal se: „Qu'est-ce que c'est?” Mladý hrabě odpověděl bez váhání „ein Apfel, Papa”. Otec se otočil ke komisaři a povídá: „Chlapce taky zapište k němčině.”</a:t>
            </a:r>
          </a:p>
          <a:p>
            <a:r>
              <a:rPr lang="cs-CZ" b="1" dirty="0"/>
              <a:t>Co to dokumentuje?</a:t>
            </a:r>
          </a:p>
          <a:p>
            <a:r>
              <a:rPr lang="pl-PL" b="1" dirty="0"/>
              <a:t>Jako roli asi hrál u hrabat Lažanských český jazyk? </a:t>
            </a:r>
            <a:endParaRPr lang="cs-CZ" b="1" dirty="0"/>
          </a:p>
          <a:p>
            <a:endParaRPr lang="cs-CZ" b="1" dirty="0"/>
          </a:p>
        </p:txBody>
      </p:sp>
      <p:pic>
        <p:nvPicPr>
          <p:cNvPr id="4" name="Obrázek 3"/>
          <p:cNvPicPr>
            <a:picLocks noChangeAspect="1"/>
          </p:cNvPicPr>
          <p:nvPr/>
        </p:nvPicPr>
        <p:blipFill>
          <a:blip r:embed="rId2"/>
          <a:stretch>
            <a:fillRect/>
          </a:stretch>
        </p:blipFill>
        <p:spPr>
          <a:xfrm>
            <a:off x="10160453" y="76881"/>
            <a:ext cx="1733550" cy="2086656"/>
          </a:xfrm>
          <a:prstGeom prst="rect">
            <a:avLst/>
          </a:prstGeom>
        </p:spPr>
      </p:pic>
    </p:spTree>
    <p:extLst>
      <p:ext uri="{BB962C8B-B14F-4D97-AF65-F5344CB8AC3E}">
        <p14:creationId xmlns:p14="http://schemas.microsoft.com/office/powerpoint/2010/main" val="28410121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a:t>GLASSHEIM, Eagle: Urození nacionalisté... : </a:t>
            </a:r>
            <a:endParaRPr lang="cs-CZ" dirty="0"/>
          </a:p>
        </p:txBody>
      </p:sp>
      <p:sp>
        <p:nvSpPr>
          <p:cNvPr id="3" name="Zástupný symbol pro obsah 2"/>
          <p:cNvSpPr>
            <a:spLocks noGrp="1"/>
          </p:cNvSpPr>
          <p:nvPr>
            <p:ph idx="1"/>
          </p:nvPr>
        </p:nvSpPr>
        <p:spPr/>
        <p:txBody>
          <a:bodyPr/>
          <a:lstStyle/>
          <a:p>
            <a:r>
              <a:rPr lang="pl-PL" dirty="0"/>
              <a:t>Jazykové rozdělení šlechty:</a:t>
            </a:r>
          </a:p>
          <a:p>
            <a:r>
              <a:rPr lang="pl-PL" dirty="0"/>
              <a:t>73% německá jazyková preference (i když asi polovina z nich držela majetek v oblasti převážně českojazyčné)</a:t>
            </a:r>
          </a:p>
          <a:p>
            <a:r>
              <a:rPr lang="pl-PL" dirty="0"/>
              <a:t>27% česká jazyková preference (83% u těch, kteří drželi majetek v převážně českých jazykových oblastech)</a:t>
            </a:r>
          </a:p>
          <a:p>
            <a:endParaRPr lang="cs-CZ" dirty="0"/>
          </a:p>
        </p:txBody>
      </p:sp>
      <p:pic>
        <p:nvPicPr>
          <p:cNvPr id="4" name="Obrázek 3"/>
          <p:cNvPicPr>
            <a:picLocks noChangeAspect="1"/>
          </p:cNvPicPr>
          <p:nvPr/>
        </p:nvPicPr>
        <p:blipFill>
          <a:blip r:embed="rId2"/>
          <a:stretch>
            <a:fillRect/>
          </a:stretch>
        </p:blipFill>
        <p:spPr>
          <a:xfrm>
            <a:off x="7733619" y="3694341"/>
            <a:ext cx="2390775" cy="3001281"/>
          </a:xfrm>
          <a:prstGeom prst="rect">
            <a:avLst/>
          </a:prstGeom>
        </p:spPr>
      </p:pic>
    </p:spTree>
    <p:extLst>
      <p:ext uri="{BB962C8B-B14F-4D97-AF65-F5344CB8AC3E}">
        <p14:creationId xmlns:p14="http://schemas.microsoft.com/office/powerpoint/2010/main" val="3929963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Hlavní témata epochy</a:t>
            </a:r>
          </a:p>
        </p:txBody>
      </p:sp>
      <p:sp>
        <p:nvSpPr>
          <p:cNvPr id="3" name="Zástupný symbol pro obsah 2"/>
          <p:cNvSpPr>
            <a:spLocks noGrp="1"/>
          </p:cNvSpPr>
          <p:nvPr>
            <p:ph idx="1"/>
          </p:nvPr>
        </p:nvSpPr>
        <p:spPr/>
        <p:txBody>
          <a:bodyPr/>
          <a:lstStyle/>
          <a:p>
            <a:r>
              <a:rPr lang="cs-CZ" dirty="0"/>
              <a:t>Modernizace</a:t>
            </a:r>
          </a:p>
          <a:p>
            <a:pPr>
              <a:buFontTx/>
              <a:buChar char="-"/>
            </a:pPr>
            <a:r>
              <a:rPr lang="cs-CZ" dirty="0"/>
              <a:t>industrializace, urbanizace, migrace, sociální otázka</a:t>
            </a:r>
          </a:p>
          <a:p>
            <a:pPr>
              <a:buFontTx/>
              <a:buChar char="-"/>
            </a:pPr>
            <a:r>
              <a:rPr lang="cs-CZ" dirty="0"/>
              <a:t>sekularizace, racionalizace, „odkouzlení“ světa</a:t>
            </a:r>
          </a:p>
          <a:p>
            <a:pPr>
              <a:buFontTx/>
              <a:buChar char="-"/>
            </a:pPr>
            <a:r>
              <a:rPr lang="cs-CZ" dirty="0"/>
              <a:t>demokratizace, emancipace, nacionalismus</a:t>
            </a:r>
          </a:p>
          <a:p>
            <a:pPr>
              <a:buFontTx/>
              <a:buChar char="-"/>
            </a:pPr>
            <a:r>
              <a:rPr lang="cs-CZ" dirty="0"/>
              <a:t>prudké změny revolučního rázu (vědecké objevy, změny režimů atd.)</a:t>
            </a:r>
          </a:p>
        </p:txBody>
      </p:sp>
    </p:spTree>
    <p:extLst>
      <p:ext uri="{BB962C8B-B14F-4D97-AF65-F5344CB8AC3E}">
        <p14:creationId xmlns:p14="http://schemas.microsoft.com/office/powerpoint/2010/main" val="12017566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a:t>Sdílení „národních hodnot” na příkladu Schwarzenberků </a:t>
            </a:r>
            <a:endParaRPr lang="cs-CZ" dirty="0"/>
          </a:p>
        </p:txBody>
      </p:sp>
      <p:sp>
        <p:nvSpPr>
          <p:cNvPr id="3" name="Zástupný symbol pro obsah 2"/>
          <p:cNvSpPr>
            <a:spLocks noGrp="1"/>
          </p:cNvSpPr>
          <p:nvPr>
            <p:ph idx="1"/>
          </p:nvPr>
        </p:nvSpPr>
        <p:spPr/>
        <p:txBody>
          <a:bodyPr>
            <a:normAutofit/>
          </a:bodyPr>
          <a:lstStyle/>
          <a:p>
            <a:r>
              <a:rPr lang="pl-PL" dirty="0"/>
              <a:t>Karel III. kníže Schwarzenberg (1862): „</a:t>
            </a:r>
            <a:r>
              <a:rPr lang="pl-PL" i="1" dirty="0"/>
              <a:t>Tam, kde šlechta zrazuje dějiny, kde nestojí ve středu národa, kde nemá své kořeny v národě, tam ztrácí jistotu jako strom s podelmletými kořeny, který se vyvrací při prvním závanu větru</a:t>
            </a:r>
            <a:r>
              <a:rPr lang="pl-PL" dirty="0"/>
              <a:t>.”</a:t>
            </a:r>
          </a:p>
          <a:p>
            <a:endParaRPr lang="pl-PL" dirty="0"/>
          </a:p>
          <a:p>
            <a:r>
              <a:rPr lang="pl-PL" dirty="0"/>
              <a:t>Karel IV. kníže Schwarzenberg (1889): „</a:t>
            </a:r>
            <a:r>
              <a:rPr lang="pl-PL" i="1" dirty="0"/>
              <a:t>Husité byli komunismem 15. století. Na začátku husitského hnutí byla řada ctihodných postav, ale bohužel se husité brzy změnili v bandu lupičů a žhářů</a:t>
            </a:r>
            <a:r>
              <a:rPr lang="pl-PL" dirty="0"/>
              <a:t>.” </a:t>
            </a:r>
            <a:endParaRPr lang="cs-CZ" dirty="0"/>
          </a:p>
        </p:txBody>
      </p:sp>
    </p:spTree>
    <p:extLst>
      <p:ext uri="{BB962C8B-B14F-4D97-AF65-F5344CB8AC3E}">
        <p14:creationId xmlns:p14="http://schemas.microsoft.com/office/powerpoint/2010/main" val="30485587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993913" y="58847"/>
            <a:ext cx="10320793" cy="5355312"/>
          </a:xfrm>
          <a:prstGeom prst="rect">
            <a:avLst/>
          </a:prstGeom>
        </p:spPr>
        <p:txBody>
          <a:bodyPr wrap="square">
            <a:spAutoFit/>
          </a:bodyPr>
          <a:lstStyle/>
          <a:p>
            <a:r>
              <a:rPr lang="cs-CZ" b="1" dirty="0"/>
              <a:t>Deklarace české šlechty 17. září 1938 – návrat k národu?</a:t>
            </a:r>
          </a:p>
          <a:p>
            <a:endParaRPr lang="cs-CZ" dirty="0"/>
          </a:p>
          <a:p>
            <a:endParaRPr lang="cs-CZ" dirty="0"/>
          </a:p>
          <a:p>
            <a:r>
              <a:rPr lang="cs-CZ" i="1" dirty="0"/>
              <a:t>Pane presidente, </a:t>
            </a:r>
          </a:p>
          <a:p>
            <a:endParaRPr lang="cs-CZ" i="1" dirty="0"/>
          </a:p>
          <a:p>
            <a:r>
              <a:rPr lang="cs-CZ" i="1" dirty="0"/>
              <a:t>za těchto dnů všechny stavy a třídy našeho národa svorně projevují svou vůli, zabránit porušení starých hranic našeho státu. Proto i řada členů starých rodů naší vlasti nás pověřila, abychom se k Vám dostavili s podobným projevem. </a:t>
            </a:r>
          </a:p>
          <a:p>
            <a:r>
              <a:rPr lang="cs-CZ" i="1" dirty="0"/>
              <a:t>Věrnost k Českému státu, který naši předkové pomáhali budovat a po tisíc let udržet, je pro nás povinností tak samozřejmou, že jsme se rozmýšleli ji výslovně zdůraznit. </a:t>
            </a:r>
          </a:p>
          <a:p>
            <a:r>
              <a:rPr lang="cs-CZ" i="1" dirty="0"/>
              <a:t>Považujeme za svou povinnost, uchovat dědictví svých otců. Země Koruny české byly pohromadě po tolik věků a přetrvaly spolu tolik bouří, že doufáme v přejití těchto časů nepokoje a násilí. Naše přání, aby staré hranice České koruny zůstaly neporušeny, vychází zajisté také ze starosti o budoucnost našich potomků i z pocitu odpovědnosti za svobodu a blaho českých Němců. Naši předkové vždy usilovali o přátelský poměr obou národů v zemi usazených, a tak i my toužíme po tom, aby i naši krajané německého jazyka mohli sdílet s námi lásku k nedělitelné vlasti. Důvěřujeme, že se tak může stát. Zejména doufáme, že zásady křesťanské udrží v této zemi pořádek a vzdělanost. </a:t>
            </a:r>
          </a:p>
          <a:p>
            <a:r>
              <a:rPr lang="cs-CZ" i="1" dirty="0"/>
              <a:t>Vyslovujíce víru v lepší budoucnost, ujišťujeme, že jsme si vědomi svých zděděných povinností k vlasti a ke státu, který byl domovem našich předků a jehož stará práva jsme vždy chtěli a i dnes chceme hájiti.</a:t>
            </a:r>
          </a:p>
        </p:txBody>
      </p:sp>
    </p:spTree>
    <p:extLst>
      <p:ext uri="{BB962C8B-B14F-4D97-AF65-F5344CB8AC3E}">
        <p14:creationId xmlns:p14="http://schemas.microsoft.com/office/powerpoint/2010/main" val="6431723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Jan Neruda o šlechtě 1869</a:t>
            </a:r>
          </a:p>
        </p:txBody>
      </p:sp>
      <p:sp>
        <p:nvSpPr>
          <p:cNvPr id="3" name="Zástupný symbol pro obsah 2"/>
          <p:cNvSpPr>
            <a:spLocks noGrp="1"/>
          </p:cNvSpPr>
          <p:nvPr>
            <p:ph idx="1"/>
          </p:nvPr>
        </p:nvSpPr>
        <p:spPr/>
        <p:txBody>
          <a:bodyPr/>
          <a:lstStyle/>
          <a:p>
            <a:pPr marL="0" indent="0">
              <a:buNone/>
            </a:pPr>
            <a:r>
              <a:rPr lang="cs-CZ" dirty="0"/>
              <a:t>"Ne, na večírek jsem nešel, měl jsem tu čest, že pro mě šlechta nehrála. Ne z nenávisti ke šlechtě. Nemůžu nikomu vyčítat, co nemůže dělat kvůli svému původu! Moje první plenky nebyly uloženy v rodinném archivu na věčnou paměť. Pracuji rád, stejně jako můj otec! Musím mít soucit s těmi méně šťastnými, kteří nepracují, musím jim nechat jejich sen, že pátého dne, celý den před stvořením Adama, stvořil Bůh předka šlechty </a:t>
            </a:r>
            <a:r>
              <a:rPr lang="cs-CZ"/>
              <a:t>– pána </a:t>
            </a:r>
            <a:r>
              <a:rPr lang="cs-CZ" dirty="0"/>
              <a:t>z Adamů. Předstírejme, že jim věříme, šlechtic potřebuje iluzi, aby byl šťastný. A také jsem nešel, protože tam byla spousta lidí, kteří obdivovali šlechtu. Mnozí z nich si píchali špendlíkem do prstů, aby se přesvědčili, jestli je jejich krev alespoň trochu modrá."</a:t>
            </a:r>
          </a:p>
        </p:txBody>
      </p:sp>
    </p:spTree>
    <p:extLst>
      <p:ext uri="{BB962C8B-B14F-4D97-AF65-F5344CB8AC3E}">
        <p14:creationId xmlns:p14="http://schemas.microsoft.com/office/powerpoint/2010/main" val="31501723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Měšťanstvo</a:t>
            </a:r>
          </a:p>
        </p:txBody>
      </p:sp>
      <p:sp>
        <p:nvSpPr>
          <p:cNvPr id="3" name="Zástupný symbol pro obsah 2"/>
          <p:cNvSpPr>
            <a:spLocks noGrp="1"/>
          </p:cNvSpPr>
          <p:nvPr>
            <p:ph idx="1"/>
          </p:nvPr>
        </p:nvSpPr>
        <p:spPr/>
        <p:txBody>
          <a:bodyPr>
            <a:normAutofit fontScale="85000" lnSpcReduction="20000"/>
          </a:bodyPr>
          <a:lstStyle/>
          <a:p>
            <a:r>
              <a:rPr lang="cs-CZ" dirty="0"/>
              <a:t>19. století jako „měšťanské století“, jejich ekonomický a později také kulturní vliv se prosazuje ve zbytku společnosti  </a:t>
            </a:r>
            <a:r>
              <a:rPr lang="cs-CZ" b="1" dirty="0"/>
              <a:t>„český sen“ </a:t>
            </a:r>
          </a:p>
          <a:p>
            <a:r>
              <a:rPr lang="cs-CZ" dirty="0"/>
              <a:t>Hodnoty: majetek, vzdělání (převážně exaktní a právní vědy), práce, spravedlnost opřená o podíl na řízení společnosti a </a:t>
            </a:r>
            <a:r>
              <a:rPr lang="cs-CZ" dirty="0" err="1"/>
              <a:t>iustitia</a:t>
            </a:r>
            <a:r>
              <a:rPr lang="cs-CZ" dirty="0"/>
              <a:t> v právně-kulturním smyslu</a:t>
            </a:r>
          </a:p>
          <a:p>
            <a:r>
              <a:rPr lang="cs-CZ" dirty="0"/>
              <a:t>Snaží se napodobit aristokracii</a:t>
            </a:r>
          </a:p>
          <a:p>
            <a:r>
              <a:rPr lang="cs-CZ" dirty="0"/>
              <a:t>Tísněni dynamicky narůstajícím vlivem dělnictva od 90. let 19. století</a:t>
            </a:r>
          </a:p>
          <a:p>
            <a:r>
              <a:rPr lang="cs-CZ" dirty="0"/>
              <a:t>Dělení na „majetné“ a „vzdělané“ měšťanstvo jako produktivní historický přístup</a:t>
            </a:r>
          </a:p>
          <a:p>
            <a:r>
              <a:rPr lang="cs-CZ" dirty="0"/>
              <a:t>Řada kulturních znaků měnících prudce podobu českých měst: důraz na reprezentativní stavby (radnice, školy, budovy obchodních organizací, muzea), trávení voleného času (korzo, divadlo), spolkovou činnost jako školu veřejného působení ad.</a:t>
            </a:r>
          </a:p>
          <a:p>
            <a:r>
              <a:rPr lang="cs-CZ" dirty="0"/>
              <a:t>„</a:t>
            </a:r>
            <a:r>
              <a:rPr lang="cs-CZ" dirty="0" err="1"/>
              <a:t>Genderovanost</a:t>
            </a:r>
            <a:r>
              <a:rPr lang="cs-CZ" dirty="0"/>
              <a:t>“ sociálních rolí – ostrá hranice mužské a ženské role </a:t>
            </a:r>
          </a:p>
        </p:txBody>
      </p:sp>
    </p:spTree>
    <p:extLst>
      <p:ext uri="{BB962C8B-B14F-4D97-AF65-F5344CB8AC3E}">
        <p14:creationId xmlns:p14="http://schemas.microsoft.com/office/powerpoint/2010/main" val="2967512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Buržoazie: Gustav Adolf </a:t>
            </a:r>
            <a:r>
              <a:rPr lang="cs-CZ" dirty="0" err="1"/>
              <a:t>Schoeller</a:t>
            </a:r>
            <a:endParaRPr lang="cs-CZ" dirty="0"/>
          </a:p>
        </p:txBody>
      </p:sp>
      <p:sp>
        <p:nvSpPr>
          <p:cNvPr id="3" name="Zástupný symbol pro obrázek 2"/>
          <p:cNvSpPr>
            <a:spLocks noGrp="1"/>
          </p:cNvSpPr>
          <p:nvPr>
            <p:ph type="pic" idx="1"/>
          </p:nvPr>
        </p:nvSpPr>
        <p:spPr>
          <a:xfrm>
            <a:off x="4611688" y="799420"/>
            <a:ext cx="6172200" cy="4873625"/>
          </a:xfrm>
        </p:spPr>
      </p:sp>
      <p:sp>
        <p:nvSpPr>
          <p:cNvPr id="4" name="Zástupný symbol pro text 3"/>
          <p:cNvSpPr>
            <a:spLocks noGrp="1"/>
          </p:cNvSpPr>
          <p:nvPr>
            <p:ph type="body" sz="half" idx="2"/>
          </p:nvPr>
        </p:nvSpPr>
        <p:spPr/>
        <p:txBody>
          <a:bodyPr>
            <a:normAutofit/>
          </a:bodyPr>
          <a:lstStyle/>
          <a:p>
            <a:r>
              <a:rPr lang="pl-PL" dirty="0"/>
              <a:t>Liberální názory, zdroj inovací ve společnosti; </a:t>
            </a:r>
          </a:p>
          <a:p>
            <a:r>
              <a:rPr lang="pl-PL" dirty="0"/>
              <a:t>Držba velkého majetku a jeho dynamický růst, hledání nových a nových podnikatelských příležitostí;</a:t>
            </a:r>
          </a:p>
          <a:p>
            <a:r>
              <a:rPr lang="pl-PL" dirty="0"/>
              <a:t>Dispozice sítí kontaktů v prostředí byznysu, státní správy a elity vzdělání; </a:t>
            </a:r>
          </a:p>
          <a:p>
            <a:r>
              <a:rPr lang="pl-PL" dirty="0"/>
              <a:t>Preference volného trhu;</a:t>
            </a:r>
          </a:p>
          <a:p>
            <a:r>
              <a:rPr lang="pl-PL" dirty="0"/>
              <a:t>Bezohlednost k otázce chudoby a k environmentálním tématům;</a:t>
            </a:r>
          </a:p>
          <a:p>
            <a:r>
              <a:rPr lang="pl-PL" dirty="0"/>
              <a:t>Chápáni jako jádro měšťanstva a jejich úspěch jako vzor k napodobení </a:t>
            </a:r>
            <a:endParaRPr lang="cs-CZ" dirty="0"/>
          </a:p>
        </p:txBody>
      </p:sp>
      <p:pic>
        <p:nvPicPr>
          <p:cNvPr id="5" name="Obrázek 4"/>
          <p:cNvPicPr>
            <a:picLocks noChangeAspect="1"/>
          </p:cNvPicPr>
          <p:nvPr/>
        </p:nvPicPr>
        <p:blipFill>
          <a:blip r:embed="rId2"/>
          <a:stretch>
            <a:fillRect/>
          </a:stretch>
        </p:blipFill>
        <p:spPr>
          <a:xfrm>
            <a:off x="4706711" y="342446"/>
            <a:ext cx="2869746" cy="3760787"/>
          </a:xfrm>
          <a:prstGeom prst="rect">
            <a:avLst/>
          </a:prstGeom>
        </p:spPr>
      </p:pic>
      <p:pic>
        <p:nvPicPr>
          <p:cNvPr id="6" name="Obrázek 5"/>
          <p:cNvPicPr>
            <a:picLocks noChangeAspect="1"/>
          </p:cNvPicPr>
          <p:nvPr/>
        </p:nvPicPr>
        <p:blipFill>
          <a:blip r:embed="rId3"/>
          <a:stretch>
            <a:fillRect/>
          </a:stretch>
        </p:blipFill>
        <p:spPr>
          <a:xfrm>
            <a:off x="7089321" y="4560207"/>
            <a:ext cx="2095500" cy="2095500"/>
          </a:xfrm>
          <a:prstGeom prst="rect">
            <a:avLst/>
          </a:prstGeom>
        </p:spPr>
      </p:pic>
      <p:pic>
        <p:nvPicPr>
          <p:cNvPr id="8" name="Obrázek 7"/>
          <p:cNvPicPr>
            <a:picLocks noChangeAspect="1"/>
          </p:cNvPicPr>
          <p:nvPr/>
        </p:nvPicPr>
        <p:blipFill>
          <a:blip r:embed="rId4"/>
          <a:stretch>
            <a:fillRect/>
          </a:stretch>
        </p:blipFill>
        <p:spPr>
          <a:xfrm>
            <a:off x="7849280" y="1045028"/>
            <a:ext cx="3514725" cy="3118757"/>
          </a:xfrm>
          <a:prstGeom prst="rect">
            <a:avLst/>
          </a:prstGeom>
        </p:spPr>
      </p:pic>
    </p:spTree>
    <p:extLst>
      <p:ext uri="{BB962C8B-B14F-4D97-AF65-F5344CB8AC3E}">
        <p14:creationId xmlns:p14="http://schemas.microsoft.com/office/powerpoint/2010/main" val="37701691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Drobné měšťanstvo: řemeslníci a kupci</a:t>
            </a:r>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normAutofit lnSpcReduction="10000"/>
          </a:bodyPr>
          <a:lstStyle/>
          <a:p>
            <a:r>
              <a:rPr lang="pl-PL" dirty="0"/>
              <a:t>Velké rozdíly ve schopnosti udržet se na trhu 19. století. Schopnost veké flexibility a osobních obětí s cílem udržení samostatné živnosti. Část řemesel již na začátku 19. století v úpadku, část si drží stabilní pozici, část dusí velkovýroba, část dostává obrovskou novou šanci. </a:t>
            </a:r>
          </a:p>
          <a:p>
            <a:endParaRPr lang="pl-PL" dirty="0"/>
          </a:p>
          <a:p>
            <a:r>
              <a:rPr lang="pl-PL" b="1" dirty="0"/>
              <a:t>Typologie</a:t>
            </a:r>
          </a:p>
          <a:p>
            <a:r>
              <a:rPr lang="pl-PL" dirty="0"/>
              <a:t>- instalatér, elektrikář, karosář</a:t>
            </a:r>
          </a:p>
          <a:p>
            <a:r>
              <a:rPr lang="pl-PL" dirty="0"/>
              <a:t>- řezník, pekař, stolař, truhlář, klempíř, kovář</a:t>
            </a:r>
          </a:p>
          <a:p>
            <a:r>
              <a:rPr lang="pl-PL" dirty="0"/>
              <a:t>- soukeník, jirchář, švec, krejčí, sedlář, provazník, ranhojič</a:t>
            </a:r>
          </a:p>
          <a:p>
            <a:r>
              <a:rPr lang="pl-PL" dirty="0"/>
              <a:t>- jehlář, platnéř, mečíř, prýmkař, sanytrník, čižbař, krumpléř</a:t>
            </a:r>
            <a:endParaRPr lang="cs-CZ" dirty="0"/>
          </a:p>
        </p:txBody>
      </p:sp>
      <p:pic>
        <p:nvPicPr>
          <p:cNvPr id="5" name="Obrázek 4"/>
          <p:cNvPicPr>
            <a:picLocks noChangeAspect="1"/>
          </p:cNvPicPr>
          <p:nvPr/>
        </p:nvPicPr>
        <p:blipFill>
          <a:blip r:embed="rId2"/>
          <a:stretch>
            <a:fillRect/>
          </a:stretch>
        </p:blipFill>
        <p:spPr>
          <a:xfrm>
            <a:off x="5183188" y="457200"/>
            <a:ext cx="6172199" cy="5910943"/>
          </a:xfrm>
          <a:prstGeom prst="rect">
            <a:avLst/>
          </a:prstGeom>
        </p:spPr>
      </p:pic>
    </p:spTree>
    <p:extLst>
      <p:ext uri="{BB962C8B-B14F-4D97-AF65-F5344CB8AC3E}">
        <p14:creationId xmlns:p14="http://schemas.microsoft.com/office/powerpoint/2010/main" val="16328413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Vlastníci nemovitostí </a:t>
            </a:r>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lstStyle/>
          <a:p>
            <a:r>
              <a:rPr lang="cs-CZ" dirty="0"/>
              <a:t>Konzervativní část měšťanstva; vysmíváni za své oportunistické a neaktivní postoje, v menších městech představují velmi důležitou vlivovou skupinu</a:t>
            </a:r>
          </a:p>
        </p:txBody>
      </p:sp>
      <p:pic>
        <p:nvPicPr>
          <p:cNvPr id="5" name="Obrázek 4"/>
          <p:cNvPicPr>
            <a:picLocks noChangeAspect="1"/>
          </p:cNvPicPr>
          <p:nvPr/>
        </p:nvPicPr>
        <p:blipFill>
          <a:blip r:embed="rId2"/>
          <a:stretch>
            <a:fillRect/>
          </a:stretch>
        </p:blipFill>
        <p:spPr>
          <a:xfrm>
            <a:off x="5587319" y="914400"/>
            <a:ext cx="5363937" cy="5225142"/>
          </a:xfrm>
          <a:prstGeom prst="rect">
            <a:avLst/>
          </a:prstGeom>
        </p:spPr>
      </p:pic>
    </p:spTree>
    <p:extLst>
      <p:ext uri="{BB962C8B-B14F-4D97-AF65-F5344CB8AC3E}">
        <p14:creationId xmlns:p14="http://schemas.microsoft.com/office/powerpoint/2010/main" val="696681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045597"/>
          </a:xfrm>
        </p:spPr>
        <p:txBody>
          <a:bodyPr>
            <a:normAutofit fontScale="90000"/>
          </a:bodyPr>
          <a:lstStyle/>
          <a:p>
            <a:br>
              <a:rPr lang="cs-CZ" dirty="0"/>
            </a:br>
            <a:br>
              <a:rPr lang="cs-CZ" dirty="0"/>
            </a:br>
            <a:br>
              <a:rPr lang="cs-CZ" dirty="0"/>
            </a:br>
            <a:br>
              <a:rPr lang="cs-CZ" dirty="0"/>
            </a:br>
            <a:br>
              <a:rPr lang="cs-CZ" dirty="0"/>
            </a:br>
            <a:r>
              <a:rPr lang="cs-CZ" dirty="0"/>
              <a:t>Vzdělané měšťanstvo – rozporuplní nositelé „českého snu“</a:t>
            </a:r>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a:xfrm>
            <a:off x="839788" y="2083242"/>
            <a:ext cx="3932237" cy="4699220"/>
          </a:xfrm>
        </p:spPr>
        <p:txBody>
          <a:bodyPr>
            <a:normAutofit fontScale="85000" lnSpcReduction="10000"/>
          </a:bodyPr>
          <a:lstStyle/>
          <a:p>
            <a:r>
              <a:rPr lang="cs-CZ" dirty="0"/>
              <a:t>Držba vysokoškolského titulu je vzácností</a:t>
            </a:r>
          </a:p>
          <a:p>
            <a:r>
              <a:rPr lang="cs-CZ" dirty="0"/>
              <a:t>Na začátku 19. století disponuje maturitou do 1% obyvatelstva, od 80. let prudký růst počtu vzdělanců </a:t>
            </a:r>
          </a:p>
          <a:p>
            <a:r>
              <a:rPr lang="cs-CZ" dirty="0"/>
              <a:t>Rozdíl mezi univerzitním a technickým/zemědělským vzděláním</a:t>
            </a:r>
          </a:p>
          <a:p>
            <a:r>
              <a:rPr lang="cs-CZ" dirty="0"/>
              <a:t>Dělící linie mezi skupinou svobodných povolání a vzdělanci ve veřejné službě (Štaif: Obezřetná elita)</a:t>
            </a:r>
          </a:p>
          <a:p>
            <a:r>
              <a:rPr lang="cs-CZ" dirty="0"/>
              <a:t>Mimořádný význam advokátů v proměně společnosti</a:t>
            </a:r>
          </a:p>
          <a:p>
            <a:r>
              <a:rPr lang="cs-CZ" i="1" dirty="0"/>
              <a:t>V Praze roku 1823 připadal na 1227 lidí jeden lékař. Roku 1890 (…) připadá jeden lékař již na 600 lidí. Venkov jest také již lékaři dobře zaopatřen. Lékaři usazují se po dvou, po třech tam, kde stačíval dříve jeden. Bydlí teď i v místě, kam se jim dříve nechtělo, ač tam třeba byla o lékaře nouze. V pražské nemocnici čeká na místo na 200 mladých doktorů a v Praze studuje na 1200 posluchačů lékařských. Povede se ještě všem dobře? Dnes není vysoké školské vědění už pramenem blahobytu, dnes ono nechrání už ani před bídou.“ </a:t>
            </a:r>
          </a:p>
          <a:p>
            <a:r>
              <a:rPr lang="cs-CZ" dirty="0"/>
              <a:t> </a:t>
            </a:r>
          </a:p>
        </p:txBody>
      </p:sp>
      <p:pic>
        <p:nvPicPr>
          <p:cNvPr id="5" name="Obrázek 4"/>
          <p:cNvPicPr>
            <a:picLocks noChangeAspect="1"/>
          </p:cNvPicPr>
          <p:nvPr/>
        </p:nvPicPr>
        <p:blipFill>
          <a:blip r:embed="rId2"/>
          <a:stretch>
            <a:fillRect/>
          </a:stretch>
        </p:blipFill>
        <p:spPr>
          <a:xfrm>
            <a:off x="5248274" y="1868558"/>
            <a:ext cx="5907406" cy="4595852"/>
          </a:xfrm>
          <a:prstGeom prst="rect">
            <a:avLst/>
          </a:prstGeom>
        </p:spPr>
      </p:pic>
      <p:sp>
        <p:nvSpPr>
          <p:cNvPr id="6" name="Obdélník 5"/>
          <p:cNvSpPr/>
          <p:nvPr/>
        </p:nvSpPr>
        <p:spPr>
          <a:xfrm>
            <a:off x="5693134" y="3244334"/>
            <a:ext cx="2726835" cy="3416320"/>
          </a:xfrm>
          <a:prstGeom prst="rect">
            <a:avLst/>
          </a:prstGeom>
        </p:spPr>
        <p:txBody>
          <a:bodyPr wrap="square">
            <a:spAutoFit/>
          </a:bodyPr>
          <a:lstStyle/>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r>
              <a:rPr lang="cs-CZ" dirty="0"/>
              <a:t>Valašskomeziříčský advokát Alois </a:t>
            </a:r>
            <a:r>
              <a:rPr lang="cs-CZ" dirty="0" err="1"/>
              <a:t>Mikyška</a:t>
            </a:r>
            <a:r>
              <a:rPr lang="cs-CZ" dirty="0"/>
              <a:t> "vévoda z Mezopotámie"</a:t>
            </a:r>
          </a:p>
        </p:txBody>
      </p:sp>
    </p:spTree>
    <p:extLst>
      <p:ext uri="{BB962C8B-B14F-4D97-AF65-F5344CB8AC3E}">
        <p14:creationId xmlns:p14="http://schemas.microsoft.com/office/powerpoint/2010/main" val="42274978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Hospodářské změny v gesci měšťanstva</a:t>
            </a:r>
          </a:p>
        </p:txBody>
      </p:sp>
      <p:sp>
        <p:nvSpPr>
          <p:cNvPr id="3" name="Zástupný symbol pro obsah 2"/>
          <p:cNvSpPr>
            <a:spLocks noGrp="1"/>
          </p:cNvSpPr>
          <p:nvPr>
            <p:ph idx="1"/>
          </p:nvPr>
        </p:nvSpPr>
        <p:spPr/>
        <p:txBody>
          <a:bodyPr>
            <a:normAutofit fontScale="85000" lnSpcReduction="10000"/>
          </a:bodyPr>
          <a:lstStyle/>
          <a:p>
            <a:r>
              <a:rPr lang="cs-CZ" dirty="0"/>
              <a:t>Řemeslnická výroba (cechy)</a:t>
            </a:r>
          </a:p>
          <a:p>
            <a:r>
              <a:rPr lang="cs-CZ" dirty="0"/>
              <a:t>Manufaktura</a:t>
            </a:r>
          </a:p>
          <a:p>
            <a:r>
              <a:rPr lang="cs-CZ" dirty="0"/>
              <a:t>Továrna</a:t>
            </a:r>
          </a:p>
          <a:p>
            <a:r>
              <a:rPr lang="cs-CZ" dirty="0"/>
              <a:t>Koncern/holding</a:t>
            </a:r>
          </a:p>
          <a:p>
            <a:r>
              <a:rPr lang="cs-CZ" dirty="0"/>
              <a:t>Kartel</a:t>
            </a:r>
          </a:p>
          <a:p>
            <a:pPr marL="0" indent="0">
              <a:buNone/>
            </a:pPr>
            <a:r>
              <a:rPr lang="cs-CZ" dirty="0"/>
              <a:t>------------------</a:t>
            </a:r>
          </a:p>
          <a:p>
            <a:pPr>
              <a:buFontTx/>
              <a:buChar char="-"/>
            </a:pPr>
            <a:r>
              <a:rPr lang="cs-CZ" dirty="0"/>
              <a:t>Mobilizace hospodářských zdrojů: kampeličky, družstva ad.</a:t>
            </a:r>
          </a:p>
          <a:p>
            <a:pPr>
              <a:buFontTx/>
              <a:buChar char="-"/>
            </a:pPr>
            <a:r>
              <a:rPr lang="cs-CZ" dirty="0"/>
              <a:t>Angažmá německého kapitálu spíše v raně industriálních odvětvích (těžba surovin, hutní, textilní průmysl), českého spíše v odvětvích spjatých s agrární výrobou (potravinářský průmysl, výroba zemědělských strojů, chemie)</a:t>
            </a:r>
          </a:p>
          <a:p>
            <a:pPr>
              <a:buFontTx/>
              <a:buChar char="-"/>
            </a:pPr>
            <a:r>
              <a:rPr lang="cs-CZ" dirty="0"/>
              <a:t>Hospodářský nacionalismus a jeho fáze</a:t>
            </a:r>
          </a:p>
        </p:txBody>
      </p:sp>
    </p:spTree>
    <p:extLst>
      <p:ext uri="{BB962C8B-B14F-4D97-AF65-F5344CB8AC3E}">
        <p14:creationId xmlns:p14="http://schemas.microsoft.com/office/powerpoint/2010/main" val="1927337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a:t>Funkce spolků </a:t>
            </a:r>
            <a:r>
              <a:rPr lang="pl-PL" sz="2400" dirty="0"/>
              <a:t>v epoše liberální </a:t>
            </a:r>
            <a:endParaRPr lang="cs-CZ" sz="2400" dirty="0"/>
          </a:p>
        </p:txBody>
      </p:sp>
      <p:sp>
        <p:nvSpPr>
          <p:cNvPr id="3" name="Zástupný symbol pro obsah 2"/>
          <p:cNvSpPr>
            <a:spLocks noGrp="1"/>
          </p:cNvSpPr>
          <p:nvPr>
            <p:ph idx="1"/>
          </p:nvPr>
        </p:nvSpPr>
        <p:spPr/>
        <p:txBody>
          <a:bodyPr/>
          <a:lstStyle/>
          <a:p>
            <a:r>
              <a:rPr lang="pl-PL" dirty="0"/>
              <a:t>základ občanské společnosti; </a:t>
            </a:r>
          </a:p>
          <a:p>
            <a:r>
              <a:rPr lang="pl-PL" dirty="0"/>
              <a:t>původce demokratizace společnosti, neboť vůle spolku je součtem vůle jeho členů; </a:t>
            </a:r>
          </a:p>
          <a:p>
            <a:r>
              <a:rPr lang="pl-PL" dirty="0"/>
              <a:t>nástroj prosazování zájmů; </a:t>
            </a:r>
          </a:p>
          <a:p>
            <a:r>
              <a:rPr lang="pl-PL" dirty="0"/>
              <a:t>nástroj vytváření společenských elit; </a:t>
            </a:r>
          </a:p>
          <a:p>
            <a:r>
              <a:rPr lang="pl-PL" dirty="0"/>
              <a:t>nositel rozvoje kultury (emancipace národa, společenské skupiny, informace o vyšší kultuře apod.);</a:t>
            </a:r>
          </a:p>
          <a:p>
            <a:r>
              <a:rPr lang="pl-PL" dirty="0"/>
              <a:t>nástroj sociální kontroly členů spolku mezi sebou. </a:t>
            </a:r>
            <a:endParaRPr lang="cs-CZ" dirty="0"/>
          </a:p>
        </p:txBody>
      </p:sp>
    </p:spTree>
    <p:extLst>
      <p:ext uri="{BB962C8B-B14F-4D97-AF65-F5344CB8AC3E}">
        <p14:creationId xmlns:p14="http://schemas.microsoft.com/office/powerpoint/2010/main" val="3624802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8A1E13-8B38-EB51-4F34-FA86E571415B}"/>
              </a:ext>
            </a:extLst>
          </p:cNvPr>
          <p:cNvSpPr>
            <a:spLocks noGrp="1"/>
          </p:cNvSpPr>
          <p:nvPr>
            <p:ph type="title"/>
          </p:nvPr>
        </p:nvSpPr>
        <p:spPr/>
        <p:txBody>
          <a:bodyPr/>
          <a:lstStyle/>
          <a:p>
            <a:r>
              <a:rPr lang="cs-CZ" dirty="0"/>
              <a:t>Habsburská říše – mezi starým a novým</a:t>
            </a:r>
          </a:p>
        </p:txBody>
      </p:sp>
      <p:sp>
        <p:nvSpPr>
          <p:cNvPr id="3" name="Zástupný obsah 2">
            <a:extLst>
              <a:ext uri="{FF2B5EF4-FFF2-40B4-BE49-F238E27FC236}">
                <a16:creationId xmlns:a16="http://schemas.microsoft.com/office/drawing/2014/main" id="{3FDB9BFC-E840-03F6-190C-D513FF2A44D7}"/>
              </a:ext>
            </a:extLst>
          </p:cNvPr>
          <p:cNvSpPr>
            <a:spLocks noGrp="1"/>
          </p:cNvSpPr>
          <p:nvPr>
            <p:ph idx="1"/>
          </p:nvPr>
        </p:nvSpPr>
        <p:spPr/>
        <p:txBody>
          <a:bodyPr/>
          <a:lstStyle/>
          <a:p>
            <a:r>
              <a:rPr lang="cs-CZ" dirty="0"/>
              <a:t>„Něco se muselo změnit, aby vše zůstalo při starém“</a:t>
            </a:r>
          </a:p>
          <a:p>
            <a:r>
              <a:rPr lang="cs-CZ" dirty="0"/>
              <a:t>„My jsme byli lvi a gepardi, po nás přijdou šakali a hyeny.“</a:t>
            </a:r>
          </a:p>
        </p:txBody>
      </p:sp>
      <p:pic>
        <p:nvPicPr>
          <p:cNvPr id="4" name="Obrázek 3">
            <a:extLst>
              <a:ext uri="{FF2B5EF4-FFF2-40B4-BE49-F238E27FC236}">
                <a16:creationId xmlns:a16="http://schemas.microsoft.com/office/drawing/2014/main" id="{0B5575A2-242F-A03F-56D2-29EB7E6ACCE6}"/>
              </a:ext>
            </a:extLst>
          </p:cNvPr>
          <p:cNvPicPr>
            <a:picLocks noChangeAspect="1"/>
          </p:cNvPicPr>
          <p:nvPr/>
        </p:nvPicPr>
        <p:blipFill>
          <a:blip r:embed="rId2"/>
          <a:stretch>
            <a:fillRect/>
          </a:stretch>
        </p:blipFill>
        <p:spPr>
          <a:xfrm>
            <a:off x="7126013" y="3105807"/>
            <a:ext cx="4521748" cy="3537169"/>
          </a:xfrm>
          <a:prstGeom prst="rect">
            <a:avLst/>
          </a:prstGeom>
        </p:spPr>
      </p:pic>
      <p:sp>
        <p:nvSpPr>
          <p:cNvPr id="6" name="TextovéPole 5">
            <a:extLst>
              <a:ext uri="{FF2B5EF4-FFF2-40B4-BE49-F238E27FC236}">
                <a16:creationId xmlns:a16="http://schemas.microsoft.com/office/drawing/2014/main" id="{4E91490A-8A4E-7602-F85B-6BC3EBC20606}"/>
              </a:ext>
            </a:extLst>
          </p:cNvPr>
          <p:cNvSpPr txBox="1"/>
          <p:nvPr/>
        </p:nvSpPr>
        <p:spPr>
          <a:xfrm>
            <a:off x="1170432" y="3247382"/>
            <a:ext cx="5327904" cy="369332"/>
          </a:xfrm>
          <a:prstGeom prst="rect">
            <a:avLst/>
          </a:prstGeom>
          <a:noFill/>
        </p:spPr>
        <p:txBody>
          <a:bodyPr wrap="square">
            <a:spAutoFit/>
          </a:bodyPr>
          <a:lstStyle/>
          <a:p>
            <a:r>
              <a:rPr lang="it-IT" dirty="0" err="1"/>
              <a:t>Giusepp</a:t>
            </a:r>
            <a:r>
              <a:rPr lang="cs-CZ" dirty="0"/>
              <a:t>e</a:t>
            </a:r>
            <a:r>
              <a:rPr lang="it-IT" dirty="0"/>
              <a:t> Mari</a:t>
            </a:r>
            <a:r>
              <a:rPr lang="cs-CZ" dirty="0"/>
              <a:t>a</a:t>
            </a:r>
            <a:r>
              <a:rPr lang="it-IT" dirty="0"/>
              <a:t> Tomasi di Lampedusa</a:t>
            </a:r>
            <a:r>
              <a:rPr lang="cs-CZ" dirty="0"/>
              <a:t>: Gepard</a:t>
            </a:r>
          </a:p>
        </p:txBody>
      </p:sp>
      <p:sp>
        <p:nvSpPr>
          <p:cNvPr id="8" name="TextovéPole 7">
            <a:extLst>
              <a:ext uri="{FF2B5EF4-FFF2-40B4-BE49-F238E27FC236}">
                <a16:creationId xmlns:a16="http://schemas.microsoft.com/office/drawing/2014/main" id="{A23D961A-B681-73F5-16A1-B43DDC8CCB9C}"/>
              </a:ext>
            </a:extLst>
          </p:cNvPr>
          <p:cNvSpPr txBox="1"/>
          <p:nvPr/>
        </p:nvSpPr>
        <p:spPr>
          <a:xfrm>
            <a:off x="3048000" y="3247382"/>
            <a:ext cx="3267456" cy="1200329"/>
          </a:xfrm>
          <a:prstGeom prst="rect">
            <a:avLst/>
          </a:prstGeom>
          <a:noFill/>
        </p:spPr>
        <p:txBody>
          <a:bodyPr wrap="square">
            <a:spAutoFit/>
          </a:bodyPr>
          <a:lstStyle/>
          <a:p>
            <a:endParaRPr lang="cs-CZ" dirty="0"/>
          </a:p>
          <a:p>
            <a:endParaRPr lang="cs-CZ" dirty="0"/>
          </a:p>
          <a:p>
            <a:r>
              <a:rPr lang="it-IT" dirty="0"/>
              <a:t>Don Fabrizio </a:t>
            </a:r>
            <a:r>
              <a:rPr lang="it-IT" dirty="0" err="1"/>
              <a:t>Corber</a:t>
            </a:r>
            <a:r>
              <a:rPr lang="cs-CZ" dirty="0"/>
              <a:t>o</a:t>
            </a:r>
            <a:r>
              <a:rPr lang="it-IT" dirty="0"/>
              <a:t>, principe di Salina</a:t>
            </a:r>
            <a:endParaRPr lang="cs-CZ" dirty="0"/>
          </a:p>
        </p:txBody>
      </p:sp>
      <p:sp>
        <p:nvSpPr>
          <p:cNvPr id="10" name="TextovéPole 9">
            <a:extLst>
              <a:ext uri="{FF2B5EF4-FFF2-40B4-BE49-F238E27FC236}">
                <a16:creationId xmlns:a16="http://schemas.microsoft.com/office/drawing/2014/main" id="{2A56CA62-1B94-601B-7995-807AE9B2A018}"/>
              </a:ext>
            </a:extLst>
          </p:cNvPr>
          <p:cNvSpPr txBox="1"/>
          <p:nvPr/>
        </p:nvSpPr>
        <p:spPr>
          <a:xfrm>
            <a:off x="987552" y="3247382"/>
            <a:ext cx="5108448" cy="3139321"/>
          </a:xfrm>
          <a:prstGeom prst="rect">
            <a:avLst/>
          </a:prstGeom>
          <a:noFill/>
        </p:spPr>
        <p:txBody>
          <a:bodyPr wrap="square">
            <a:spAutoFit/>
          </a:bodyPr>
          <a:lstStyle/>
          <a:p>
            <a:endParaRPr lang="cs-CZ" dirty="0"/>
          </a:p>
          <a:p>
            <a:endParaRPr lang="cs-CZ" dirty="0"/>
          </a:p>
          <a:p>
            <a:endParaRPr lang="cs-CZ" dirty="0"/>
          </a:p>
          <a:p>
            <a:endParaRPr lang="cs-CZ" dirty="0"/>
          </a:p>
          <a:p>
            <a:endParaRPr lang="cs-CZ" dirty="0"/>
          </a:p>
          <a:p>
            <a:endParaRPr lang="cs-CZ" dirty="0"/>
          </a:p>
          <a:p>
            <a:endParaRPr lang="cs-CZ" dirty="0"/>
          </a:p>
          <a:p>
            <a:endParaRPr lang="cs-CZ" dirty="0"/>
          </a:p>
          <a:p>
            <a:r>
              <a:rPr lang="cs-CZ" dirty="0"/>
              <a:t>Rudolf </a:t>
            </a:r>
            <a:r>
              <a:rPr lang="cs-CZ" dirty="0" err="1"/>
              <a:t>Kjellén</a:t>
            </a:r>
            <a:r>
              <a:rPr lang="cs-CZ" dirty="0"/>
              <a:t>: „</a:t>
            </a:r>
            <a:r>
              <a:rPr lang="cs-CZ" i="1" dirty="0"/>
              <a:t>Rakousko-Uhersko je jako prehistorický tvor, který shodou okolností přežil až do moderních časů</a:t>
            </a:r>
            <a:r>
              <a:rPr lang="cs-CZ" dirty="0"/>
              <a:t>.“</a:t>
            </a:r>
          </a:p>
        </p:txBody>
      </p:sp>
    </p:spTree>
    <p:extLst>
      <p:ext uri="{BB962C8B-B14F-4D97-AF65-F5344CB8AC3E}">
        <p14:creationId xmlns:p14="http://schemas.microsoft.com/office/powerpoint/2010/main" val="39565635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Vývoj zákonodárství </a:t>
            </a:r>
          </a:p>
        </p:txBody>
      </p:sp>
      <p:sp>
        <p:nvSpPr>
          <p:cNvPr id="3" name="Zástupný symbol pro obsah 2"/>
          <p:cNvSpPr>
            <a:spLocks noGrp="1"/>
          </p:cNvSpPr>
          <p:nvPr>
            <p:ph idx="1"/>
          </p:nvPr>
        </p:nvSpPr>
        <p:spPr/>
        <p:txBody>
          <a:bodyPr>
            <a:normAutofit/>
          </a:bodyPr>
          <a:lstStyle/>
          <a:p>
            <a:pPr marL="0" indent="0">
              <a:buNone/>
            </a:pPr>
            <a:r>
              <a:rPr lang="pl-PL" dirty="0"/>
              <a:t>1763 povolení spolků k „povznesení orby”</a:t>
            </a:r>
          </a:p>
          <a:p>
            <a:pPr marL="0" indent="0">
              <a:buNone/>
            </a:pPr>
            <a:r>
              <a:rPr lang="pl-PL" dirty="0"/>
              <a:t>1817 povolení spolků „všeobecně prospěšných”</a:t>
            </a:r>
          </a:p>
          <a:p>
            <a:pPr marL="0" indent="0">
              <a:buNone/>
            </a:pPr>
            <a:r>
              <a:rPr lang="pl-PL" dirty="0"/>
              <a:t>1821 povolení spolků hospodářských</a:t>
            </a:r>
          </a:p>
          <a:p>
            <a:pPr marL="0" indent="0">
              <a:buNone/>
            </a:pPr>
            <a:r>
              <a:rPr lang="pl-PL" dirty="0"/>
              <a:t>1848 spontánní rozvoj spolků</a:t>
            </a:r>
          </a:p>
          <a:p>
            <a:pPr marL="0" indent="0">
              <a:buNone/>
            </a:pPr>
            <a:r>
              <a:rPr lang="pl-PL" dirty="0"/>
              <a:t>1852 regulace spolků v duchu neoabsolutismu</a:t>
            </a:r>
          </a:p>
          <a:p>
            <a:pPr marL="0" indent="0">
              <a:buNone/>
            </a:pPr>
            <a:r>
              <a:rPr lang="pl-PL" dirty="0"/>
              <a:t>1867/1868 úplná liberalizace předpisů</a:t>
            </a:r>
            <a:endParaRPr lang="cs-CZ" dirty="0"/>
          </a:p>
        </p:txBody>
      </p:sp>
    </p:spTree>
    <p:extLst>
      <p:ext uri="{BB962C8B-B14F-4D97-AF65-F5344CB8AC3E}">
        <p14:creationId xmlns:p14="http://schemas.microsoft.com/office/powerpoint/2010/main" val="19022115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Josef Holeček (mladočech) o           staročeském spolku (1873)</a:t>
            </a:r>
            <a:r>
              <a:rPr lang="pl-PL" dirty="0"/>
              <a:t> </a:t>
            </a:r>
            <a:r>
              <a:rPr lang="cs-CZ" dirty="0"/>
              <a:t> </a:t>
            </a:r>
          </a:p>
        </p:txBody>
      </p:sp>
      <p:sp>
        <p:nvSpPr>
          <p:cNvPr id="3" name="Zástupný symbol pro obsah 2"/>
          <p:cNvSpPr>
            <a:spLocks noGrp="1"/>
          </p:cNvSpPr>
          <p:nvPr>
            <p:ph idx="1"/>
          </p:nvPr>
        </p:nvSpPr>
        <p:spPr/>
        <p:txBody>
          <a:bodyPr>
            <a:normAutofit fontScale="85000" lnSpcReduction="20000"/>
          </a:bodyPr>
          <a:lstStyle/>
          <a:p>
            <a:r>
              <a:rPr lang="pl-PL" dirty="0"/>
              <a:t>„Společnost shromážděná v Českém klubu skládala se z pánů mně osobně neznámých. Sešlo se tu asi dvacet pánů, nejvýznamnějších osobností Národní strany, F. L. Rieger nechyběl mezi nimi. Všichni přišli oděni v kvalitní černé pláště a fraky se zlatými sponami, některým se leskly brilianty v manžetách. Byli dobře živeni a pečlivě oholeni. V šatně odkládali do rukou sloužících kožichy bobrové a astrachánové, čapky a hole se stříbrnými rukojetěmi. Nemohl jsem zpočátku pochopit, co mi na těch pánech vadí. Bylo třeba je více pozorovat. Jeden z nich lehke zachrápal během přednášky. Ostatné pánové činili, jakoby si toho nevšimli. Po skončení přednášky zazněl potlesk, tleskal i ten, který předtím spal a nyní se probudil. Bravo bylo umírněné a emoce byly drženy v mezích. Tu se mi vyjasnilo, co mi vadí na této elitě strany staročeské! Bylo to to jejich nadměrné uspokojení těla a ducha, tolik zřejmé u těchto pánů. Ti lidé již nebojují o národ, protože už nerozumí jeho potřebám. Ti páni jsou sytí, přesycení dary života. A sytý hladovému nevěří. Nerozumí již potřebám národa, snad jen v výjimkou těch, kterým rozuměli před desítkami let, když ještě nebyli tak spokojení.”</a:t>
            </a:r>
            <a:endParaRPr lang="cs-CZ" i="1" dirty="0"/>
          </a:p>
        </p:txBody>
      </p:sp>
      <p:pic>
        <p:nvPicPr>
          <p:cNvPr id="4" name="Obrázek 3"/>
          <p:cNvPicPr>
            <a:picLocks noChangeAspect="1"/>
          </p:cNvPicPr>
          <p:nvPr/>
        </p:nvPicPr>
        <p:blipFill>
          <a:blip r:embed="rId2"/>
          <a:stretch>
            <a:fillRect/>
          </a:stretch>
        </p:blipFill>
        <p:spPr>
          <a:xfrm>
            <a:off x="10222213" y="280359"/>
            <a:ext cx="1857375" cy="1685925"/>
          </a:xfrm>
          <a:prstGeom prst="rect">
            <a:avLst/>
          </a:prstGeom>
        </p:spPr>
      </p:pic>
      <p:sp>
        <p:nvSpPr>
          <p:cNvPr id="5" name="Obdélník 4"/>
          <p:cNvSpPr/>
          <p:nvPr/>
        </p:nvSpPr>
        <p:spPr>
          <a:xfrm>
            <a:off x="3048000" y="2828836"/>
            <a:ext cx="6096000" cy="286232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2583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Význam spolků podle početnosti (1890) </a:t>
            </a:r>
          </a:p>
        </p:txBody>
      </p:sp>
      <p:sp>
        <p:nvSpPr>
          <p:cNvPr id="3" name="Zástupný symbol pro obsah 2"/>
          <p:cNvSpPr>
            <a:spLocks noGrp="1"/>
          </p:cNvSpPr>
          <p:nvPr>
            <p:ph idx="1"/>
          </p:nvPr>
        </p:nvSpPr>
        <p:spPr/>
        <p:txBody>
          <a:bodyPr>
            <a:normAutofit lnSpcReduction="10000"/>
          </a:bodyPr>
          <a:lstStyle/>
          <a:p>
            <a:r>
              <a:rPr lang="pl-PL" dirty="0"/>
              <a:t>spolky </a:t>
            </a:r>
          </a:p>
          <a:p>
            <a:pPr marL="0" indent="0">
              <a:buNone/>
            </a:pPr>
            <a:r>
              <a:rPr lang="pl-PL" dirty="0"/>
              <a:t>1) pěvecké</a:t>
            </a:r>
          </a:p>
          <a:p>
            <a:pPr marL="0" indent="0">
              <a:buNone/>
            </a:pPr>
            <a:r>
              <a:rPr lang="pl-PL" dirty="0"/>
              <a:t>2) střelecké</a:t>
            </a:r>
          </a:p>
          <a:p>
            <a:pPr marL="0" indent="0">
              <a:buNone/>
            </a:pPr>
            <a:r>
              <a:rPr lang="pl-PL" dirty="0"/>
              <a:t>3) rekreační</a:t>
            </a:r>
          </a:p>
          <a:p>
            <a:pPr marL="0" indent="0">
              <a:buNone/>
            </a:pPr>
            <a:r>
              <a:rPr lang="pl-PL" dirty="0"/>
              <a:t>4) rolnické</a:t>
            </a:r>
          </a:p>
          <a:p>
            <a:pPr marL="0" indent="0">
              <a:buNone/>
            </a:pPr>
            <a:r>
              <a:rPr lang="pl-PL" dirty="0"/>
              <a:t>5) řemeslnické</a:t>
            </a:r>
          </a:p>
          <a:p>
            <a:pPr marL="0" indent="0">
              <a:buNone/>
            </a:pPr>
            <a:r>
              <a:rPr lang="pl-PL" dirty="0"/>
              <a:t>6) hasičské</a:t>
            </a:r>
          </a:p>
          <a:p>
            <a:pPr marL="0" indent="0">
              <a:buNone/>
            </a:pPr>
            <a:r>
              <a:rPr lang="pl-PL" dirty="0"/>
              <a:t>7) výpomocné (v nemoci apod.)</a:t>
            </a:r>
          </a:p>
          <a:p>
            <a:pPr marL="0" indent="0">
              <a:buNone/>
            </a:pPr>
            <a:r>
              <a:rPr lang="pl-PL" dirty="0"/>
              <a:t>8) veteránů </a:t>
            </a:r>
            <a:endParaRPr lang="cs-CZ" dirty="0"/>
          </a:p>
        </p:txBody>
      </p:sp>
      <p:sp>
        <p:nvSpPr>
          <p:cNvPr id="4" name="Obdélník 3"/>
          <p:cNvSpPr/>
          <p:nvPr/>
        </p:nvSpPr>
        <p:spPr>
          <a:xfrm>
            <a:off x="6882580" y="2967335"/>
            <a:ext cx="4316362" cy="1477328"/>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pl-PL" sz="1800" b="1" i="0" u="none" strike="noStrike" kern="1200" cap="none" spc="0" normalizeH="0" baseline="0" noProof="0" dirty="0">
                <a:ln>
                  <a:noFill/>
                </a:ln>
                <a:solidFill>
                  <a:prstClr val="black"/>
                </a:solidFill>
                <a:effectLst/>
                <a:uLnTx/>
                <a:uFillTx/>
                <a:latin typeface="Calibri" panose="020F0502020204030204"/>
                <a:ea typeface="+mn-ea"/>
                <a:cs typeface="+mn-cs"/>
              </a:rPr>
              <a:t>Co to</a:t>
            </a:r>
            <a:r>
              <a:rPr kumimoji="0" lang="pl-PL" sz="1800" b="1" i="0" u="none" strike="noStrike" kern="1200" cap="none" spc="0" normalizeH="0" noProof="0" dirty="0">
                <a:ln>
                  <a:noFill/>
                </a:ln>
                <a:solidFill>
                  <a:prstClr val="black"/>
                </a:solidFill>
                <a:effectLst/>
                <a:uLnTx/>
                <a:uFillTx/>
                <a:latin typeface="Calibri" panose="020F0502020204030204"/>
                <a:ea typeface="+mn-ea"/>
                <a:cs typeface="+mn-cs"/>
              </a:rPr>
              <a:t> vypovídá o motivaci členů ke spolčování?</a:t>
            </a:r>
            <a:endParaRPr kumimoji="0" lang="pl-PL"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lang="pl-PL" b="1" dirty="0">
                <a:solidFill>
                  <a:prstClr val="black"/>
                </a:solidFill>
                <a:latin typeface="Calibri" panose="020F0502020204030204"/>
              </a:rPr>
              <a:t>Proč nejsou v popředí politické spolky</a:t>
            </a:r>
            <a:r>
              <a:rPr kumimoji="0" lang="pl-PL" sz="18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lang="pl-PL" b="1" dirty="0">
                <a:solidFill>
                  <a:prstClr val="black"/>
                </a:solidFill>
                <a:latin typeface="Calibri" panose="020F0502020204030204"/>
              </a:rPr>
              <a:t>Jsou skutečně spolky generátorem politické elity? Nemýlí se historikové?</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6668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pl-PL" dirty="0"/>
              <a:t>Spolky v boji o veřejný prostor </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normAutofit/>
          </a:bodyPr>
          <a:lstStyle/>
          <a:p>
            <a:r>
              <a:rPr lang="pl-PL" dirty="0"/>
              <a:t>Cílem je</a:t>
            </a:r>
          </a:p>
          <a:p>
            <a:r>
              <a:rPr lang="pl-PL" dirty="0"/>
              <a:t>... Obsadit teritorium symbolickým znaky velké národní minulosti</a:t>
            </a:r>
          </a:p>
          <a:p>
            <a:pPr marL="285750" indent="-285750">
              <a:buFontTx/>
              <a:buChar char="-"/>
            </a:pPr>
            <a:r>
              <a:rPr lang="pl-PL" dirty="0"/>
              <a:t>Rozhledna, turistická chata jako manifestace národní kultury</a:t>
            </a:r>
          </a:p>
          <a:p>
            <a:pPr marL="285750" indent="-285750">
              <a:buFontTx/>
              <a:buChar char="-"/>
            </a:pPr>
            <a:r>
              <a:rPr lang="pl-PL" dirty="0"/>
              <a:t>Slavnosti se nzpěvem národních písní apod.</a:t>
            </a:r>
          </a:p>
          <a:p>
            <a:pPr marL="285750" indent="-285750">
              <a:buFontTx/>
              <a:buChar char="-"/>
            </a:pPr>
            <a:r>
              <a:rPr lang="pl-PL" dirty="0"/>
              <a:t>Budování sítě turistických atrakcí jako konkurence poutních míst</a:t>
            </a:r>
            <a:endParaRPr lang="cs-CZ" dirty="0"/>
          </a:p>
        </p:txBody>
      </p:sp>
      <p:pic>
        <p:nvPicPr>
          <p:cNvPr id="5" name="Obrázek 4"/>
          <p:cNvPicPr>
            <a:picLocks noChangeAspect="1"/>
          </p:cNvPicPr>
          <p:nvPr/>
        </p:nvPicPr>
        <p:blipFill>
          <a:blip r:embed="rId2"/>
          <a:stretch>
            <a:fillRect/>
          </a:stretch>
        </p:blipFill>
        <p:spPr>
          <a:xfrm>
            <a:off x="8682718" y="146958"/>
            <a:ext cx="2990850" cy="4572000"/>
          </a:xfrm>
          <a:prstGeom prst="rect">
            <a:avLst/>
          </a:prstGeom>
        </p:spPr>
      </p:pic>
      <p:pic>
        <p:nvPicPr>
          <p:cNvPr id="7" name="Obrázek 6"/>
          <p:cNvPicPr>
            <a:picLocks noChangeAspect="1"/>
          </p:cNvPicPr>
          <p:nvPr/>
        </p:nvPicPr>
        <p:blipFill>
          <a:blip r:embed="rId3"/>
          <a:stretch>
            <a:fillRect/>
          </a:stretch>
        </p:blipFill>
        <p:spPr>
          <a:xfrm>
            <a:off x="5355770" y="513671"/>
            <a:ext cx="3216729" cy="3437843"/>
          </a:xfrm>
          <a:prstGeom prst="rect">
            <a:avLst/>
          </a:prstGeom>
        </p:spPr>
      </p:pic>
      <p:pic>
        <p:nvPicPr>
          <p:cNvPr id="8" name="Obrázek 7"/>
          <p:cNvPicPr>
            <a:picLocks noChangeAspect="1"/>
          </p:cNvPicPr>
          <p:nvPr/>
        </p:nvPicPr>
        <p:blipFill>
          <a:blip r:embed="rId4"/>
          <a:stretch>
            <a:fillRect/>
          </a:stretch>
        </p:blipFill>
        <p:spPr>
          <a:xfrm>
            <a:off x="5083629" y="4304619"/>
            <a:ext cx="2628900" cy="1743075"/>
          </a:xfrm>
          <a:prstGeom prst="rect">
            <a:avLst/>
          </a:prstGeom>
        </p:spPr>
      </p:pic>
      <p:pic>
        <p:nvPicPr>
          <p:cNvPr id="9" name="Obrázek 8"/>
          <p:cNvPicPr>
            <a:picLocks noChangeAspect="1"/>
          </p:cNvPicPr>
          <p:nvPr/>
        </p:nvPicPr>
        <p:blipFill>
          <a:blip r:embed="rId5"/>
          <a:stretch>
            <a:fillRect/>
          </a:stretch>
        </p:blipFill>
        <p:spPr>
          <a:xfrm>
            <a:off x="7885111" y="3941308"/>
            <a:ext cx="4671331" cy="2894013"/>
          </a:xfrm>
          <a:prstGeom prst="rect">
            <a:avLst/>
          </a:prstGeom>
        </p:spPr>
      </p:pic>
    </p:spTree>
    <p:extLst>
      <p:ext uri="{BB962C8B-B14F-4D97-AF65-F5344CB8AC3E}">
        <p14:creationId xmlns:p14="http://schemas.microsoft.com/office/powerpoint/2010/main" val="1817691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a:t>Ideál české hospody (Josef Lada, 1932) </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lstStyle/>
          <a:p>
            <a:endParaRPr lang="pl-PL" dirty="0"/>
          </a:p>
          <a:p>
            <a:endParaRPr lang="pl-PL" dirty="0"/>
          </a:p>
          <a:p>
            <a:endParaRPr lang="pl-PL" dirty="0"/>
          </a:p>
          <a:p>
            <a:endParaRPr lang="pl-PL" dirty="0"/>
          </a:p>
        </p:txBody>
      </p:sp>
      <p:pic>
        <p:nvPicPr>
          <p:cNvPr id="6" name="Obrázek 5"/>
          <p:cNvPicPr>
            <a:picLocks noChangeAspect="1"/>
          </p:cNvPicPr>
          <p:nvPr/>
        </p:nvPicPr>
        <p:blipFill>
          <a:blip r:embed="rId2"/>
          <a:stretch>
            <a:fillRect/>
          </a:stretch>
        </p:blipFill>
        <p:spPr>
          <a:xfrm>
            <a:off x="5100023" y="317243"/>
            <a:ext cx="6747848" cy="6213987"/>
          </a:xfrm>
          <a:prstGeom prst="rect">
            <a:avLst/>
          </a:prstGeom>
        </p:spPr>
      </p:pic>
    </p:spTree>
    <p:extLst>
      <p:ext uri="{BB962C8B-B14F-4D97-AF65-F5344CB8AC3E}">
        <p14:creationId xmlns:p14="http://schemas.microsoft.com/office/powerpoint/2010/main" val="18303011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a:t>Role žen ve spolcích liberálně - národních </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a:xfrm>
            <a:off x="839789" y="2057400"/>
            <a:ext cx="3503612" cy="3811588"/>
          </a:xfrm>
        </p:spPr>
        <p:txBody>
          <a:bodyPr/>
          <a:lstStyle/>
          <a:p>
            <a:r>
              <a:rPr lang="pl-PL" b="1" dirty="0"/>
              <a:t>Na snímku je předání standarty spolku Sokol</a:t>
            </a:r>
          </a:p>
          <a:p>
            <a:r>
              <a:rPr lang="pl-PL" b="1" dirty="0"/>
              <a:t>Jaké je základní emoce tohoto obrazu? </a:t>
            </a:r>
          </a:p>
          <a:p>
            <a:endParaRPr lang="pl-PL" b="1" dirty="0"/>
          </a:p>
          <a:p>
            <a:r>
              <a:rPr lang="pl-PL" b="1" dirty="0"/>
              <a:t>Jaká je tu role žen?</a:t>
            </a:r>
          </a:p>
          <a:p>
            <a:endParaRPr lang="pl-PL" b="1" dirty="0"/>
          </a:p>
          <a:p>
            <a:r>
              <a:rPr lang="pl-PL" b="1" dirty="0"/>
              <a:t>Značný význam mám oděv osob na obrazu, co smybolizuje? </a:t>
            </a:r>
            <a:endParaRPr lang="cs-CZ" b="1" dirty="0"/>
          </a:p>
        </p:txBody>
      </p:sp>
      <p:pic>
        <p:nvPicPr>
          <p:cNvPr id="5" name="Obrázek 4"/>
          <p:cNvPicPr>
            <a:picLocks noChangeAspect="1"/>
          </p:cNvPicPr>
          <p:nvPr/>
        </p:nvPicPr>
        <p:blipFill>
          <a:blip r:embed="rId2"/>
          <a:stretch>
            <a:fillRect/>
          </a:stretch>
        </p:blipFill>
        <p:spPr>
          <a:xfrm>
            <a:off x="4539343" y="373626"/>
            <a:ext cx="7551964" cy="6174658"/>
          </a:xfrm>
          <a:prstGeom prst="rect">
            <a:avLst/>
          </a:prstGeom>
        </p:spPr>
      </p:pic>
    </p:spTree>
    <p:extLst>
      <p:ext uri="{BB962C8B-B14F-4D97-AF65-F5344CB8AC3E}">
        <p14:creationId xmlns:p14="http://schemas.microsoft.com/office/powerpoint/2010/main" val="40434246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a:t>Spolky v době přechodu k masové společnosti </a:t>
            </a:r>
            <a:endParaRPr lang="cs-CZ" dirty="0"/>
          </a:p>
        </p:txBody>
      </p:sp>
      <p:sp>
        <p:nvSpPr>
          <p:cNvPr id="3" name="Zástupný symbol pro obsah 2"/>
          <p:cNvSpPr>
            <a:spLocks noGrp="1"/>
          </p:cNvSpPr>
          <p:nvPr>
            <p:ph idx="1"/>
          </p:nvPr>
        </p:nvSpPr>
        <p:spPr/>
        <p:txBody>
          <a:bodyPr/>
          <a:lstStyle/>
          <a:p>
            <a:r>
              <a:rPr lang="pl-PL" dirty="0"/>
              <a:t>Liberální společnost</a:t>
            </a:r>
          </a:p>
          <a:p>
            <a:r>
              <a:rPr lang="pl-PL" dirty="0"/>
              <a:t>Masová společnost</a:t>
            </a:r>
          </a:p>
          <a:p>
            <a:pPr marL="0" indent="0">
              <a:buNone/>
            </a:pPr>
            <a:r>
              <a:rPr lang="pl-PL" dirty="0"/>
              <a:t> </a:t>
            </a:r>
            <a:endParaRPr lang="cs-CZ" dirty="0"/>
          </a:p>
        </p:txBody>
      </p:sp>
      <p:pic>
        <p:nvPicPr>
          <p:cNvPr id="4" name="Obrázek 3"/>
          <p:cNvPicPr>
            <a:picLocks noChangeAspect="1"/>
          </p:cNvPicPr>
          <p:nvPr/>
        </p:nvPicPr>
        <p:blipFill>
          <a:blip r:embed="rId2"/>
          <a:stretch>
            <a:fillRect/>
          </a:stretch>
        </p:blipFill>
        <p:spPr>
          <a:xfrm>
            <a:off x="5781983" y="1189857"/>
            <a:ext cx="6134100" cy="5343525"/>
          </a:xfrm>
          <a:prstGeom prst="rect">
            <a:avLst/>
          </a:prstGeom>
        </p:spPr>
      </p:pic>
      <p:sp>
        <p:nvSpPr>
          <p:cNvPr id="5" name="Obdélník 4"/>
          <p:cNvSpPr/>
          <p:nvPr/>
        </p:nvSpPr>
        <p:spPr>
          <a:xfrm>
            <a:off x="589936" y="3244334"/>
            <a:ext cx="2359998"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a:ln>
                  <a:noFill/>
                </a:ln>
                <a:solidFill>
                  <a:prstClr val="black"/>
                </a:solidFill>
                <a:effectLst/>
                <a:uLnTx/>
                <a:uFillTx/>
                <a:latin typeface="Calibri" panose="020F0502020204030204"/>
                <a:ea typeface="+mn-ea"/>
                <a:cs typeface="+mn-cs"/>
              </a:rPr>
              <a:t>Rakouský historik Ernst Hanisch psal</a:t>
            </a:r>
            <a:r>
              <a:rPr kumimoji="0" lang="pl-PL" sz="1800" b="1" i="0" u="none" strike="noStrike" kern="1200" cap="none" spc="0" normalizeH="0" noProof="0" dirty="0">
                <a:ln>
                  <a:noFill/>
                </a:ln>
                <a:solidFill>
                  <a:prstClr val="black"/>
                </a:solidFill>
                <a:effectLst/>
                <a:uLnTx/>
                <a:uFillTx/>
                <a:latin typeface="Calibri" panose="020F0502020204030204"/>
                <a:ea typeface="+mn-ea"/>
                <a:cs typeface="+mn-cs"/>
              </a:rPr>
              <a:t> o </a:t>
            </a:r>
            <a:r>
              <a:rPr kumimoji="0" lang="pl-PL" sz="1800" b="1" i="0" u="none" strike="noStrike" kern="1200" cap="none" spc="0" normalizeH="0" baseline="0" noProof="0" dirty="0">
                <a:ln>
                  <a:noFill/>
                </a:ln>
                <a:solidFill>
                  <a:prstClr val="black"/>
                </a:solidFill>
                <a:effectLst/>
                <a:uLnTx/>
                <a:uFillTx/>
                <a:latin typeface="Calibri" panose="020F0502020204030204"/>
                <a:ea typeface="+mn-ea"/>
                <a:cs typeface="+mn-cs"/>
              </a:rPr>
              <a:t>„dlouhém stínu státu” ve</a:t>
            </a:r>
            <a:r>
              <a:rPr kumimoji="0" lang="pl-PL" sz="1800" b="1" i="0" u="none" strike="noStrike" kern="1200" cap="none" spc="0" normalizeH="0" noProof="0" dirty="0">
                <a:ln>
                  <a:noFill/>
                </a:ln>
                <a:solidFill>
                  <a:prstClr val="black"/>
                </a:solidFill>
                <a:effectLst/>
                <a:uLnTx/>
                <a:uFillTx/>
                <a:latin typeface="Calibri" panose="020F0502020204030204"/>
                <a:ea typeface="+mn-ea"/>
                <a:cs typeface="+mn-cs"/>
              </a:rPr>
              <a:t> snaze popsat masovou společnost, o co jde?</a:t>
            </a:r>
            <a:r>
              <a:rPr kumimoji="0" lang="pl-PL" sz="18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06567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Spolky na začátku 20. století </a:t>
            </a:r>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lstStyle/>
          <a:p>
            <a:r>
              <a:rPr lang="pl-PL" dirty="0"/>
              <a:t>Postupující ztráta kontaktu s mladou generací</a:t>
            </a:r>
          </a:p>
          <a:p>
            <a:r>
              <a:rPr lang="pl-PL" dirty="0"/>
              <a:t>Její přechod k neorganizovaným formám trávení volného čásu (tramping, sport)  </a:t>
            </a:r>
            <a:endParaRPr lang="cs-CZ" dirty="0"/>
          </a:p>
        </p:txBody>
      </p:sp>
      <p:pic>
        <p:nvPicPr>
          <p:cNvPr id="5" name="Obrázek 4"/>
          <p:cNvPicPr>
            <a:picLocks noChangeAspect="1"/>
          </p:cNvPicPr>
          <p:nvPr/>
        </p:nvPicPr>
        <p:blipFill>
          <a:blip r:embed="rId2"/>
          <a:stretch>
            <a:fillRect/>
          </a:stretch>
        </p:blipFill>
        <p:spPr>
          <a:xfrm>
            <a:off x="4985658" y="457200"/>
            <a:ext cx="3429000" cy="2867025"/>
          </a:xfrm>
          <a:prstGeom prst="rect">
            <a:avLst/>
          </a:prstGeom>
        </p:spPr>
      </p:pic>
      <p:pic>
        <p:nvPicPr>
          <p:cNvPr id="6" name="Obrázek 5"/>
          <p:cNvPicPr>
            <a:picLocks noChangeAspect="1"/>
          </p:cNvPicPr>
          <p:nvPr/>
        </p:nvPicPr>
        <p:blipFill>
          <a:blip r:embed="rId3"/>
          <a:stretch>
            <a:fillRect/>
          </a:stretch>
        </p:blipFill>
        <p:spPr>
          <a:xfrm>
            <a:off x="3461657" y="3584122"/>
            <a:ext cx="5257799" cy="2807154"/>
          </a:xfrm>
          <a:prstGeom prst="rect">
            <a:avLst/>
          </a:prstGeom>
        </p:spPr>
      </p:pic>
      <p:pic>
        <p:nvPicPr>
          <p:cNvPr id="7" name="Obrázek 6"/>
          <p:cNvPicPr>
            <a:picLocks noChangeAspect="1"/>
          </p:cNvPicPr>
          <p:nvPr/>
        </p:nvPicPr>
        <p:blipFill>
          <a:blip r:embed="rId4"/>
          <a:stretch>
            <a:fillRect/>
          </a:stretch>
        </p:blipFill>
        <p:spPr>
          <a:xfrm>
            <a:off x="8719455" y="1755321"/>
            <a:ext cx="3322865" cy="3012622"/>
          </a:xfrm>
          <a:prstGeom prst="rect">
            <a:avLst/>
          </a:prstGeom>
        </p:spPr>
      </p:pic>
      <p:sp>
        <p:nvSpPr>
          <p:cNvPr id="8" name="Obdélník 7"/>
          <p:cNvSpPr/>
          <p:nvPr/>
        </p:nvSpPr>
        <p:spPr>
          <a:xfrm>
            <a:off x="334736" y="2828836"/>
            <a:ext cx="2715758" cy="25853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a:ln>
                  <a:noFill/>
                </a:ln>
                <a:solidFill>
                  <a:prstClr val="black"/>
                </a:solidFill>
                <a:effectLst/>
                <a:uLnTx/>
                <a:uFillTx/>
                <a:latin typeface="Calibri" panose="020F0502020204030204"/>
                <a:ea typeface="+mn-ea"/>
                <a:cs typeface="+mn-cs"/>
              </a:rPr>
              <a:t>V české měšťanské společnosti tyto způsoby trávení volného času vyvolávaly silně odmítavé reakce i brutální</a:t>
            </a:r>
            <a:r>
              <a:rPr kumimoji="0" lang="pl-PL" sz="1800" b="1" i="0" u="none" strike="noStrike" kern="1200" cap="none" spc="0" normalizeH="0" noProof="0" dirty="0">
                <a:ln>
                  <a:noFill/>
                </a:ln>
                <a:solidFill>
                  <a:prstClr val="black"/>
                </a:solidFill>
                <a:effectLst/>
                <a:uLnTx/>
                <a:uFillTx/>
                <a:latin typeface="Calibri" panose="020F0502020204030204"/>
                <a:ea typeface="+mn-ea"/>
                <a:cs typeface="+mn-cs"/>
              </a:rPr>
              <a:t> zásahy policie (1928-1929), proč?</a:t>
            </a:r>
            <a:endParaRPr kumimoji="0" lang="pl-PL"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Obdélník 8"/>
          <p:cNvSpPr/>
          <p:nvPr/>
        </p:nvSpPr>
        <p:spPr>
          <a:xfrm>
            <a:off x="8825821" y="3212626"/>
            <a:ext cx="3411086"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dirty="0">
                <a:solidFill>
                  <a:prstClr val="black"/>
                </a:solidFill>
                <a:latin typeface="Calibri" panose="020F0502020204030204"/>
              </a:rPr>
              <a:t>Znaky: život v přírodě, vztahy budované na důvěře, kamarádství, typickými příslušníky jsou dělníci a příslušníci nižších středních vrstev</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947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Význam obecní samosprávy pro emancipaci měšťanstva</a:t>
            </a:r>
          </a:p>
        </p:txBody>
      </p:sp>
      <p:sp>
        <p:nvSpPr>
          <p:cNvPr id="3" name="Zástupný symbol pro obsah 2"/>
          <p:cNvSpPr>
            <a:spLocks noGrp="1"/>
          </p:cNvSpPr>
          <p:nvPr>
            <p:ph idx="1"/>
          </p:nvPr>
        </p:nvSpPr>
        <p:spPr/>
        <p:txBody>
          <a:bodyPr>
            <a:normAutofit fontScale="70000" lnSpcReduction="20000"/>
          </a:bodyPr>
          <a:lstStyle/>
          <a:p>
            <a:r>
              <a:rPr lang="cs-CZ" dirty="0"/>
              <a:t>„</a:t>
            </a:r>
            <a:r>
              <a:rPr lang="cs-CZ" i="1" dirty="0"/>
              <a:t>Obecní zákon z roku 1849 byl reakcí na dřívější způsob fungování státu, takže jeho základní myšlenka byla vyjádřena sloganem: „svobodná obec ve svobodném státě." Státu bylo odepřeno právo zasahovat do obecních záležitostí, přičemž se spoléhalo na přirozenou povahu pravomocí daných obci. Obec byla chápána jako přirozená, historicky formovaná entita nezávislá na státu. Ten se choval vůči obci stejně jako k jednotlivému občanovi. V obou případech měl stát pravomoc omezovat svobody pouze do té míry, která je nezbytná pro fungování celku. Důležitým prvkem v této struktuře samosprávy byl princip nezávislosti úředníků místní samosprávy na vládě a právo obce zřídit si vlastní orgány. Za soulad práce obecních úřadů se zájmy komunity byly odpovědné orgány samosprávy na vyšší úrovni. Zvolené vedení obce například odpovídalo za schvalování daňových odvodů překračujících státní daň, na tuto agendu ovšem dohlížel vyšší samosprávný orgán, tedy vedení země. Tím však nebyl porušen princip nezávislosti na státu, vždyť dohledem byl pověřen orgán samosprávy vyšší úrovně. Tak mohla obec pracovat i v zájmu národní pospolitosti a hájit tzv. národní zájem v rámci mnohonárodního habsburského státu.</a:t>
            </a:r>
            <a:r>
              <a:rPr lang="cs-CZ" dirty="0"/>
              <a:t>“</a:t>
            </a:r>
          </a:p>
          <a:p>
            <a:r>
              <a:rPr lang="cs-CZ" dirty="0"/>
              <a:t>Proč je obec chápána jako inkubátor politické zkušenosti, hlavně pro příslušníky měšťanstva?</a:t>
            </a:r>
          </a:p>
          <a:p>
            <a:r>
              <a:rPr lang="cs-CZ" dirty="0"/>
              <a:t>Co je v obci od roku 1849 do současnosti vymezeno jako agenda místní samosprávy a co náleží k přenesené pravomoci státu?</a:t>
            </a:r>
          </a:p>
          <a:p>
            <a:r>
              <a:rPr lang="cs-CZ" dirty="0"/>
              <a:t>Správa obce je chápána jako ukázka vzdělání, kompetence a obecného rozhledu a prozíravosti obyvatel města, hlavně jeho elity, které atributy jsou zde považovány za důležité? </a:t>
            </a:r>
          </a:p>
        </p:txBody>
      </p:sp>
    </p:spTree>
    <p:extLst>
      <p:ext uri="{BB962C8B-B14F-4D97-AF65-F5344CB8AC3E}">
        <p14:creationId xmlns:p14="http://schemas.microsoft.com/office/powerpoint/2010/main" val="41927420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Aristokratická a dělnická kritika </a:t>
            </a:r>
            <a:br>
              <a:rPr lang="cs-CZ" dirty="0"/>
            </a:br>
            <a:r>
              <a:rPr lang="cs-CZ" dirty="0"/>
              <a:t>měšťanstva ve dvou citátech</a:t>
            </a:r>
          </a:p>
        </p:txBody>
      </p:sp>
      <p:sp>
        <p:nvSpPr>
          <p:cNvPr id="3" name="Zástupný symbol pro obsah 2"/>
          <p:cNvSpPr>
            <a:spLocks noGrp="1"/>
          </p:cNvSpPr>
          <p:nvPr>
            <p:ph idx="1"/>
          </p:nvPr>
        </p:nvSpPr>
        <p:spPr/>
        <p:txBody>
          <a:bodyPr>
            <a:normAutofit fontScale="85000" lnSpcReduction="10000"/>
          </a:bodyPr>
          <a:lstStyle/>
          <a:p>
            <a:r>
              <a:rPr lang="cs-CZ" dirty="0"/>
              <a:t>„</a:t>
            </a:r>
            <a:r>
              <a:rPr lang="cs-CZ" i="1" dirty="0"/>
              <a:t>My jsme byli lvi a gepardi. Po nás přijdou šakalové a hyeny</a:t>
            </a:r>
            <a:r>
              <a:rPr lang="cs-CZ" dirty="0"/>
              <a:t>.“ Fabrizio </a:t>
            </a:r>
            <a:r>
              <a:rPr lang="cs-CZ" dirty="0" err="1"/>
              <a:t>Corbero</a:t>
            </a:r>
            <a:r>
              <a:rPr lang="cs-CZ" dirty="0"/>
              <a:t> kníže Salina, 1860, román Giuseppe </a:t>
            </a:r>
            <a:r>
              <a:rPr lang="cs-CZ" dirty="0" err="1"/>
              <a:t>Tomasso</a:t>
            </a:r>
            <a:r>
              <a:rPr lang="cs-CZ" dirty="0"/>
              <a:t> di </a:t>
            </a:r>
            <a:r>
              <a:rPr lang="cs-CZ" dirty="0" err="1"/>
              <a:t>Lampedusa</a:t>
            </a:r>
            <a:r>
              <a:rPr lang="cs-CZ" dirty="0"/>
              <a:t>: </a:t>
            </a:r>
            <a:r>
              <a:rPr lang="cs-CZ" dirty="0" err="1"/>
              <a:t>Il</a:t>
            </a:r>
            <a:r>
              <a:rPr lang="cs-CZ" dirty="0"/>
              <a:t> </a:t>
            </a:r>
            <a:r>
              <a:rPr lang="cs-CZ" dirty="0" err="1"/>
              <a:t>gattopardo</a:t>
            </a:r>
            <a:endParaRPr lang="cs-CZ" dirty="0"/>
          </a:p>
          <a:p>
            <a:r>
              <a:rPr lang="cs-CZ" dirty="0"/>
              <a:t>„</a:t>
            </a:r>
            <a:r>
              <a:rPr lang="cs-CZ" i="1" dirty="0"/>
              <a:t>Včera jsem byl v Praze a viděl jsem ty spousty, co natropil vražedný boj buržoasie mezi sebou pro národnost. Kdyby tam měla sociální demokracie volební právo, nebylo by se to stalo. Jest to potupou společnosti, jež se civilisovanou zváti chce. Šovinismus měšťáků se ukázal ve své ošklivosti a ukázal, kam vede </a:t>
            </a:r>
            <a:r>
              <a:rPr lang="cs-CZ" i="1" dirty="0" err="1"/>
              <a:t>obmezenost</a:t>
            </a:r>
            <a:r>
              <a:rPr lang="cs-CZ" i="1" dirty="0"/>
              <a:t> privilegovaných tříd, že až k barbarství. To není jen Praha, skoro všechna větší města Čech ukazují boje, kde více Čechů, tam proti Němcům, kde více Němců proti Čechům – a konec boj všech proti všem. Původně se starali,                                     aby hnutí dělnické nemohlo se vyšinouti a žádného materiálního úspěchu nedosáhlo, oni se nestarali o rolníka, řemeslníka, dělníka […].                                  Oni se prali o národ, aby pozornost odvrátili! Jest to komedie lenochů ku zachránění nadvlády pro jejich opět línou budoucnost. Přesilu svoji                     zneužili, aby štvali obyvatelstvo proti sobě.</a:t>
            </a:r>
            <a:r>
              <a:rPr lang="cs-CZ" dirty="0"/>
              <a:t>“ Josef </a:t>
            </a:r>
            <a:r>
              <a:rPr lang="cs-CZ" dirty="0" err="1"/>
              <a:t>Hybeš</a:t>
            </a:r>
            <a:r>
              <a:rPr lang="cs-CZ" dirty="0"/>
              <a:t>, 1897</a:t>
            </a:r>
          </a:p>
        </p:txBody>
      </p:sp>
      <p:pic>
        <p:nvPicPr>
          <p:cNvPr id="4" name="Obrázek 3"/>
          <p:cNvPicPr>
            <a:picLocks noChangeAspect="1"/>
          </p:cNvPicPr>
          <p:nvPr/>
        </p:nvPicPr>
        <p:blipFill>
          <a:blip r:embed="rId2"/>
          <a:stretch>
            <a:fillRect/>
          </a:stretch>
        </p:blipFill>
        <p:spPr>
          <a:xfrm>
            <a:off x="10043077" y="210834"/>
            <a:ext cx="1885950" cy="1614791"/>
          </a:xfrm>
          <a:prstGeom prst="rect">
            <a:avLst/>
          </a:prstGeom>
        </p:spPr>
      </p:pic>
      <p:pic>
        <p:nvPicPr>
          <p:cNvPr id="5" name="Obrázek 4"/>
          <p:cNvPicPr>
            <a:picLocks noChangeAspect="1"/>
          </p:cNvPicPr>
          <p:nvPr/>
        </p:nvPicPr>
        <p:blipFill>
          <a:blip r:embed="rId3"/>
          <a:stretch>
            <a:fillRect/>
          </a:stretch>
        </p:blipFill>
        <p:spPr>
          <a:xfrm>
            <a:off x="10294247" y="4484535"/>
            <a:ext cx="1781175" cy="2313581"/>
          </a:xfrm>
          <a:prstGeom prst="rect">
            <a:avLst/>
          </a:prstGeom>
        </p:spPr>
      </p:pic>
    </p:spTree>
    <p:extLst>
      <p:ext uri="{BB962C8B-B14F-4D97-AF65-F5344CB8AC3E}">
        <p14:creationId xmlns:p14="http://schemas.microsoft.com/office/powerpoint/2010/main" val="4161989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Hlavní etapy územních změn habsburské monarchie</a:t>
            </a:r>
          </a:p>
        </p:txBody>
      </p:sp>
      <p:sp>
        <p:nvSpPr>
          <p:cNvPr id="3" name="Zástupný symbol pro obsah 2"/>
          <p:cNvSpPr>
            <a:spLocks noGrp="1"/>
          </p:cNvSpPr>
          <p:nvPr>
            <p:ph idx="1"/>
          </p:nvPr>
        </p:nvSpPr>
        <p:spPr/>
        <p:txBody>
          <a:bodyPr/>
          <a:lstStyle/>
          <a:p>
            <a:r>
              <a:rPr lang="cs-CZ" dirty="0"/>
              <a:t>1526 – vznik jádra habsburských držav ve střední Evropě</a:t>
            </a:r>
          </a:p>
          <a:p>
            <a:r>
              <a:rPr lang="cs-CZ" dirty="0"/>
              <a:t>1699 – karlovický mír</a:t>
            </a:r>
          </a:p>
          <a:p>
            <a:r>
              <a:rPr lang="cs-CZ" dirty="0"/>
              <a:t>1763 – konec slezských válek</a:t>
            </a:r>
          </a:p>
          <a:p>
            <a:r>
              <a:rPr lang="cs-CZ" dirty="0"/>
              <a:t>1775-1795 – územní zisky na severovýchodě, ztráta Rakouského Nizozemí</a:t>
            </a:r>
          </a:p>
          <a:p>
            <a:r>
              <a:rPr lang="cs-CZ" dirty="0"/>
              <a:t>1800-1815 – série územních změn na západě a jihozápadě</a:t>
            </a:r>
          </a:p>
          <a:p>
            <a:r>
              <a:rPr lang="cs-CZ" dirty="0"/>
              <a:t>1859, 1866 - ztráta území v severní Itálii a mocenského vlivu na střední a drobné německé státy</a:t>
            </a:r>
          </a:p>
          <a:p>
            <a:r>
              <a:rPr lang="cs-CZ" dirty="0"/>
              <a:t>1878 – anexe Bosny a Hercegoviny</a:t>
            </a:r>
          </a:p>
        </p:txBody>
      </p:sp>
    </p:spTree>
    <p:extLst>
      <p:ext uri="{BB962C8B-B14F-4D97-AF65-F5344CB8AC3E}">
        <p14:creationId xmlns:p14="http://schemas.microsoft.com/office/powerpoint/2010/main" val="23092862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Umělecká reflexe konce měšťanstva (1937)</a:t>
            </a:r>
          </a:p>
        </p:txBody>
      </p:sp>
      <p:sp>
        <p:nvSpPr>
          <p:cNvPr id="3" name="Zástupný symbol pro obsah 2"/>
          <p:cNvSpPr>
            <a:spLocks noGrp="1"/>
          </p:cNvSpPr>
          <p:nvPr>
            <p:ph idx="1"/>
          </p:nvPr>
        </p:nvSpPr>
        <p:spPr/>
        <p:txBody>
          <a:bodyPr/>
          <a:lstStyle/>
          <a:p>
            <a:r>
              <a:rPr lang="cs-CZ" dirty="0">
                <a:hlinkClick r:id="rId2"/>
              </a:rPr>
              <a:t>https://www.youtube.com/watch?v=XBRctp4xcaA</a:t>
            </a:r>
            <a:r>
              <a:rPr lang="cs-CZ" dirty="0"/>
              <a:t> </a:t>
            </a:r>
          </a:p>
          <a:p>
            <a:endParaRPr lang="cs-CZ" dirty="0"/>
          </a:p>
          <a:p>
            <a:r>
              <a:rPr lang="cs-CZ" dirty="0"/>
              <a:t>Zadat Lidé na kře, úvodní sekvence</a:t>
            </a:r>
          </a:p>
        </p:txBody>
      </p:sp>
    </p:spTree>
    <p:extLst>
      <p:ext uri="{BB962C8B-B14F-4D97-AF65-F5344CB8AC3E}">
        <p14:creationId xmlns:p14="http://schemas.microsoft.com/office/powerpoint/2010/main" val="251740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Dělnictvo</a:t>
            </a:r>
          </a:p>
        </p:txBody>
      </p:sp>
      <p:sp>
        <p:nvSpPr>
          <p:cNvPr id="3" name="Podnadpis 2"/>
          <p:cNvSpPr>
            <a:spLocks noGrp="1"/>
          </p:cNvSpPr>
          <p:nvPr>
            <p:ph type="subTitle" idx="1"/>
          </p:nvPr>
        </p:nvSpPr>
        <p:spPr/>
        <p:txBody>
          <a:bodyPr/>
          <a:lstStyle/>
          <a:p>
            <a:endParaRPr lang="cs-CZ"/>
          </a:p>
        </p:txBody>
      </p:sp>
    </p:spTree>
    <p:extLst>
      <p:ext uri="{BB962C8B-B14F-4D97-AF65-F5344CB8AC3E}">
        <p14:creationId xmlns:p14="http://schemas.microsoft.com/office/powerpoint/2010/main" val="34314816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61937" y="136751"/>
            <a:ext cx="2603727" cy="3675970"/>
          </a:xfrm>
          <a:prstGeom prst="rect">
            <a:avLst/>
          </a:prstGeom>
        </p:spPr>
      </p:pic>
      <p:pic>
        <p:nvPicPr>
          <p:cNvPr id="3" name="Obrázek 2"/>
          <p:cNvPicPr>
            <a:picLocks noChangeAspect="1"/>
          </p:cNvPicPr>
          <p:nvPr/>
        </p:nvPicPr>
        <p:blipFill>
          <a:blip r:embed="rId3"/>
          <a:stretch>
            <a:fillRect/>
          </a:stretch>
        </p:blipFill>
        <p:spPr>
          <a:xfrm>
            <a:off x="3762375" y="468765"/>
            <a:ext cx="1809750" cy="2524125"/>
          </a:xfrm>
          <a:prstGeom prst="rect">
            <a:avLst/>
          </a:prstGeom>
        </p:spPr>
      </p:pic>
      <p:pic>
        <p:nvPicPr>
          <p:cNvPr id="4" name="Obrázek 3"/>
          <p:cNvPicPr>
            <a:picLocks noChangeAspect="1"/>
          </p:cNvPicPr>
          <p:nvPr/>
        </p:nvPicPr>
        <p:blipFill>
          <a:blip r:embed="rId4"/>
          <a:stretch>
            <a:fillRect/>
          </a:stretch>
        </p:blipFill>
        <p:spPr>
          <a:xfrm>
            <a:off x="6087155" y="421139"/>
            <a:ext cx="2411866" cy="3391581"/>
          </a:xfrm>
          <a:prstGeom prst="rect">
            <a:avLst/>
          </a:prstGeom>
        </p:spPr>
      </p:pic>
      <p:pic>
        <p:nvPicPr>
          <p:cNvPr id="5" name="Obrázek 4"/>
          <p:cNvPicPr>
            <a:picLocks noChangeAspect="1"/>
          </p:cNvPicPr>
          <p:nvPr/>
        </p:nvPicPr>
        <p:blipFill>
          <a:blip r:embed="rId5"/>
          <a:stretch>
            <a:fillRect/>
          </a:stretch>
        </p:blipFill>
        <p:spPr>
          <a:xfrm>
            <a:off x="2645230" y="3567793"/>
            <a:ext cx="3045278" cy="2873147"/>
          </a:xfrm>
          <a:prstGeom prst="rect">
            <a:avLst/>
          </a:prstGeom>
        </p:spPr>
      </p:pic>
      <p:pic>
        <p:nvPicPr>
          <p:cNvPr id="6" name="Obrázek 5"/>
          <p:cNvPicPr>
            <a:picLocks noChangeAspect="1"/>
          </p:cNvPicPr>
          <p:nvPr/>
        </p:nvPicPr>
        <p:blipFill>
          <a:blip r:embed="rId6"/>
          <a:stretch>
            <a:fillRect/>
          </a:stretch>
        </p:blipFill>
        <p:spPr>
          <a:xfrm>
            <a:off x="9263743" y="501421"/>
            <a:ext cx="1714500" cy="2667000"/>
          </a:xfrm>
          <a:prstGeom prst="rect">
            <a:avLst/>
          </a:prstGeom>
        </p:spPr>
      </p:pic>
      <p:pic>
        <p:nvPicPr>
          <p:cNvPr id="7" name="Obrázek 6"/>
          <p:cNvPicPr>
            <a:picLocks noChangeAspect="1"/>
          </p:cNvPicPr>
          <p:nvPr/>
        </p:nvPicPr>
        <p:blipFill>
          <a:blip r:embed="rId7"/>
          <a:stretch>
            <a:fillRect/>
          </a:stretch>
        </p:blipFill>
        <p:spPr>
          <a:xfrm>
            <a:off x="8877980" y="3567793"/>
            <a:ext cx="1724025" cy="2647950"/>
          </a:xfrm>
          <a:prstGeom prst="rect">
            <a:avLst/>
          </a:prstGeom>
        </p:spPr>
      </p:pic>
      <p:pic>
        <p:nvPicPr>
          <p:cNvPr id="8" name="Obrázek 7"/>
          <p:cNvPicPr>
            <a:picLocks noChangeAspect="1"/>
          </p:cNvPicPr>
          <p:nvPr/>
        </p:nvPicPr>
        <p:blipFill>
          <a:blip r:embed="rId8"/>
          <a:stretch>
            <a:fillRect/>
          </a:stretch>
        </p:blipFill>
        <p:spPr>
          <a:xfrm>
            <a:off x="6499451" y="3994376"/>
            <a:ext cx="1724025" cy="2657475"/>
          </a:xfrm>
          <a:prstGeom prst="rect">
            <a:avLst/>
          </a:prstGeom>
        </p:spPr>
      </p:pic>
    </p:spTree>
    <p:extLst>
      <p:ext uri="{BB962C8B-B14F-4D97-AF65-F5344CB8AC3E}">
        <p14:creationId xmlns:p14="http://schemas.microsoft.com/office/powerpoint/2010/main" val="32764446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Dělnictvo</a:t>
            </a:r>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normAutofit/>
          </a:bodyPr>
          <a:lstStyle/>
          <a:p>
            <a:r>
              <a:rPr lang="pl-PL" dirty="0"/>
              <a:t>Chápána jako společenská vrstva se svébytnou kulturou existující v industriální společnosti, tj. v tuzemsku přibližně od 70. let 19. století. Jsou vedeny debaty o jejím zániku jako svébytného fenoménu v průběhu 2. poloviny 20. století.</a:t>
            </a:r>
          </a:p>
          <a:p>
            <a:r>
              <a:rPr lang="pl-PL" dirty="0"/>
              <a:t>Hlavní znaky</a:t>
            </a:r>
          </a:p>
          <a:p>
            <a:r>
              <a:rPr lang="pl-PL" dirty="0"/>
              <a:t>- Převážně fyzická práce</a:t>
            </a:r>
          </a:p>
          <a:p>
            <a:r>
              <a:rPr lang="pl-PL" dirty="0"/>
              <a:t>- Závislost na zaměstnavateli</a:t>
            </a:r>
          </a:p>
          <a:p>
            <a:r>
              <a:rPr lang="pl-PL" dirty="0"/>
              <a:t>- Týdně vyplácená odměna</a:t>
            </a:r>
          </a:p>
          <a:p>
            <a:r>
              <a:rPr lang="pl-PL" dirty="0"/>
              <a:t>- Existenční nejistota spojená s hrozbou neschopnosti pracovat (úraz, nemoc, propuštění ze zaměstnání)</a:t>
            </a:r>
          </a:p>
          <a:p>
            <a:endParaRPr lang="cs-CZ" dirty="0"/>
          </a:p>
        </p:txBody>
      </p:sp>
      <p:pic>
        <p:nvPicPr>
          <p:cNvPr id="6" name="Obrázek 5"/>
          <p:cNvPicPr>
            <a:picLocks noChangeAspect="1"/>
          </p:cNvPicPr>
          <p:nvPr/>
        </p:nvPicPr>
        <p:blipFill>
          <a:blip r:embed="rId2"/>
          <a:stretch>
            <a:fillRect/>
          </a:stretch>
        </p:blipFill>
        <p:spPr>
          <a:xfrm>
            <a:off x="5078185" y="326572"/>
            <a:ext cx="6811736" cy="5870122"/>
          </a:xfrm>
          <a:prstGeom prst="rect">
            <a:avLst/>
          </a:prstGeom>
        </p:spPr>
      </p:pic>
    </p:spTree>
    <p:extLst>
      <p:ext uri="{BB962C8B-B14F-4D97-AF65-F5344CB8AC3E}">
        <p14:creationId xmlns:p14="http://schemas.microsoft.com/office/powerpoint/2010/main" val="9014062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128055" cy="1600200"/>
          </a:xfrm>
        </p:spPr>
        <p:txBody>
          <a:bodyPr>
            <a:normAutofit fontScale="90000"/>
          </a:bodyPr>
          <a:lstStyle/>
          <a:p>
            <a:r>
              <a:rPr lang="cs-CZ" dirty="0"/>
              <a:t>Šokující obrazy ze života dělnictva – snímky dětských pomocníků v dolech </a:t>
            </a:r>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normAutofit fontScale="92500" lnSpcReduction="10000"/>
          </a:bodyPr>
          <a:lstStyle/>
          <a:p>
            <a:r>
              <a:rPr lang="pl-PL" dirty="0"/>
              <a:t>Fotografie je dnes chápána jako symbol tzv. Manchesterismu, tedy bezohledného vykořisťování pracovní síly v režimu nabídka-poptávka. Cápáno též jako extrémní forma oddělení pracovní síly od konkrétní lidské bytosti (dehumanizace práce/Marx).</a:t>
            </a:r>
          </a:p>
          <a:p>
            <a:endParaRPr lang="pl-PL" dirty="0"/>
          </a:p>
          <a:p>
            <a:endParaRPr lang="pl-PL" dirty="0"/>
          </a:p>
          <a:p>
            <a:r>
              <a:rPr lang="pl-PL" dirty="0"/>
              <a:t> </a:t>
            </a:r>
            <a:r>
              <a:rPr lang="pl-PL" b="1" dirty="0"/>
              <a:t>Jaké emoce vzbuzuje ten snímek?</a:t>
            </a:r>
          </a:p>
          <a:p>
            <a:r>
              <a:rPr lang="pl-PL" b="1" dirty="0"/>
              <a:t>Někteří z chlapců na snímku působí sebevědomě. Všimněte si „černých očí”, jaký je jejich význam v hornickém prostředí? </a:t>
            </a:r>
          </a:p>
          <a:p>
            <a:r>
              <a:rPr lang="pl-PL" b="1" dirty="0"/>
              <a:t>Proč katolická církev patřila k nejstarším kritikům liberálního kapitalismu a teze o „volné ruce trhu” a hovořila o nebezpečí „oddělení práce od člověka a jeho morálky”? </a:t>
            </a:r>
            <a:endParaRPr lang="cs-CZ" b="1" dirty="0"/>
          </a:p>
        </p:txBody>
      </p:sp>
      <p:pic>
        <p:nvPicPr>
          <p:cNvPr id="6" name="Obrázek 5"/>
          <p:cNvPicPr>
            <a:picLocks noChangeAspect="1"/>
          </p:cNvPicPr>
          <p:nvPr/>
        </p:nvPicPr>
        <p:blipFill>
          <a:blip r:embed="rId2"/>
          <a:stretch>
            <a:fillRect/>
          </a:stretch>
        </p:blipFill>
        <p:spPr>
          <a:xfrm>
            <a:off x="4772025" y="656544"/>
            <a:ext cx="7341266" cy="5535385"/>
          </a:xfrm>
          <a:prstGeom prst="rect">
            <a:avLst/>
          </a:prstGeom>
        </p:spPr>
      </p:pic>
    </p:spTree>
    <p:extLst>
      <p:ext uri="{BB962C8B-B14F-4D97-AF65-F5344CB8AC3E}">
        <p14:creationId xmlns:p14="http://schemas.microsoft.com/office/powerpoint/2010/main" val="36202429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l-PL" dirty="0"/>
              <a:t>Faktory ovlivňující vznik dělnictva jako společenské skupiny v 19. století</a:t>
            </a:r>
            <a:endParaRPr lang="cs-CZ" dirty="0"/>
          </a:p>
        </p:txBody>
      </p:sp>
      <p:pic>
        <p:nvPicPr>
          <p:cNvPr id="5" name="Zástupný symbol pro obrázek 4"/>
          <p:cNvPicPr>
            <a:picLocks noGrp="1" noChangeAspect="1"/>
          </p:cNvPicPr>
          <p:nvPr>
            <p:ph type="pic" idx="1"/>
          </p:nvPr>
        </p:nvPicPr>
        <p:blipFill>
          <a:blip r:embed="rId2"/>
          <a:srcRect l="7785" r="7785"/>
          <a:stretch>
            <a:fillRect/>
          </a:stretch>
        </p:blipFill>
        <p:spPr>
          <a:prstGeom prst="rect">
            <a:avLst/>
          </a:prstGeom>
        </p:spPr>
      </p:pic>
      <p:sp>
        <p:nvSpPr>
          <p:cNvPr id="4" name="Zástupný symbol pro text 3"/>
          <p:cNvSpPr>
            <a:spLocks noGrp="1"/>
          </p:cNvSpPr>
          <p:nvPr>
            <p:ph type="body" sz="half" idx="2"/>
          </p:nvPr>
        </p:nvSpPr>
        <p:spPr/>
        <p:txBody>
          <a:bodyPr/>
          <a:lstStyle/>
          <a:p>
            <a:pPr marL="342900" indent="-342900">
              <a:buAutoNum type="alphaLcParenR"/>
            </a:pPr>
            <a:r>
              <a:rPr lang="pl-PL" dirty="0"/>
              <a:t>Mechanizace produkce </a:t>
            </a:r>
          </a:p>
          <a:p>
            <a:pPr marL="342900" indent="-342900">
              <a:buAutoNum type="alphaLcParenR"/>
            </a:pPr>
            <a:r>
              <a:rPr lang="pl-PL" dirty="0"/>
              <a:t>Hospodářská krize 1873</a:t>
            </a:r>
          </a:p>
          <a:p>
            <a:pPr marL="342900" indent="-342900">
              <a:buAutoNum type="alphaLcParenR"/>
            </a:pPr>
            <a:r>
              <a:rPr lang="pl-PL" dirty="0"/>
              <a:t>Rozklad starších forem zajištění (čelední řády, cechy, církevní charita)</a:t>
            </a:r>
          </a:p>
          <a:p>
            <a:pPr marL="342900" indent="-342900">
              <a:buAutoNum type="alphaLcParenR"/>
            </a:pPr>
            <a:r>
              <a:rPr lang="pl-PL" dirty="0"/>
              <a:t>Absence garancí ze strany státu, absence sociálního a zdravotního pojištění</a:t>
            </a:r>
          </a:p>
          <a:p>
            <a:pPr marL="342900" indent="-342900">
              <a:buAutoNum type="alphaLcParenR"/>
            </a:pPr>
            <a:r>
              <a:rPr lang="pl-PL" dirty="0"/>
              <a:t>Agitace socialistů</a:t>
            </a:r>
          </a:p>
          <a:p>
            <a:pPr marL="342900" indent="-342900">
              <a:buAutoNum type="alphaLcParenR"/>
            </a:pPr>
            <a:endParaRPr lang="cs-CZ" dirty="0"/>
          </a:p>
          <a:p>
            <a:r>
              <a:rPr lang="cs-CZ" dirty="0"/>
              <a:t>Dělnictvo je vlastně produktem industrializace, urbanizace a sekularizace.</a:t>
            </a:r>
            <a:endParaRPr lang="pl-PL" dirty="0"/>
          </a:p>
        </p:txBody>
      </p:sp>
    </p:spTree>
    <p:extLst>
      <p:ext uri="{BB962C8B-B14F-4D97-AF65-F5344CB8AC3E}">
        <p14:creationId xmlns:p14="http://schemas.microsoft.com/office/powerpoint/2010/main" val="34179047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9016092" y="2591480"/>
            <a:ext cx="2095500" cy="2181225"/>
          </a:xfrm>
          <a:prstGeom prst="rect">
            <a:avLst/>
          </a:prstGeom>
        </p:spPr>
      </p:pic>
      <p:pic>
        <p:nvPicPr>
          <p:cNvPr id="3" name="Obrázek 2"/>
          <p:cNvPicPr>
            <a:picLocks noChangeAspect="1"/>
          </p:cNvPicPr>
          <p:nvPr/>
        </p:nvPicPr>
        <p:blipFill>
          <a:blip r:embed="rId3"/>
          <a:stretch>
            <a:fillRect/>
          </a:stretch>
        </p:blipFill>
        <p:spPr>
          <a:xfrm>
            <a:off x="5018314" y="706211"/>
            <a:ext cx="2286000" cy="2000250"/>
          </a:xfrm>
          <a:prstGeom prst="rect">
            <a:avLst/>
          </a:prstGeom>
        </p:spPr>
      </p:pic>
      <p:pic>
        <p:nvPicPr>
          <p:cNvPr id="4" name="Obrázek 3"/>
          <p:cNvPicPr>
            <a:picLocks noChangeAspect="1"/>
          </p:cNvPicPr>
          <p:nvPr/>
        </p:nvPicPr>
        <p:blipFill>
          <a:blip r:embed="rId4"/>
          <a:stretch>
            <a:fillRect/>
          </a:stretch>
        </p:blipFill>
        <p:spPr>
          <a:xfrm>
            <a:off x="383720" y="3135087"/>
            <a:ext cx="6920593" cy="3099026"/>
          </a:xfrm>
          <a:prstGeom prst="rect">
            <a:avLst/>
          </a:prstGeom>
        </p:spPr>
      </p:pic>
      <p:pic>
        <p:nvPicPr>
          <p:cNvPr id="5" name="Obrázek 4"/>
          <p:cNvPicPr>
            <a:picLocks noChangeAspect="1"/>
          </p:cNvPicPr>
          <p:nvPr/>
        </p:nvPicPr>
        <p:blipFill>
          <a:blip r:embed="rId5"/>
          <a:stretch>
            <a:fillRect/>
          </a:stretch>
        </p:blipFill>
        <p:spPr>
          <a:xfrm>
            <a:off x="1089251" y="639536"/>
            <a:ext cx="2143125" cy="2133600"/>
          </a:xfrm>
          <a:prstGeom prst="rect">
            <a:avLst/>
          </a:prstGeom>
        </p:spPr>
      </p:pic>
      <p:sp>
        <p:nvSpPr>
          <p:cNvPr id="6" name="Obdélník 5"/>
          <p:cNvSpPr/>
          <p:nvPr/>
        </p:nvSpPr>
        <p:spPr>
          <a:xfrm>
            <a:off x="7568292" y="3105835"/>
            <a:ext cx="3967844" cy="36933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a:ln>
                  <a:noFill/>
                </a:ln>
                <a:solidFill>
                  <a:prstClr val="black"/>
                </a:solidFill>
                <a:effectLst/>
                <a:uLnTx/>
                <a:uFillTx/>
                <a:latin typeface="Calibri" panose="020F0502020204030204"/>
                <a:ea typeface="+mn-ea"/>
                <a:cs typeface="+mn-cs"/>
              </a:rPr>
              <a:t>Jak</a:t>
            </a:r>
            <a:r>
              <a:rPr kumimoji="0" lang="pl-PL" sz="1800" b="1" i="0" u="none" strike="noStrike" kern="1200" cap="none" spc="0" normalizeH="0" noProof="0" dirty="0">
                <a:ln>
                  <a:noFill/>
                </a:ln>
                <a:solidFill>
                  <a:prstClr val="black"/>
                </a:solidFill>
                <a:effectLst/>
                <a:uLnTx/>
                <a:uFillTx/>
                <a:latin typeface="Calibri" panose="020F0502020204030204"/>
                <a:ea typeface="+mn-ea"/>
                <a:cs typeface="+mn-cs"/>
              </a:rPr>
              <a:t> byste popsali hlavní linii Marxovy kritiky kapitalismu (jako formy uspořádání lidské společnosti)? Které složky jeho výkladu jsou chápány jako vědecké, které jako ne-vědecké (politické, religijní)?</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21830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9454242" y="3105835"/>
            <a:ext cx="2498271"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b="1" dirty="0">
                <a:solidFill>
                  <a:prstClr val="black"/>
                </a:solidFill>
                <a:latin typeface="Calibri" panose="020F0502020204030204"/>
              </a:rPr>
              <a:t>Které skupiny utlačovatelů lidu plakát znázorňuje? Jaké jsou hlavní znaky měšťanstva/buržoazie na plakátě? Jak je tu zobrazena role církve?</a:t>
            </a:r>
            <a:r>
              <a:rPr kumimoji="0" lang="pl-PL" sz="18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Obrázek 6"/>
          <p:cNvPicPr>
            <a:picLocks noChangeAspect="1"/>
          </p:cNvPicPr>
          <p:nvPr/>
        </p:nvPicPr>
        <p:blipFill>
          <a:blip r:embed="rId2"/>
          <a:stretch>
            <a:fillRect/>
          </a:stretch>
        </p:blipFill>
        <p:spPr>
          <a:xfrm>
            <a:off x="1600200" y="130628"/>
            <a:ext cx="7347857" cy="6364061"/>
          </a:xfrm>
          <a:prstGeom prst="rect">
            <a:avLst/>
          </a:prstGeom>
        </p:spPr>
      </p:pic>
    </p:spTree>
    <p:extLst>
      <p:ext uri="{BB962C8B-B14F-4D97-AF65-F5344CB8AC3E}">
        <p14:creationId xmlns:p14="http://schemas.microsoft.com/office/powerpoint/2010/main" val="29612207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pl-PL" sz="2800" dirty="0"/>
              <a:t>Vůdcové rakouské sociální demokracie – německé sekce Viktor Adler, polské Ignacy Daszyński a české Josef Hybeš </a:t>
            </a:r>
            <a:endParaRPr lang="cs-CZ" sz="2800" dirty="0"/>
          </a:p>
        </p:txBody>
      </p:sp>
      <p:pic>
        <p:nvPicPr>
          <p:cNvPr id="4" name="Zástupný symbol pro obsah 3"/>
          <p:cNvPicPr>
            <a:picLocks noGrp="1" noChangeAspect="1"/>
          </p:cNvPicPr>
          <p:nvPr>
            <p:ph idx="1"/>
          </p:nvPr>
        </p:nvPicPr>
        <p:blipFill>
          <a:blip r:embed="rId2"/>
          <a:stretch>
            <a:fillRect/>
          </a:stretch>
        </p:blipFill>
        <p:spPr>
          <a:xfrm>
            <a:off x="892349" y="1576047"/>
            <a:ext cx="2726871" cy="3208564"/>
          </a:xfrm>
          <a:prstGeom prst="rect">
            <a:avLst/>
          </a:prstGeom>
        </p:spPr>
      </p:pic>
      <p:pic>
        <p:nvPicPr>
          <p:cNvPr id="5" name="Obrázek 4"/>
          <p:cNvPicPr>
            <a:picLocks noChangeAspect="1"/>
          </p:cNvPicPr>
          <p:nvPr/>
        </p:nvPicPr>
        <p:blipFill>
          <a:blip r:embed="rId3"/>
          <a:stretch>
            <a:fillRect/>
          </a:stretch>
        </p:blipFill>
        <p:spPr>
          <a:xfrm>
            <a:off x="4347482" y="1690688"/>
            <a:ext cx="2775857" cy="3135085"/>
          </a:xfrm>
          <a:prstGeom prst="rect">
            <a:avLst/>
          </a:prstGeom>
        </p:spPr>
      </p:pic>
      <p:pic>
        <p:nvPicPr>
          <p:cNvPr id="6" name="Obrázek 5"/>
          <p:cNvPicPr>
            <a:picLocks noChangeAspect="1"/>
          </p:cNvPicPr>
          <p:nvPr/>
        </p:nvPicPr>
        <p:blipFill>
          <a:blip r:embed="rId4"/>
          <a:stretch>
            <a:fillRect/>
          </a:stretch>
        </p:blipFill>
        <p:spPr>
          <a:xfrm>
            <a:off x="7788728" y="1731848"/>
            <a:ext cx="3347357" cy="3052763"/>
          </a:xfrm>
          <a:prstGeom prst="rect">
            <a:avLst/>
          </a:prstGeom>
        </p:spPr>
      </p:pic>
      <p:sp>
        <p:nvSpPr>
          <p:cNvPr id="3" name="Obdélník 2"/>
          <p:cNvSpPr/>
          <p:nvPr/>
        </p:nvSpPr>
        <p:spPr>
          <a:xfrm>
            <a:off x="1963973" y="3244334"/>
            <a:ext cx="8523798" cy="31393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t>Adler byl lékař, Daszyński právník, Hybeš tkadlec. Jakmile</a:t>
            </a:r>
            <a:r>
              <a:rPr kumimoji="0" lang="pl-PL" sz="1800" b="0" i="0" u="none" strike="noStrike" kern="1200" cap="none" spc="0" normalizeH="0" noProof="0" dirty="0">
                <a:ln>
                  <a:noFill/>
                </a:ln>
                <a:solidFill>
                  <a:prstClr val="black"/>
                </a:solidFill>
                <a:effectLst/>
                <a:uLnTx/>
                <a:uFillTx/>
                <a:latin typeface="Calibri" panose="020F0502020204030204"/>
                <a:ea typeface="+mn-ea"/>
                <a:cs typeface="+mn-cs"/>
              </a:rPr>
              <a:t> se sociální demokracie otřevřeně zřekla násilných forem politické činnosti a přešla k činnosti (převážně) legální, v rámci zastupitelské demokracie, podíl „opravdových dělníků” v jejím vedení rychle klesal ve prospěch inteligence. Proč?</a:t>
            </a:r>
            <a: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Obdélník 7"/>
          <p:cNvSpPr/>
          <p:nvPr/>
        </p:nvSpPr>
        <p:spPr>
          <a:xfrm>
            <a:off x="3048000" y="2690336"/>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28248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pl-PL" dirty="0"/>
              <a:t>Karl Marx o přináležitosti dělnictva k národu (1848) </a:t>
            </a:r>
            <a:endParaRPr lang="cs-CZ" dirty="0"/>
          </a:p>
        </p:txBody>
      </p:sp>
      <p:sp>
        <p:nvSpPr>
          <p:cNvPr id="3" name="Zástupný symbol pro obsah 2"/>
          <p:cNvSpPr>
            <a:spLocks noGrp="1"/>
          </p:cNvSpPr>
          <p:nvPr>
            <p:ph idx="1"/>
          </p:nvPr>
        </p:nvSpPr>
        <p:spPr/>
        <p:txBody>
          <a:bodyPr>
            <a:normAutofit/>
          </a:bodyPr>
          <a:lstStyle/>
          <a:p>
            <a:r>
              <a:rPr lang="pl-PL" dirty="0"/>
              <a:t>„</a:t>
            </a:r>
            <a:r>
              <a:rPr lang="pl-PL" i="1" dirty="0"/>
              <a:t>Dělníci nemají vlast. Pouze s ohledem na formu má jejich boj národní ráz, totiž na úrovni daných států a národů, ale z podstaty jde o boj internacionální. Na cestě k vytvoření společnosti solidarity se světový proletariát musí nejprve stát národem sám o sobě, podle vzoru třetího stavu ve Francii v roce 1789</a:t>
            </a:r>
            <a:r>
              <a:rPr lang="pl-PL" dirty="0"/>
              <a:t>.”</a:t>
            </a:r>
          </a:p>
          <a:p>
            <a:endParaRPr lang="pl-PL" dirty="0"/>
          </a:p>
          <a:p>
            <a:r>
              <a:rPr lang="pl-PL" dirty="0"/>
              <a:t> </a:t>
            </a:r>
            <a:r>
              <a:rPr lang="pl-PL" b="1" dirty="0"/>
              <a:t>Hlavně v německém prostředí se socialistickým dělníkům smáli, že jsou „tovaryši bez vlasti”(Vaterlandlose Gesellen).</a:t>
            </a:r>
          </a:p>
          <a:p>
            <a:r>
              <a:rPr lang="pl-PL" b="1" dirty="0"/>
              <a:t> Proč se postupně (hlavně od 90. let 19. století) postupně ukazovalo, že dělníci nadále cítí sounáležitost s národem? V čem se Marx mýlil?  </a:t>
            </a:r>
            <a:endParaRPr lang="cs-CZ" b="1" dirty="0"/>
          </a:p>
        </p:txBody>
      </p:sp>
    </p:spTree>
    <p:extLst>
      <p:ext uri="{BB962C8B-B14F-4D97-AF65-F5344CB8AC3E}">
        <p14:creationId xmlns:p14="http://schemas.microsoft.com/office/powerpoint/2010/main" val="2203238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916857" y="500408"/>
            <a:ext cx="10519954" cy="6714309"/>
          </a:xfrm>
          <a:prstGeom prst="rect">
            <a:avLst/>
          </a:prstGeom>
        </p:spPr>
      </p:pic>
    </p:spTree>
    <p:extLst>
      <p:ext uri="{BB962C8B-B14F-4D97-AF65-F5344CB8AC3E}">
        <p14:creationId xmlns:p14="http://schemas.microsoft.com/office/powerpoint/2010/main" val="34961769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Tzv. dělnické strany působící v českých zemích (1911) </a:t>
            </a:r>
          </a:p>
        </p:txBody>
      </p:sp>
      <p:sp>
        <p:nvSpPr>
          <p:cNvPr id="3" name="Zástupný symbol pro obsah 2"/>
          <p:cNvSpPr>
            <a:spLocks noGrp="1"/>
          </p:cNvSpPr>
          <p:nvPr>
            <p:ph idx="1"/>
          </p:nvPr>
        </p:nvSpPr>
        <p:spPr/>
        <p:txBody>
          <a:bodyPr/>
          <a:lstStyle/>
          <a:p>
            <a:r>
              <a:rPr lang="pl-PL" dirty="0"/>
              <a:t>Sozialdemokratische Arbeiterpartei</a:t>
            </a:r>
          </a:p>
          <a:p>
            <a:r>
              <a:rPr lang="pl-PL" dirty="0"/>
              <a:t>Polska Partia Socjalno-Demokratyczna Galicji i Śląska Cieszyńskiego</a:t>
            </a:r>
          </a:p>
          <a:p>
            <a:r>
              <a:rPr lang="pl-PL" dirty="0"/>
              <a:t>Českoslovanská strana sociálně demokratická (Autonomisté)</a:t>
            </a:r>
          </a:p>
          <a:p>
            <a:r>
              <a:rPr lang="pl-PL" dirty="0"/>
              <a:t>Česká sociálně demokratická strana v Rakousku (Centralisté)</a:t>
            </a:r>
          </a:p>
          <a:p>
            <a:r>
              <a:rPr lang="pl-PL" dirty="0"/>
              <a:t>Česká národně sociální strana</a:t>
            </a:r>
          </a:p>
          <a:p>
            <a:r>
              <a:rPr lang="pl-PL" dirty="0"/>
              <a:t>Křesťansko-sociální strana v Čechách</a:t>
            </a:r>
          </a:p>
          <a:p>
            <a:r>
              <a:rPr lang="pl-PL" dirty="0"/>
              <a:t>Christlich-soziale Partei</a:t>
            </a:r>
          </a:p>
          <a:p>
            <a:r>
              <a:rPr lang="pl-PL" dirty="0"/>
              <a:t>Deutsche Arbeiterpartei</a:t>
            </a:r>
            <a:endParaRPr lang="cs-CZ" dirty="0"/>
          </a:p>
        </p:txBody>
      </p:sp>
    </p:spTree>
    <p:extLst>
      <p:ext uri="{BB962C8B-B14F-4D97-AF65-F5344CB8AC3E}">
        <p14:creationId xmlns:p14="http://schemas.microsoft.com/office/powerpoint/2010/main" val="20220283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2522764"/>
          </a:xfrm>
        </p:spPr>
        <p:txBody>
          <a:bodyPr>
            <a:normAutofit fontScale="90000"/>
          </a:bodyPr>
          <a:lstStyle/>
          <a:p>
            <a:br>
              <a:rPr lang="pl-PL" dirty="0"/>
            </a:br>
            <a:br>
              <a:rPr lang="pl-PL" dirty="0"/>
            </a:br>
            <a:br>
              <a:rPr lang="pl-PL" dirty="0"/>
            </a:br>
            <a:br>
              <a:rPr lang="pl-PL" dirty="0"/>
            </a:br>
            <a:r>
              <a:rPr lang="pl-PL" dirty="0"/>
              <a:t>Karikatura snah českých měšťanských stran o včlenění sociální demokracie do národního hnutí </a:t>
            </a:r>
            <a:endParaRPr lang="cs-CZ" dirty="0"/>
          </a:p>
        </p:txBody>
      </p:sp>
      <p:pic>
        <p:nvPicPr>
          <p:cNvPr id="5" name="Zástupný symbol pro obrázek 4"/>
          <p:cNvPicPr>
            <a:picLocks noGrp="1" noChangeAspect="1"/>
          </p:cNvPicPr>
          <p:nvPr>
            <p:ph type="pic" idx="1"/>
          </p:nvPr>
        </p:nvPicPr>
        <p:blipFill>
          <a:blip r:embed="rId2"/>
          <a:srcRect t="11397" b="11397"/>
          <a:stretch>
            <a:fillRect/>
          </a:stretch>
        </p:blipFill>
        <p:spPr>
          <a:prstGeom prst="rect">
            <a:avLst/>
          </a:prstGeom>
        </p:spPr>
      </p:pic>
      <p:sp>
        <p:nvSpPr>
          <p:cNvPr id="4" name="Zástupný symbol pro text 3"/>
          <p:cNvSpPr>
            <a:spLocks noGrp="1"/>
          </p:cNvSpPr>
          <p:nvPr>
            <p:ph type="body" sz="half" idx="2"/>
          </p:nvPr>
        </p:nvSpPr>
        <p:spPr>
          <a:xfrm>
            <a:off x="839788" y="3592286"/>
            <a:ext cx="3932237" cy="2276702"/>
          </a:xfrm>
        </p:spPr>
        <p:txBody>
          <a:bodyPr>
            <a:normAutofit/>
          </a:bodyPr>
          <a:lstStyle/>
          <a:p>
            <a:r>
              <a:rPr lang="pl-PL" dirty="0"/>
              <a:t>Práce politické reprezentace v zastupitelské demokracii vyžaduje určitou formu hledání dohody a spojenců – dělnická politika tu ztratila svůj revoluční, nekompromisní ráz, také měšťanská politika se stala více sociální, orientovanou na otázky spravedlnosti ve společnosti, boj s chudobou apod. </a:t>
            </a:r>
            <a:endParaRPr lang="cs-CZ" dirty="0"/>
          </a:p>
        </p:txBody>
      </p:sp>
    </p:spTree>
    <p:extLst>
      <p:ext uri="{BB962C8B-B14F-4D97-AF65-F5344CB8AC3E}">
        <p14:creationId xmlns:p14="http://schemas.microsoft.com/office/powerpoint/2010/main" val="2074942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l-PL" dirty="0"/>
              <a:t>Kritika mladého socialisty adresovaná poměrům v sociálnědemokratických spolcích (1912) </a:t>
            </a:r>
            <a:endParaRPr lang="cs-CZ" dirty="0"/>
          </a:p>
        </p:txBody>
      </p:sp>
      <p:sp>
        <p:nvSpPr>
          <p:cNvPr id="3" name="Zástupný symbol pro obsah 2"/>
          <p:cNvSpPr>
            <a:spLocks noGrp="1"/>
          </p:cNvSpPr>
          <p:nvPr>
            <p:ph idx="1"/>
          </p:nvPr>
        </p:nvSpPr>
        <p:spPr/>
        <p:txBody>
          <a:bodyPr>
            <a:normAutofit/>
          </a:bodyPr>
          <a:lstStyle/>
          <a:p>
            <a:r>
              <a:rPr lang="pl-PL" i="1" dirty="0"/>
              <a:t>„Zdá se ti, že jsi snad přišel do menažerie/ZOO. Jsou tu k vidění podivné scény. Soudruzi, kteří jsou v hnutí jistě více než deset let, sedí kolem stolu a hrají v jednom kuse karty. Bijí přitom rukama o stůl, křičí, plácají se po ramenou, povídají vulgární vtípky, občas se i stalo, že se porvali. Vážnější, opravdoví soudruzi jsou znechuceni takovým způsobem práce v hnutí socialistickém. Po několika střetech a prudkých hádkách, když si dovolili něco kritizovat, opouští spolek se studem, neboť vidí, že sami se nemohou postavit zlu.”</a:t>
            </a:r>
          </a:p>
          <a:p>
            <a:r>
              <a:rPr lang="pl-PL" dirty="0"/>
              <a:t> </a:t>
            </a:r>
            <a:r>
              <a:rPr lang="pl-PL" b="1" dirty="0"/>
              <a:t>Co má kritika společného se změnami v socialistickému hnutí (1889/1897/1907)? </a:t>
            </a:r>
            <a:endParaRPr lang="cs-CZ" b="1" dirty="0"/>
          </a:p>
        </p:txBody>
      </p:sp>
    </p:spTree>
    <p:extLst>
      <p:ext uri="{BB962C8B-B14F-4D97-AF65-F5344CB8AC3E}">
        <p14:creationId xmlns:p14="http://schemas.microsoft.com/office/powerpoint/2010/main" val="14709832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t>
            </a:r>
            <a:r>
              <a:rPr lang="cs-CZ" dirty="0" err="1"/>
              <a:t>Teuerungsrevolte</a:t>
            </a:r>
            <a:r>
              <a:rPr lang="cs-CZ" dirty="0"/>
              <a:t>“ </a:t>
            </a:r>
            <a:r>
              <a:rPr lang="cs-CZ" dirty="0" err="1"/>
              <a:t>Ottakring</a:t>
            </a:r>
            <a:r>
              <a:rPr lang="cs-CZ" dirty="0"/>
              <a:t> 1911 – nová podoba sociálních nepokojů</a:t>
            </a:r>
          </a:p>
        </p:txBody>
      </p:sp>
      <p:pic>
        <p:nvPicPr>
          <p:cNvPr id="4" name="Zástupný symbol pro obsah 3"/>
          <p:cNvPicPr>
            <a:picLocks noGrp="1" noChangeAspect="1"/>
          </p:cNvPicPr>
          <p:nvPr>
            <p:ph idx="1"/>
          </p:nvPr>
        </p:nvPicPr>
        <p:blipFill>
          <a:blip r:embed="rId2"/>
          <a:stretch>
            <a:fillRect/>
          </a:stretch>
        </p:blipFill>
        <p:spPr>
          <a:xfrm>
            <a:off x="547007" y="1714894"/>
            <a:ext cx="5127172" cy="4890013"/>
          </a:xfrm>
          <a:prstGeom prst="rect">
            <a:avLst/>
          </a:prstGeom>
        </p:spPr>
      </p:pic>
      <p:pic>
        <p:nvPicPr>
          <p:cNvPr id="7" name="Obrázek 6"/>
          <p:cNvPicPr>
            <a:picLocks noChangeAspect="1"/>
          </p:cNvPicPr>
          <p:nvPr/>
        </p:nvPicPr>
        <p:blipFill>
          <a:blip r:embed="rId3"/>
          <a:stretch>
            <a:fillRect/>
          </a:stretch>
        </p:blipFill>
        <p:spPr>
          <a:xfrm>
            <a:off x="6096000" y="1714894"/>
            <a:ext cx="5791880" cy="4954929"/>
          </a:xfrm>
          <a:prstGeom prst="rect">
            <a:avLst/>
          </a:prstGeom>
        </p:spPr>
      </p:pic>
    </p:spTree>
    <p:extLst>
      <p:ext uri="{BB962C8B-B14F-4D97-AF65-F5344CB8AC3E}">
        <p14:creationId xmlns:p14="http://schemas.microsoft.com/office/powerpoint/2010/main" val="31968625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Nové výzvy pro sociální demokracii a labilita její dějinné role (1907-1917)</a:t>
            </a:r>
          </a:p>
        </p:txBody>
      </p:sp>
      <p:sp>
        <p:nvSpPr>
          <p:cNvPr id="3" name="Zástupný symbol pro text 2"/>
          <p:cNvSpPr>
            <a:spLocks noGrp="1"/>
          </p:cNvSpPr>
          <p:nvPr>
            <p:ph type="body" idx="1"/>
          </p:nvPr>
        </p:nvSpPr>
        <p:spPr/>
        <p:txBody>
          <a:bodyPr/>
          <a:lstStyle/>
          <a:p>
            <a:r>
              <a:rPr lang="cs-CZ" dirty="0"/>
              <a:t>Téma přesunu méně kvalifikované práce mimo vyspělé země</a:t>
            </a:r>
          </a:p>
        </p:txBody>
      </p:sp>
      <p:pic>
        <p:nvPicPr>
          <p:cNvPr id="10" name="Zástupný symbol pro obsah 9"/>
          <p:cNvPicPr>
            <a:picLocks noGrp="1" noChangeAspect="1"/>
          </p:cNvPicPr>
          <p:nvPr>
            <p:ph sz="half" idx="2"/>
          </p:nvPr>
        </p:nvPicPr>
        <p:blipFill>
          <a:blip r:embed="rId2"/>
          <a:stretch>
            <a:fillRect/>
          </a:stretch>
        </p:blipFill>
        <p:spPr>
          <a:xfrm>
            <a:off x="4069384" y="2622051"/>
            <a:ext cx="3538483" cy="3450635"/>
          </a:xfrm>
          <a:prstGeom prst="rect">
            <a:avLst/>
          </a:prstGeom>
        </p:spPr>
      </p:pic>
      <p:sp>
        <p:nvSpPr>
          <p:cNvPr id="5" name="Zástupný symbol pro text 4"/>
          <p:cNvSpPr>
            <a:spLocks noGrp="1"/>
          </p:cNvSpPr>
          <p:nvPr>
            <p:ph type="body" sz="quarter" idx="3"/>
          </p:nvPr>
        </p:nvSpPr>
        <p:spPr/>
        <p:txBody>
          <a:bodyPr/>
          <a:lstStyle/>
          <a:p>
            <a:r>
              <a:rPr lang="cs-CZ" dirty="0"/>
              <a:t>Téma ženské práce a práce mládeže</a:t>
            </a:r>
          </a:p>
        </p:txBody>
      </p:sp>
      <p:sp>
        <p:nvSpPr>
          <p:cNvPr id="6" name="Zástupný symbol pro obsah 5"/>
          <p:cNvSpPr>
            <a:spLocks noGrp="1"/>
          </p:cNvSpPr>
          <p:nvPr>
            <p:ph sz="quarter" idx="4"/>
          </p:nvPr>
        </p:nvSpPr>
        <p:spPr/>
        <p:txBody>
          <a:bodyPr/>
          <a:lstStyle/>
          <a:p>
            <a:endParaRPr lang="cs-CZ" dirty="0"/>
          </a:p>
        </p:txBody>
      </p:sp>
      <p:pic>
        <p:nvPicPr>
          <p:cNvPr id="7" name="Obrázek 6"/>
          <p:cNvPicPr>
            <a:picLocks noChangeAspect="1"/>
          </p:cNvPicPr>
          <p:nvPr/>
        </p:nvPicPr>
        <p:blipFill>
          <a:blip r:embed="rId3"/>
          <a:stretch>
            <a:fillRect/>
          </a:stretch>
        </p:blipFill>
        <p:spPr>
          <a:xfrm>
            <a:off x="8153290" y="2825736"/>
            <a:ext cx="3747521" cy="4032264"/>
          </a:xfrm>
          <a:prstGeom prst="rect">
            <a:avLst/>
          </a:prstGeom>
        </p:spPr>
      </p:pic>
      <p:pic>
        <p:nvPicPr>
          <p:cNvPr id="9" name="Obrázek 8"/>
          <p:cNvPicPr>
            <a:picLocks noChangeAspect="1"/>
          </p:cNvPicPr>
          <p:nvPr/>
        </p:nvPicPr>
        <p:blipFill>
          <a:blip r:embed="rId4"/>
          <a:stretch>
            <a:fillRect/>
          </a:stretch>
        </p:blipFill>
        <p:spPr>
          <a:xfrm>
            <a:off x="96177" y="2505075"/>
            <a:ext cx="3656839" cy="3684588"/>
          </a:xfrm>
          <a:prstGeom prst="rect">
            <a:avLst/>
          </a:prstGeom>
        </p:spPr>
      </p:pic>
      <p:sp>
        <p:nvSpPr>
          <p:cNvPr id="11" name="Obdélník 10"/>
          <p:cNvSpPr/>
          <p:nvPr/>
        </p:nvSpPr>
        <p:spPr>
          <a:xfrm>
            <a:off x="3101009" y="3244334"/>
            <a:ext cx="5541874" cy="3416320"/>
          </a:xfrm>
          <a:prstGeom prst="rect">
            <a:avLst/>
          </a:prstGeom>
        </p:spPr>
        <p:txBody>
          <a:bodyPr wrap="square">
            <a:spAutoFit/>
          </a:bodyPr>
          <a:lstStyle/>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r>
              <a:rPr lang="cs-CZ" b="1" dirty="0"/>
              <a:t>Revoluce v Rusku 1917 - rozcestí dělnického hnutí?</a:t>
            </a:r>
          </a:p>
        </p:txBody>
      </p:sp>
    </p:spTree>
    <p:extLst>
      <p:ext uri="{BB962C8B-B14F-4D97-AF65-F5344CB8AC3E}">
        <p14:creationId xmlns:p14="http://schemas.microsoft.com/office/powerpoint/2010/main" val="7836907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Dělnictvo</a:t>
            </a:r>
          </a:p>
        </p:txBody>
      </p:sp>
      <p:sp>
        <p:nvSpPr>
          <p:cNvPr id="3" name="Zástupný symbol pro obsah 2"/>
          <p:cNvSpPr>
            <a:spLocks noGrp="1"/>
          </p:cNvSpPr>
          <p:nvPr>
            <p:ph idx="1"/>
          </p:nvPr>
        </p:nvSpPr>
        <p:spPr/>
        <p:txBody>
          <a:bodyPr>
            <a:normAutofit fontScale="85000" lnSpcReduction="20000"/>
          </a:bodyPr>
          <a:lstStyle/>
          <a:p>
            <a:r>
              <a:rPr lang="cs-CZ" dirty="0"/>
              <a:t>Vytvoření nové sociální vrstvy z manuálně pracujících příslušníků cechů a z venkovské chudiny migrujících do měst</a:t>
            </a:r>
          </a:p>
          <a:p>
            <a:r>
              <a:rPr lang="cs-CZ" dirty="0"/>
              <a:t>Identita sociální vrstvy vyrůstá z podobných hmotných podmínek (dlouhá pracovní doba, manuální práce, nejistota, riziko úrazu, nezaměstnanosti, nemoci, závislost na zaměstnavateli) a z přijatých kulturních vzorců pod vlivem díla K. Marxe: společný úděl dělnictva a jeho historická role, plán proměny společnosti, revoluce atd.</a:t>
            </a:r>
          </a:p>
          <a:p>
            <a:r>
              <a:rPr lang="cs-CZ" dirty="0"/>
              <a:t>Politická organizace: rychlý růst organizací dělnictva po hospodářské krizi (1873) a demokratizaci rakouského právního řádu, 1889 </a:t>
            </a:r>
            <a:r>
              <a:rPr lang="cs-CZ" dirty="0" err="1"/>
              <a:t>hainfeldský</a:t>
            </a:r>
            <a:r>
              <a:rPr lang="cs-CZ" dirty="0"/>
              <a:t> program sociální demokracie: vznik mohutné internacionální strany s (převážně) legální činností, mírná distance od revolučních zásad</a:t>
            </a:r>
          </a:p>
          <a:p>
            <a:r>
              <a:rPr lang="cs-CZ" dirty="0"/>
              <a:t>Eroze jednoty: nejasnosti s tezí o internacionální jednotě, nejasnost s tezí o náboženství jako „opiu lidstva“ a nejasnost postupu u specifických zájmů jednotlivých skupin dělnictva (dělnická aristokracie, ženy, mládež ad.)  </a:t>
            </a:r>
          </a:p>
        </p:txBody>
      </p:sp>
    </p:spTree>
    <p:extLst>
      <p:ext uri="{BB962C8B-B14F-4D97-AF65-F5344CB8AC3E}">
        <p14:creationId xmlns:p14="http://schemas.microsoft.com/office/powerpoint/2010/main" val="32114663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Rolnictvo</a:t>
            </a:r>
          </a:p>
        </p:txBody>
      </p:sp>
      <p:sp>
        <p:nvSpPr>
          <p:cNvPr id="3" name="Zástupný symbol pro obsah 2"/>
          <p:cNvSpPr>
            <a:spLocks noGrp="1"/>
          </p:cNvSpPr>
          <p:nvPr>
            <p:ph idx="1"/>
          </p:nvPr>
        </p:nvSpPr>
        <p:spPr/>
        <p:txBody>
          <a:bodyPr>
            <a:normAutofit fontScale="92500" lnSpcReduction="10000"/>
          </a:bodyPr>
          <a:lstStyle/>
          <a:p>
            <a:r>
              <a:rPr lang="cs-CZ" dirty="0"/>
              <a:t>Struktura vesnické společnosti:</a:t>
            </a:r>
          </a:p>
          <a:p>
            <a:pPr>
              <a:buFontTx/>
              <a:buChar char="-"/>
            </a:pPr>
            <a:r>
              <a:rPr lang="cs-CZ" dirty="0"/>
              <a:t>Sedláci</a:t>
            </a:r>
          </a:p>
          <a:p>
            <a:pPr>
              <a:buFontTx/>
              <a:buChar char="-"/>
            </a:pPr>
            <a:r>
              <a:rPr lang="cs-CZ" dirty="0"/>
              <a:t>Chalupníci/domkáři</a:t>
            </a:r>
          </a:p>
          <a:p>
            <a:pPr>
              <a:buFontTx/>
              <a:buChar char="-"/>
            </a:pPr>
            <a:r>
              <a:rPr lang="cs-CZ" dirty="0"/>
              <a:t>Chudina (podruzi, nádeníci, děvečky)</a:t>
            </a:r>
          </a:p>
          <a:p>
            <a:pPr>
              <a:buFontTx/>
              <a:buChar char="-"/>
            </a:pPr>
            <a:r>
              <a:rPr lang="cs-CZ" dirty="0"/>
              <a:t>Lidé na okraji (vysloužilci, obecní pastýř, Romové)</a:t>
            </a:r>
          </a:p>
          <a:p>
            <a:pPr>
              <a:buFontTx/>
              <a:buChar char="-"/>
            </a:pPr>
            <a:r>
              <a:rPr lang="cs-CZ" dirty="0"/>
              <a:t>Specifická role faráře, učitele, mlynáře, hostinského, vesnických řemeslníků</a:t>
            </a:r>
          </a:p>
          <a:p>
            <a:pPr marL="0" indent="0">
              <a:buNone/>
            </a:pPr>
            <a:r>
              <a:rPr lang="cs-CZ" dirty="0"/>
              <a:t>Jejich soužití někdy idealizováno (agrarismus: blízkost člověka k člověku, zbožnost, solidarita komunit, tradiční role, řád, poctivá práce), jindy interpretováno jako plné problémů a konfliktů (alkoholismus, drobná kriminalita, násilí na ženách a dětech, pomluvy, hazard, antisemitismus, pověry)</a:t>
            </a:r>
          </a:p>
        </p:txBody>
      </p:sp>
    </p:spTree>
    <p:extLst>
      <p:ext uri="{BB962C8B-B14F-4D97-AF65-F5344CB8AC3E}">
        <p14:creationId xmlns:p14="http://schemas.microsoft.com/office/powerpoint/2010/main" val="25233525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a:t>Selský dům a dům chalupníka(domkáře) </a:t>
            </a:r>
            <a:endParaRPr lang="cs-CZ" dirty="0"/>
          </a:p>
        </p:txBody>
      </p:sp>
      <p:sp>
        <p:nvSpPr>
          <p:cNvPr id="3" name="Zástupný symbol pro text 2"/>
          <p:cNvSpPr>
            <a:spLocks noGrp="1"/>
          </p:cNvSpPr>
          <p:nvPr>
            <p:ph type="body" idx="1"/>
          </p:nvPr>
        </p:nvSpPr>
        <p:spPr/>
        <p:txBody>
          <a:bodyPr/>
          <a:lstStyle/>
          <a:p>
            <a:endParaRPr lang="cs-CZ"/>
          </a:p>
        </p:txBody>
      </p:sp>
      <p:pic>
        <p:nvPicPr>
          <p:cNvPr id="8" name="Zástupný symbol pro obsah 7"/>
          <p:cNvPicPr>
            <a:picLocks noGrp="1" noChangeAspect="1"/>
          </p:cNvPicPr>
          <p:nvPr>
            <p:ph sz="half" idx="2"/>
          </p:nvPr>
        </p:nvPicPr>
        <p:blipFill>
          <a:blip r:embed="rId2"/>
          <a:stretch>
            <a:fillRect/>
          </a:stretch>
        </p:blipFill>
        <p:spPr>
          <a:xfrm>
            <a:off x="1060224" y="2857499"/>
            <a:ext cx="5037364" cy="3151415"/>
          </a:xfrm>
          <a:prstGeom prst="rect">
            <a:avLst/>
          </a:prstGeom>
        </p:spPr>
      </p:pic>
      <p:sp>
        <p:nvSpPr>
          <p:cNvPr id="5" name="Zástupný symbol pro text 4"/>
          <p:cNvSpPr>
            <a:spLocks noGrp="1"/>
          </p:cNvSpPr>
          <p:nvPr>
            <p:ph type="body" sz="quarter" idx="3"/>
          </p:nvPr>
        </p:nvSpPr>
        <p:spPr/>
        <p:txBody>
          <a:bodyPr/>
          <a:lstStyle/>
          <a:p>
            <a:endParaRPr lang="cs-CZ"/>
          </a:p>
        </p:txBody>
      </p:sp>
      <p:pic>
        <p:nvPicPr>
          <p:cNvPr id="7" name="Zástupný symbol pro obsah 6"/>
          <p:cNvPicPr>
            <a:picLocks noGrp="1" noChangeAspect="1"/>
          </p:cNvPicPr>
          <p:nvPr>
            <p:ph sz="quarter" idx="4"/>
          </p:nvPr>
        </p:nvPicPr>
        <p:blipFill>
          <a:blip r:embed="rId3"/>
          <a:stretch>
            <a:fillRect/>
          </a:stretch>
        </p:blipFill>
        <p:spPr>
          <a:xfrm>
            <a:off x="6580414" y="2857499"/>
            <a:ext cx="4841422" cy="3241221"/>
          </a:xfrm>
          <a:prstGeom prst="rect">
            <a:avLst/>
          </a:prstGeom>
        </p:spPr>
      </p:pic>
    </p:spTree>
    <p:extLst>
      <p:ext uri="{BB962C8B-B14F-4D97-AF65-F5344CB8AC3E}">
        <p14:creationId xmlns:p14="http://schemas.microsoft.com/office/powerpoint/2010/main" val="8003105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Trendy ve vývoji venkovské společnosti</a:t>
            </a:r>
          </a:p>
        </p:txBody>
      </p:sp>
      <p:sp>
        <p:nvSpPr>
          <p:cNvPr id="3" name="Zástupný symbol pro obsah 2"/>
          <p:cNvSpPr>
            <a:spLocks noGrp="1"/>
          </p:cNvSpPr>
          <p:nvPr>
            <p:ph idx="1"/>
          </p:nvPr>
        </p:nvSpPr>
        <p:spPr/>
        <p:txBody>
          <a:bodyPr>
            <a:normAutofit fontScale="92500" lnSpcReduction="10000"/>
          </a:bodyPr>
          <a:lstStyle/>
          <a:p>
            <a:r>
              <a:rPr lang="cs-CZ" dirty="0"/>
              <a:t>Zrušení nevolnictví</a:t>
            </a:r>
          </a:p>
          <a:p>
            <a:r>
              <a:rPr lang="cs-CZ" dirty="0"/>
              <a:t>Emancipace na vrchnosti (1849/1860)</a:t>
            </a:r>
          </a:p>
          <a:p>
            <a:r>
              <a:rPr lang="cs-CZ" dirty="0"/>
              <a:t>Převzetí role vůdců komunity sedláky (do cca 80./90. let)</a:t>
            </a:r>
          </a:p>
          <a:p>
            <a:r>
              <a:rPr lang="cs-CZ" dirty="0"/>
              <a:t>Emancipace chalupníků jako zastánců demokratizace venkovské společnosti</a:t>
            </a:r>
          </a:p>
          <a:p>
            <a:r>
              <a:rPr lang="cs-CZ" dirty="0"/>
              <a:t>Migrace do měst</a:t>
            </a:r>
          </a:p>
          <a:p>
            <a:r>
              <a:rPr lang="cs-CZ" dirty="0"/>
              <a:t>Industrializace venkova</a:t>
            </a:r>
          </a:p>
          <a:p>
            <a:r>
              <a:rPr lang="cs-CZ" dirty="0"/>
              <a:t>Zvyšování vstřícnosti ke vzdělání</a:t>
            </a:r>
          </a:p>
          <a:p>
            <a:r>
              <a:rPr lang="cs-CZ" dirty="0"/>
              <a:t>Agrární krize od 80. let 19. století jako důsledek globalizace trhu</a:t>
            </a:r>
          </a:p>
          <a:p>
            <a:r>
              <a:rPr lang="cs-CZ" dirty="0"/>
              <a:t>Zvýšení životního standardu selských vrstev, markantní v 60. letech, prudká změna 1914–1918 </a:t>
            </a:r>
          </a:p>
        </p:txBody>
      </p:sp>
    </p:spTree>
    <p:extLst>
      <p:ext uri="{BB962C8B-B14F-4D97-AF65-F5344CB8AC3E}">
        <p14:creationId xmlns:p14="http://schemas.microsoft.com/office/powerpoint/2010/main" val="11363683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Mýtus Josefa II. – osvoboditele rolníků</a:t>
            </a:r>
          </a:p>
        </p:txBody>
      </p:sp>
      <p:pic>
        <p:nvPicPr>
          <p:cNvPr id="5" name="Zástupný symbol pro obrázek 4"/>
          <p:cNvPicPr>
            <a:picLocks noGrp="1" noChangeAspect="1"/>
          </p:cNvPicPr>
          <p:nvPr>
            <p:ph type="pic" idx="1"/>
          </p:nvPr>
        </p:nvPicPr>
        <p:blipFill>
          <a:blip r:embed="rId2"/>
          <a:srcRect l="15896" r="15896"/>
          <a:stretch>
            <a:fillRect/>
          </a:stretch>
        </p:blipFill>
        <p:spPr>
          <a:xfrm>
            <a:off x="4864781" y="995363"/>
            <a:ext cx="6172200" cy="4873625"/>
          </a:xfrm>
          <a:prstGeom prst="rect">
            <a:avLst/>
          </a:prstGeom>
        </p:spPr>
      </p:pic>
      <p:sp>
        <p:nvSpPr>
          <p:cNvPr id="4" name="Zástupný symbol pro text 3"/>
          <p:cNvSpPr>
            <a:spLocks noGrp="1"/>
          </p:cNvSpPr>
          <p:nvPr>
            <p:ph type="body" sz="half" idx="2"/>
          </p:nvPr>
        </p:nvSpPr>
        <p:spPr/>
        <p:txBody>
          <a:bodyPr>
            <a:normAutofit/>
          </a:bodyPr>
          <a:lstStyle/>
          <a:p>
            <a:endParaRPr lang="pl-PL" dirty="0"/>
          </a:p>
          <a:p>
            <a:endParaRPr lang="pl-PL" dirty="0"/>
          </a:p>
          <a:p>
            <a:r>
              <a:rPr lang="pl-PL" dirty="0"/>
              <a:t>V roce 1769 císař Josef II. projížděl kolem obce Slavíkovice (u Rousínova). Kvůli poruše kočáru císař vystoupil a všiml si na blízkém poli oráče. Požádal o zapůjčení pluhu a yorál na poli brázdu. O několik měsíců později Marie Terezie nechala na místě vztyčit pamětní kámen. </a:t>
            </a:r>
            <a:endParaRPr lang="cs-CZ" dirty="0"/>
          </a:p>
        </p:txBody>
      </p:sp>
    </p:spTree>
    <p:extLst>
      <p:ext uri="{BB962C8B-B14F-4D97-AF65-F5344CB8AC3E}">
        <p14:creationId xmlns:p14="http://schemas.microsoft.com/office/powerpoint/2010/main" val="2549607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2ACB47-4F41-4A41-8AE6-B5247BE3FFD3}"/>
              </a:ext>
            </a:extLst>
          </p:cNvPr>
          <p:cNvSpPr>
            <a:spLocks noGrp="1"/>
          </p:cNvSpPr>
          <p:nvPr>
            <p:ph type="title"/>
          </p:nvPr>
        </p:nvSpPr>
        <p:spPr/>
        <p:txBody>
          <a:bodyPr/>
          <a:lstStyle/>
          <a:p>
            <a:r>
              <a:rPr lang="cs-CZ" dirty="0">
                <a:cs typeface="Calibri Light"/>
              </a:rPr>
              <a:t>Základní znaky ústavního vývoje Rakouska v 19. století</a:t>
            </a:r>
            <a:endParaRPr lang="cs-CZ" dirty="0"/>
          </a:p>
        </p:txBody>
      </p:sp>
      <p:sp>
        <p:nvSpPr>
          <p:cNvPr id="3" name="Zástupný obsah 2">
            <a:extLst>
              <a:ext uri="{FF2B5EF4-FFF2-40B4-BE49-F238E27FC236}">
                <a16:creationId xmlns:a16="http://schemas.microsoft.com/office/drawing/2014/main" id="{9F709B3E-E334-49A0-8E74-00F9D6DF42EA}"/>
              </a:ext>
            </a:extLst>
          </p:cNvPr>
          <p:cNvSpPr>
            <a:spLocks noGrp="1"/>
          </p:cNvSpPr>
          <p:nvPr>
            <p:ph idx="1"/>
          </p:nvPr>
        </p:nvSpPr>
        <p:spPr/>
        <p:txBody>
          <a:bodyPr vert="horz" lIns="91440" tIns="45720" rIns="91440" bIns="45720" rtlCol="0" anchor="t">
            <a:normAutofit/>
          </a:bodyPr>
          <a:lstStyle/>
          <a:p>
            <a:r>
              <a:rPr lang="cs-CZ" dirty="0">
                <a:cs typeface="Calibri"/>
              </a:rPr>
              <a:t>Stát je po celou dobu vnímán jako majetek habsbursko-lotrinské dynastie, jako impérium</a:t>
            </a:r>
          </a:p>
          <a:p>
            <a:r>
              <a:rPr lang="cs-CZ" dirty="0">
                <a:cs typeface="Calibri"/>
              </a:rPr>
              <a:t>Tradiční oporou moci Habsburků je důstojnický sbor, vyšší úřednictvo a vedení římskokatolické církve</a:t>
            </a:r>
          </a:p>
          <a:p>
            <a:r>
              <a:rPr lang="cs-CZ" dirty="0">
                <a:cs typeface="Calibri"/>
              </a:rPr>
              <a:t>Volání obyvatelstva po podílu na moci je Habsburky zprvu chápáno jako opovážlivost, pak jako vynucený ústupek, později je ústava vnímán jako "dar" panovníka lidu </a:t>
            </a:r>
          </a:p>
          <a:p>
            <a:r>
              <a:rPr lang="cs-CZ" dirty="0">
                <a:cs typeface="Calibri"/>
              </a:rPr>
              <a:t>FJI. si ponechal i v konstitučním režimu dvě pojistky své moci: a) možnost ústavu sistovat, tj. zneplatnit; b) mimo zákon stála armáda, hlavně její důstojnický sbor </a:t>
            </a:r>
          </a:p>
        </p:txBody>
      </p:sp>
    </p:spTree>
    <p:extLst>
      <p:ext uri="{BB962C8B-B14F-4D97-AF65-F5344CB8AC3E}">
        <p14:creationId xmlns:p14="http://schemas.microsoft.com/office/powerpoint/2010/main" val="16663002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Zrušení poddanství 1848</a:t>
            </a:r>
          </a:p>
        </p:txBody>
      </p:sp>
      <p:pic>
        <p:nvPicPr>
          <p:cNvPr id="5" name="Zástupný symbol pro obrázek 4"/>
          <p:cNvPicPr>
            <a:picLocks noGrp="1" noChangeAspect="1"/>
          </p:cNvPicPr>
          <p:nvPr>
            <p:ph type="pic" idx="1"/>
          </p:nvPr>
        </p:nvPicPr>
        <p:blipFill>
          <a:blip r:embed="rId2"/>
          <a:srcRect l="4599" r="4599"/>
          <a:stretch>
            <a:fillRect/>
          </a:stretch>
        </p:blipFill>
        <p:spPr>
          <a:xfrm>
            <a:off x="5134202" y="399597"/>
            <a:ext cx="6172200" cy="4873625"/>
          </a:xfrm>
          <a:prstGeom prst="rect">
            <a:avLst/>
          </a:prstGeom>
        </p:spPr>
      </p:pic>
      <p:sp>
        <p:nvSpPr>
          <p:cNvPr id="4" name="Zástupný symbol pro text 3"/>
          <p:cNvSpPr>
            <a:spLocks noGrp="1"/>
          </p:cNvSpPr>
          <p:nvPr>
            <p:ph type="body" sz="half" idx="2"/>
          </p:nvPr>
        </p:nvSpPr>
        <p:spPr/>
        <p:txBody>
          <a:bodyPr/>
          <a:lstStyle/>
          <a:p>
            <a:r>
              <a:rPr lang="pl-PL" dirty="0"/>
              <a:t>Na snímku je Hans Kudlich, nejmladší poslanec vídeňského parlamentu, autor návrhu na zrušení poddanství</a:t>
            </a:r>
          </a:p>
          <a:p>
            <a:endParaRPr lang="pl-PL" dirty="0"/>
          </a:p>
          <a:p>
            <a:r>
              <a:rPr lang="pl-PL" dirty="0"/>
              <a:t>Kudlich patřil k nejradikálnějším německým poslancům, provází jej mýtus osvoboditele rolníků (německých, Bauernbefreier, nejvíce ve Slezsku a severních Čechách), je chápán jako symbol klíčové německé role v modernizaci Rakouska. </a:t>
            </a:r>
            <a:endParaRPr lang="cs-CZ" dirty="0"/>
          </a:p>
        </p:txBody>
      </p:sp>
      <p:pic>
        <p:nvPicPr>
          <p:cNvPr id="6" name="Obrázek 5"/>
          <p:cNvPicPr>
            <a:picLocks noChangeAspect="1"/>
          </p:cNvPicPr>
          <p:nvPr/>
        </p:nvPicPr>
        <p:blipFill>
          <a:blip r:embed="rId3"/>
          <a:stretch>
            <a:fillRect/>
          </a:stretch>
        </p:blipFill>
        <p:spPr>
          <a:xfrm>
            <a:off x="4210277" y="4381500"/>
            <a:ext cx="1847850" cy="2476500"/>
          </a:xfrm>
          <a:prstGeom prst="rect">
            <a:avLst/>
          </a:prstGeom>
        </p:spPr>
      </p:pic>
    </p:spTree>
    <p:extLst>
      <p:ext uri="{BB962C8B-B14F-4D97-AF65-F5344CB8AC3E}">
        <p14:creationId xmlns:p14="http://schemas.microsoft.com/office/powerpoint/2010/main" val="41061799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691242" y="529998"/>
            <a:ext cx="5154387" cy="2743881"/>
          </a:xfrm>
          <a:prstGeom prst="rect">
            <a:avLst/>
          </a:prstGeom>
        </p:spPr>
      </p:pic>
      <p:pic>
        <p:nvPicPr>
          <p:cNvPr id="3" name="Obrázek 2"/>
          <p:cNvPicPr>
            <a:picLocks noChangeAspect="1"/>
          </p:cNvPicPr>
          <p:nvPr/>
        </p:nvPicPr>
        <p:blipFill>
          <a:blip r:embed="rId3"/>
          <a:stretch>
            <a:fillRect/>
          </a:stretch>
        </p:blipFill>
        <p:spPr>
          <a:xfrm>
            <a:off x="6213021" y="529998"/>
            <a:ext cx="5396593" cy="2743881"/>
          </a:xfrm>
          <a:prstGeom prst="rect">
            <a:avLst/>
          </a:prstGeom>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9641" y="3453492"/>
            <a:ext cx="9152717" cy="3404507"/>
          </a:xfrm>
          <a:prstGeom prst="rect">
            <a:avLst/>
          </a:prstGeom>
        </p:spPr>
      </p:pic>
    </p:spTree>
    <p:extLst>
      <p:ext uri="{BB962C8B-B14F-4D97-AF65-F5344CB8AC3E}">
        <p14:creationId xmlns:p14="http://schemas.microsoft.com/office/powerpoint/2010/main" val="1914452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Plán vsi Jinačovice (1869) </a:t>
            </a:r>
          </a:p>
        </p:txBody>
      </p:sp>
      <p:pic>
        <p:nvPicPr>
          <p:cNvPr id="5" name="Zástupný symbol pro obrázek 4"/>
          <p:cNvPicPr>
            <a:picLocks noGrp="1" noChangeAspect="1"/>
          </p:cNvPicPr>
          <p:nvPr>
            <p:ph type="pic" idx="1"/>
          </p:nvPr>
        </p:nvPicPr>
        <p:blipFill>
          <a:blip r:embed="rId2"/>
          <a:srcRect l="12928" r="12928"/>
          <a:stretch>
            <a:fillRect/>
          </a:stretch>
        </p:blipFill>
        <p:spPr>
          <a:prstGeom prst="rect">
            <a:avLst/>
          </a:prstGeom>
        </p:spPr>
      </p:pic>
      <p:sp>
        <p:nvSpPr>
          <p:cNvPr id="4" name="Zástupný symbol pro text 3"/>
          <p:cNvSpPr>
            <a:spLocks noGrp="1"/>
          </p:cNvSpPr>
          <p:nvPr>
            <p:ph type="body" sz="half" idx="2"/>
          </p:nvPr>
        </p:nvSpPr>
        <p:spPr/>
        <p:txBody>
          <a:bodyPr/>
          <a:lstStyle/>
          <a:p>
            <a:r>
              <a:rPr lang="pl-PL" dirty="0"/>
              <a:t>Co na snímku vidíme? Kde jsou...</a:t>
            </a:r>
          </a:p>
          <a:p>
            <a:pPr marL="285750" indent="-285750">
              <a:buFontTx/>
              <a:buChar char="-"/>
            </a:pPr>
            <a:r>
              <a:rPr lang="pl-PL" dirty="0"/>
              <a:t>Selské domy</a:t>
            </a:r>
          </a:p>
          <a:p>
            <a:pPr marL="285750" indent="-285750">
              <a:buFontTx/>
              <a:buChar char="-"/>
            </a:pPr>
            <a:r>
              <a:rPr lang="pl-PL" dirty="0"/>
              <a:t>Domy chalupníků</a:t>
            </a:r>
          </a:p>
          <a:p>
            <a:pPr marL="285750" indent="-285750">
              <a:buFontTx/>
              <a:buChar char="-"/>
            </a:pPr>
            <a:r>
              <a:rPr lang="pl-PL" dirty="0"/>
              <a:t>Chudiny</a:t>
            </a:r>
          </a:p>
          <a:p>
            <a:pPr marL="285750" indent="-285750">
              <a:buFontTx/>
              <a:buChar char="-"/>
            </a:pPr>
            <a:endParaRPr lang="pl-PL" dirty="0"/>
          </a:p>
          <a:p>
            <a:pPr marL="285750" indent="-285750">
              <a:buFontTx/>
              <a:buChar char="-"/>
            </a:pPr>
            <a:r>
              <a:rPr lang="pl-PL" dirty="0"/>
              <a:t>Kam se asi bude ves v dalších desetiletích rozvíjet?</a:t>
            </a:r>
            <a:endParaRPr lang="cs-CZ" dirty="0"/>
          </a:p>
        </p:txBody>
      </p:sp>
    </p:spTree>
    <p:extLst>
      <p:ext uri="{BB962C8B-B14F-4D97-AF65-F5344CB8AC3E}">
        <p14:creationId xmlns:p14="http://schemas.microsoft.com/office/powerpoint/2010/main" val="30488181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Mlýn </a:t>
            </a:r>
          </a:p>
        </p:txBody>
      </p:sp>
      <p:pic>
        <p:nvPicPr>
          <p:cNvPr id="5" name="Zástupný symbol pro obrázek 4"/>
          <p:cNvPicPr>
            <a:picLocks noGrp="1" noChangeAspect="1"/>
          </p:cNvPicPr>
          <p:nvPr>
            <p:ph type="pic" idx="1"/>
          </p:nvPr>
        </p:nvPicPr>
        <p:blipFill>
          <a:blip r:embed="rId2"/>
          <a:srcRect l="2569" r="2569"/>
          <a:stretch>
            <a:fillRect/>
          </a:stretch>
        </p:blipFill>
        <p:spPr>
          <a:prstGeom prst="rect">
            <a:avLst/>
          </a:prstGeom>
        </p:spPr>
      </p:pic>
      <p:sp>
        <p:nvSpPr>
          <p:cNvPr id="4" name="Zástupný symbol pro text 3"/>
          <p:cNvSpPr>
            <a:spLocks noGrp="1"/>
          </p:cNvSpPr>
          <p:nvPr>
            <p:ph type="body" sz="half" idx="2"/>
          </p:nvPr>
        </p:nvSpPr>
        <p:spPr/>
        <p:txBody>
          <a:bodyPr/>
          <a:lstStyle/>
          <a:p>
            <a:r>
              <a:rPr lang="pl-PL" dirty="0"/>
              <a:t>Mlynáři jsou počítáni k venkovské majetkové elitě, vykazují ale řadu zvláštností a nejsou do vesnické komunity plně integrováni</a:t>
            </a:r>
          </a:p>
        </p:txBody>
      </p:sp>
    </p:spTree>
    <p:extLst>
      <p:ext uri="{BB962C8B-B14F-4D97-AF65-F5344CB8AC3E}">
        <p14:creationId xmlns:p14="http://schemas.microsoft.com/office/powerpoint/2010/main" val="38851700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72836" y="193675"/>
            <a:ext cx="10515600" cy="1325563"/>
          </a:xfrm>
        </p:spPr>
        <p:txBody>
          <a:bodyPr/>
          <a:lstStyle/>
          <a:p>
            <a:r>
              <a:rPr lang="pl-PL" dirty="0"/>
              <a:t>Idyla české vsi</a:t>
            </a:r>
            <a:endParaRPr lang="cs-CZ" dirty="0"/>
          </a:p>
        </p:txBody>
      </p:sp>
      <p:pic>
        <p:nvPicPr>
          <p:cNvPr id="6" name="Obrázek 5"/>
          <p:cNvPicPr>
            <a:picLocks noChangeAspect="1"/>
          </p:cNvPicPr>
          <p:nvPr/>
        </p:nvPicPr>
        <p:blipFill>
          <a:blip r:embed="rId2"/>
          <a:stretch>
            <a:fillRect/>
          </a:stretch>
        </p:blipFill>
        <p:spPr>
          <a:xfrm>
            <a:off x="8426223" y="975973"/>
            <a:ext cx="3613377" cy="2653392"/>
          </a:xfrm>
          <a:prstGeom prst="rect">
            <a:avLst/>
          </a:prstGeom>
        </p:spPr>
      </p:pic>
      <p:pic>
        <p:nvPicPr>
          <p:cNvPr id="7" name="Obrázek 6"/>
          <p:cNvPicPr>
            <a:picLocks noChangeAspect="1"/>
          </p:cNvPicPr>
          <p:nvPr/>
        </p:nvPicPr>
        <p:blipFill>
          <a:blip r:embed="rId3"/>
          <a:stretch>
            <a:fillRect/>
          </a:stretch>
        </p:blipFill>
        <p:spPr>
          <a:xfrm>
            <a:off x="4841422" y="2126003"/>
            <a:ext cx="3584801" cy="4571320"/>
          </a:xfrm>
          <a:prstGeom prst="rect">
            <a:avLst/>
          </a:prstGeom>
        </p:spPr>
      </p:pic>
      <p:sp>
        <p:nvSpPr>
          <p:cNvPr id="3" name="Obdélník 2"/>
          <p:cNvSpPr/>
          <p:nvPr/>
        </p:nvSpPr>
        <p:spPr>
          <a:xfrm>
            <a:off x="9422296" y="2967335"/>
            <a:ext cx="2170989"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t>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b="1" dirty="0">
                <a:solidFill>
                  <a:prstClr val="black"/>
                </a:solidFill>
                <a:latin typeface="Calibri" panose="020F0502020204030204"/>
              </a:rPr>
              <a:t>Vysvětli základní emoci obrázků, jakým směrem jde idealizace českého venkova v české veřejnosti?</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Zástupný symbol pro obsah 4"/>
          <p:cNvSpPr>
            <a:spLocks noGrp="1"/>
          </p:cNvSpPr>
          <p:nvPr>
            <p:ph idx="1"/>
          </p:nvPr>
        </p:nvSpPr>
        <p:spPr>
          <a:xfrm>
            <a:off x="838200" y="1821578"/>
            <a:ext cx="10515600" cy="4351338"/>
          </a:xfrm>
        </p:spPr>
        <p:txBody>
          <a:bodyPr/>
          <a:lstStyle/>
          <a:p>
            <a:pPr marL="0" indent="0">
              <a:buNone/>
            </a:pPr>
            <a:r>
              <a:rPr lang="cs-CZ" dirty="0"/>
              <a:t>ý</a:t>
            </a:r>
          </a:p>
        </p:txBody>
      </p:sp>
      <p:pic>
        <p:nvPicPr>
          <p:cNvPr id="10" name="Obrázek 9"/>
          <p:cNvPicPr>
            <a:picLocks noChangeAspect="1"/>
          </p:cNvPicPr>
          <p:nvPr/>
        </p:nvPicPr>
        <p:blipFill>
          <a:blip r:embed="rId4"/>
          <a:stretch>
            <a:fillRect/>
          </a:stretch>
        </p:blipFill>
        <p:spPr>
          <a:xfrm>
            <a:off x="0" y="1341934"/>
            <a:ext cx="4841422" cy="4619625"/>
          </a:xfrm>
          <a:prstGeom prst="rect">
            <a:avLst/>
          </a:prstGeom>
        </p:spPr>
      </p:pic>
    </p:spTree>
    <p:extLst>
      <p:ext uri="{BB962C8B-B14F-4D97-AF65-F5344CB8AC3E}">
        <p14:creationId xmlns:p14="http://schemas.microsoft.com/office/powerpoint/2010/main" val="32740090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3265713" y="194897"/>
            <a:ext cx="8752113" cy="5910943"/>
          </a:xfrm>
          <a:prstGeom prst="rect">
            <a:avLst/>
          </a:prstGeom>
        </p:spPr>
      </p:pic>
      <p:sp>
        <p:nvSpPr>
          <p:cNvPr id="3" name="Obdélník 2"/>
          <p:cNvSpPr/>
          <p:nvPr/>
        </p:nvSpPr>
        <p:spPr>
          <a:xfrm>
            <a:off x="489857" y="473529"/>
            <a:ext cx="2645229" cy="507831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t>Také vesnická společnost je ale plná konkfiktů,</a:t>
            </a:r>
            <a:r>
              <a:rPr kumimoji="0" lang="pl-PL" sz="1800" b="0" i="0" u="none" strike="noStrike" kern="1200" cap="none" spc="0" normalizeH="0" noProof="0" dirty="0">
                <a:ln>
                  <a:noFill/>
                </a:ln>
                <a:solidFill>
                  <a:prstClr val="black"/>
                </a:solidFill>
                <a:effectLst/>
                <a:uLnTx/>
                <a:uFillTx/>
                <a:latin typeface="Calibri" panose="020F0502020204030204"/>
                <a:ea typeface="+mn-ea"/>
                <a:cs typeface="+mn-cs"/>
              </a:rPr>
              <a:t> ty se odehrávají více skrytě než ve městech, pro historika tak trochu „mimo prameny”:</a:t>
            </a: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t>sedláci</a:t>
            </a:r>
            <a:r>
              <a:rPr kumimoji="0" lang="pl-PL" sz="1800" b="0" i="0" u="none" strike="noStrike" kern="1200" cap="none" spc="0" normalizeH="0" noProof="0" dirty="0">
                <a:ln>
                  <a:noFill/>
                </a:ln>
                <a:solidFill>
                  <a:prstClr val="black"/>
                </a:solidFill>
                <a:effectLst/>
                <a:uLnTx/>
                <a:uFillTx/>
                <a:latin typeface="Calibri" panose="020F0502020204030204"/>
                <a:ea typeface="+mn-ea"/>
                <a:cs typeface="+mn-cs"/>
              </a:rPr>
              <a:t> vs. velkostatkář</a:t>
            </a:r>
            <a:endParaRPr lang="pl-PL"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t>vesničané vs. židovský kupec, hostinský</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pl-PL" dirty="0">
                <a:solidFill>
                  <a:prstClr val="black"/>
                </a:solidFill>
                <a:latin typeface="Calibri" panose="020F0502020204030204"/>
              </a:rPr>
              <a:t>s</a:t>
            </a:r>
            <a: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t>tarousedlí vs. </a:t>
            </a:r>
            <a:r>
              <a:rPr lang="pl-PL" dirty="0">
                <a:solidFill>
                  <a:prstClr val="black"/>
                </a:solidFill>
                <a:latin typeface="Calibri" panose="020F0502020204030204"/>
              </a:rPr>
              <a:t>n</a:t>
            </a:r>
            <a: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t>ovousedlí</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pl-PL" dirty="0">
                <a:solidFill>
                  <a:prstClr val="black"/>
                </a:solidFill>
                <a:latin typeface="Calibri" panose="020F0502020204030204"/>
              </a:rPr>
              <a:t>usedlí vesničané vs. tuláci, cikáni, potulní herci apod.</a:t>
            </a: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t>sedláci vs. </a:t>
            </a:r>
            <a:r>
              <a:rPr lang="pl-PL" dirty="0">
                <a:solidFill>
                  <a:prstClr val="black"/>
                </a:solidFill>
                <a:latin typeface="Calibri" panose="020F0502020204030204"/>
              </a:rPr>
              <a:t>c</a:t>
            </a:r>
            <a:r>
              <a:rPr kumimoji="0" lang="pl-PL" sz="1800" b="0" i="0" u="none" strike="noStrike" kern="1200" cap="none" spc="0" normalizeH="0" baseline="0" noProof="0">
                <a:ln>
                  <a:noFill/>
                </a:ln>
                <a:solidFill>
                  <a:prstClr val="black"/>
                </a:solidFill>
                <a:effectLst/>
                <a:uLnTx/>
                <a:uFillTx/>
                <a:latin typeface="Calibri" panose="020F0502020204030204"/>
                <a:ea typeface="+mn-ea"/>
                <a:cs typeface="+mn-cs"/>
              </a:rPr>
              <a:t>halupníci</a:t>
            </a: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pl-PL"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pl-PL" noProof="0" dirty="0">
                <a:solidFill>
                  <a:prstClr val="black"/>
                </a:solidFill>
                <a:latin typeface="Calibri" panose="020F0502020204030204"/>
              </a:rPr>
              <a:t>+ Češi vs. Němci</a:t>
            </a: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Obdélník 3"/>
          <p:cNvSpPr/>
          <p:nvPr/>
        </p:nvSpPr>
        <p:spPr>
          <a:xfrm>
            <a:off x="4881629" y="3244334"/>
            <a:ext cx="1798826" cy="34163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a:ln>
                  <a:noFill/>
                </a:ln>
                <a:solidFill>
                  <a:prstClr val="black"/>
                </a:solidFill>
                <a:effectLst/>
                <a:uLnTx/>
                <a:uFillTx/>
                <a:latin typeface="Calibri" panose="020F0502020204030204"/>
                <a:ea typeface="+mn-ea"/>
                <a:cs typeface="+mn-cs"/>
              </a:rPr>
              <a:t>Josef Lada, 1927 </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53912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Vesnická škola </a:t>
            </a:r>
          </a:p>
        </p:txBody>
      </p:sp>
      <p:pic>
        <p:nvPicPr>
          <p:cNvPr id="5" name="Obrázek 4"/>
          <p:cNvPicPr>
            <a:picLocks noChangeAspect="1"/>
          </p:cNvPicPr>
          <p:nvPr/>
        </p:nvPicPr>
        <p:blipFill>
          <a:blip r:embed="rId2"/>
          <a:stretch>
            <a:fillRect/>
          </a:stretch>
        </p:blipFill>
        <p:spPr>
          <a:xfrm>
            <a:off x="4457699" y="429532"/>
            <a:ext cx="7620000" cy="4514850"/>
          </a:xfrm>
          <a:prstGeom prst="rect">
            <a:avLst/>
          </a:prstGeom>
        </p:spPr>
      </p:pic>
      <p:pic>
        <p:nvPicPr>
          <p:cNvPr id="7" name="Zástupný symbol pro obsah 6"/>
          <p:cNvPicPr>
            <a:picLocks noGrp="1" noChangeAspect="1"/>
          </p:cNvPicPr>
          <p:nvPr>
            <p:ph idx="1"/>
          </p:nvPr>
        </p:nvPicPr>
        <p:blipFill>
          <a:blip r:embed="rId3"/>
          <a:stretch>
            <a:fillRect/>
          </a:stretch>
        </p:blipFill>
        <p:spPr>
          <a:xfrm>
            <a:off x="0" y="2551452"/>
            <a:ext cx="5965371" cy="4306548"/>
          </a:xfrm>
          <a:prstGeom prst="rect">
            <a:avLst/>
          </a:prstGeom>
        </p:spPr>
      </p:pic>
      <p:sp>
        <p:nvSpPr>
          <p:cNvPr id="3" name="Obdélník 2"/>
          <p:cNvSpPr/>
          <p:nvPr/>
        </p:nvSpPr>
        <p:spPr>
          <a:xfrm>
            <a:off x="6164036" y="3105835"/>
            <a:ext cx="5551714" cy="25853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t>Role školy ve vesnické komunitě, její prestiž?</a:t>
            </a:r>
          </a:p>
          <a:p>
            <a:pPr marL="0" marR="0" lvl="0" indent="0" algn="l" defTabSz="914400" rtl="0" eaLnBrk="1" fontAlgn="auto" latinLnBrk="0" hangingPunct="1">
              <a:lnSpc>
                <a:spcPct val="100000"/>
              </a:lnSpc>
              <a:spcBef>
                <a:spcPts val="0"/>
              </a:spcBef>
              <a:spcAft>
                <a:spcPts val="0"/>
              </a:spcAft>
              <a:buClrTx/>
              <a:buSzTx/>
              <a:buFontTx/>
              <a:buNone/>
              <a:tabLst/>
              <a:defRPr/>
            </a:pPr>
            <a:r>
              <a:rPr lang="pl-PL" dirty="0">
                <a:solidFill>
                  <a:prstClr val="black"/>
                </a:solidFill>
                <a:latin typeface="Calibri" panose="020F0502020204030204"/>
              </a:rPr>
              <a:t>Konflikt učitel vs. farář/kaplan?</a:t>
            </a: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9896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pl-PL" dirty="0"/>
              <a:t>Alternativy vývoje – východní Morava. Obrazy Joži Úprky</a:t>
            </a:r>
            <a:endParaRPr lang="cs-CZ" dirty="0"/>
          </a:p>
        </p:txBody>
      </p:sp>
      <p:pic>
        <p:nvPicPr>
          <p:cNvPr id="4" name="Zástupný symbol pro obsah 3"/>
          <p:cNvPicPr>
            <a:picLocks noGrp="1" noChangeAspect="1"/>
          </p:cNvPicPr>
          <p:nvPr>
            <p:ph idx="1"/>
          </p:nvPr>
        </p:nvPicPr>
        <p:blipFill>
          <a:blip r:embed="rId2"/>
          <a:stretch>
            <a:fillRect/>
          </a:stretch>
        </p:blipFill>
        <p:spPr>
          <a:xfrm>
            <a:off x="5984420" y="1616529"/>
            <a:ext cx="6185809" cy="3992335"/>
          </a:xfrm>
          <a:prstGeom prst="rect">
            <a:avLst/>
          </a:prstGeom>
        </p:spPr>
      </p:pic>
      <p:pic>
        <p:nvPicPr>
          <p:cNvPr id="5" name="Obrázek 4"/>
          <p:cNvPicPr>
            <a:picLocks noChangeAspect="1"/>
          </p:cNvPicPr>
          <p:nvPr/>
        </p:nvPicPr>
        <p:blipFill>
          <a:blip r:embed="rId3"/>
          <a:stretch>
            <a:fillRect/>
          </a:stretch>
        </p:blipFill>
        <p:spPr>
          <a:xfrm>
            <a:off x="114300" y="1653609"/>
            <a:ext cx="5772149" cy="3889941"/>
          </a:xfrm>
          <a:prstGeom prst="rect">
            <a:avLst/>
          </a:prstGeom>
        </p:spPr>
      </p:pic>
      <p:sp>
        <p:nvSpPr>
          <p:cNvPr id="3" name="Obdélník 2"/>
          <p:cNvSpPr/>
          <p:nvPr/>
        </p:nvSpPr>
        <p:spPr>
          <a:xfrm>
            <a:off x="3048000" y="3105835"/>
            <a:ext cx="6096000" cy="34163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b="1" dirty="0">
                <a:solidFill>
                  <a:prstClr val="black"/>
                </a:solidFill>
                <a:latin typeface="Calibri" panose="020F0502020204030204"/>
              </a:rPr>
              <a:t>Základní emoce obrazů? V čem jsou znaky alternativy vůči hlavnímu proudu vývoje v českých zemích?</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9188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Proměna sociální prestiže rolnictva</a:t>
            </a:r>
          </a:p>
        </p:txBody>
      </p:sp>
      <p:sp>
        <p:nvSpPr>
          <p:cNvPr id="3" name="Zástupný symbol pro obsah 2"/>
          <p:cNvSpPr>
            <a:spLocks noGrp="1"/>
          </p:cNvSpPr>
          <p:nvPr>
            <p:ph idx="1"/>
          </p:nvPr>
        </p:nvSpPr>
        <p:spPr/>
        <p:txBody>
          <a:bodyPr>
            <a:normAutofit fontScale="92500" lnSpcReduction="10000"/>
          </a:bodyPr>
          <a:lstStyle/>
          <a:p>
            <a:r>
              <a:rPr lang="cs-CZ" dirty="0"/>
              <a:t>„</a:t>
            </a:r>
            <a:r>
              <a:rPr lang="cs-CZ" i="1" dirty="0"/>
              <a:t>V jedné pražské české vinárně roku 1917. Selka široká jako almara. Ne, dvě almary. V náručí nese dítě, v ruce koš. Sedne si za stůl a poručí si víno. Jaké? To nejdražší jaké máte! Z koše vytáhne upečené kuře a kus bílého chleba. S chutí to pojídá. Ze všech koutů ji sledují závistivé pohledy. Až jeden z hostů povídá: ta má hostinu jako ve svátek. "No baže mám", odsekne selka, "dnes je sedlák pán". "Dřív byli páni v městech, ale teď jsou z nich žebráci. Jo, je to tak, muzika hraje pro každého jenom chvíli. My jsme si nikdy nežili tak dobře, jak si žijeme teď." A jeden host povídá: "Všechno jídlo si poschovávali a nás nechají klidně umřít hlady, to jsou pěkní vlastenci!" Selka jen pohodí hlavou: "Dříve byl pro vás sedlák za hlupáka, kdo ví, jak jste mu nadávali. A teď za ním lezete, aby vám dal nažrat. Dobře vám tak..</a:t>
            </a:r>
            <a:r>
              <a:rPr lang="cs-CZ" dirty="0"/>
              <a:t>." </a:t>
            </a:r>
          </a:p>
        </p:txBody>
      </p:sp>
      <p:sp>
        <p:nvSpPr>
          <p:cNvPr id="4" name="Obdélník 3"/>
          <p:cNvSpPr/>
          <p:nvPr/>
        </p:nvSpPr>
        <p:spPr>
          <a:xfrm>
            <a:off x="2949934" y="3244334"/>
            <a:ext cx="8308762" cy="3693319"/>
          </a:xfrm>
          <a:prstGeom prst="rect">
            <a:avLst/>
          </a:prstGeom>
        </p:spPr>
        <p:txBody>
          <a:bodyPr wrap="square">
            <a:spAutoFit/>
          </a:bodyPr>
          <a:lstStyle/>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r>
              <a:rPr lang="pl-PL" dirty="0"/>
              <a:t>Co označuje německý termín Rucksackwirtschaft?</a:t>
            </a:r>
          </a:p>
          <a:p>
            <a:r>
              <a:rPr lang="pl-PL" dirty="0"/>
              <a:t>Jaké byly zdroje animozity mezi městem a vesnicí, během války posílené?  </a:t>
            </a:r>
            <a:endParaRPr lang="cs-CZ" dirty="0"/>
          </a:p>
        </p:txBody>
      </p:sp>
    </p:spTree>
    <p:extLst>
      <p:ext uri="{BB962C8B-B14F-4D97-AF65-F5344CB8AC3E}">
        <p14:creationId xmlns:p14="http://schemas.microsoft.com/office/powerpoint/2010/main" val="10974742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2004970" y="109057"/>
            <a:ext cx="8212822" cy="6686026"/>
          </a:xfrm>
          <a:prstGeom prst="rect">
            <a:avLst/>
          </a:prstGeom>
        </p:spPr>
      </p:pic>
    </p:spTree>
    <p:extLst>
      <p:ext uri="{BB962C8B-B14F-4D97-AF65-F5344CB8AC3E}">
        <p14:creationId xmlns:p14="http://schemas.microsoft.com/office/powerpoint/2010/main" val="1983484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E5A125-D63B-4131-BD6F-24D926AA6015}"/>
              </a:ext>
            </a:extLst>
          </p:cNvPr>
          <p:cNvSpPr>
            <a:spLocks noGrp="1"/>
          </p:cNvSpPr>
          <p:nvPr>
            <p:ph type="title"/>
          </p:nvPr>
        </p:nvSpPr>
        <p:spPr/>
        <p:txBody>
          <a:bodyPr/>
          <a:lstStyle/>
          <a:p>
            <a:r>
              <a:rPr lang="cs-CZ" dirty="0">
                <a:cs typeface="Calibri Light"/>
              </a:rPr>
              <a:t>Úroveň demokracie v Rakousku</a:t>
            </a:r>
            <a:endParaRPr lang="cs-CZ" dirty="0"/>
          </a:p>
        </p:txBody>
      </p:sp>
      <p:sp>
        <p:nvSpPr>
          <p:cNvPr id="3" name="Zástupný obsah 2">
            <a:extLst>
              <a:ext uri="{FF2B5EF4-FFF2-40B4-BE49-F238E27FC236}">
                <a16:creationId xmlns:a16="http://schemas.microsoft.com/office/drawing/2014/main" id="{8BAA55A6-DABE-4147-B981-8DEAD9B45EFD}"/>
              </a:ext>
            </a:extLst>
          </p:cNvPr>
          <p:cNvSpPr>
            <a:spLocks noGrp="1"/>
          </p:cNvSpPr>
          <p:nvPr>
            <p:ph idx="1"/>
          </p:nvPr>
        </p:nvSpPr>
        <p:spPr/>
        <p:txBody>
          <a:bodyPr vert="horz" lIns="91440" tIns="45720" rIns="91440" bIns="45720" rtlCol="0" anchor="t">
            <a:normAutofit lnSpcReduction="10000"/>
          </a:bodyPr>
          <a:lstStyle/>
          <a:p>
            <a:r>
              <a:rPr lang="cs-CZ" dirty="0">
                <a:cs typeface="Calibri"/>
              </a:rPr>
              <a:t>Rozporná hodnocení</a:t>
            </a:r>
          </a:p>
          <a:p>
            <a:r>
              <a:rPr lang="cs-CZ" dirty="0">
                <a:cs typeface="Calibri"/>
              </a:rPr>
              <a:t>Dnes převaha vcelku pozitivního pohledu: v oblasti svobod významný pokrok od 90. let 19. století, úzkostlivá snaha dodržovat národnostní práva, světová špička v oblasti sociálních práv</a:t>
            </a:r>
          </a:p>
          <a:p>
            <a:r>
              <a:rPr lang="cs-CZ" dirty="0">
                <a:cs typeface="Calibri"/>
              </a:rPr>
              <a:t>Kolem roku 1900 patrně méně demokracie než ve Francii, Belgii nebo Švédsku, ale jistě více než na Balkáně, v Itálii apod. - dokonce pozitivně i ve srovnání s V. Británií</a:t>
            </a:r>
          </a:p>
          <a:p>
            <a:r>
              <a:rPr lang="cs-CZ" dirty="0">
                <a:cs typeface="Calibri"/>
              </a:rPr>
              <a:t>Viktor Adler: "Diktatura mírněná šlendriánem".</a:t>
            </a:r>
          </a:p>
          <a:p>
            <a:r>
              <a:rPr lang="cs-CZ" dirty="0">
                <a:cs typeface="Calibri"/>
              </a:rPr>
              <a:t>Velké rozdíly v kvalitě demokracie v západních a naopak východních a jižních částech říše</a:t>
            </a:r>
          </a:p>
        </p:txBody>
      </p:sp>
    </p:spTree>
    <p:extLst>
      <p:ext uri="{BB962C8B-B14F-4D97-AF65-F5344CB8AC3E}">
        <p14:creationId xmlns:p14="http://schemas.microsoft.com/office/powerpoint/2010/main" val="27830682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Morava jako </a:t>
            </a:r>
            <a:r>
              <a:rPr lang="cs-CZ" dirty="0" err="1"/>
              <a:t>Musterland</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lstStyle/>
          <a:p>
            <a:pPr marL="285750" indent="-285750">
              <a:buFontTx/>
              <a:buChar char="-"/>
            </a:pPr>
            <a:r>
              <a:rPr lang="cs-CZ" dirty="0"/>
              <a:t>Těsné propojení českého a německého obyvatelstva, tj. administrativní oddělení není možné</a:t>
            </a:r>
          </a:p>
          <a:p>
            <a:pPr marL="285750" indent="-285750">
              <a:buFontTx/>
              <a:buChar char="-"/>
            </a:pPr>
            <a:r>
              <a:rPr lang="cs-CZ" dirty="0"/>
              <a:t>Typický režim v německé převaze ve velkých městech a české převaze na venkově</a:t>
            </a:r>
          </a:p>
          <a:p>
            <a:pPr marL="285750" indent="-285750">
              <a:buFontTx/>
              <a:buChar char="-"/>
            </a:pPr>
            <a:r>
              <a:rPr lang="cs-CZ" dirty="0"/>
              <a:t>Početné národnostní ostrovy</a:t>
            </a:r>
          </a:p>
          <a:p>
            <a:pPr marL="285750" indent="-285750">
              <a:buFontTx/>
              <a:buChar char="-"/>
            </a:pPr>
            <a:r>
              <a:rPr lang="cs-CZ" dirty="0"/>
              <a:t>Pevné vazby na centrum říše ve Vídni</a:t>
            </a:r>
          </a:p>
          <a:p>
            <a:pPr marL="285750" indent="-285750">
              <a:buFontTx/>
              <a:buChar char="-"/>
            </a:pPr>
            <a:r>
              <a:rPr lang="cs-CZ" dirty="0"/>
              <a:t>Existence početných národnostních indiferentů a jejich obtíže se zařazením do národnostních katastrů</a:t>
            </a:r>
          </a:p>
        </p:txBody>
      </p:sp>
      <p:pic>
        <p:nvPicPr>
          <p:cNvPr id="5" name="Obrázek 4"/>
          <p:cNvPicPr>
            <a:picLocks noChangeAspect="1"/>
          </p:cNvPicPr>
          <p:nvPr/>
        </p:nvPicPr>
        <p:blipFill>
          <a:blip r:embed="rId2"/>
          <a:stretch>
            <a:fillRect/>
          </a:stretch>
        </p:blipFill>
        <p:spPr>
          <a:xfrm>
            <a:off x="5183187" y="919162"/>
            <a:ext cx="6817223" cy="5019675"/>
          </a:xfrm>
          <a:prstGeom prst="rect">
            <a:avLst/>
          </a:prstGeom>
        </p:spPr>
      </p:pic>
    </p:spTree>
    <p:extLst>
      <p:ext uri="{BB962C8B-B14F-4D97-AF65-F5344CB8AC3E}">
        <p14:creationId xmlns:p14="http://schemas.microsoft.com/office/powerpoint/2010/main" val="30080108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916857" y="500408"/>
            <a:ext cx="10519954" cy="6714309"/>
          </a:xfrm>
          <a:prstGeom prst="rect">
            <a:avLst/>
          </a:prstGeom>
        </p:spPr>
      </p:pic>
    </p:spTree>
    <p:extLst>
      <p:ext uri="{BB962C8B-B14F-4D97-AF65-F5344CB8AC3E}">
        <p14:creationId xmlns:p14="http://schemas.microsoft.com/office/powerpoint/2010/main" val="42126476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Politické členění (západní části říše) Předlitavska</a:t>
            </a:r>
          </a:p>
        </p:txBody>
      </p:sp>
      <p:sp>
        <p:nvSpPr>
          <p:cNvPr id="3" name="Zástupný symbol pro obsah 2"/>
          <p:cNvSpPr>
            <a:spLocks noGrp="1"/>
          </p:cNvSpPr>
          <p:nvPr>
            <p:ph sz="half" idx="1"/>
          </p:nvPr>
        </p:nvSpPr>
        <p:spPr/>
        <p:txBody>
          <a:bodyPr>
            <a:normAutofit lnSpcReduction="10000"/>
          </a:bodyPr>
          <a:lstStyle/>
          <a:p>
            <a:r>
              <a:rPr lang="cs-CZ" dirty="0"/>
              <a:t>Království české</a:t>
            </a:r>
          </a:p>
          <a:p>
            <a:r>
              <a:rPr lang="cs-CZ" dirty="0"/>
              <a:t>Království haličsko-vladimirské</a:t>
            </a:r>
          </a:p>
          <a:p>
            <a:r>
              <a:rPr lang="cs-CZ" dirty="0"/>
              <a:t>Království dalmatské</a:t>
            </a:r>
          </a:p>
          <a:p>
            <a:r>
              <a:rPr lang="cs-CZ" dirty="0"/>
              <a:t>Markrabství moravské</a:t>
            </a:r>
          </a:p>
          <a:p>
            <a:r>
              <a:rPr lang="cs-CZ" dirty="0"/>
              <a:t>Markrabství istrijské</a:t>
            </a:r>
          </a:p>
          <a:p>
            <a:r>
              <a:rPr lang="cs-CZ" dirty="0"/>
              <a:t>Arcivévodství Horní Rakousy</a:t>
            </a:r>
          </a:p>
          <a:p>
            <a:r>
              <a:rPr lang="cs-CZ" dirty="0"/>
              <a:t>Arcivévodství Dolní Rakousy</a:t>
            </a:r>
          </a:p>
          <a:p>
            <a:r>
              <a:rPr lang="cs-CZ" dirty="0"/>
              <a:t>Vévodství slezské</a:t>
            </a:r>
          </a:p>
          <a:p>
            <a:r>
              <a:rPr lang="cs-CZ" dirty="0"/>
              <a:t>Vévodství štýrské</a:t>
            </a:r>
          </a:p>
          <a:p>
            <a:endParaRPr lang="cs-CZ" dirty="0"/>
          </a:p>
        </p:txBody>
      </p:sp>
      <p:sp>
        <p:nvSpPr>
          <p:cNvPr id="4" name="Zástupný symbol pro obsah 3"/>
          <p:cNvSpPr>
            <a:spLocks noGrp="1"/>
          </p:cNvSpPr>
          <p:nvPr>
            <p:ph sz="half" idx="2"/>
          </p:nvPr>
        </p:nvSpPr>
        <p:spPr/>
        <p:txBody>
          <a:bodyPr>
            <a:normAutofit lnSpcReduction="10000"/>
          </a:bodyPr>
          <a:lstStyle/>
          <a:p>
            <a:r>
              <a:rPr lang="cs-CZ" dirty="0"/>
              <a:t>Vévodství kraňské</a:t>
            </a:r>
          </a:p>
          <a:p>
            <a:r>
              <a:rPr lang="cs-CZ" dirty="0"/>
              <a:t>Vévodství korutanské</a:t>
            </a:r>
          </a:p>
          <a:p>
            <a:r>
              <a:rPr lang="cs-CZ" dirty="0"/>
              <a:t>Vévodství salcburské</a:t>
            </a:r>
          </a:p>
          <a:p>
            <a:r>
              <a:rPr lang="cs-CZ" dirty="0"/>
              <a:t>Vévodství bukovinské</a:t>
            </a:r>
          </a:p>
          <a:p>
            <a:r>
              <a:rPr lang="cs-CZ" dirty="0" err="1"/>
              <a:t>Okněžené</a:t>
            </a:r>
            <a:r>
              <a:rPr lang="cs-CZ" dirty="0"/>
              <a:t> hrabství </a:t>
            </a:r>
            <a:r>
              <a:rPr lang="cs-CZ" dirty="0" err="1"/>
              <a:t>Gorica-Gradiška</a:t>
            </a:r>
            <a:endParaRPr lang="cs-CZ" dirty="0"/>
          </a:p>
          <a:p>
            <a:r>
              <a:rPr lang="cs-CZ" dirty="0" err="1"/>
              <a:t>Okněžené</a:t>
            </a:r>
            <a:r>
              <a:rPr lang="cs-CZ" dirty="0"/>
              <a:t> hrabství Tyroly</a:t>
            </a:r>
          </a:p>
          <a:p>
            <a:r>
              <a:rPr lang="cs-CZ" dirty="0"/>
              <a:t>Země vorarlberská</a:t>
            </a:r>
          </a:p>
          <a:p>
            <a:r>
              <a:rPr lang="cs-CZ" dirty="0"/>
              <a:t>Svobodné město Terst</a:t>
            </a:r>
          </a:p>
        </p:txBody>
      </p:sp>
    </p:spTree>
    <p:extLst>
      <p:ext uri="{BB962C8B-B14F-4D97-AF65-F5344CB8AC3E}">
        <p14:creationId xmlns:p14="http://schemas.microsoft.com/office/powerpoint/2010/main" val="4981859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Národnostní skladba zemí </a:t>
            </a:r>
            <a:r>
              <a:rPr lang="cs-CZ" sz="2400" dirty="0"/>
              <a:t>podle obcovací řeči 1910</a:t>
            </a:r>
          </a:p>
        </p:txBody>
      </p:sp>
      <p:sp>
        <p:nvSpPr>
          <p:cNvPr id="3" name="Zástupný symbol pro obsah 2"/>
          <p:cNvSpPr>
            <a:spLocks noGrp="1"/>
          </p:cNvSpPr>
          <p:nvPr>
            <p:ph sz="half" idx="1"/>
          </p:nvPr>
        </p:nvSpPr>
        <p:spPr/>
        <p:txBody>
          <a:bodyPr>
            <a:normAutofit fontScale="92500" lnSpcReduction="20000"/>
          </a:bodyPr>
          <a:lstStyle/>
          <a:p>
            <a:r>
              <a:rPr lang="cs-CZ" dirty="0"/>
              <a:t>Čechy – Češi 62%, Němci 38%</a:t>
            </a:r>
          </a:p>
          <a:p>
            <a:r>
              <a:rPr lang="cs-CZ" dirty="0"/>
              <a:t>Morava – Češi 70%, Němci 30%</a:t>
            </a:r>
          </a:p>
          <a:p>
            <a:r>
              <a:rPr lang="cs-CZ" dirty="0"/>
              <a:t>Rak. Slezsko – Němci 44%, Poláci 32%, Češi 24%</a:t>
            </a:r>
          </a:p>
          <a:p>
            <a:r>
              <a:rPr lang="cs-CZ" dirty="0"/>
              <a:t>Halič – Poláci, Ukrajinci, Němci</a:t>
            </a:r>
          </a:p>
          <a:p>
            <a:r>
              <a:rPr lang="cs-CZ" dirty="0"/>
              <a:t>Bukovina – Ukrajinci, Rumuni, Poláci, Němci</a:t>
            </a:r>
          </a:p>
          <a:p>
            <a:r>
              <a:rPr lang="cs-CZ" dirty="0"/>
              <a:t>Dolní Rakousy – Němci, Češi</a:t>
            </a:r>
          </a:p>
          <a:p>
            <a:r>
              <a:rPr lang="cs-CZ" dirty="0"/>
              <a:t>Horní Rakousy, Salcbursko, Vorarlbersko – Němci</a:t>
            </a:r>
          </a:p>
          <a:p>
            <a:r>
              <a:rPr lang="cs-CZ" dirty="0"/>
              <a:t>Štýrsko, Korutany – Němci, Slovinci</a:t>
            </a:r>
          </a:p>
        </p:txBody>
      </p:sp>
      <p:sp>
        <p:nvSpPr>
          <p:cNvPr id="4" name="Zástupný symbol pro obsah 3"/>
          <p:cNvSpPr>
            <a:spLocks noGrp="1"/>
          </p:cNvSpPr>
          <p:nvPr>
            <p:ph sz="half" idx="2"/>
          </p:nvPr>
        </p:nvSpPr>
        <p:spPr/>
        <p:txBody>
          <a:bodyPr>
            <a:normAutofit fontScale="92500" lnSpcReduction="20000"/>
          </a:bodyPr>
          <a:lstStyle/>
          <a:p>
            <a:r>
              <a:rPr lang="cs-CZ" dirty="0"/>
              <a:t>Kraňsko – Slovinci, Němci</a:t>
            </a:r>
          </a:p>
          <a:p>
            <a:r>
              <a:rPr lang="cs-CZ" dirty="0"/>
              <a:t>Tyroly – Němci, Italové</a:t>
            </a:r>
          </a:p>
          <a:p>
            <a:r>
              <a:rPr lang="cs-CZ" dirty="0" err="1"/>
              <a:t>Gorica-Gradiška</a:t>
            </a:r>
            <a:r>
              <a:rPr lang="cs-CZ" dirty="0"/>
              <a:t> – Slovinci, Italové, Němci</a:t>
            </a:r>
          </a:p>
          <a:p>
            <a:r>
              <a:rPr lang="cs-CZ" dirty="0"/>
              <a:t>Istrie – Chorvati, Slovinci, Italové, Němci</a:t>
            </a:r>
          </a:p>
          <a:p>
            <a:r>
              <a:rPr lang="cs-CZ" dirty="0"/>
              <a:t>Terst – Italové, Slovinci, Chorvati, Němci</a:t>
            </a:r>
          </a:p>
          <a:p>
            <a:r>
              <a:rPr lang="cs-CZ" dirty="0"/>
              <a:t>Dalmácie – Chorvati, Italové, Němci</a:t>
            </a:r>
          </a:p>
          <a:p>
            <a:endParaRPr lang="cs-CZ" dirty="0"/>
          </a:p>
          <a:p>
            <a:pPr marL="0" indent="0">
              <a:buNone/>
            </a:pPr>
            <a:endParaRPr lang="cs-CZ" dirty="0"/>
          </a:p>
        </p:txBody>
      </p:sp>
    </p:spTree>
    <p:extLst>
      <p:ext uri="{BB962C8B-B14F-4D97-AF65-F5344CB8AC3E}">
        <p14:creationId xmlns:p14="http://schemas.microsoft.com/office/powerpoint/2010/main" val="19700566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Specifika tzv. národnostní otázky v Rakousku I.</a:t>
            </a:r>
          </a:p>
        </p:txBody>
      </p:sp>
      <p:sp>
        <p:nvSpPr>
          <p:cNvPr id="3" name="Zástupný symbol pro obsah 2"/>
          <p:cNvSpPr>
            <a:spLocks noGrp="1"/>
          </p:cNvSpPr>
          <p:nvPr>
            <p:ph idx="1"/>
          </p:nvPr>
        </p:nvSpPr>
        <p:spPr/>
        <p:txBody>
          <a:bodyPr>
            <a:normAutofit lnSpcReduction="10000"/>
          </a:bodyPr>
          <a:lstStyle/>
          <a:p>
            <a:r>
              <a:rPr lang="cs-CZ" dirty="0"/>
              <a:t>Ve Velké Británii kontinuální přechod od stavovského (politického) národa k modernímu národu</a:t>
            </a:r>
          </a:p>
          <a:p>
            <a:r>
              <a:rPr lang="cs-CZ" dirty="0"/>
              <a:t>Ve Francii revoluční vymezení národa jako tzv. třetího stavu a vyloučení šlechty a duchovenstva</a:t>
            </a:r>
          </a:p>
          <a:p>
            <a:r>
              <a:rPr lang="cs-CZ" dirty="0"/>
              <a:t>V Rakousku se stát ani důsledně nepokusil vytvořit státní národ (nedošlo ke spojení stavovských komunit v historických zemích, zůstala zachována státní správa na základě historických zemí, stát nevymezil jednoznačně státní jazyka a vůdčí kulturu) a ten existoval spíše teoreticky, de iure, ale ne de facto</a:t>
            </a:r>
          </a:p>
          <a:p>
            <a:r>
              <a:rPr lang="cs-CZ" dirty="0"/>
              <a:t>Na místo státního národa se aktivizovaly národnostní skupiny a vznesly nárok vůči státu na uznání svých specifik, nároků a tradic</a:t>
            </a:r>
          </a:p>
        </p:txBody>
      </p:sp>
    </p:spTree>
    <p:extLst>
      <p:ext uri="{BB962C8B-B14F-4D97-AF65-F5344CB8AC3E}">
        <p14:creationId xmlns:p14="http://schemas.microsoft.com/office/powerpoint/2010/main" val="4179431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Specifika tzv. národnostní otázky                       v Rakousku II.</a:t>
            </a:r>
          </a:p>
        </p:txBody>
      </p:sp>
      <p:sp>
        <p:nvSpPr>
          <p:cNvPr id="3" name="Zástupný symbol pro obsah 2"/>
          <p:cNvSpPr>
            <a:spLocks noGrp="1"/>
          </p:cNvSpPr>
          <p:nvPr>
            <p:ph idx="1"/>
          </p:nvPr>
        </p:nvSpPr>
        <p:spPr/>
        <p:txBody>
          <a:bodyPr>
            <a:normAutofit/>
          </a:bodyPr>
          <a:lstStyle/>
          <a:p>
            <a:r>
              <a:rPr lang="cs-CZ" dirty="0"/>
              <a:t>Výchozí pozice jednotlivých rakouských národností byla velmi rozdílná</a:t>
            </a:r>
          </a:p>
          <a:p>
            <a:r>
              <a:rPr lang="cs-CZ" dirty="0"/>
              <a:t>Veškeré elity v 18. století hovořily latinsky, francouzsky nebo italsky</a:t>
            </a:r>
          </a:p>
          <a:p>
            <a:r>
              <a:rPr lang="cs-CZ" dirty="0"/>
              <a:t>Kromě toho na výsadní roli ve státní správě aspirují jazyky národů s relativně čerstvou zkušeností státnosti: němčina, polština</a:t>
            </a:r>
          </a:p>
          <a:p>
            <a:r>
              <a:rPr lang="cs-CZ" dirty="0"/>
              <a:t>Podstatně horší je postavení dalších:</a:t>
            </a:r>
          </a:p>
          <a:p>
            <a:pPr marL="514350" indent="-514350">
              <a:buAutoNum type="alphaLcParenR"/>
            </a:pPr>
            <a:r>
              <a:rPr lang="cs-CZ" dirty="0"/>
              <a:t>Převaha rolnictva a maloměstského měšťanstva, nepočetná inteligence, mlhavá vzpomínka na vlastní státnost: Češi, Chorvaté</a:t>
            </a:r>
          </a:p>
          <a:p>
            <a:pPr marL="514350" indent="-514350">
              <a:buAutoNum type="alphaLcParenR"/>
            </a:pPr>
            <a:r>
              <a:rPr lang="cs-CZ" dirty="0"/>
              <a:t>Převaha rolnictva, minimum ostatních složek obyvatelstva, faktická absence zkušenosti s vlastní státností: Slovinci, Rumuni, Slováci</a:t>
            </a:r>
          </a:p>
        </p:txBody>
      </p:sp>
    </p:spTree>
    <p:extLst>
      <p:ext uri="{BB962C8B-B14F-4D97-AF65-F5344CB8AC3E}">
        <p14:creationId xmlns:p14="http://schemas.microsoft.com/office/powerpoint/2010/main" val="29580516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Specifika tzv. národnostní otázky                       v Rakousku III.</a:t>
            </a:r>
          </a:p>
        </p:txBody>
      </p:sp>
      <p:sp>
        <p:nvSpPr>
          <p:cNvPr id="3" name="Zástupný symbol pro obsah 2"/>
          <p:cNvSpPr>
            <a:spLocks noGrp="1"/>
          </p:cNvSpPr>
          <p:nvPr>
            <p:ph idx="1"/>
          </p:nvPr>
        </p:nvSpPr>
        <p:spPr/>
        <p:txBody>
          <a:bodyPr>
            <a:normAutofit fontScale="92500" lnSpcReduction="10000"/>
          </a:bodyPr>
          <a:lstStyle/>
          <a:p>
            <a:r>
              <a:rPr lang="cs-CZ" dirty="0"/>
              <a:t>Význam jazyka: pokud měl být projekt národní emancipace úspěšný jako modernizační projekt, musel předat informace, hodnoty a vzory masám obyvatelstva</a:t>
            </a:r>
          </a:p>
          <a:p>
            <a:r>
              <a:rPr lang="cs-CZ" dirty="0"/>
              <a:t>Podpora: a) Johann Gottfried von Herder a vzývání Slovanů jako mírumilovného rolnického etnika, pohostinného a čistých mravů;</a:t>
            </a:r>
          </a:p>
          <a:p>
            <a:pPr marL="0" indent="0">
              <a:buNone/>
            </a:pPr>
            <a:r>
              <a:rPr lang="cs-CZ" dirty="0"/>
              <a:t>b) Oživování a často spíše vymýšlení historické tradice národa, kultury a státnosti (husité, Kvádové a Markomani, </a:t>
            </a:r>
            <a:r>
              <a:rPr lang="cs-CZ" dirty="0" err="1"/>
              <a:t>Wotan</a:t>
            </a:r>
            <a:r>
              <a:rPr lang="cs-CZ" dirty="0"/>
              <a:t>…);</a:t>
            </a:r>
          </a:p>
          <a:p>
            <a:pPr marL="0" indent="0">
              <a:buNone/>
            </a:pPr>
            <a:r>
              <a:rPr lang="cs-CZ" dirty="0"/>
              <a:t>c) Zaplňování míst v kontaktu s běžným životem odkazy na slavnou minulost národa a permanentní mobilizace příznivců pro prosazení jazyka jako symbolického vyjádření prestiže (proslov panovníka, jednací řeč v zastupitelském sboru, tabulky s názvy ulic, kontakt se správními úředníky)</a:t>
            </a:r>
          </a:p>
        </p:txBody>
      </p:sp>
    </p:spTree>
    <p:extLst>
      <p:ext uri="{BB962C8B-B14F-4D97-AF65-F5344CB8AC3E}">
        <p14:creationId xmlns:p14="http://schemas.microsoft.com/office/powerpoint/2010/main" val="10758636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Specifika národnostní otázky v Rakousku IV.</a:t>
            </a:r>
          </a:p>
        </p:txBody>
      </p:sp>
      <p:sp>
        <p:nvSpPr>
          <p:cNvPr id="3" name="Zástupný symbol pro obsah 2"/>
          <p:cNvSpPr>
            <a:spLocks noGrp="1"/>
          </p:cNvSpPr>
          <p:nvPr>
            <p:ph idx="1"/>
          </p:nvPr>
        </p:nvSpPr>
        <p:spPr/>
        <p:txBody>
          <a:bodyPr/>
          <a:lstStyle/>
          <a:p>
            <a:r>
              <a:rPr lang="cs-CZ" dirty="0"/>
              <a:t>Rakousko dovolilo rozvoj školství v mateřském jazyce dětí (vs. Francie a okcitánština, bretonština)</a:t>
            </a:r>
          </a:p>
          <a:p>
            <a:r>
              <a:rPr lang="cs-CZ" dirty="0"/>
              <a:t>V Rakousku bylo citlivě zacházeno se specifiky historických zemí a stavů (vs. Francie a Bretaň, Gaskoňsko)</a:t>
            </a:r>
          </a:p>
          <a:p>
            <a:r>
              <a:rPr lang="cs-CZ" dirty="0"/>
              <a:t>Represivní tendence uvnitř říše mírní konzervativní katolicismus, zahraničně-politické obtíže, odbojné tendence v uherské části říše i loajalita obyvatel autonomních území vůči Habsburkům (Uhry v době tereziánské, Tyrolsko v době napoleonské…)</a:t>
            </a:r>
          </a:p>
          <a:p>
            <a:r>
              <a:rPr lang="cs-CZ" dirty="0"/>
              <a:t>Vrchol centralizačních tendencí v závěru vlády Josefa II. (=˃ krajní neoblíbenost panovníka a hrozba revolty uklidněná Leopoldem II.) </a:t>
            </a:r>
          </a:p>
          <a:p>
            <a:endParaRPr lang="cs-CZ" dirty="0"/>
          </a:p>
        </p:txBody>
      </p:sp>
    </p:spTree>
    <p:extLst>
      <p:ext uri="{BB962C8B-B14F-4D97-AF65-F5344CB8AC3E}">
        <p14:creationId xmlns:p14="http://schemas.microsoft.com/office/powerpoint/2010/main" val="13249993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Nacionální konflikt a možnosti smíru</a:t>
            </a:r>
          </a:p>
        </p:txBody>
      </p:sp>
      <p:sp>
        <p:nvSpPr>
          <p:cNvPr id="3" name="Zástupný symbol pro obsah 2"/>
          <p:cNvSpPr>
            <a:spLocks noGrp="1"/>
          </p:cNvSpPr>
          <p:nvPr>
            <p:ph idx="1"/>
          </p:nvPr>
        </p:nvSpPr>
        <p:spPr/>
        <p:txBody>
          <a:bodyPr>
            <a:normAutofit fontScale="70000" lnSpcReduction="20000"/>
          </a:bodyPr>
          <a:lstStyle/>
          <a:p>
            <a:r>
              <a:rPr lang="cs-CZ" dirty="0"/>
              <a:t>Patriotismus, nacionalismus, šovinismus</a:t>
            </a:r>
          </a:p>
          <a:p>
            <a:r>
              <a:rPr lang="cs-CZ" dirty="0"/>
              <a:t>Jazyková otázka: </a:t>
            </a:r>
            <a:r>
              <a:rPr lang="cs-CZ" dirty="0" err="1"/>
              <a:t>Stremayrova</a:t>
            </a:r>
            <a:r>
              <a:rPr lang="cs-CZ" dirty="0"/>
              <a:t> (1880) a </a:t>
            </a:r>
            <a:r>
              <a:rPr lang="cs-CZ" dirty="0" err="1"/>
              <a:t>Badeniho</a:t>
            </a:r>
            <a:r>
              <a:rPr lang="cs-CZ" dirty="0"/>
              <a:t> jazyková nařízení (1897), vnější a vnitřní úřadování v jazyce podání</a:t>
            </a:r>
          </a:p>
          <a:p>
            <a:r>
              <a:rPr lang="cs-CZ" dirty="0"/>
              <a:t>Jazyk jako faktor dělení společnosti převyšující jako znak identity všechny ostatní znaky (konfese, profese, původ, majetek…)</a:t>
            </a:r>
          </a:p>
          <a:p>
            <a:r>
              <a:rPr lang="cs-CZ" dirty="0"/>
              <a:t>Od 90. let již ve společnosti není mnoho homogenizačních faktorů, česká a německá společnost se rychle oddělují</a:t>
            </a:r>
          </a:p>
          <a:p>
            <a:r>
              <a:rPr lang="cs-CZ" dirty="0"/>
              <a:t> Pokusy o smír: teritoriální autonomie (české historické právo vs. uzavřené německé území v Čechách)</a:t>
            </a:r>
          </a:p>
          <a:p>
            <a:r>
              <a:rPr lang="cs-CZ" dirty="0"/>
              <a:t>„Moravská inovace“ (1905): personální autonomie (národnostní katastry) a na ni vázané volební změny a úpravy školství (Lex Perek)</a:t>
            </a:r>
          </a:p>
          <a:p>
            <a:r>
              <a:rPr lang="cs-CZ" dirty="0"/>
              <a:t>Následováno v Bukovině (1910) a Haliči (1914), v Čechách se ale vyrovnání uzavřít nepodařilo</a:t>
            </a:r>
          </a:p>
          <a:p>
            <a:r>
              <a:rPr lang="cs-CZ" dirty="0">
                <a:hlinkClick r:id="rId2"/>
              </a:rPr>
              <a:t>https://www.youtube.com/watch?v=Et-NNvPXFkY</a:t>
            </a:r>
            <a:r>
              <a:rPr lang="cs-CZ" dirty="0"/>
              <a:t> ; event. zadat Těšínská, Jaromír Nohavica</a:t>
            </a:r>
          </a:p>
        </p:txBody>
      </p:sp>
    </p:spTree>
    <p:extLst>
      <p:ext uri="{BB962C8B-B14F-4D97-AF65-F5344CB8AC3E}">
        <p14:creationId xmlns:p14="http://schemas.microsoft.com/office/powerpoint/2010/main" val="8939517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a:t>Místodržící v Čechách Franz hrabě Thun v dopise bratrovi 28.2. 1914 </a:t>
            </a:r>
            <a:endParaRPr lang="cs-CZ" dirty="0"/>
          </a:p>
        </p:txBody>
      </p:sp>
      <p:sp>
        <p:nvSpPr>
          <p:cNvPr id="3" name="Zástupný symbol pro obsah 2"/>
          <p:cNvSpPr>
            <a:spLocks noGrp="1"/>
          </p:cNvSpPr>
          <p:nvPr>
            <p:ph idx="1"/>
          </p:nvPr>
        </p:nvSpPr>
        <p:spPr>
          <a:xfrm>
            <a:off x="838200" y="2242269"/>
            <a:ext cx="8503377" cy="3934694"/>
          </a:xfrm>
        </p:spPr>
        <p:txBody>
          <a:bodyPr>
            <a:normAutofit fontScale="85000" lnSpcReduction="20000"/>
          </a:bodyPr>
          <a:lstStyle/>
          <a:p>
            <a:pPr marL="0" indent="0">
              <a:buNone/>
            </a:pPr>
            <a:r>
              <a:rPr lang="pl-PL" dirty="0"/>
              <a:t>„</a:t>
            </a:r>
            <a:r>
              <a:rPr lang="pl-PL" i="1" dirty="0"/>
              <a:t>Dvorní rada Franz Bachmann nám naplival do polévky a zruinoval všechny snahy o dohodu. Je proto považován vídeňským tiskem za národního hrdinu. Český i německý tisk překypuje oslavami krachu vyjednávání. Bohužel to neštěstí způsobené Bachmannem jen tak ze světa nezmizí. V tisku je úplná bouře proti národnímu smíru a tomu se lze těžko postavit. Češi nejsou k zastavení, stále prohlašují, že vinu za zmaření jednání o smíru nesou Němci. Považují jednání za skončená na dlouhý čas. Škoda práce. Vím, že můj mandát místodržitele se tím skončil. Stanovil jsem si úkol uzavření smíru mezi národy jako svůj životní – a selhal jsem. </a:t>
            </a:r>
          </a:p>
          <a:p>
            <a:pPr marL="0" indent="0">
              <a:buNone/>
            </a:pPr>
            <a:r>
              <a:rPr lang="pl-PL" i="1" dirty="0"/>
              <a:t>Co teď? Musím to důkladně promyslet. Nechci vytvářet osobně nějaké překážky, zůstanu tak dlouho, jak si bude přát můj císař. Politika je ohavná záležitost.” </a:t>
            </a:r>
            <a:endParaRPr lang="cs-CZ" dirty="0"/>
          </a:p>
        </p:txBody>
      </p:sp>
      <p:sp>
        <p:nvSpPr>
          <p:cNvPr id="5" name="Obdélník 4"/>
          <p:cNvSpPr/>
          <p:nvPr/>
        </p:nvSpPr>
        <p:spPr>
          <a:xfrm>
            <a:off x="6302828" y="2828836"/>
            <a:ext cx="5233308"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2642" y="1027906"/>
            <a:ext cx="2519358" cy="3545150"/>
          </a:xfrm>
          <a:prstGeom prst="rect">
            <a:avLst/>
          </a:prstGeom>
        </p:spPr>
      </p:pic>
    </p:spTree>
    <p:extLst>
      <p:ext uri="{BB962C8B-B14F-4D97-AF65-F5344CB8AC3E}">
        <p14:creationId xmlns:p14="http://schemas.microsoft.com/office/powerpoint/2010/main" val="3828385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C3794D-C711-485F-8006-8AC32DFCC662}"/>
              </a:ext>
            </a:extLst>
          </p:cNvPr>
          <p:cNvSpPr>
            <a:spLocks noGrp="1"/>
          </p:cNvSpPr>
          <p:nvPr>
            <p:ph type="title"/>
          </p:nvPr>
        </p:nvSpPr>
        <p:spPr/>
        <p:txBody>
          <a:bodyPr/>
          <a:lstStyle/>
          <a:p>
            <a:r>
              <a:rPr lang="cs-CZ" dirty="0">
                <a:cs typeface="Calibri Light"/>
              </a:rPr>
              <a:t>Mezníky rakouského ústavního vývoje</a:t>
            </a:r>
            <a:endParaRPr lang="cs-CZ" dirty="0"/>
          </a:p>
        </p:txBody>
      </p:sp>
      <p:sp>
        <p:nvSpPr>
          <p:cNvPr id="3" name="Zástupný obsah 2">
            <a:extLst>
              <a:ext uri="{FF2B5EF4-FFF2-40B4-BE49-F238E27FC236}">
                <a16:creationId xmlns:a16="http://schemas.microsoft.com/office/drawing/2014/main" id="{E781D5DA-0252-4451-8DB8-D28C8F6D15E7}"/>
              </a:ext>
            </a:extLst>
          </p:cNvPr>
          <p:cNvSpPr>
            <a:spLocks noGrp="1"/>
          </p:cNvSpPr>
          <p:nvPr>
            <p:ph idx="1"/>
          </p:nvPr>
        </p:nvSpPr>
        <p:spPr/>
        <p:txBody>
          <a:bodyPr vert="horz" lIns="91440" tIns="45720" rIns="91440" bIns="45720" rtlCol="0" anchor="t">
            <a:normAutofit fontScale="92500" lnSpcReduction="20000"/>
          </a:bodyPr>
          <a:lstStyle/>
          <a:p>
            <a:r>
              <a:rPr lang="cs-CZ" dirty="0">
                <a:cs typeface="Calibri"/>
              </a:rPr>
              <a:t>1848 revoluční pokusy o konstituci</a:t>
            </a:r>
          </a:p>
          <a:p>
            <a:r>
              <a:rPr lang="cs-CZ">
                <a:cs typeface="Calibri"/>
              </a:rPr>
              <a:t>1851-1860  tzv. neoabsolutismus, kontrast moderní hospodářské a správní </a:t>
            </a:r>
            <a:r>
              <a:rPr lang="cs-CZ" dirty="0">
                <a:cs typeface="Calibri"/>
              </a:rPr>
              <a:t>politiky s utlačováním ostatních svobod, včetně národních</a:t>
            </a:r>
          </a:p>
          <a:p>
            <a:r>
              <a:rPr lang="cs-CZ">
                <a:cs typeface="Calibri"/>
              </a:rPr>
              <a:t>1861-1867 tzv. liberální éra (Únorová ústava), prudké zlepšení v oblasti </a:t>
            </a:r>
            <a:r>
              <a:rPr lang="cs-CZ" dirty="0">
                <a:cs typeface="Calibri"/>
              </a:rPr>
              <a:t>svobod, ale absence sociálních práv a velké nedostatky v národnostní politice, hlavně vůči Maďarům a Čechům</a:t>
            </a:r>
          </a:p>
          <a:p>
            <a:r>
              <a:rPr lang="cs-CZ" dirty="0">
                <a:cs typeface="Calibri"/>
              </a:rPr>
              <a:t>1867-1914 vyrovnání rakousko-uherské, tzv. Prosincová ústava, stabilizace režimu na dlouhou dobu, postupné zlepšování sociálních práv (1888), národnostních práv (1880, 1897) i demokratizace volebního práva (1897, 1907) - ale ochromení státu po roce 1897 a neschopnost vyřešit klíčové problémy</a:t>
            </a:r>
          </a:p>
          <a:p>
            <a:r>
              <a:rPr lang="cs-CZ" dirty="0">
                <a:cs typeface="Calibri"/>
              </a:rPr>
              <a:t>1914–1918 vojensko-byrokratická diktatura jako výraz frustrace vládnoucí elity (do roku 1916), následně její zmírňování a snaha zachránit stát</a:t>
            </a:r>
          </a:p>
        </p:txBody>
      </p:sp>
    </p:spTree>
    <p:extLst>
      <p:ext uri="{BB962C8B-B14F-4D97-AF65-F5344CB8AC3E}">
        <p14:creationId xmlns:p14="http://schemas.microsoft.com/office/powerpoint/2010/main" val="3028170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63625"/>
          </a:xfrm>
        </p:spPr>
        <p:txBody>
          <a:bodyPr>
            <a:normAutofit fontScale="90000"/>
          </a:bodyPr>
          <a:lstStyle/>
          <a:p>
            <a:br>
              <a:rPr lang="pl-PL" dirty="0"/>
            </a:br>
            <a:r>
              <a:rPr lang="pl-PL" dirty="0"/>
              <a:t>Memorandum Rady města Smíchova Františku hraběti Thunovi ku příležitosti jeho abdikace na úřad místodržitele 30.3. 1914: </a:t>
            </a:r>
            <a:br>
              <a:rPr lang="pl-PL" dirty="0"/>
            </a:br>
            <a:endParaRPr lang="cs-CZ" dirty="0"/>
          </a:p>
        </p:txBody>
      </p:sp>
      <p:sp>
        <p:nvSpPr>
          <p:cNvPr id="3" name="Zástupný symbol pro obsah 2"/>
          <p:cNvSpPr>
            <a:spLocks noGrp="1"/>
          </p:cNvSpPr>
          <p:nvPr>
            <p:ph idx="1"/>
          </p:nvPr>
        </p:nvSpPr>
        <p:spPr>
          <a:xfrm>
            <a:off x="838200" y="1542553"/>
            <a:ext cx="10515600" cy="4634410"/>
          </a:xfrm>
        </p:spPr>
        <p:txBody>
          <a:bodyPr>
            <a:normAutofit/>
          </a:bodyPr>
          <a:lstStyle/>
          <a:p>
            <a:pPr marL="0" indent="0">
              <a:buNone/>
            </a:pPr>
            <a:endParaRPr lang="pl-PL" sz="2000" dirty="0"/>
          </a:p>
          <a:p>
            <a:pPr marL="0" indent="0">
              <a:buNone/>
            </a:pPr>
            <a:r>
              <a:rPr lang="pl-PL" sz="2000" dirty="0"/>
              <a:t>„</a:t>
            </a:r>
            <a:r>
              <a:rPr lang="pl-PL" sz="2000" i="1" dirty="0"/>
              <a:t>S Vaší Jasností opouští náš politický život právě v těchto nejistých a nesnadných časech zasloužilý státník. Svými vynikajícími osobními vlastnostmi Vaše Jasnost vždy prokazovala nejlepší vůli pracovat pro blaho vlasti, Království českého. Víme, že díky Vaší nestrannosti a upřímnosti v hledání smíru mezi národy v naší zemi bylo dosaženo velkého pokroku. Pracoval jste neúnavně, Nejjasnější Pane, pro věc smíru v Čechách, vždy s neochvějnou láskou k vlasti, cílem Vám byl vždy prospěch našeho Království.</a:t>
            </a:r>
            <a:r>
              <a:rPr lang="pl-PL" sz="2000" dirty="0"/>
              <a:t>”</a:t>
            </a:r>
          </a:p>
          <a:p>
            <a:r>
              <a:rPr lang="pl-PL" dirty="0"/>
              <a:t> Thun obdržel několik set dopisů podobného znění od českých i německých měst, institucí a spolků, byl jmenován čestným občanem 16 obcí; v textech se opakoval obrat o „nepříznivých poměrech”</a:t>
            </a:r>
            <a:endParaRPr lang="cs-CZ" dirty="0"/>
          </a:p>
        </p:txBody>
      </p:sp>
      <p:sp>
        <p:nvSpPr>
          <p:cNvPr id="4" name="Obdélník 3"/>
          <p:cNvSpPr/>
          <p:nvPr/>
        </p:nvSpPr>
        <p:spPr>
          <a:xfrm>
            <a:off x="2337684" y="2626726"/>
            <a:ext cx="5987332" cy="39703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l-PL"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a:ln>
                  <a:noFill/>
                </a:ln>
                <a:solidFill>
                  <a:prstClr val="black"/>
                </a:solidFill>
                <a:effectLst/>
                <a:uLnTx/>
                <a:uFillTx/>
                <a:latin typeface="Calibri" panose="020F0502020204030204"/>
                <a:ea typeface="+mn-ea"/>
                <a:cs typeface="+mn-cs"/>
              </a:rPr>
              <a:t>Máme tu zřejmě co do činění se situací, ve které se většina zvolených politiků snaží dosáhnout nějaké formy národnostního smíru, ale jejich snaha je mařena činností osob bez mandátu získaného ve volbách a také úsilím části tisk. Proč</a:t>
            </a:r>
            <a:r>
              <a:rPr kumimoji="0" lang="pl-PL" sz="1800" b="1" i="0" u="none" strike="noStrike" kern="1200" cap="none" spc="0" normalizeH="0" noProof="0" dirty="0">
                <a:ln>
                  <a:noFill/>
                </a:ln>
                <a:solidFill>
                  <a:prstClr val="black"/>
                </a:solidFill>
                <a:effectLst/>
                <a:uLnTx/>
                <a:uFillTx/>
                <a:latin typeface="Calibri" panose="020F0502020204030204"/>
                <a:ea typeface="+mn-ea"/>
                <a:cs typeface="+mn-cs"/>
              </a:rPr>
              <a:t> vlastně příznivci smíru na veřejnosti mlčeli? </a:t>
            </a:r>
            <a:r>
              <a:rPr kumimoji="0" lang="pl-PL" sz="18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319631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DC8E71-7486-4E55-A1B3-C3E497E99F26}"/>
              </a:ext>
            </a:extLst>
          </p:cNvPr>
          <p:cNvSpPr>
            <a:spLocks noGrp="1"/>
          </p:cNvSpPr>
          <p:nvPr>
            <p:ph type="title"/>
          </p:nvPr>
        </p:nvSpPr>
        <p:spPr/>
        <p:txBody>
          <a:bodyPr/>
          <a:lstStyle/>
          <a:p>
            <a:r>
              <a:rPr lang="cs-CZ" dirty="0">
                <a:cs typeface="Calibri Light"/>
              </a:rPr>
              <a:t>Genderový vývoj české společnosti 19. století</a:t>
            </a:r>
            <a:endParaRPr lang="cs-CZ" dirty="0"/>
          </a:p>
        </p:txBody>
      </p:sp>
      <p:sp>
        <p:nvSpPr>
          <p:cNvPr id="3" name="Zástupný obsah 2">
            <a:extLst>
              <a:ext uri="{FF2B5EF4-FFF2-40B4-BE49-F238E27FC236}">
                <a16:creationId xmlns:a16="http://schemas.microsoft.com/office/drawing/2014/main" id="{BE0FDAA5-94EA-48C5-BFC3-9B3B766B8BEE}"/>
              </a:ext>
            </a:extLst>
          </p:cNvPr>
          <p:cNvSpPr>
            <a:spLocks noGrp="1"/>
          </p:cNvSpPr>
          <p:nvPr>
            <p:ph idx="1"/>
          </p:nvPr>
        </p:nvSpPr>
        <p:spPr/>
        <p:txBody>
          <a:bodyPr vert="horz" lIns="91440" tIns="45720" rIns="91440" bIns="45720" rtlCol="0" anchor="t">
            <a:normAutofit fontScale="92500" lnSpcReduction="10000"/>
          </a:bodyPr>
          <a:lstStyle/>
          <a:p>
            <a:r>
              <a:rPr lang="cs-CZ" dirty="0">
                <a:cs typeface="Calibri"/>
              </a:rPr>
              <a:t>Co je to gender? … Obvykle definováno jako sociální role pohlaví.</a:t>
            </a:r>
          </a:p>
          <a:p>
            <a:r>
              <a:rPr lang="cs-CZ" dirty="0" err="1">
                <a:cs typeface="Calibri"/>
              </a:rPr>
              <a:t>Genderovaný</a:t>
            </a:r>
            <a:r>
              <a:rPr lang="cs-CZ" dirty="0">
                <a:cs typeface="Calibri"/>
              </a:rPr>
              <a:t> prostor označuje jasné vymezení mužské a ženské role (např. v práci)</a:t>
            </a:r>
          </a:p>
          <a:p>
            <a:r>
              <a:rPr lang="cs-CZ" dirty="0">
                <a:cs typeface="Calibri"/>
              </a:rPr>
              <a:t>České země náleží ke konzervativnímu prostoru, který genderové změny reflektuje selektivně , se zpožděním a kriticky</a:t>
            </a:r>
          </a:p>
          <a:p>
            <a:r>
              <a:rPr lang="cs-CZ" dirty="0">
                <a:cs typeface="Calibri"/>
              </a:rPr>
              <a:t>Příčiny: absence světu otevřené společenské elity (vs. situace polská nebo maďarská), maloměstský ráz osídlení českých zemí, integrace genderové tématiky do tématu národní emancipace (žena jako matka národně uvědomělých dětí) </a:t>
            </a:r>
          </a:p>
          <a:p>
            <a:r>
              <a:rPr lang="cs-CZ" dirty="0">
                <a:cs typeface="Calibri"/>
              </a:rPr>
              <a:t>Měšťanská vs. dělnická vs. rolnická cesta emancipace pohlaví a vyrovnávání genderových rolí</a:t>
            </a:r>
          </a:p>
        </p:txBody>
      </p:sp>
    </p:spTree>
    <p:extLst>
      <p:ext uri="{BB962C8B-B14F-4D97-AF65-F5344CB8AC3E}">
        <p14:creationId xmlns:p14="http://schemas.microsoft.com/office/powerpoint/2010/main" val="6851159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a:t>Podíl branží na 10.000 zaměstnaných žen (1880) </a:t>
            </a:r>
            <a:endParaRPr lang="cs-CZ" dirty="0"/>
          </a:p>
        </p:txBody>
      </p:sp>
      <p:sp>
        <p:nvSpPr>
          <p:cNvPr id="3" name="Zástupný symbol pro obsah 2"/>
          <p:cNvSpPr>
            <a:spLocks noGrp="1"/>
          </p:cNvSpPr>
          <p:nvPr>
            <p:ph idx="1"/>
          </p:nvPr>
        </p:nvSpPr>
        <p:spPr/>
        <p:txBody>
          <a:bodyPr>
            <a:normAutofit fontScale="92500" lnSpcReduction="20000"/>
          </a:bodyPr>
          <a:lstStyle/>
          <a:p>
            <a:r>
              <a:rPr lang="pl-PL" dirty="0"/>
              <a:t>zemědělské dělnice  4520</a:t>
            </a:r>
          </a:p>
          <a:p>
            <a:r>
              <a:rPr lang="pl-PL" dirty="0"/>
              <a:t>průmyslové dělnice 1902</a:t>
            </a:r>
          </a:p>
          <a:p>
            <a:r>
              <a:rPr lang="pl-PL" dirty="0"/>
              <a:t>služky 1409 </a:t>
            </a:r>
          </a:p>
          <a:p>
            <a:r>
              <a:rPr lang="pl-PL" dirty="0"/>
              <a:t>samostatně pracující v zemědělství  1363</a:t>
            </a:r>
          </a:p>
          <a:p>
            <a:r>
              <a:rPr lang="pl-PL" dirty="0"/>
              <a:t>majitelky nemovitostí 199</a:t>
            </a:r>
          </a:p>
          <a:p>
            <a:r>
              <a:rPr lang="pl-PL" dirty="0"/>
              <a:t>obchod 102</a:t>
            </a:r>
          </a:p>
          <a:p>
            <a:r>
              <a:rPr lang="pl-PL" dirty="0"/>
              <a:t>v penzi 76</a:t>
            </a:r>
          </a:p>
          <a:p>
            <a:r>
              <a:rPr lang="pl-PL" dirty="0"/>
              <a:t>školství 33</a:t>
            </a:r>
          </a:p>
          <a:p>
            <a:r>
              <a:rPr lang="pl-PL" dirty="0"/>
              <a:t>zdravotnictví 30</a:t>
            </a:r>
          </a:p>
          <a:p>
            <a:r>
              <a:rPr lang="pl-PL" dirty="0"/>
              <a:t>církevní služba 18 </a:t>
            </a:r>
            <a:endParaRPr lang="cs-CZ" dirty="0"/>
          </a:p>
        </p:txBody>
      </p:sp>
    </p:spTree>
    <p:extLst>
      <p:ext uri="{BB962C8B-B14F-4D97-AF65-F5344CB8AC3E}">
        <p14:creationId xmlns:p14="http://schemas.microsoft.com/office/powerpoint/2010/main" val="149094850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Programové prohlášení Amerického klubu dám 1869 </a:t>
            </a:r>
          </a:p>
        </p:txBody>
      </p:sp>
      <p:sp>
        <p:nvSpPr>
          <p:cNvPr id="3" name="Zástupný symbol pro obsah 2"/>
          <p:cNvSpPr>
            <a:spLocks noGrp="1"/>
          </p:cNvSpPr>
          <p:nvPr>
            <p:ph idx="1"/>
          </p:nvPr>
        </p:nvSpPr>
        <p:spPr/>
        <p:txBody>
          <a:bodyPr/>
          <a:lstStyle/>
          <a:p>
            <a:r>
              <a:rPr lang="pl-PL" dirty="0"/>
              <a:t>1. vzdělávat se a získávat praktické znalosti, aby si samostatně dokázaly obstarat živobytí; </a:t>
            </a:r>
          </a:p>
          <a:p>
            <a:r>
              <a:rPr lang="pl-PL" dirty="0"/>
              <a:t>2. pomoc charitativním organizacím;</a:t>
            </a:r>
          </a:p>
          <a:p>
            <a:r>
              <a:rPr lang="pl-PL" dirty="0"/>
              <a:t>3. pomáhat při zavádění nových vynálezů a techniky do domácího hospodářství;</a:t>
            </a:r>
          </a:p>
          <a:p>
            <a:r>
              <a:rPr lang="pl-PL" dirty="0"/>
              <a:t>4. péče o děti a školní mládež. </a:t>
            </a:r>
            <a:endParaRPr lang="cs-CZ" dirty="0"/>
          </a:p>
        </p:txBody>
      </p:sp>
      <p:sp>
        <p:nvSpPr>
          <p:cNvPr id="4" name="Obdélník 3"/>
          <p:cNvSpPr/>
          <p:nvPr/>
        </p:nvSpPr>
        <p:spPr>
          <a:xfrm>
            <a:off x="3048000" y="2828836"/>
            <a:ext cx="6096000" cy="31393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b="1" dirty="0">
                <a:solidFill>
                  <a:prstClr val="black"/>
                </a:solidFill>
                <a:latin typeface="Calibri" panose="020F0502020204030204"/>
              </a:rPr>
              <a:t>Snad trochu skromné cíle</a:t>
            </a:r>
            <a:r>
              <a:rPr kumimoji="0" lang="pl-PL" sz="1800" b="1" i="0" u="none" strike="noStrike" kern="1200" cap="none" spc="0" normalizeH="0" baseline="0" noProof="0" dirty="0">
                <a:ln>
                  <a:noFill/>
                </a:ln>
                <a:solidFill>
                  <a:prstClr val="black"/>
                </a:solidFill>
                <a:effectLst/>
                <a:uLnTx/>
                <a:uFillTx/>
                <a:latin typeface="Calibri" panose="020F0502020204030204"/>
                <a:ea typeface="+mn-ea"/>
                <a:cs typeface="+mn-cs"/>
              </a:rPr>
              <a:t>. Šlo o nejaktivnější</a:t>
            </a:r>
            <a:r>
              <a:rPr kumimoji="0" lang="pl-PL" sz="1800" b="1" i="0" u="none" strike="noStrike" kern="1200" cap="none" spc="0" normalizeH="0" noProof="0" dirty="0">
                <a:ln>
                  <a:noFill/>
                </a:ln>
                <a:solidFill>
                  <a:prstClr val="black"/>
                </a:solidFill>
                <a:effectLst/>
                <a:uLnTx/>
                <a:uFillTx/>
                <a:latin typeface="Calibri" panose="020F0502020204030204"/>
                <a:ea typeface="+mn-ea"/>
                <a:cs typeface="+mn-cs"/>
              </a:rPr>
              <a:t> český ženský spolek, dnes oslavovaný jako počátek feminismu v tuzemsku. Které cíle jsou překvapivé, odvážné? Co tu úplně chybí a proč</a:t>
            </a:r>
            <a:r>
              <a:rPr kumimoji="0" lang="pl-PL" sz="18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106103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Satira na ženskou emancipaci (1910)</a:t>
            </a:r>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a:xfrm>
            <a:off x="839788" y="2057400"/>
            <a:ext cx="3932237" cy="2694214"/>
          </a:xfrm>
        </p:spPr>
        <p:txBody>
          <a:bodyPr/>
          <a:lstStyle/>
          <a:p>
            <a:r>
              <a:rPr lang="pl-PL" i="1" dirty="0"/>
              <a:t>„Ty holka z Minervy, nervi mi nervy!”</a:t>
            </a:r>
            <a:endParaRPr lang="cs-CZ" i="1" dirty="0"/>
          </a:p>
        </p:txBody>
      </p:sp>
      <p:pic>
        <p:nvPicPr>
          <p:cNvPr id="5" name="Obrázek 4"/>
          <p:cNvPicPr>
            <a:picLocks noChangeAspect="1"/>
          </p:cNvPicPr>
          <p:nvPr/>
        </p:nvPicPr>
        <p:blipFill>
          <a:blip r:embed="rId2"/>
          <a:stretch>
            <a:fillRect/>
          </a:stretch>
        </p:blipFill>
        <p:spPr>
          <a:xfrm>
            <a:off x="4906735" y="617080"/>
            <a:ext cx="6359979" cy="6270172"/>
          </a:xfrm>
          <a:prstGeom prst="rect">
            <a:avLst/>
          </a:prstGeom>
        </p:spPr>
      </p:pic>
      <p:sp>
        <p:nvSpPr>
          <p:cNvPr id="6" name="Obdélník 5"/>
          <p:cNvSpPr/>
          <p:nvPr/>
        </p:nvSpPr>
        <p:spPr>
          <a:xfrm>
            <a:off x="839788" y="3105835"/>
            <a:ext cx="2932112"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t>Naráží</a:t>
            </a:r>
            <a:r>
              <a:rPr kumimoji="0" lang="pl-PL" sz="1800" b="0" i="0" u="none" strike="noStrike" kern="1200" cap="none" spc="0" normalizeH="0" noProof="0" dirty="0">
                <a:ln>
                  <a:noFill/>
                </a:ln>
                <a:solidFill>
                  <a:prstClr val="black"/>
                </a:solidFill>
                <a:effectLst/>
                <a:uLnTx/>
                <a:uFillTx/>
                <a:latin typeface="Calibri" panose="020F0502020204030204"/>
                <a:ea typeface="+mn-ea"/>
                <a:cs typeface="+mn-cs"/>
              </a:rPr>
              <a:t> na malou atraktivitu prvních absolventech Minervy jako manželek.</a:t>
            </a:r>
            <a: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bdélník 6"/>
          <p:cNvSpPr/>
          <p:nvPr/>
        </p:nvSpPr>
        <p:spPr>
          <a:xfrm>
            <a:off x="269422" y="2828836"/>
            <a:ext cx="1241326"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09820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Politika rovnoprávnosti v sociální demokracii </a:t>
            </a:r>
          </a:p>
        </p:txBody>
      </p:sp>
      <p:sp>
        <p:nvSpPr>
          <p:cNvPr id="3" name="Zástupný symbol pro obsah 2"/>
          <p:cNvSpPr>
            <a:spLocks noGrp="1"/>
          </p:cNvSpPr>
          <p:nvPr>
            <p:ph idx="1"/>
          </p:nvPr>
        </p:nvSpPr>
        <p:spPr/>
        <p:txBody>
          <a:bodyPr>
            <a:normAutofit lnSpcReduction="10000"/>
          </a:bodyPr>
          <a:lstStyle/>
          <a:p>
            <a:r>
              <a:rPr lang="pl-PL" dirty="0"/>
              <a:t>Mladý socialista Karl Kneschke o emancipaci pohlaví v mládežnické organizaci sociální demokracie v Liberci (1911):</a:t>
            </a:r>
          </a:p>
          <a:p>
            <a:pPr marL="0" indent="0">
              <a:buNone/>
            </a:pPr>
            <a:r>
              <a:rPr lang="pl-PL" dirty="0"/>
              <a:t>„</a:t>
            </a:r>
            <a:r>
              <a:rPr lang="pl-PL" i="1" dirty="0"/>
              <a:t>Matky dospívajících děvčat se zpočátku obávaly, aby se jim dcerky v organizaci „nezkazily”, proto si žádaly důkladný dohled nad vztahy obou pohlaví. Otce to moc nezajímalo, ti se spíše báli našeho politického radikalismu a taktických chyb nezkušeného mládí. V organizaci vznikla hodnotnější partnerství, než bylo tehdy zvykem na tanečním parketu. A já, když mi bylo devatenáct let, počítal jsem aspoň deset devčat mezi své nejbližší přátele, ale neměl jsem žádnou milenku. Ani jsem se nenaučil tancovat, ale zato ctít dívky a rovnost pohlaví ve všech směrech bez mrknutí oka.</a:t>
            </a:r>
            <a:r>
              <a:rPr lang="pl-PL" dirty="0"/>
              <a:t>” </a:t>
            </a:r>
            <a:endParaRPr lang="cs-CZ" dirty="0"/>
          </a:p>
        </p:txBody>
      </p:sp>
      <p:sp>
        <p:nvSpPr>
          <p:cNvPr id="4" name="Obdélník 3"/>
          <p:cNvSpPr/>
          <p:nvPr/>
        </p:nvSpPr>
        <p:spPr>
          <a:xfrm>
            <a:off x="5404756" y="2828836"/>
            <a:ext cx="5289747" cy="39703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t>Autor tu vyjadřuje svůj ideál mládeže jako avantgardy nových genderových vztahů, vyjadřuje válku se starou morálkou a sen o kolektivistické budoucnosti. Dokážete spojit tyto ideje</a:t>
            </a:r>
            <a:r>
              <a:rPr kumimoji="0" lang="pl-PL" sz="1800" b="0" i="0" u="none" strike="noStrike" kern="1200" cap="none" spc="0" normalizeH="0" noProof="0" dirty="0">
                <a:ln>
                  <a:noFill/>
                </a:ln>
                <a:solidFill>
                  <a:prstClr val="black"/>
                </a:solidFill>
                <a:effectLst/>
                <a:uLnTx/>
                <a:uFillTx/>
                <a:latin typeface="Calibri" panose="020F0502020204030204"/>
                <a:ea typeface="+mn-ea"/>
                <a:cs typeface="+mn-cs"/>
              </a:rPr>
              <a:t> s fragmenty textu?</a:t>
            </a:r>
            <a: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025248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pl-PL" dirty="0"/>
              <a:t>Krize mužství v 19. století jako téma </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lstStyle/>
          <a:p>
            <a:r>
              <a:rPr lang="pl-PL" dirty="0"/>
              <a:t>První debaty o tématu již na přelomu 17. a 18. století (Molière), tzv. preciozky i preciozové</a:t>
            </a:r>
          </a:p>
          <a:p>
            <a:r>
              <a:rPr lang="pl-PL" dirty="0"/>
              <a:t>Průmyslová revoluce jako oddělení člověka od jeho kořenů: od přírody, od rodiny, dehumanizace práce v mechanizovaných provozech </a:t>
            </a:r>
          </a:p>
          <a:p>
            <a:r>
              <a:rPr lang="cs-CZ" dirty="0"/>
              <a:t>Katastrofa mužnosti let 1914-1918</a:t>
            </a:r>
          </a:p>
        </p:txBody>
      </p:sp>
      <p:pic>
        <p:nvPicPr>
          <p:cNvPr id="6" name="Obrázek 5"/>
          <p:cNvPicPr>
            <a:picLocks noChangeAspect="1"/>
          </p:cNvPicPr>
          <p:nvPr/>
        </p:nvPicPr>
        <p:blipFill>
          <a:blip r:embed="rId2"/>
          <a:stretch>
            <a:fillRect/>
          </a:stretch>
        </p:blipFill>
        <p:spPr>
          <a:xfrm>
            <a:off x="4831216" y="0"/>
            <a:ext cx="3375932" cy="3495675"/>
          </a:xfrm>
          <a:prstGeom prst="rect">
            <a:avLst/>
          </a:prstGeom>
        </p:spPr>
      </p:pic>
      <p:pic>
        <p:nvPicPr>
          <p:cNvPr id="7" name="Obrázek 6"/>
          <p:cNvPicPr>
            <a:picLocks noChangeAspect="1"/>
          </p:cNvPicPr>
          <p:nvPr/>
        </p:nvPicPr>
        <p:blipFill>
          <a:blip r:embed="rId3"/>
          <a:stretch>
            <a:fillRect/>
          </a:stretch>
        </p:blipFill>
        <p:spPr>
          <a:xfrm>
            <a:off x="3260895" y="4201884"/>
            <a:ext cx="4825093" cy="2435679"/>
          </a:xfrm>
          <a:prstGeom prst="rect">
            <a:avLst/>
          </a:prstGeom>
        </p:spPr>
      </p:pic>
      <p:pic>
        <p:nvPicPr>
          <p:cNvPr id="9" name="Obrázek 8"/>
          <p:cNvPicPr>
            <a:picLocks noChangeAspect="1"/>
          </p:cNvPicPr>
          <p:nvPr/>
        </p:nvPicPr>
        <p:blipFill>
          <a:blip r:embed="rId4"/>
          <a:stretch>
            <a:fillRect/>
          </a:stretch>
        </p:blipFill>
        <p:spPr>
          <a:xfrm>
            <a:off x="300831" y="4510085"/>
            <a:ext cx="2505075" cy="1819275"/>
          </a:xfrm>
          <a:prstGeom prst="rect">
            <a:avLst/>
          </a:prstGeom>
        </p:spPr>
      </p:pic>
      <p:pic>
        <p:nvPicPr>
          <p:cNvPr id="10" name="Obrázek 9"/>
          <p:cNvPicPr>
            <a:picLocks noChangeAspect="1"/>
          </p:cNvPicPr>
          <p:nvPr/>
        </p:nvPicPr>
        <p:blipFill>
          <a:blip r:embed="rId5"/>
          <a:stretch>
            <a:fillRect/>
          </a:stretch>
        </p:blipFill>
        <p:spPr>
          <a:xfrm>
            <a:off x="8447258" y="742949"/>
            <a:ext cx="3657600" cy="5715000"/>
          </a:xfrm>
          <a:prstGeom prst="rect">
            <a:avLst/>
          </a:prstGeom>
        </p:spPr>
      </p:pic>
    </p:spTree>
    <p:extLst>
      <p:ext uri="{BB962C8B-B14F-4D97-AF65-F5344CB8AC3E}">
        <p14:creationId xmlns:p14="http://schemas.microsoft.com/office/powerpoint/2010/main" val="42516392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F8BEE0-B2D5-40E7-B34E-40D699B4C8A7}"/>
              </a:ext>
            </a:extLst>
          </p:cNvPr>
          <p:cNvSpPr>
            <a:spLocks noGrp="1"/>
          </p:cNvSpPr>
          <p:nvPr>
            <p:ph type="title"/>
          </p:nvPr>
        </p:nvSpPr>
        <p:spPr/>
        <p:txBody>
          <a:bodyPr/>
          <a:lstStyle/>
          <a:p>
            <a:r>
              <a:rPr lang="cs-CZ" dirty="0">
                <a:cs typeface="Calibri Light"/>
              </a:rPr>
              <a:t>Aktéři emancipačního hnutí</a:t>
            </a:r>
            <a:endParaRPr lang="cs-CZ" dirty="0"/>
          </a:p>
        </p:txBody>
      </p:sp>
      <p:sp>
        <p:nvSpPr>
          <p:cNvPr id="3" name="Zástupný obsah 2">
            <a:extLst>
              <a:ext uri="{FF2B5EF4-FFF2-40B4-BE49-F238E27FC236}">
                <a16:creationId xmlns:a16="http://schemas.microsoft.com/office/drawing/2014/main" id="{3FC3B366-04F4-4AEE-8F09-5366D2A5243D}"/>
              </a:ext>
            </a:extLst>
          </p:cNvPr>
          <p:cNvSpPr>
            <a:spLocks noGrp="1"/>
          </p:cNvSpPr>
          <p:nvPr>
            <p:ph idx="1"/>
          </p:nvPr>
        </p:nvSpPr>
        <p:spPr/>
        <p:txBody>
          <a:bodyPr vert="horz" lIns="91440" tIns="45720" rIns="91440" bIns="45720" rtlCol="0" anchor="t">
            <a:normAutofit/>
          </a:bodyPr>
          <a:lstStyle/>
          <a:p>
            <a:r>
              <a:rPr lang="cs-CZ" dirty="0">
                <a:cs typeface="Calibri"/>
              </a:rPr>
              <a:t>Tzv. Ženské hnutí: Americký klub dám, Gymnázium Minerva, Vesna, významná role mužů - Vojta Náprstek, František Mareš ad.</a:t>
            </a:r>
          </a:p>
          <a:p>
            <a:r>
              <a:rPr lang="cs-CZ" dirty="0">
                <a:cs typeface="Calibri"/>
              </a:rPr>
              <a:t>Nejznámější reprezentantky: Božena Němcová, Eliška Krásnohorská, Tereza Nováková</a:t>
            </a:r>
          </a:p>
          <a:p>
            <a:r>
              <a:rPr lang="cs-CZ" dirty="0">
                <a:cs typeface="Calibri"/>
              </a:rPr>
              <a:t>Změny v mužském genderu: slábnutí významu genderového vzoru vojáka/důstojníka ve prospěch civilně pojatého vzoru mužství: sportovec, Sokol, skaut, tramp... Aktéři dobové debaty: Miroslav Tyrš, Jindřich </a:t>
            </a:r>
            <a:r>
              <a:rPr lang="cs-CZ" dirty="0" err="1">
                <a:cs typeface="Calibri"/>
              </a:rPr>
              <a:t>Fuegner</a:t>
            </a:r>
            <a:r>
              <a:rPr lang="cs-CZ" dirty="0">
                <a:cs typeface="Calibri"/>
              </a:rPr>
              <a:t>, Gustav </a:t>
            </a:r>
            <a:r>
              <a:rPr lang="cs-CZ" dirty="0" err="1">
                <a:cs typeface="Calibri"/>
              </a:rPr>
              <a:t>Frištenský</a:t>
            </a:r>
            <a:r>
              <a:rPr lang="cs-CZ" dirty="0">
                <a:cs typeface="Calibri"/>
              </a:rPr>
              <a:t>, Jiří Jaroslav Guth- Jarkovský, Josef </a:t>
            </a:r>
            <a:r>
              <a:rPr lang="cs-CZ" dirty="0" err="1">
                <a:cs typeface="Calibri"/>
              </a:rPr>
              <a:t>Roessler-Ořovský</a:t>
            </a:r>
            <a:r>
              <a:rPr lang="cs-CZ" dirty="0">
                <a:cs typeface="Calibri"/>
              </a:rPr>
              <a:t>, Benjamin Svojsík, Bob Hurikán... </a:t>
            </a:r>
            <a:endParaRPr lang="cs-CZ" dirty="0"/>
          </a:p>
        </p:txBody>
      </p:sp>
    </p:spTree>
    <p:extLst>
      <p:ext uri="{BB962C8B-B14F-4D97-AF65-F5344CB8AC3E}">
        <p14:creationId xmlns:p14="http://schemas.microsoft.com/office/powerpoint/2010/main" val="465915554"/>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35D0F69C5940740A674E71F45CEDF61" ma:contentTypeVersion="2" ma:contentTypeDescription="Vytvoří nový dokument" ma:contentTypeScope="" ma:versionID="a96537b6af7e98a33fce972b43f008ed">
  <xsd:schema xmlns:xsd="http://www.w3.org/2001/XMLSchema" xmlns:xs="http://www.w3.org/2001/XMLSchema" xmlns:p="http://schemas.microsoft.com/office/2006/metadata/properties" xmlns:ns2="0e0ffad9-6f23-4f29-9e9c-af18ac514ed0" targetNamespace="http://schemas.microsoft.com/office/2006/metadata/properties" ma:root="true" ma:fieldsID="03c732fd9e486a49262324a1199a4c94" ns2:_="">
    <xsd:import namespace="0e0ffad9-6f23-4f29-9e9c-af18ac514ed0"/>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0ffad9-6f23-4f29-9e9c-af18ac514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D505D70-2E21-4EC8-A1A4-83CB176847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0ffad9-6f23-4f29-9e9c-af18ac514e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4286CC6-1D3B-411E-8855-6CA7A26A97A9}">
  <ds:schemaRefs>
    <ds:schemaRef ds:uri="http://schemas.microsoft.com/sharepoint/v3/contenttype/forms"/>
  </ds:schemaRefs>
</ds:datastoreItem>
</file>

<file path=customXml/itemProps3.xml><?xml version="1.0" encoding="utf-8"?>
<ds:datastoreItem xmlns:ds="http://schemas.openxmlformats.org/officeDocument/2006/customXml" ds:itemID="{4921275C-00FC-44E0-875E-5840574BE093}">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7837</Words>
  <Application>Microsoft Office PowerPoint</Application>
  <PresentationFormat>Širokoúhlá obrazovka</PresentationFormat>
  <Paragraphs>675</Paragraphs>
  <Slides>97</Slides>
  <Notes>0</Notes>
  <HiddenSlides>0</HiddenSlides>
  <MMClips>0</MMClips>
  <ScaleCrop>false</ScaleCrop>
  <HeadingPairs>
    <vt:vector size="6" baseType="variant">
      <vt:variant>
        <vt:lpstr>Použitá písma</vt:lpstr>
      </vt:variant>
      <vt:variant>
        <vt:i4>3</vt:i4>
      </vt:variant>
      <vt:variant>
        <vt:lpstr>Motiv</vt:lpstr>
      </vt:variant>
      <vt:variant>
        <vt:i4>2</vt:i4>
      </vt:variant>
      <vt:variant>
        <vt:lpstr>Nadpisy snímků</vt:lpstr>
      </vt:variant>
      <vt:variant>
        <vt:i4>97</vt:i4>
      </vt:variant>
    </vt:vector>
  </HeadingPairs>
  <TitlesOfParts>
    <vt:vector size="102" baseType="lpstr">
      <vt:lpstr>Arial</vt:lpstr>
      <vt:lpstr>Calibri</vt:lpstr>
      <vt:lpstr>Calibri Light</vt:lpstr>
      <vt:lpstr>Motiv Office</vt:lpstr>
      <vt:lpstr>1_Motiv Office</vt:lpstr>
      <vt:lpstr>České dějiny 19. století</vt:lpstr>
      <vt:lpstr>Doporučená literatura</vt:lpstr>
      <vt:lpstr>Hlavní témata epochy</vt:lpstr>
      <vt:lpstr>Habsburská říše – mezi starým a novým</vt:lpstr>
      <vt:lpstr>Hlavní etapy územních změn habsburské monarchie</vt:lpstr>
      <vt:lpstr>Prezentace aplikace PowerPoint</vt:lpstr>
      <vt:lpstr>Základní znaky ústavního vývoje Rakouska v 19. století</vt:lpstr>
      <vt:lpstr>Úroveň demokracie v Rakousku</vt:lpstr>
      <vt:lpstr>Mezníky rakouského ústavního vývoje</vt:lpstr>
      <vt:lpstr>František Josef I.</vt:lpstr>
      <vt:lpstr>FJI: zdůvodnění neoabsolutistické vlády a slib ústavnosti (1860)</vt:lpstr>
      <vt:lpstr>Organizace návštěvy císaře Františka Josefa v Brně 1892 (pořadatelské pokyny k řazení institucí a spolků): </vt:lpstr>
      <vt:lpstr>Pozice českých zemích v modernizačních procesech</vt:lpstr>
      <vt:lpstr>Hlavní znaky sociálního profilu českých zemí 19. století</vt:lpstr>
      <vt:lpstr>Psaní do Frankfurtu (1848) – Fr. Palacký aneb program federalistů</vt:lpstr>
      <vt:lpstr>Slabiny českého federalismu</vt:lpstr>
      <vt:lpstr>Hospodářský a sociální profil českých zemí</vt:lpstr>
      <vt:lpstr>Podíl sociálních složek na obyvatelstvu </vt:lpstr>
      <vt:lpstr>Aristokracie</vt:lpstr>
      <vt:lpstr>Aristokracie</vt:lpstr>
      <vt:lpstr>Největší vlastníci pozemků před pozemkovou reformou (1919–1920) </vt:lpstr>
      <vt:lpstr>Majetky rodiny Schwarzenberg v českých zemích </vt:lpstr>
      <vt:lpstr>Majetky rodiny Liechtenstein v českých a rakouských zemích </vt:lpstr>
      <vt:lpstr>Josef Pekař a debata o roli šlechty v českých dějinách</vt:lpstr>
      <vt:lpstr>Důležité pojmy</vt:lpstr>
      <vt:lpstr> Nostitzovo divadlo (1783)</vt:lpstr>
      <vt:lpstr>Projekty historického výzkumu financované šlechtou</vt:lpstr>
      <vt:lpstr>Šlechta a jazyk </vt:lpstr>
      <vt:lpstr>GLASSHEIM, Eagle: Urození nacionalisté... : </vt:lpstr>
      <vt:lpstr>Sdílení „národních hodnot” na příkladu Schwarzenberků </vt:lpstr>
      <vt:lpstr>Prezentace aplikace PowerPoint</vt:lpstr>
      <vt:lpstr>Jan Neruda o šlechtě 1869</vt:lpstr>
      <vt:lpstr>Měšťanstvo</vt:lpstr>
      <vt:lpstr>Buržoazie: Gustav Adolf Schoeller</vt:lpstr>
      <vt:lpstr> Drobné měšťanstvo: řemeslníci a kupci</vt:lpstr>
      <vt:lpstr>Vlastníci nemovitostí </vt:lpstr>
      <vt:lpstr>     Vzdělané měšťanstvo – rozporuplní nositelé „českého snu“</vt:lpstr>
      <vt:lpstr>Hospodářské změny v gesci měšťanstva</vt:lpstr>
      <vt:lpstr>Funkce spolků v epoše liberální </vt:lpstr>
      <vt:lpstr>Vývoj zákonodárství </vt:lpstr>
      <vt:lpstr>Josef Holeček (mladočech) o           staročeském spolku (1873)  </vt:lpstr>
      <vt:lpstr>Význam spolků podle početnosti (1890) </vt:lpstr>
      <vt:lpstr>Spolky v boji o veřejný prostor </vt:lpstr>
      <vt:lpstr>Ideál české hospody (Josef Lada, 1932) </vt:lpstr>
      <vt:lpstr>Role žen ve spolcích liberálně - národních </vt:lpstr>
      <vt:lpstr>Spolky v době přechodu k masové společnosti </vt:lpstr>
      <vt:lpstr>Spolky na začátku 20. století </vt:lpstr>
      <vt:lpstr>Význam obecní samosprávy pro emancipaci měšťanstva</vt:lpstr>
      <vt:lpstr>Aristokratická a dělnická kritika  měšťanstva ve dvou citátech</vt:lpstr>
      <vt:lpstr>Umělecká reflexe konce měšťanstva (1937)</vt:lpstr>
      <vt:lpstr>Dělnictvo</vt:lpstr>
      <vt:lpstr>Prezentace aplikace PowerPoint</vt:lpstr>
      <vt:lpstr>Dělnictvo</vt:lpstr>
      <vt:lpstr>Šokující obrazy ze života dělnictva – snímky dětských pomocníků v dolech </vt:lpstr>
      <vt:lpstr>Faktory ovlivňující vznik dělnictva jako společenské skupiny v 19. století</vt:lpstr>
      <vt:lpstr>Prezentace aplikace PowerPoint</vt:lpstr>
      <vt:lpstr>Prezentace aplikace PowerPoint</vt:lpstr>
      <vt:lpstr>Vůdcové rakouské sociální demokracie – německé sekce Viktor Adler, polské Ignacy Daszyński a české Josef Hybeš </vt:lpstr>
      <vt:lpstr>Karl Marx o přináležitosti dělnictva k národu (1848) </vt:lpstr>
      <vt:lpstr>Tzv. dělnické strany působící v českých zemích (1911) </vt:lpstr>
      <vt:lpstr>    Karikatura snah českých měšťanských stran o včlenění sociální demokracie do národního hnutí </vt:lpstr>
      <vt:lpstr>Kritika mladého socialisty adresovaná poměrům v sociálnědemokratických spolcích (1912) </vt:lpstr>
      <vt:lpstr>„Teuerungsrevolte“ Ottakring 1911 – nová podoba sociálních nepokojů</vt:lpstr>
      <vt:lpstr>Nové výzvy pro sociální demokracii a labilita její dějinné role (1907-1917)</vt:lpstr>
      <vt:lpstr>Dělnictvo</vt:lpstr>
      <vt:lpstr>Rolnictvo</vt:lpstr>
      <vt:lpstr>Selský dům a dům chalupníka(domkáře) </vt:lpstr>
      <vt:lpstr>Trendy ve vývoji venkovské společnosti</vt:lpstr>
      <vt:lpstr>Mýtus Josefa II. – osvoboditele rolníků</vt:lpstr>
      <vt:lpstr>Zrušení poddanství 1848</vt:lpstr>
      <vt:lpstr>Prezentace aplikace PowerPoint</vt:lpstr>
      <vt:lpstr>Plán vsi Jinačovice (1869) </vt:lpstr>
      <vt:lpstr>Mlýn </vt:lpstr>
      <vt:lpstr>Idyla české vsi</vt:lpstr>
      <vt:lpstr>Prezentace aplikace PowerPoint</vt:lpstr>
      <vt:lpstr>Vesnická škola </vt:lpstr>
      <vt:lpstr>Alternativy vývoje – východní Morava. Obrazy Joži Úprky</vt:lpstr>
      <vt:lpstr>Proměna sociální prestiže rolnictva</vt:lpstr>
      <vt:lpstr>Prezentace aplikace PowerPoint</vt:lpstr>
      <vt:lpstr>Morava jako Musterland</vt:lpstr>
      <vt:lpstr>Prezentace aplikace PowerPoint</vt:lpstr>
      <vt:lpstr>Politické členění (západní části říše) Předlitavska</vt:lpstr>
      <vt:lpstr>Národnostní skladba zemí podle obcovací řeči 1910</vt:lpstr>
      <vt:lpstr>Specifika tzv. národnostní otázky v Rakousku I.</vt:lpstr>
      <vt:lpstr>Specifika tzv. národnostní otázky                       v Rakousku II.</vt:lpstr>
      <vt:lpstr>Specifika tzv. národnostní otázky                       v Rakousku III.</vt:lpstr>
      <vt:lpstr>Specifika národnostní otázky v Rakousku IV.</vt:lpstr>
      <vt:lpstr>Nacionální konflikt a možnosti smíru</vt:lpstr>
      <vt:lpstr>Místodržící v Čechách Franz hrabě Thun v dopise bratrovi 28.2. 1914 </vt:lpstr>
      <vt:lpstr> Memorandum Rady města Smíchova Františku hraběti Thunovi ku příležitosti jeho abdikace na úřad místodržitele 30.3. 1914:  </vt:lpstr>
      <vt:lpstr>Genderový vývoj české společnosti 19. století</vt:lpstr>
      <vt:lpstr>Podíl branží na 10.000 zaměstnaných žen (1880) </vt:lpstr>
      <vt:lpstr>Programové prohlášení Amerického klubu dám 1869 </vt:lpstr>
      <vt:lpstr>Satira na ženskou emancipaci (1910)</vt:lpstr>
      <vt:lpstr>Politika rovnoprávnosti v sociální demokracii </vt:lpstr>
      <vt:lpstr>Krize mužství v 19. století jako téma </vt:lpstr>
      <vt:lpstr>Aktéři emancipačního hnutí</vt:lpstr>
    </vt:vector>
  </TitlesOfParts>
  <Company>FFMU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České dějiny 19. století</dc:title>
  <dc:creator>Lukáš Fasora</dc:creator>
  <cp:lastModifiedBy>Lukáš Fasora</cp:lastModifiedBy>
  <cp:revision>411</cp:revision>
  <dcterms:created xsi:type="dcterms:W3CDTF">2020-04-10T13:04:07Z</dcterms:created>
  <dcterms:modified xsi:type="dcterms:W3CDTF">2023-03-24T12:56:53Z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0x010100235D0F69C5940740A674E71F45CEDF61</vt:lpwstr>
  </property>
</Properties>
</file>