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68" r:id="rId4"/>
    <p:sldId id="285" r:id="rId5"/>
    <p:sldId id="286" r:id="rId6"/>
    <p:sldId id="259" r:id="rId7"/>
    <p:sldId id="287" r:id="rId8"/>
    <p:sldId id="264" r:id="rId9"/>
    <p:sldId id="265" r:id="rId10"/>
    <p:sldId id="27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D706A-5572-4E13-A12A-CCA2D2EF9E5B}" v="2" dt="2024-04-19T12:29:03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8BB0A097-EBB6-4A00-8044-656A12088431}"/>
    <pc:docChg chg="modSld">
      <pc:chgData name="Petr Kalina" userId="c562be8a-72c8-4d98-8725-854d52c71664" providerId="ADAL" clId="{8BB0A097-EBB6-4A00-8044-656A12088431}" dt="2022-03-24T07:34:18.069" v="6" actId="122"/>
      <pc:docMkLst>
        <pc:docMk/>
      </pc:docMkLst>
      <pc:sldChg chg="modSp mod modAnim">
        <pc:chgData name="Petr Kalina" userId="c562be8a-72c8-4d98-8725-854d52c71664" providerId="ADAL" clId="{8BB0A097-EBB6-4A00-8044-656A12088431}" dt="2022-03-24T07:34:18.069" v="6" actId="122"/>
        <pc:sldMkLst>
          <pc:docMk/>
          <pc:sldMk cId="1638467674" sldId="285"/>
        </pc:sldMkLst>
        <pc:spChg chg="mod">
          <ac:chgData name="Petr Kalina" userId="c562be8a-72c8-4d98-8725-854d52c71664" providerId="ADAL" clId="{8BB0A097-EBB6-4A00-8044-656A12088431}" dt="2022-03-24T07:34:07.591" v="2" actId="21"/>
          <ac:spMkLst>
            <pc:docMk/>
            <pc:sldMk cId="1638467674" sldId="285"/>
            <ac:spMk id="4" creationId="{00000000-0000-0000-0000-000000000000}"/>
          </ac:spMkLst>
        </pc:spChg>
        <pc:spChg chg="mod">
          <ac:chgData name="Petr Kalina" userId="c562be8a-72c8-4d98-8725-854d52c71664" providerId="ADAL" clId="{8BB0A097-EBB6-4A00-8044-656A12088431}" dt="2022-03-24T07:34:18.069" v="6" actId="122"/>
          <ac:spMkLst>
            <pc:docMk/>
            <pc:sldMk cId="1638467674" sldId="285"/>
            <ac:spMk id="7" creationId="{00000000-0000-0000-0000-000000000000}"/>
          </ac:spMkLst>
        </pc:spChg>
      </pc:sldChg>
    </pc:docChg>
  </pc:docChgLst>
  <pc:docChgLst>
    <pc:chgData name="Petr Kalina" userId="c562be8a-72c8-4d98-8725-854d52c71664" providerId="ADAL" clId="{D81D706A-5572-4E13-A12A-CCA2D2EF9E5B}"/>
    <pc:docChg chg="addSld modSld">
      <pc:chgData name="Petr Kalina" userId="c562be8a-72c8-4d98-8725-854d52c71664" providerId="ADAL" clId="{D81D706A-5572-4E13-A12A-CCA2D2EF9E5B}" dt="2024-04-19T12:29:22.930" v="5" actId="14100"/>
      <pc:docMkLst>
        <pc:docMk/>
      </pc:docMkLst>
      <pc:sldChg chg="add">
        <pc:chgData name="Petr Kalina" userId="c562be8a-72c8-4d98-8725-854d52c71664" providerId="ADAL" clId="{D81D706A-5572-4E13-A12A-CCA2D2EF9E5B}" dt="2024-04-19T12:29:03.741" v="1"/>
        <pc:sldMkLst>
          <pc:docMk/>
          <pc:sldMk cId="3008048127" sldId="259"/>
        </pc:sldMkLst>
      </pc:sldChg>
      <pc:sldChg chg="modSp add mod">
        <pc:chgData name="Petr Kalina" userId="c562be8a-72c8-4d98-8725-854d52c71664" providerId="ADAL" clId="{D81D706A-5572-4E13-A12A-CCA2D2EF9E5B}" dt="2024-04-19T12:29:22.930" v="5" actId="14100"/>
        <pc:sldMkLst>
          <pc:docMk/>
          <pc:sldMk cId="2296387217" sldId="264"/>
        </pc:sldMkLst>
        <pc:spChg chg="mod">
          <ac:chgData name="Petr Kalina" userId="c562be8a-72c8-4d98-8725-854d52c71664" providerId="ADAL" clId="{D81D706A-5572-4E13-A12A-CCA2D2EF9E5B}" dt="2024-04-19T12:29:22.930" v="5" actId="14100"/>
          <ac:spMkLst>
            <pc:docMk/>
            <pc:sldMk cId="2296387217" sldId="264"/>
            <ac:spMk id="3" creationId="{00000000-0000-0000-0000-000000000000}"/>
          </ac:spMkLst>
        </pc:spChg>
      </pc:sldChg>
      <pc:sldChg chg="add">
        <pc:chgData name="Petr Kalina" userId="c562be8a-72c8-4d98-8725-854d52c71664" providerId="ADAL" clId="{D81D706A-5572-4E13-A12A-CCA2D2EF9E5B}" dt="2024-04-19T12:29:03.741" v="1"/>
        <pc:sldMkLst>
          <pc:docMk/>
          <pc:sldMk cId="2278513325" sldId="265"/>
        </pc:sldMkLst>
      </pc:sldChg>
      <pc:sldChg chg="modSp">
        <pc:chgData name="Petr Kalina" userId="c562be8a-72c8-4d98-8725-854d52c71664" providerId="ADAL" clId="{D81D706A-5572-4E13-A12A-CCA2D2EF9E5B}" dt="2024-04-19T12:27:52.136" v="0"/>
        <pc:sldMkLst>
          <pc:docMk/>
          <pc:sldMk cId="0" sldId="268"/>
        </pc:sldMkLst>
        <pc:spChg chg="mod">
          <ac:chgData name="Petr Kalina" userId="c562be8a-72c8-4d98-8725-854d52c71664" providerId="ADAL" clId="{D81D706A-5572-4E13-A12A-CCA2D2EF9E5B}" dt="2024-04-19T12:27:52.136" v="0"/>
          <ac:spMkLst>
            <pc:docMk/>
            <pc:sldMk cId="0" sldId="268"/>
            <ac:spMk id="39939" creationId="{00000000-0000-0000-0000-000000000000}"/>
          </ac:spMkLst>
        </pc:spChg>
      </pc:sldChg>
      <pc:sldChg chg="add">
        <pc:chgData name="Petr Kalina" userId="c562be8a-72c8-4d98-8725-854d52c71664" providerId="ADAL" clId="{D81D706A-5572-4E13-A12A-CCA2D2EF9E5B}" dt="2024-04-19T12:29:03.741" v="1"/>
        <pc:sldMkLst>
          <pc:docMk/>
          <pc:sldMk cId="3038268992" sldId="271"/>
        </pc:sldMkLst>
      </pc:sldChg>
      <pc:sldChg chg="modSp add mod">
        <pc:chgData name="Petr Kalina" userId="c562be8a-72c8-4d98-8725-854d52c71664" providerId="ADAL" clId="{D81D706A-5572-4E13-A12A-CCA2D2EF9E5B}" dt="2024-04-19T12:29:15.393" v="4" actId="14100"/>
        <pc:sldMkLst>
          <pc:docMk/>
          <pc:sldMk cId="3157241555" sldId="287"/>
        </pc:sldMkLst>
        <pc:spChg chg="mod">
          <ac:chgData name="Petr Kalina" userId="c562be8a-72c8-4d98-8725-854d52c71664" providerId="ADAL" clId="{D81D706A-5572-4E13-A12A-CCA2D2EF9E5B}" dt="2024-04-19T12:29:15.393" v="4" actId="14100"/>
          <ac:spMkLst>
            <pc:docMk/>
            <pc:sldMk cId="3157241555" sldId="28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4A669-A6E8-41AF-8740-BFD430FEF0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80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F61AB-97BD-4BBA-BFBF-6B2156E8E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7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05DE7-2FB1-4513-A6A7-A24007D42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7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7E3FD-75E2-4348-BA7D-B74EEEC59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7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57A1-8495-4D24-A04A-1AC8F3691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4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430EB-482D-49C0-9058-6CE57C6FB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9BDB2-CB4D-423A-9573-2E3ED1CA8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3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D822-D154-40D8-A448-70C74ACC5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16B3-0403-41BD-A561-FAC2FE975C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7EA7-1CF2-4D8E-A3A9-BB58B88593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71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C5E-E00E-441A-A05F-99730840F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18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18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18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FA951F1-7CA5-46F1-8EB4-BCC87F876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376362"/>
          </a:xfrm>
        </p:spPr>
        <p:txBody>
          <a:bodyPr/>
          <a:lstStyle/>
          <a:p>
            <a:pPr eaLnBrk="1" hangingPunct="1">
              <a:defRPr/>
            </a:pPr>
            <a:r>
              <a:rPr lang="cs-CZ" sz="8000" dirty="0" err="1"/>
              <a:t>Etnoorganologie</a:t>
            </a:r>
            <a:endParaRPr lang="cs-CZ" sz="8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9939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PhDr. Petr Kalina, Ph.D.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fld id="{1B67812A-26AC-4048-9AD9-93408DF01659}" type="datetime1">
              <a:rPr lang="cs-CZ" smtClean="0"/>
              <a:pPr eaLnBrk="1" hangingPunct="1">
                <a:defRPr/>
              </a:pPr>
              <a:t>19.04.2024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974126" y="476672"/>
            <a:ext cx="3195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Pavel Kurfürst, 2002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08406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Folkloristické soubory: </a:t>
            </a:r>
          </a:p>
          <a:p>
            <a:pPr algn="ctr"/>
            <a:endParaRPr lang="cs-CZ" sz="3200" dirty="0"/>
          </a:p>
          <a:p>
            <a:r>
              <a:rPr lang="cs-CZ" sz="3200" dirty="0"/>
              <a:t>Převážně institucionalizovaná, více evokovaná než spontánní zájmová seskupení, která se v různých formách zabývají </a:t>
            </a:r>
            <a:r>
              <a:rPr lang="cs-CZ" sz="3200" dirty="0">
                <a:solidFill>
                  <a:srgbClr val="00B050"/>
                </a:solidFill>
              </a:rPr>
              <a:t>folklorní hudbou</a:t>
            </a:r>
            <a:r>
              <a:rPr lang="cs-CZ" sz="3200" dirty="0"/>
              <a:t>, </a:t>
            </a:r>
            <a:r>
              <a:rPr lang="cs-CZ" sz="3200" dirty="0">
                <a:solidFill>
                  <a:srgbClr val="00B050"/>
                </a:solidFill>
              </a:rPr>
              <a:t>folklorním tancem</a:t>
            </a:r>
            <a:r>
              <a:rPr lang="cs-CZ" sz="3200" dirty="0"/>
              <a:t>, ale v žádném případě ne </a:t>
            </a:r>
            <a:r>
              <a:rPr lang="cs-CZ" sz="3200" dirty="0">
                <a:solidFill>
                  <a:srgbClr val="FFC000"/>
                </a:solidFill>
              </a:rPr>
              <a:t>hudebním folklorem </a:t>
            </a:r>
            <a:r>
              <a:rPr lang="cs-CZ" sz="3200" dirty="0"/>
              <a:t>nebo </a:t>
            </a:r>
            <a:r>
              <a:rPr lang="cs-CZ" sz="3200" dirty="0">
                <a:solidFill>
                  <a:srgbClr val="FFC000"/>
                </a:solidFill>
              </a:rPr>
              <a:t>tanečním folklorem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26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29600" cy="2808312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 eaLnBrk="1" hangingPunct="1">
              <a:buNone/>
              <a:defRPr/>
            </a:pPr>
            <a:r>
              <a:rPr lang="cs-CZ" b="1" dirty="0" err="1"/>
              <a:t>Etnoorganologie</a:t>
            </a:r>
            <a:r>
              <a:rPr lang="cs-CZ" b="1" dirty="0"/>
              <a:t> </a:t>
            </a:r>
          </a:p>
          <a:p>
            <a:pPr algn="ctr" eaLnBrk="1" hangingPunct="1">
              <a:buNone/>
              <a:defRPr/>
            </a:pPr>
            <a:r>
              <a:rPr lang="cs-CZ" dirty="0"/>
              <a:t>je vědecká disciplína, která se zabývá studiem těch hudebních nástrojů, které byly a jsou užívány v lidových hudebních projevech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255311" y="4221088"/>
            <a:ext cx="6840760" cy="15696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Lidovost hudebních nástrojů posuzuje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etnoorganologie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především z hlediska jejich funkce v životě lidu (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hledisko sociální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 teprve v druhé řadě z hlediska technologického.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Definice lidového hudebního nástroje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pPr eaLnBrk="1" hangingPunct="1">
              <a:defRPr/>
            </a:pPr>
            <a:r>
              <a:rPr lang="cs-CZ" sz="2300" i="1" dirty="0" err="1">
                <a:effectLst/>
              </a:rPr>
              <a:t>Pri</a:t>
            </a:r>
            <a:r>
              <a:rPr lang="cs-CZ" sz="2300" i="1" dirty="0">
                <a:effectLst/>
              </a:rPr>
              <a:t> definovaní pojmu </a:t>
            </a:r>
            <a:r>
              <a:rPr lang="cs-CZ" sz="2300" i="1" dirty="0" err="1">
                <a:effectLst/>
              </a:rPr>
              <a:t>ľudového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nástroja</a:t>
            </a:r>
            <a:r>
              <a:rPr lang="cs-CZ" sz="2300" i="1" dirty="0">
                <a:effectLst/>
              </a:rPr>
              <a:t>, tým že </a:t>
            </a:r>
            <a:r>
              <a:rPr lang="cs-CZ" sz="2300" i="1" dirty="0" err="1">
                <a:effectLst/>
              </a:rPr>
              <a:t>zdôrazňujeme</a:t>
            </a:r>
            <a:r>
              <a:rPr lang="cs-CZ" sz="2300" i="1" dirty="0">
                <a:effectLst/>
              </a:rPr>
              <a:t> jeho </a:t>
            </a:r>
            <a:r>
              <a:rPr lang="cs-CZ" sz="2300" i="1" dirty="0" err="1">
                <a:effectLst/>
              </a:rPr>
              <a:t>pôvod</a:t>
            </a:r>
            <a:r>
              <a:rPr lang="cs-CZ" sz="2300" i="1" dirty="0">
                <a:effectLst/>
              </a:rPr>
              <a:t> a </a:t>
            </a:r>
            <a:r>
              <a:rPr lang="cs-CZ" sz="2300" i="1" dirty="0" err="1">
                <a:effectLst/>
              </a:rPr>
              <a:t>funkciu</a:t>
            </a:r>
            <a:r>
              <a:rPr lang="cs-CZ" sz="2300" i="1" dirty="0">
                <a:effectLst/>
              </a:rPr>
              <a:t>, rozlišujeme pojem užší a širší. Za </a:t>
            </a:r>
            <a:r>
              <a:rPr lang="cs-CZ" sz="2300" i="1" dirty="0" err="1">
                <a:effectLst/>
              </a:rPr>
              <a:t>ľudové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</a:t>
            </a:r>
            <a:r>
              <a:rPr lang="cs-CZ" sz="2300" i="1" dirty="0">
                <a:effectLst/>
              </a:rPr>
              <a:t> nástroje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užšom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zmylse</a:t>
            </a:r>
            <a:r>
              <a:rPr lang="cs-CZ" sz="2300" i="1" dirty="0">
                <a:effectLst/>
              </a:rPr>
              <a:t> považujeme také </a:t>
            </a:r>
            <a:r>
              <a:rPr lang="cs-CZ" sz="2300" i="1" dirty="0" err="1">
                <a:effectLst/>
              </a:rPr>
              <a:t>tonové</a:t>
            </a:r>
            <a:r>
              <a:rPr lang="cs-CZ" sz="2300" i="1" dirty="0">
                <a:effectLst/>
              </a:rPr>
              <a:t>  zvukové zdroje, </a:t>
            </a:r>
            <a:r>
              <a:rPr lang="cs-CZ" sz="2300" i="1" dirty="0" err="1">
                <a:effectLst/>
              </a:rPr>
              <a:t>ktoré</a:t>
            </a:r>
            <a:r>
              <a:rPr lang="cs-CZ" sz="2300" i="1" dirty="0">
                <a:effectLst/>
              </a:rPr>
              <a:t> si </a:t>
            </a:r>
            <a:r>
              <a:rPr lang="cs-CZ" sz="2300" i="1" dirty="0" err="1">
                <a:effectLst/>
              </a:rPr>
              <a:t>dedinský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samostatne</a:t>
            </a:r>
            <a:r>
              <a:rPr lang="cs-CZ" sz="2300" i="1" dirty="0">
                <a:effectLst/>
              </a:rPr>
              <a:t> a vlastnoručně zhotovil a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uchoval v </a:t>
            </a:r>
            <a:r>
              <a:rPr lang="cs-CZ" sz="2300" i="1" dirty="0" err="1">
                <a:effectLst/>
              </a:rPr>
              <a:t>priebehu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niekolkých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generácií</a:t>
            </a:r>
            <a:r>
              <a:rPr lang="cs-CZ" sz="2300" i="1" dirty="0">
                <a:effectLst/>
              </a:rPr>
              <a:t>. K 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nástrojom</a:t>
            </a:r>
            <a:r>
              <a:rPr lang="cs-CZ" sz="2300" i="1" dirty="0">
                <a:effectLst/>
              </a:rPr>
              <a:t>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širšom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zmysle</a:t>
            </a:r>
            <a:r>
              <a:rPr lang="cs-CZ" sz="2300" b="1" i="1" dirty="0">
                <a:effectLst/>
              </a:rPr>
              <a:t> </a:t>
            </a:r>
            <a:r>
              <a:rPr lang="cs-CZ" sz="2300" i="1" dirty="0" err="1">
                <a:effectLst/>
              </a:rPr>
              <a:t>zarjaďujeme</a:t>
            </a:r>
            <a:r>
              <a:rPr lang="cs-CZ" sz="2300" i="1" dirty="0">
                <a:effectLst/>
              </a:rPr>
              <a:t> okrem uvedených </a:t>
            </a:r>
            <a:r>
              <a:rPr lang="cs-CZ" sz="2300" i="1" dirty="0" err="1">
                <a:effectLst/>
              </a:rPr>
              <a:t>druhov</a:t>
            </a:r>
            <a:r>
              <a:rPr lang="cs-CZ" sz="2300" i="1" dirty="0">
                <a:effectLst/>
              </a:rPr>
              <a:t> aj nástroje </a:t>
            </a:r>
            <a:r>
              <a:rPr lang="cs-CZ" sz="2300" i="1" dirty="0" err="1">
                <a:effectLst/>
              </a:rPr>
              <a:t>profesionálnej</a:t>
            </a:r>
            <a:r>
              <a:rPr lang="cs-CZ" sz="2300" i="1" dirty="0">
                <a:effectLst/>
              </a:rPr>
              <a:t> výroby, </a:t>
            </a:r>
            <a:r>
              <a:rPr lang="cs-CZ" sz="2300" i="1" dirty="0" err="1">
                <a:effectLst/>
              </a:rPr>
              <a:t>prispôsobené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tradičným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druhom</a:t>
            </a:r>
            <a:r>
              <a:rPr lang="cs-CZ" sz="2300" i="1" dirty="0">
                <a:effectLst/>
              </a:rPr>
              <a:t>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ľudovej</a:t>
            </a:r>
            <a:r>
              <a:rPr lang="cs-CZ" sz="2300" i="1" dirty="0">
                <a:effectLst/>
              </a:rPr>
              <a:t> hudby.</a:t>
            </a:r>
          </a:p>
          <a:p>
            <a:pPr eaLnBrk="1" hangingPunct="1">
              <a:defRPr/>
            </a:pPr>
            <a:endParaRPr lang="cs-CZ" sz="2300" i="1" dirty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cs-CZ" sz="1800" dirty="0"/>
              <a:t>Ladislav </a:t>
            </a:r>
            <a:r>
              <a:rPr lang="cs-CZ" sz="1800" dirty="0" err="1"/>
              <a:t>Leng</a:t>
            </a:r>
            <a:r>
              <a:rPr lang="cs-CZ" sz="1800" dirty="0"/>
              <a:t>:</a:t>
            </a:r>
            <a:r>
              <a:rPr lang="cs-CZ" sz="1800" i="1" dirty="0"/>
              <a:t> Slovenské </a:t>
            </a:r>
            <a:r>
              <a:rPr lang="cs-CZ" sz="1800" i="1" dirty="0" err="1"/>
              <a:t>ľudové</a:t>
            </a:r>
            <a:r>
              <a:rPr lang="cs-CZ" sz="1800" i="1" dirty="0"/>
              <a:t> </a:t>
            </a:r>
            <a:r>
              <a:rPr lang="cs-CZ" sz="1800" i="1" dirty="0" err="1"/>
              <a:t>hudobné</a:t>
            </a:r>
            <a:r>
              <a:rPr lang="cs-CZ" sz="1800" i="1" dirty="0"/>
              <a:t> nástroje</a:t>
            </a:r>
            <a:r>
              <a:rPr lang="cs-CZ" sz="1800" dirty="0"/>
              <a:t>, Bratislava 1967, s. 17-18.</a:t>
            </a:r>
          </a:p>
          <a:p>
            <a:pPr eaLnBrk="1" hangingPunct="1">
              <a:defRPr/>
            </a:pP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88206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Místo „</a:t>
            </a:r>
            <a:r>
              <a:rPr lang="cs-CZ" sz="2400" b="1" dirty="0"/>
              <a:t>lidové hudební nástroje </a:t>
            </a:r>
            <a:r>
              <a:rPr lang="cs-CZ" sz="2400" b="1" dirty="0">
                <a:solidFill>
                  <a:srgbClr val="00B050"/>
                </a:solidFill>
              </a:rPr>
              <a:t>v užším slova smyslu</a:t>
            </a:r>
            <a:r>
              <a:rPr lang="cs-CZ" sz="2400" dirty="0"/>
              <a:t>“</a:t>
            </a:r>
          </a:p>
          <a:p>
            <a:pPr algn="ctr"/>
            <a:r>
              <a:rPr lang="cs-CZ" sz="2400" dirty="0"/>
              <a:t>(podřazený pojem)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231384" y="1828353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79769" y="2492896"/>
            <a:ext cx="421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lidové hudební nástroje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99592" y="3658959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Místo „</a:t>
            </a:r>
            <a:r>
              <a:rPr lang="cs-CZ" sz="2400" b="1" dirty="0"/>
              <a:t>lidové hudební nástroje </a:t>
            </a:r>
            <a:r>
              <a:rPr lang="cs-CZ" sz="2400" b="1" dirty="0">
                <a:solidFill>
                  <a:srgbClr val="00B050"/>
                </a:solidFill>
              </a:rPr>
              <a:t>v širším slova smyslu</a:t>
            </a:r>
            <a:r>
              <a:rPr lang="cs-CZ" sz="2400" dirty="0"/>
              <a:t>“</a:t>
            </a:r>
          </a:p>
          <a:p>
            <a:pPr algn="ctr"/>
            <a:r>
              <a:rPr lang="cs-CZ" sz="2400" dirty="0"/>
              <a:t>(nadřazený pojem)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4231384" y="4691421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71191" y="5464388"/>
            <a:ext cx="4836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nástroje pro lidovou hudbu</a:t>
            </a: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Definice lidového hudebního nástroje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06104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užívané ve folklórním prostředí.</a:t>
            </a:r>
          </a:p>
          <a:p>
            <a:pPr eaLnBrk="1" hangingPunct="1">
              <a:defRPr/>
            </a:pPr>
            <a:endParaRPr lang="cs-CZ" sz="2300" dirty="0"/>
          </a:p>
          <a:p>
            <a:pPr marL="0" indent="0" algn="ctr" eaLnBrk="1" hangingPunct="1">
              <a:buNone/>
              <a:defRPr/>
            </a:pPr>
            <a:r>
              <a:rPr lang="cs-CZ" sz="2300" dirty="0"/>
              <a:t>nebo</a:t>
            </a:r>
          </a:p>
          <a:p>
            <a:pPr marL="0" indent="0" algn="ctr" eaLnBrk="1" hangingPunct="1">
              <a:buNone/>
              <a:defRPr/>
            </a:pPr>
            <a:endParaRPr lang="cs-CZ" sz="2300" dirty="0"/>
          </a:p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lidového hudebního instrumentáře.</a:t>
            </a:r>
          </a:p>
          <a:p>
            <a:pPr algn="ctr" eaLnBrk="1" hangingPunct="1">
              <a:defRPr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62545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08863" y="1988840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označení různých (zpravidla novodobých) forem pěstování a využívání folklórních projevů a prvků.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422" y="702099"/>
            <a:ext cx="7875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Folklorismus/ druhá existence folklóru</a:t>
            </a:r>
            <a:r>
              <a:rPr lang="cs-CZ" sz="3600" dirty="0"/>
              <a:t> 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78467" y="4229099"/>
            <a:ext cx="4914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Slovník české hudební kultury, Praha 1997, s. 233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04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987824" y="83671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Tradiční muzikanti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tradiční muzikanty (tedy nositele prvotní existence folklóru) je nutno považovat pouze ty hudebníky, kteří se svému umění a repertoáru naučili cestou přirozené transmise folklórní tradice, tedy přímým předáváním z generace na generaci a to v prostředí, kde byl folklór přirozenou součástí života svého společenství. Muzikanti, kteří mají profesionální hudební vzdělání nebo ti, kteří přijímají repertoár z folkloristických sbírek či nahrávek, jsou považovány za nositele sekundární folklórní tradice, tedy za nositele folklorismu.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24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339752" y="82739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Tradiční hudební nástroje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jednak takové nástrojové typy, které nepřešly do folklórního užívání z profesionální hudby</a:t>
            </a:r>
          </a:p>
          <a:p>
            <a:endParaRPr lang="cs-CZ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/>
              <a:t>dále jsou to nástroje, jejichž výrobci byli amatérští řemeslníci, kteří k výrobě nepoužívali postupů převzatých z moderního profesionálního nástrojařství.</a:t>
            </a:r>
          </a:p>
        </p:txBody>
      </p:sp>
    </p:spTree>
    <p:extLst>
      <p:ext uri="{BB962C8B-B14F-4D97-AF65-F5344CB8AC3E}">
        <p14:creationId xmlns:p14="http://schemas.microsoft.com/office/powerpoint/2010/main" val="229638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55776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Tradiční hudební projevy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takové projevy považujeme jen ty, které jsou (resp. byly) konány spontánně, výše vymezenými tradičními muzikanty a (případně) na výše vymezené folklórní hudební nástroje, a to v prostředí, v němž se tyto folklórní projevy rozšířily, a ve kterých jsou plněny všechny původní funkce hudebního folklóru. Jakékoliv projevy pódiové prezentace, kdy jsou folklórní projevy vytrženy ze svého přirozeného prostředí a u nichž je zachována a stavěna do popředí výhradně funkce estetická považujeme za projev druhotné existence folklóru.</a:t>
            </a:r>
          </a:p>
        </p:txBody>
      </p:sp>
    </p:spTree>
    <p:extLst>
      <p:ext uri="{BB962C8B-B14F-4D97-AF65-F5344CB8AC3E}">
        <p14:creationId xmlns:p14="http://schemas.microsoft.com/office/powerpoint/2010/main" val="22785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0</TotalTime>
  <Words>504</Words>
  <Application>Microsoft Office PowerPoint</Application>
  <PresentationFormat>Předvádění na obrazovce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Kruhy na vodě</vt:lpstr>
      <vt:lpstr>Etnoorganologie</vt:lpstr>
      <vt:lpstr>Prezentace aplikace PowerPoint</vt:lpstr>
      <vt:lpstr>Definice lidového hudebního nástroje</vt:lpstr>
      <vt:lpstr>Prezentace aplikace PowerPoint</vt:lpstr>
      <vt:lpstr>Definice lidového hudebního nástroje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Lucylla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akustika</dc:title>
  <dc:creator>Lucylla</dc:creator>
  <cp:lastModifiedBy>Petr Kalina</cp:lastModifiedBy>
  <cp:revision>24</cp:revision>
  <dcterms:created xsi:type="dcterms:W3CDTF">2007-02-18T18:39:06Z</dcterms:created>
  <dcterms:modified xsi:type="dcterms:W3CDTF">2024-04-19T12:29:23Z</dcterms:modified>
</cp:coreProperties>
</file>