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4"/>
  </p:notesMasterIdLst>
  <p:sldIdLst>
    <p:sldId id="256" r:id="rId4"/>
    <p:sldId id="304" r:id="rId5"/>
    <p:sldId id="306" r:id="rId6"/>
    <p:sldId id="305" r:id="rId7"/>
    <p:sldId id="308" r:id="rId8"/>
    <p:sldId id="307" r:id="rId9"/>
    <p:sldId id="309" r:id="rId10"/>
    <p:sldId id="310" r:id="rId11"/>
    <p:sldId id="301" r:id="rId12"/>
    <p:sldId id="303" r:id="rId13"/>
    <p:sldId id="311" r:id="rId14"/>
    <p:sldId id="258" r:id="rId15"/>
    <p:sldId id="259" r:id="rId16"/>
    <p:sldId id="260" r:id="rId17"/>
    <p:sldId id="263" r:id="rId18"/>
    <p:sldId id="261" r:id="rId19"/>
    <p:sldId id="262" r:id="rId20"/>
    <p:sldId id="264" r:id="rId21"/>
    <p:sldId id="265" r:id="rId22"/>
    <p:sldId id="266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7" r:id="rId41"/>
    <p:sldId id="288" r:id="rId42"/>
    <p:sldId id="289" r:id="rId43"/>
    <p:sldId id="290" r:id="rId44"/>
    <p:sldId id="302" r:id="rId45"/>
    <p:sldId id="291" r:id="rId46"/>
    <p:sldId id="292" r:id="rId47"/>
    <p:sldId id="293" r:id="rId48"/>
    <p:sldId id="295" r:id="rId49"/>
    <p:sldId id="296" r:id="rId50"/>
    <p:sldId id="297" r:id="rId51"/>
    <p:sldId id="298" r:id="rId52"/>
    <p:sldId id="299" r:id="rId5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00"/>
        </a:solidFill>
        <a:latin typeface="Calibri" panose="020F0702030404030204" pitchFamily="34" charset="0"/>
        <a:ea typeface="+mn-ea"/>
        <a:cs typeface="+mn-cs"/>
        <a:sym typeface="Calibri" panose="020F0702030404030204" pitchFamily="34" charset="0"/>
      </a:defRPr>
    </a:lvl1pPr>
    <a:lvl2pPr marL="0" lvl="1" indent="45720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00"/>
        </a:solidFill>
        <a:latin typeface="Calibri" panose="020F0702030404030204" pitchFamily="34" charset="0"/>
        <a:ea typeface="+mn-ea"/>
        <a:cs typeface="+mn-cs"/>
        <a:sym typeface="Calibri" panose="020F0702030404030204" pitchFamily="34" charset="0"/>
      </a:defRPr>
    </a:lvl2pPr>
    <a:lvl3pPr marL="0" lvl="2" indent="91440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00"/>
        </a:solidFill>
        <a:latin typeface="Calibri" panose="020F0702030404030204" pitchFamily="34" charset="0"/>
        <a:ea typeface="+mn-ea"/>
        <a:cs typeface="+mn-cs"/>
        <a:sym typeface="Calibri" panose="020F0702030404030204" pitchFamily="34" charset="0"/>
      </a:defRPr>
    </a:lvl3pPr>
    <a:lvl4pPr marL="0" lvl="3" indent="137160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00"/>
        </a:solidFill>
        <a:latin typeface="Calibri" panose="020F0702030404030204" pitchFamily="34" charset="0"/>
        <a:ea typeface="+mn-ea"/>
        <a:cs typeface="+mn-cs"/>
        <a:sym typeface="Calibri" panose="020F0702030404030204" pitchFamily="34" charset="0"/>
      </a:defRPr>
    </a:lvl4pPr>
    <a:lvl5pPr marL="0" lvl="4" indent="182880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00"/>
        </a:solidFill>
        <a:latin typeface="Calibri" panose="020F0702030404030204" pitchFamily="34" charset="0"/>
        <a:ea typeface="+mn-ea"/>
        <a:cs typeface="+mn-cs"/>
        <a:sym typeface="Calibri" panose="020F0702030404030204" pitchFamily="34" charset="0"/>
      </a:defRPr>
    </a:lvl5pPr>
    <a:lvl6pPr marL="2286000" lvl="5" indent="182880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00"/>
        </a:solidFill>
        <a:latin typeface="Calibri" panose="020F0702030404030204" pitchFamily="34" charset="0"/>
        <a:ea typeface="+mn-ea"/>
        <a:cs typeface="+mn-cs"/>
        <a:sym typeface="Calibri" panose="020F0702030404030204" pitchFamily="34" charset="0"/>
      </a:defRPr>
    </a:lvl6pPr>
    <a:lvl7pPr marL="2743200" lvl="6" indent="182880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00"/>
        </a:solidFill>
        <a:latin typeface="Calibri" panose="020F0702030404030204" pitchFamily="34" charset="0"/>
        <a:ea typeface="+mn-ea"/>
        <a:cs typeface="+mn-cs"/>
        <a:sym typeface="Calibri" panose="020F0702030404030204" pitchFamily="34" charset="0"/>
      </a:defRPr>
    </a:lvl7pPr>
    <a:lvl8pPr marL="3200400" lvl="7" indent="182880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00"/>
        </a:solidFill>
        <a:latin typeface="Calibri" panose="020F0702030404030204" pitchFamily="34" charset="0"/>
        <a:ea typeface="+mn-ea"/>
        <a:cs typeface="+mn-cs"/>
        <a:sym typeface="Calibri" panose="020F0702030404030204" pitchFamily="34" charset="0"/>
      </a:defRPr>
    </a:lvl8pPr>
    <a:lvl9pPr marL="3657600" lvl="8" indent="182880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00"/>
        </a:solidFill>
        <a:latin typeface="Calibri" panose="020F0702030404030204" pitchFamily="34" charset="0"/>
        <a:ea typeface="+mn-ea"/>
        <a:cs typeface="+mn-cs"/>
        <a:sym typeface="Calibri" panose="020F070203040403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8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7" Type="http://schemas.openxmlformats.org/officeDocument/2006/relationships/tableStyles" Target="tableStyles.xml"/><Relationship Id="rId56" Type="http://schemas.openxmlformats.org/officeDocument/2006/relationships/viewProps" Target="viewProps.xml"/><Relationship Id="rId55" Type="http://schemas.openxmlformats.org/officeDocument/2006/relationships/presProps" Target="presProps.xml"/><Relationship Id="rId54" Type="http://schemas.openxmlformats.org/officeDocument/2006/relationships/notesMaster" Target="notesMasters/notesMaster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050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1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latinLnBrk="0">
      <a:defRPr sz="1200">
        <a:latin typeface="+mj-lt"/>
        <a:ea typeface="+mj-ea"/>
        <a:cs typeface="+mj-cs"/>
        <a:sym typeface="Calibri" panose="020F0702030404030204"/>
      </a:defRPr>
    </a:lvl1pPr>
    <a:lvl2pPr indent="228600" latinLnBrk="0">
      <a:defRPr sz="1200">
        <a:latin typeface="+mj-lt"/>
        <a:ea typeface="+mj-ea"/>
        <a:cs typeface="+mj-cs"/>
        <a:sym typeface="Calibri" panose="020F0702030404030204"/>
      </a:defRPr>
    </a:lvl2pPr>
    <a:lvl3pPr indent="457200" latinLnBrk="0">
      <a:defRPr sz="1200">
        <a:latin typeface="+mj-lt"/>
        <a:ea typeface="+mj-ea"/>
        <a:cs typeface="+mj-cs"/>
        <a:sym typeface="Calibri" panose="020F0702030404030204"/>
      </a:defRPr>
    </a:lvl3pPr>
    <a:lvl4pPr indent="685800" latinLnBrk="0">
      <a:defRPr sz="1200">
        <a:latin typeface="+mj-lt"/>
        <a:ea typeface="+mj-ea"/>
        <a:cs typeface="+mj-cs"/>
        <a:sym typeface="Calibri" panose="020F0702030404030204"/>
      </a:defRPr>
    </a:lvl4pPr>
    <a:lvl5pPr indent="914400" latinLnBrk="0">
      <a:defRPr sz="1200">
        <a:latin typeface="+mj-lt"/>
        <a:ea typeface="+mj-ea"/>
        <a:cs typeface="+mj-cs"/>
        <a:sym typeface="Calibri" panose="020F0702030404030204"/>
      </a:defRPr>
    </a:lvl5pPr>
    <a:lvl6pPr indent="1143000" latinLnBrk="0">
      <a:defRPr sz="1200">
        <a:latin typeface="+mj-lt"/>
        <a:ea typeface="+mj-ea"/>
        <a:cs typeface="+mj-cs"/>
        <a:sym typeface="Calibri" panose="020F0702030404030204"/>
      </a:defRPr>
    </a:lvl6pPr>
    <a:lvl7pPr indent="1371600" latinLnBrk="0">
      <a:defRPr sz="1200">
        <a:latin typeface="+mj-lt"/>
        <a:ea typeface="+mj-ea"/>
        <a:cs typeface="+mj-cs"/>
        <a:sym typeface="Calibri" panose="020F0702030404030204"/>
      </a:defRPr>
    </a:lvl7pPr>
    <a:lvl8pPr indent="1600200" latinLnBrk="0">
      <a:defRPr sz="1200">
        <a:latin typeface="+mj-lt"/>
        <a:ea typeface="+mj-ea"/>
        <a:cs typeface="+mj-cs"/>
        <a:sym typeface="Calibri" panose="020F0702030404030204"/>
      </a:defRPr>
    </a:lvl8pPr>
    <a:lvl9pPr indent="1828800" latinLnBrk="0">
      <a:defRPr sz="1200">
        <a:latin typeface="+mj-lt"/>
        <a:ea typeface="+mj-ea"/>
        <a:cs typeface="+mj-cs"/>
        <a:sym typeface="Calibri" panose="020F070203040403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>
              <a:buNone/>
            </a:pPr>
            <a:fld id="{9A0DB2DC-4C9A-4742-B13C-FB6460FD3503}" type="slidenum">
              <a:rPr lang="zh-CN" altLang="en-US">
                <a:latin typeface="Calibri" panose="020F0702030404030204" pitchFamily="34" charset="0"/>
              </a:rPr>
            </a:fld>
            <a:endParaRPr lang="zh-CN" altLang="en-US">
              <a:latin typeface="Calibri" panose="020F070203040403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>
              <a:buNone/>
            </a:pPr>
            <a:fld id="{9A0DB2DC-4C9A-4742-B13C-FB6460FD3503}" type="slidenum">
              <a:rPr lang="zh-CN" altLang="en-US">
                <a:latin typeface="Calibri" panose="020F0702030404030204" pitchFamily="34" charset="0"/>
              </a:rPr>
            </a:fld>
            <a:endParaRPr lang="zh-CN" altLang="en-US">
              <a:latin typeface="Calibri" panose="020F070203040403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 hasCustomPrompt="1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 hasCustomPrompt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>
              <a:buNone/>
            </a:pPr>
            <a:fld id="{9A0DB2DC-4C9A-4742-B13C-FB6460FD3503}" type="slidenum">
              <a:rPr lang="zh-CN" altLang="en-US">
                <a:latin typeface="Calibri" panose="020F0702030404030204" pitchFamily="34" charset="0"/>
              </a:rPr>
            </a:fld>
            <a:endParaRPr lang="zh-CN" altLang="en-US">
              <a:latin typeface="Calibri" panose="020F070203040403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>
              <a:buNone/>
            </a:pPr>
            <a:fld id="{9A0DB2DC-4C9A-4742-B13C-FB6460FD3503}" type="slidenum">
              <a:rPr lang="zh-CN" altLang="en-US">
                <a:latin typeface="Calibri" panose="020F0702030404030204" pitchFamily="34" charset="0"/>
              </a:rPr>
            </a:fld>
            <a:endParaRPr lang="zh-CN" altLang="en-US">
              <a:latin typeface="Calibri" panose="020F070203040403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>
              <a:buNone/>
            </a:pPr>
            <a:fld id="{9A0DB2DC-4C9A-4742-B13C-FB6460FD3503}" type="slidenum">
              <a:rPr lang="zh-CN" altLang="en-US">
                <a:latin typeface="Calibri" panose="020F0702030404030204" pitchFamily="34" charset="0"/>
              </a:rPr>
            </a:fld>
            <a:endParaRPr lang="zh-CN" altLang="en-US">
              <a:latin typeface="Calibri" panose="020F070203040403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 hasCustomPrompt="1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标题文本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 hasCustomPrompt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>
              <a:buNone/>
            </a:pPr>
            <a:fld id="{9A0DB2DC-4C9A-4742-B13C-FB6460FD3503}" type="slidenum">
              <a:rPr lang="zh-CN" altLang="en-US">
                <a:latin typeface="Calibri" panose="020F0702030404030204" pitchFamily="34" charset="0"/>
              </a:rPr>
            </a:fld>
            <a:endParaRPr lang="zh-CN" altLang="en-US">
              <a:latin typeface="Calibri" panose="020F070203040403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 hasCustomPrompt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40" indent="-320040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>
              <a:buNone/>
            </a:pPr>
            <a:fld id="{9A0DB2DC-4C9A-4742-B13C-FB6460FD3503}" type="slidenum">
              <a:rPr lang="zh-CN" altLang="en-US">
                <a:latin typeface="Calibri" panose="020F0702030404030204" pitchFamily="34" charset="0"/>
              </a:rPr>
            </a:fld>
            <a:endParaRPr lang="zh-CN" altLang="en-US">
              <a:latin typeface="Calibri" panose="020F070203040403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 hasCustomPrompt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4"/>
          </p:nvPr>
        </p:nvSpPr>
        <p:spPr/>
        <p:txBody>
          <a:bodyPr/>
          <a:p>
            <a:pPr lvl="0" eaLnBrk="1">
              <a:buNone/>
            </a:pPr>
            <a:fld id="{9A0DB2DC-4C9A-4742-B13C-FB6460FD3503}" type="slidenum">
              <a:rPr lang="zh-CN" altLang="en-US">
                <a:latin typeface="Calibri" panose="020F0702030404030204" pitchFamily="34" charset="0"/>
              </a:rPr>
            </a:fld>
            <a:endParaRPr lang="zh-CN" altLang="en-US">
              <a:latin typeface="Calibri" panose="020F070203040403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>
              <a:buNone/>
            </a:pPr>
            <a:fld id="{9A0DB2DC-4C9A-4742-B13C-FB6460FD3503}" type="slidenum">
              <a:rPr lang="zh-CN" altLang="en-US">
                <a:latin typeface="Calibri" panose="020F0702030404030204" pitchFamily="34" charset="0"/>
              </a:rPr>
            </a:fld>
            <a:endParaRPr lang="zh-CN" altLang="en-US">
              <a:latin typeface="Calibri" panose="020F070203040403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>
              <a:buNone/>
            </a:pPr>
            <a:fld id="{9A0DB2DC-4C9A-4742-B13C-FB6460FD3503}" type="slidenum">
              <a:rPr lang="zh-CN" altLang="en-US">
                <a:latin typeface="Calibri" panose="020F0702030404030204" pitchFamily="34" charset="0"/>
              </a:rPr>
            </a:fld>
            <a:endParaRPr lang="zh-CN" altLang="en-US">
              <a:latin typeface="Calibri" panose="020F070203040403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标题文本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 hasCustomPrompt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4"/>
          </p:nvPr>
        </p:nvSpPr>
        <p:spPr/>
        <p:txBody>
          <a:bodyPr/>
          <a:p>
            <a:pPr lvl="0" eaLnBrk="1">
              <a:buNone/>
            </a:pPr>
            <a:fld id="{9A0DB2DC-4C9A-4742-B13C-FB6460FD3503}" type="slidenum">
              <a:rPr lang="zh-CN" altLang="en-US">
                <a:latin typeface="Calibri" panose="020F0702030404030204" pitchFamily="34" charset="0"/>
              </a:rPr>
            </a:fld>
            <a:endParaRPr lang="zh-CN" altLang="en-US">
              <a:latin typeface="Calibri" panose="020F070203040403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>
              <a:buNone/>
            </a:pPr>
            <a:fld id="{9A0DB2DC-4C9A-4742-B13C-FB6460FD3503}" type="slidenum">
              <a:rPr lang="zh-CN" altLang="en-US">
                <a:latin typeface="Calibri" panose="020F0702030404030204" pitchFamily="34" charset="0"/>
              </a:rPr>
            </a:fld>
            <a:endParaRPr lang="zh-CN" altLang="en-US">
              <a:latin typeface="Calibri" panose="020F070203040403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标题文本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 panose="020B0604020202090204"/>
              <a:buChar char="•"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  <a:sym typeface="Calibri" panose="020F0702030404030204"/>
            </a:endParaRPr>
          </a:p>
        </p:txBody>
      </p:sp>
      <p:sp>
        <p:nvSpPr>
          <p:cNvPr id="84" name="Shape 84"/>
          <p:cNvSpPr>
            <a:spLocks noGrp="1"/>
          </p:cNvSpPr>
          <p:nvPr>
            <p:ph type="body" sz="quarter" idx="1" hasCustomPrompt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4"/>
          </p:nvPr>
        </p:nvSpPr>
        <p:spPr/>
        <p:txBody>
          <a:bodyPr/>
          <a:p>
            <a:pPr lvl="0" eaLnBrk="1">
              <a:buNone/>
            </a:pPr>
            <a:fld id="{9A0DB2DC-4C9A-4742-B13C-FB6460FD3503}" type="slidenum">
              <a:rPr lang="zh-CN" altLang="en-US">
                <a:latin typeface="Calibri" panose="020F0702030404030204" pitchFamily="34" charset="0"/>
              </a:rPr>
            </a:fld>
            <a:endParaRPr lang="zh-CN" altLang="en-US">
              <a:latin typeface="Calibri" panose="020F070203040403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>
              <a:buNone/>
            </a:pPr>
            <a:fld id="{9A0DB2DC-4C9A-4742-B13C-FB6460FD3503}" type="slidenum">
              <a:rPr lang="zh-CN" altLang="en-US">
                <a:latin typeface="Calibri" panose="020F0702030404030204" pitchFamily="34" charset="0"/>
              </a:rPr>
            </a:fld>
            <a:endParaRPr lang="zh-CN" altLang="en-US">
              <a:latin typeface="Calibri" panose="020F070203040403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 hasCustomPrompt="1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 hasCustomPrompt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>
              <a:buNone/>
            </a:pPr>
            <a:fld id="{9A0DB2DC-4C9A-4742-B13C-FB6460FD3503}" type="slidenum">
              <a:rPr lang="zh-CN" altLang="en-US">
                <a:latin typeface="Calibri" panose="020F0702030404030204" pitchFamily="34" charset="0"/>
              </a:rPr>
            </a:fld>
            <a:endParaRPr lang="zh-CN" altLang="en-US">
              <a:latin typeface="Calibri" panose="020F070203040403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 hasCustomPrompt="1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标题文本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 hasCustomPrompt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>
              <a:buNone/>
            </a:pPr>
            <a:fld id="{9A0DB2DC-4C9A-4742-B13C-FB6460FD3503}" type="slidenum">
              <a:rPr lang="zh-CN" altLang="en-US">
                <a:latin typeface="Calibri" panose="020F0702030404030204" pitchFamily="34" charset="0"/>
              </a:rPr>
            </a:fld>
            <a:endParaRPr lang="zh-CN" altLang="en-US">
              <a:latin typeface="Calibri" panose="020F070203040403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 hasCustomPrompt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40" indent="-320040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>
              <a:buNone/>
            </a:pPr>
            <a:fld id="{9A0DB2DC-4C9A-4742-B13C-FB6460FD3503}" type="slidenum">
              <a:rPr lang="zh-CN" altLang="en-US">
                <a:latin typeface="Calibri" panose="020F0702030404030204" pitchFamily="34" charset="0"/>
              </a:rPr>
            </a:fld>
            <a:endParaRPr lang="zh-CN" altLang="en-US">
              <a:latin typeface="Calibri" panose="020F070203040403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 hasCustomPrompt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4"/>
          </p:nvPr>
        </p:nvSpPr>
        <p:spPr/>
        <p:txBody>
          <a:bodyPr/>
          <a:p>
            <a:pPr lvl="0" eaLnBrk="1">
              <a:buNone/>
            </a:pPr>
            <a:fld id="{9A0DB2DC-4C9A-4742-B13C-FB6460FD3503}" type="slidenum">
              <a:rPr lang="zh-CN" altLang="en-US">
                <a:latin typeface="Calibri" panose="020F0702030404030204" pitchFamily="34" charset="0"/>
              </a:rPr>
            </a:fld>
            <a:endParaRPr lang="zh-CN" altLang="en-US">
              <a:latin typeface="Calibri" panose="020F070203040403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>
              <a:buNone/>
            </a:pPr>
            <a:fld id="{9A0DB2DC-4C9A-4742-B13C-FB6460FD3503}" type="slidenum">
              <a:rPr lang="zh-CN" altLang="en-US">
                <a:latin typeface="Calibri" panose="020F0702030404030204" pitchFamily="34" charset="0"/>
              </a:rPr>
            </a:fld>
            <a:endParaRPr lang="zh-CN" altLang="en-US">
              <a:latin typeface="Calibri" panose="020F070203040403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>
              <a:buNone/>
            </a:pPr>
            <a:fld id="{9A0DB2DC-4C9A-4742-B13C-FB6460FD3503}" type="slidenum">
              <a:rPr lang="zh-CN" altLang="en-US">
                <a:latin typeface="Calibri" panose="020F0702030404030204" pitchFamily="34" charset="0"/>
              </a:rPr>
            </a:fld>
            <a:endParaRPr lang="zh-CN" altLang="en-US">
              <a:latin typeface="Calibri" panose="020F070203040403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标题文本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 hasCustomPrompt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4"/>
          </p:nvPr>
        </p:nvSpPr>
        <p:spPr/>
        <p:txBody>
          <a:bodyPr/>
          <a:p>
            <a:pPr lvl="0" eaLnBrk="1">
              <a:buNone/>
            </a:pPr>
            <a:fld id="{9A0DB2DC-4C9A-4742-B13C-FB6460FD3503}" type="slidenum">
              <a:rPr lang="zh-CN" altLang="en-US">
                <a:latin typeface="Calibri" panose="020F0702030404030204" pitchFamily="34" charset="0"/>
              </a:rPr>
            </a:fld>
            <a:endParaRPr lang="zh-CN" altLang="en-US">
              <a:latin typeface="Calibri" panose="020F070203040403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标题文本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 panose="020B0604020202090204"/>
              <a:buChar char="•"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  <a:sym typeface="Calibri" panose="020F0702030404030204"/>
            </a:endParaRPr>
          </a:p>
        </p:txBody>
      </p:sp>
      <p:sp>
        <p:nvSpPr>
          <p:cNvPr id="84" name="Shape 84"/>
          <p:cNvSpPr>
            <a:spLocks noGrp="1"/>
          </p:cNvSpPr>
          <p:nvPr>
            <p:ph type="body" sz="quarter" idx="1" hasCustomPrompt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4"/>
          </p:nvPr>
        </p:nvSpPr>
        <p:spPr/>
        <p:txBody>
          <a:bodyPr/>
          <a:p>
            <a:pPr lvl="0" eaLnBrk="1">
              <a:buNone/>
            </a:pPr>
            <a:fld id="{9A0DB2DC-4C9A-4742-B13C-FB6460FD3503}" type="slidenum">
              <a:rPr lang="zh-CN" altLang="en-US">
                <a:latin typeface="Calibri" panose="020F0702030404030204" pitchFamily="34" charset="0"/>
              </a:rPr>
            </a:fld>
            <a:endParaRPr lang="zh-CN" altLang="en-US">
              <a:latin typeface="Calibri" panose="020F0702030404030204" pitchFamily="34" charset="0"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/>
          <a:p>
            <a:pPr lvl="0"/>
            <a:r>
              <a:rPr lang="zh-CN" altLang="en-US"/>
              <a:t>标题文本</a:t>
            </a:r>
            <a:endParaRPr lang="zh-CN" altLang="en-US"/>
          </a:p>
        </p:txBody>
      </p:sp>
      <p:sp>
        <p:nvSpPr>
          <p:cNvPr id="1027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12700">
            <a:noFill/>
          </a:ln>
        </p:spPr>
        <p:txBody>
          <a:bodyPr lIns="45719" rIns="45719"/>
          <a:p>
            <a:pPr lvl="0"/>
            <a:r>
              <a:rPr lang="zh-CN" altLang="en-US"/>
              <a:t>正文级别 </a:t>
            </a:r>
            <a:r>
              <a:rPr lang="en-US" altLang="zh-CN"/>
              <a:t>1</a:t>
            </a:r>
            <a:endParaRPr lang="en-US" altLang="zh-CN"/>
          </a:p>
          <a:p>
            <a:pPr lvl="1"/>
            <a:r>
              <a:rPr lang="zh-CN" altLang="en-US"/>
              <a:t>正文级别 </a:t>
            </a:r>
            <a:r>
              <a:rPr lang="en-US" altLang="zh-CN"/>
              <a:t>2</a:t>
            </a:r>
            <a:endParaRPr lang="en-US" altLang="zh-CN"/>
          </a:p>
          <a:p>
            <a:pPr lvl="2"/>
            <a:r>
              <a:rPr lang="zh-CN" altLang="en-US"/>
              <a:t>正文级别 </a:t>
            </a:r>
            <a:r>
              <a:rPr lang="en-US" altLang="zh-CN"/>
              <a:t>3</a:t>
            </a:r>
            <a:endParaRPr lang="en-US" altLang="zh-CN"/>
          </a:p>
          <a:p>
            <a:pPr lvl="3"/>
            <a:r>
              <a:rPr lang="zh-CN" altLang="en-US"/>
              <a:t>正文级别 </a:t>
            </a:r>
            <a:r>
              <a:rPr lang="en-US" altLang="zh-CN"/>
              <a:t>4</a:t>
            </a:r>
            <a:endParaRPr lang="en-US" altLang="zh-CN"/>
          </a:p>
          <a:p>
            <a:pPr lvl="4"/>
            <a:r>
              <a:rPr lang="zh-CN" altLang="en-US"/>
              <a:t>正文级别 </a:t>
            </a:r>
            <a:r>
              <a:rPr lang="en-US" altLang="zh-CN"/>
              <a:t>5</a:t>
            </a:r>
            <a:endParaRPr lang="en-US" altLang="zh-CN"/>
          </a:p>
        </p:txBody>
      </p:sp>
      <p:sp>
        <p:nvSpPr>
          <p:cNvPr id="1028" name="Shape 4"/>
          <p:cNvSpPr>
            <a:spLocks noGrp="1"/>
          </p:cNvSpPr>
          <p:nvPr>
            <p:ph type="sldNum" sz="quarter" idx="2"/>
          </p:nvPr>
        </p:nvSpPr>
        <p:spPr>
          <a:xfrm>
            <a:off x="8423275" y="6403975"/>
            <a:ext cx="263525" cy="2698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 eaLnBrk="1">
              <a:buNone/>
            </a:pPr>
            <a:fld id="{9A0DB2DC-4C9A-4742-B13C-FB6460FD3503}" type="slidenum">
              <a:rPr lang="zh-CN" altLang="en-US">
                <a:latin typeface="Calibri" panose="020F0702030404030204" pitchFamily="34" charset="0"/>
              </a:rPr>
            </a:fld>
            <a:endParaRPr lang="zh-CN" altLang="en-US">
              <a:latin typeface="Calibri" panose="020F07020304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hf sldNum="0" hdr="0" ft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 panose="020F0702030404030204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 panose="020F0702030404030204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 panose="020F0702030404030204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 panose="020F0702030404030204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 panose="020F0702030404030204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 panose="020F0702030404030204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 panose="020F0702030404030204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 panose="020F0702030404030204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 panose="020F0702030404030204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9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 panose="020F0702030404030204"/>
        </a:defRPr>
      </a:lvl1pPr>
      <a:lvl2pPr marL="783590" marR="0" indent="-32639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90204"/>
        <a:buChar char="–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 panose="020F0702030404030204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9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 panose="020F0702030404030204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90204"/>
        <a:buChar char="–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 panose="020F0702030404030204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90204"/>
        <a:buChar char="»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 panose="020F0702030404030204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9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 panose="020F0702030404030204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9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 panose="020F0702030404030204"/>
        </a:defRPr>
      </a:lvl7pPr>
      <a:lvl8pPr marL="35661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9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 panose="020F0702030404030204"/>
        </a:defRPr>
      </a:lvl8pPr>
      <a:lvl9pPr marL="4023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9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 panose="020F0702030404030204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702030404030204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702030404030204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702030404030204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702030404030204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702030404030204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702030404030204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702030404030204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702030404030204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70203040403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/>
          <a:p>
            <a:pPr lvl="0"/>
            <a:r>
              <a:rPr lang="zh-CN" altLang="en-US"/>
              <a:t>标题文本</a:t>
            </a:r>
            <a:endParaRPr lang="zh-CN" altLang="en-US"/>
          </a:p>
        </p:txBody>
      </p:sp>
      <p:sp>
        <p:nvSpPr>
          <p:cNvPr id="1027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12700">
            <a:noFill/>
          </a:ln>
        </p:spPr>
        <p:txBody>
          <a:bodyPr lIns="45719" rIns="45719"/>
          <a:p>
            <a:pPr lvl="0"/>
            <a:r>
              <a:rPr lang="zh-CN" altLang="en-US"/>
              <a:t>正文级别 </a:t>
            </a:r>
            <a:r>
              <a:rPr lang="en-US" altLang="zh-CN"/>
              <a:t>1</a:t>
            </a:r>
            <a:endParaRPr lang="en-US" altLang="zh-CN"/>
          </a:p>
          <a:p>
            <a:pPr lvl="1"/>
            <a:r>
              <a:rPr lang="zh-CN" altLang="en-US"/>
              <a:t>正文级别 </a:t>
            </a:r>
            <a:r>
              <a:rPr lang="en-US" altLang="zh-CN"/>
              <a:t>2</a:t>
            </a:r>
            <a:endParaRPr lang="en-US" altLang="zh-CN"/>
          </a:p>
          <a:p>
            <a:pPr lvl="2"/>
            <a:r>
              <a:rPr lang="zh-CN" altLang="en-US"/>
              <a:t>正文级别 </a:t>
            </a:r>
            <a:r>
              <a:rPr lang="en-US" altLang="zh-CN"/>
              <a:t>3</a:t>
            </a:r>
            <a:endParaRPr lang="en-US" altLang="zh-CN"/>
          </a:p>
          <a:p>
            <a:pPr lvl="3"/>
            <a:r>
              <a:rPr lang="zh-CN" altLang="en-US"/>
              <a:t>正文级别 </a:t>
            </a:r>
            <a:r>
              <a:rPr lang="en-US" altLang="zh-CN"/>
              <a:t>4</a:t>
            </a:r>
            <a:endParaRPr lang="en-US" altLang="zh-CN"/>
          </a:p>
          <a:p>
            <a:pPr lvl="4"/>
            <a:r>
              <a:rPr lang="zh-CN" altLang="en-US"/>
              <a:t>正文级别 </a:t>
            </a:r>
            <a:r>
              <a:rPr lang="en-US" altLang="zh-CN"/>
              <a:t>5</a:t>
            </a:r>
            <a:endParaRPr lang="en-US" altLang="zh-CN"/>
          </a:p>
        </p:txBody>
      </p:sp>
      <p:sp>
        <p:nvSpPr>
          <p:cNvPr id="1028" name="Shape 4"/>
          <p:cNvSpPr>
            <a:spLocks noGrp="1"/>
          </p:cNvSpPr>
          <p:nvPr>
            <p:ph type="sldNum" sz="quarter" idx="2"/>
          </p:nvPr>
        </p:nvSpPr>
        <p:spPr>
          <a:xfrm>
            <a:off x="8423275" y="6403975"/>
            <a:ext cx="263525" cy="2698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 eaLnBrk="1">
              <a:buNone/>
            </a:pPr>
            <a:fld id="{9A0DB2DC-4C9A-4742-B13C-FB6460FD3503}" type="slidenum">
              <a:rPr lang="zh-CN" altLang="en-US">
                <a:latin typeface="Calibri" panose="020F0702030404030204" pitchFamily="34" charset="0"/>
              </a:rPr>
            </a:fld>
            <a:endParaRPr lang="zh-CN" altLang="en-US">
              <a:latin typeface="Calibri" panose="020F07020304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hf sldNum="0" hdr="0" ft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 panose="020F0702030404030204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 panose="020F0702030404030204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 panose="020F0702030404030204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 panose="020F0702030404030204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 panose="020F0702030404030204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 panose="020F0702030404030204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 panose="020F0702030404030204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 panose="020F0702030404030204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 panose="020F0702030404030204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9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 panose="020F0702030404030204"/>
        </a:defRPr>
      </a:lvl1pPr>
      <a:lvl2pPr marL="783590" marR="0" indent="-32639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90204"/>
        <a:buChar char="–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 panose="020F0702030404030204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9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 panose="020F0702030404030204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90204"/>
        <a:buChar char="–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 panose="020F0702030404030204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90204"/>
        <a:buChar char="»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 panose="020F0702030404030204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9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 panose="020F0702030404030204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9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 panose="020F0702030404030204"/>
        </a:defRPr>
      </a:lvl7pPr>
      <a:lvl8pPr marL="35661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9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 panose="020F0702030404030204"/>
        </a:defRPr>
      </a:lvl8pPr>
      <a:lvl9pPr marL="4023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9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 panose="020F0702030404030204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702030404030204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702030404030204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702030404030204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702030404030204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702030404030204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702030404030204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702030404030204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702030404030204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70203040403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" name="Shape 112"/>
          <p:cNvSpPr>
            <a:spLocks noGrp="1"/>
          </p:cNvSpPr>
          <p:nvPr>
            <p:ph type="title" hasCustomPrompt="1"/>
          </p:nvPr>
        </p:nvSpPr>
        <p:spPr>
          <a:xfrm>
            <a:off x="0" y="2916238"/>
            <a:ext cx="9144000" cy="798513"/>
          </a:xfrm>
        </p:spPr>
        <p:txBody>
          <a:bodyPr lIns="45719" rIns="45719" anchor="t">
            <a:normAutofit fontScale="90000"/>
          </a:bodyPr>
          <a:lstStyle>
            <a:lvl1pPr defTabSz="895985">
              <a:defRPr sz="4705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黑体" panose="02010609060101010101" pitchFamily="49" charset="-122"/>
              </a:defRPr>
            </a:lvl1pPr>
          </a:lstStyle>
          <a:p>
            <a:pPr marL="0" marR="0" lvl="0" indent="0" algn="ctr" defTabSz="8959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470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黑体" panose="02010609060101010101" pitchFamily="49" charset="-122"/>
              </a:rPr>
              <a:t>第十九课  生活的味道</a:t>
            </a:r>
            <a:endParaRPr kumimoji="0" sz="470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3075" name="Shape 113"/>
          <p:cNvSpPr/>
          <p:nvPr/>
        </p:nvSpPr>
        <p:spPr>
          <a:xfrm>
            <a:off x="0" y="1111250"/>
            <a:ext cx="9144000" cy="1254125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 anchorCtr="0">
            <a:spAutoFit/>
          </a:bodyPr>
          <a:p>
            <a:pPr algn="ctr" eaLnBrk="1">
              <a:lnSpc>
                <a:spcPct val="110000"/>
              </a:lnSpc>
              <a:buNone/>
            </a:pPr>
            <a:r>
              <a:rPr lang="en-US" altLang="zh-CN" sz="4000">
                <a:solidFill>
                  <a:srgbClr val="FEBDBE"/>
                </a:solidFill>
                <a:latin typeface="Calibri" panose="020F0702030404030204" pitchFamily="34" charset="0"/>
              </a:rPr>
              <a:t>STANDARD COURSE </a:t>
            </a:r>
            <a:endParaRPr lang="en-US" altLang="zh-CN" sz="4000">
              <a:solidFill>
                <a:srgbClr val="FEBDBE"/>
              </a:solidFill>
              <a:latin typeface="Calibri" panose="020F0702030404030204" pitchFamily="34" charset="0"/>
            </a:endParaRPr>
          </a:p>
          <a:p>
            <a:pPr algn="ctr" eaLnBrk="1">
              <a:lnSpc>
                <a:spcPct val="110000"/>
              </a:lnSpc>
              <a:buNone/>
            </a:pPr>
            <a:r>
              <a:rPr lang="en-US" altLang="zh-CN" sz="4000">
                <a:solidFill>
                  <a:srgbClr val="FEBDBE"/>
                </a:solidFill>
                <a:latin typeface="Calibri" panose="020F0702030404030204" pitchFamily="34" charset="0"/>
              </a:rPr>
              <a:t>HSK 4 A</a:t>
            </a:r>
            <a:endParaRPr lang="en-US" altLang="zh-CN" sz="4000">
              <a:solidFill>
                <a:srgbClr val="FEBDBE"/>
              </a:solidFill>
              <a:latin typeface="Calibri" panose="020F0702030404030204" pitchFamily="34" charset="0"/>
            </a:endParaRPr>
          </a:p>
        </p:txBody>
      </p:sp>
      <p:sp>
        <p:nvSpPr>
          <p:cNvPr id="3076" name="Shape 114"/>
          <p:cNvSpPr/>
          <p:nvPr/>
        </p:nvSpPr>
        <p:spPr>
          <a:xfrm>
            <a:off x="0" y="4521200"/>
            <a:ext cx="9144000" cy="577850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algn="ctr" eaLnBrk="1">
              <a:buNone/>
            </a:pPr>
            <a:r>
              <a:rPr lang="en-US" altLang="zh-CN" sz="3200">
                <a:solidFill>
                  <a:srgbClr val="A6A6A6"/>
                </a:solidFill>
                <a:latin typeface="Calibri" panose="020F0702030404030204" pitchFamily="34" charset="0"/>
              </a:rPr>
              <a:t>PartⅠ </a:t>
            </a:r>
            <a:r>
              <a:rPr lang="zh-CN" altLang="en-US" sz="32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课文</a:t>
            </a:r>
            <a:r>
              <a:rPr lang="zh-CN" altLang="en-US" sz="3200">
                <a:solidFill>
                  <a:srgbClr val="A6A6A6"/>
                </a:solidFill>
                <a:latin typeface="Calibri" panose="020F0702030404030204" pitchFamily="34" charset="0"/>
              </a:rPr>
              <a:t> </a:t>
            </a:r>
            <a:r>
              <a:rPr lang="en-US" altLang="zh-CN" sz="3200">
                <a:solidFill>
                  <a:srgbClr val="A6A6A6"/>
                </a:solidFill>
                <a:latin typeface="Calibri" panose="020F0702030404030204" pitchFamily="34" charset="0"/>
              </a:rPr>
              <a:t>1</a:t>
            </a:r>
            <a:endParaRPr lang="en-US" altLang="zh-CN" sz="3200">
              <a:solidFill>
                <a:srgbClr val="A6A6A6"/>
              </a:solidFill>
              <a:latin typeface="Calibri" panose="020F07020304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835025"/>
            <a:ext cx="7772400" cy="5061585"/>
          </a:xfrm>
        </p:spPr>
        <p:txBody>
          <a:bodyPr/>
          <a:p>
            <a:r>
              <a:rPr lang="zh-CN" altLang="en-US"/>
              <a:t>你想做一个什么样的人？</a:t>
            </a:r>
            <a:br>
              <a:rPr lang="zh-CN" altLang="en-US"/>
            </a:br>
            <a:r>
              <a:rPr lang="zh-CN" altLang="en-US"/>
              <a:t>做自己（做一个开心的</a:t>
            </a:r>
            <a:r>
              <a:rPr lang="zh-CN" altLang="en-US"/>
              <a:t>人）</a:t>
            </a:r>
            <a:br>
              <a:rPr lang="zh-CN" altLang="en-US"/>
            </a:br>
            <a:br>
              <a:rPr lang="zh-CN" altLang="en-US"/>
            </a:br>
            <a:r>
              <a:rPr lang="zh-CN" altLang="en-US" sz="3200"/>
              <a:t>性格、人生观（如何看待自己的人生）、世界观、价值观</a:t>
            </a:r>
            <a:br>
              <a:rPr lang="zh-CN" altLang="en-US" sz="3200"/>
            </a:br>
            <a:r>
              <a:rPr lang="zh-CN" altLang="en-US" sz="3200"/>
              <a:t>三观（和你三观相近的人，三观正的人）</a:t>
            </a:r>
            <a:br>
              <a:rPr lang="zh-CN" altLang="en-US" sz="3200"/>
            </a:br>
            <a:br>
              <a:rPr lang="zh-CN" altLang="en-US" sz="3200"/>
            </a:br>
            <a:r>
              <a:rPr lang="zh-CN" altLang="en-US" sz="2800"/>
              <a:t>开朗的人、给别人帮助的人、捐钱、帮助流浪汉</a:t>
            </a:r>
            <a:br>
              <a:rPr lang="zh-CN" altLang="en-US" sz="2800"/>
            </a:br>
            <a:r>
              <a:rPr lang="zh-CN" altLang="en-US" sz="2800"/>
              <a:t>有丰富生活的人</a:t>
            </a:r>
            <a:br>
              <a:rPr lang="zh-CN" altLang="en-US" sz="2800"/>
            </a:br>
            <a:r>
              <a:rPr lang="zh-CN" altLang="en-US" sz="2800"/>
              <a:t>去不同国家旅行和生活，赚很多钱，养一条狗</a:t>
            </a:r>
            <a:br>
              <a:rPr lang="zh-CN" altLang="en-US" sz="2800"/>
            </a:br>
            <a:r>
              <a:rPr lang="zh-CN" altLang="en-US" sz="2800">
                <a:highlight>
                  <a:srgbClr val="FFFF00"/>
                </a:highlight>
              </a:rPr>
              <a:t>发现你是谁（哲学）</a:t>
            </a:r>
            <a:br>
              <a:rPr lang="zh-CN" altLang="en-US" sz="2800">
                <a:highlight>
                  <a:srgbClr val="FFFF00"/>
                </a:highlight>
              </a:rPr>
            </a:br>
            <a:r>
              <a:rPr lang="zh-CN" altLang="en-US" sz="2800"/>
              <a:t>可以从别人的眼中发现我是谁</a:t>
            </a:r>
            <a:br>
              <a:rPr lang="zh-CN" altLang="en-US" sz="2800"/>
            </a:br>
            <a:r>
              <a:rPr lang="zh-CN" altLang="en-US" sz="2800"/>
              <a:t>不和别人相比，每个人都是不一样</a:t>
            </a:r>
            <a:r>
              <a:rPr lang="zh-CN" altLang="en-US" sz="2800"/>
              <a:t>的</a:t>
            </a:r>
            <a:endParaRPr lang="zh-CN" altLang="en-US" sz="280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3410" y="436880"/>
            <a:ext cx="7772400" cy="1470025"/>
          </a:xfrm>
        </p:spPr>
        <p:txBody>
          <a:bodyPr/>
          <a:p>
            <a:r>
              <a:rPr lang="zh-CN" altLang="en-US">
                <a:sym typeface="+mn-ea"/>
              </a:rPr>
              <a:t>你不想成为什么样的人？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"/>
          </p:nvPr>
        </p:nvSpPr>
        <p:spPr>
          <a:xfrm>
            <a:off x="1299210" y="2114550"/>
            <a:ext cx="6400800" cy="2917825"/>
          </a:xfrm>
        </p:spPr>
        <p:txBody>
          <a:bodyPr/>
          <a:p>
            <a:r>
              <a:rPr lang="zh-CN" altLang="en-US"/>
              <a:t>不想成为没有耐心的人、太紧张、想太多的</a:t>
            </a:r>
            <a:r>
              <a:rPr lang="zh-CN" altLang="en-US"/>
              <a:t>人</a:t>
            </a:r>
            <a:endParaRPr lang="zh-CN" altLang="en-US"/>
          </a:p>
          <a:p>
            <a:r>
              <a:rPr lang="zh-CN" altLang="en-US"/>
              <a:t>不想成为没有公德（公共道德、社会公德social morality）的人、不想成为骄傲的人、不想</a:t>
            </a:r>
            <a:r>
              <a:rPr lang="zh-CN" altLang="en-US"/>
              <a:t>太紧张</a:t>
            </a:r>
            <a:endParaRPr lang="zh-CN" altLang="en-US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Shape 139"/>
          <p:cNvSpPr/>
          <p:nvPr/>
        </p:nvSpPr>
        <p:spPr>
          <a:xfrm>
            <a:off x="990600" y="487363"/>
            <a:ext cx="7786688" cy="596900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eaLnBrk="1">
              <a:buNone/>
            </a:pPr>
            <a:r>
              <a: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练习</a:t>
            </a:r>
            <a:endParaRPr lang="zh-CN" altLang="en-US" sz="4000">
              <a:solidFill>
                <a:srgbClr val="A6A6A6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5123" name="Group 142"/>
          <p:cNvGrpSpPr/>
          <p:nvPr/>
        </p:nvGrpSpPr>
        <p:grpSpPr>
          <a:xfrm>
            <a:off x="287338" y="228600"/>
            <a:ext cx="608012" cy="919163"/>
            <a:chOff x="0" y="0"/>
            <a:chExt cx="607419" cy="919824"/>
          </a:xfrm>
        </p:grpSpPr>
        <p:sp>
          <p:nvSpPr>
            <p:cNvPr id="5140" name="Shape 140"/>
            <p:cNvSpPr/>
            <p:nvPr/>
          </p:nvSpPr>
          <p:spPr>
            <a:xfrm>
              <a:off x="0" y="0"/>
              <a:ext cx="607420" cy="919825"/>
            </a:xfrm>
            <a:custGeom>
              <a:avLst/>
              <a:gdLst/>
              <a:ahLst/>
              <a:cxnLst>
                <a:cxn ang="0">
                  <a:pos x="303710" y="459913"/>
                </a:cxn>
                <a:cxn ang="5898240">
                  <a:pos x="303710" y="459913"/>
                </a:cxn>
                <a:cxn ang="11796480">
                  <a:pos x="303710" y="459913"/>
                </a:cxn>
                <a:cxn ang="17694720">
                  <a:pos x="303710" y="459913"/>
                </a:cxn>
              </a:cxnLst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FCC">
                <a:alpha val="100000"/>
              </a:srgbClr>
            </a:solidFill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41" name="Shape 141"/>
            <p:cNvSpPr/>
            <p:nvPr/>
          </p:nvSpPr>
          <p:spPr>
            <a:xfrm>
              <a:off x="192699" y="403848"/>
              <a:ext cx="224224" cy="408299"/>
            </a:xfrm>
            <a:custGeom>
              <a:avLst/>
              <a:gdLst/>
              <a:ahLst/>
              <a:cxnLst>
                <a:cxn ang="0">
                  <a:pos x="112112" y="204150"/>
                </a:cxn>
                <a:cxn ang="5898240">
                  <a:pos x="112112" y="204150"/>
                </a:cxn>
                <a:cxn ang="11796480">
                  <a:pos x="112112" y="204150"/>
                </a:cxn>
                <a:cxn ang="17694720">
                  <a:pos x="112112" y="204150"/>
                </a:cxn>
              </a:cxnLst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5124" name="Shape 143"/>
          <p:cNvSpPr/>
          <p:nvPr/>
        </p:nvSpPr>
        <p:spPr>
          <a:xfrm>
            <a:off x="1001713" y="1360488"/>
            <a:ext cx="5438775" cy="350837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将下列词语的汉字、拼音、英文解释正确连接：</a:t>
            </a:r>
            <a:endParaRPr lang="zh-CN" altLang="en-US" sz="2000"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5125" name="Shape 144"/>
          <p:cNvSpPr/>
          <p:nvPr/>
        </p:nvSpPr>
        <p:spPr>
          <a:xfrm>
            <a:off x="5038725" y="2286000"/>
            <a:ext cx="1666875" cy="3460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v. to be born</a:t>
            </a:r>
            <a:endParaRPr lang="en-US" altLang="zh-CN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5126" name="Shape 145"/>
          <p:cNvSpPr/>
          <p:nvPr/>
        </p:nvSpPr>
        <p:spPr>
          <a:xfrm>
            <a:off x="1049338" y="2298700"/>
            <a:ext cx="612775" cy="3460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出生</a:t>
            </a:r>
            <a:endParaRPr lang="zh-CN" altLang="en-US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5127" name="Shape 146"/>
          <p:cNvSpPr/>
          <p:nvPr/>
        </p:nvSpPr>
        <p:spPr>
          <a:xfrm>
            <a:off x="5038725" y="3009900"/>
            <a:ext cx="1819275" cy="3460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n. sex, gender</a:t>
            </a:r>
            <a:endParaRPr lang="en-US" altLang="zh-CN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5128" name="Shape 147"/>
          <p:cNvSpPr/>
          <p:nvPr/>
        </p:nvSpPr>
        <p:spPr>
          <a:xfrm>
            <a:off x="1049338" y="3017838"/>
            <a:ext cx="612775" cy="3460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性别</a:t>
            </a:r>
            <a:endParaRPr lang="zh-CN" altLang="en-US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5129" name="Shape 148"/>
          <p:cNvSpPr/>
          <p:nvPr/>
        </p:nvSpPr>
        <p:spPr>
          <a:xfrm>
            <a:off x="5038725" y="3683000"/>
            <a:ext cx="1919288" cy="3460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v. to apologize</a:t>
            </a:r>
            <a:endParaRPr lang="en-US" altLang="zh-CN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5130" name="Shape 149"/>
          <p:cNvSpPr/>
          <p:nvPr/>
        </p:nvSpPr>
        <p:spPr>
          <a:xfrm>
            <a:off x="1049338" y="3690938"/>
            <a:ext cx="612775" cy="3460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道歉</a:t>
            </a:r>
            <a:endParaRPr lang="zh-CN" altLang="en-US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5131" name="Shape 150"/>
          <p:cNvSpPr/>
          <p:nvPr/>
        </p:nvSpPr>
        <p:spPr>
          <a:xfrm>
            <a:off x="2689225" y="5067300"/>
            <a:ext cx="1322388" cy="3460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chūshēng</a:t>
            </a:r>
            <a:endParaRPr lang="en-US" altLang="zh-CN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5132" name="Shape 151"/>
          <p:cNvSpPr/>
          <p:nvPr/>
        </p:nvSpPr>
        <p:spPr>
          <a:xfrm>
            <a:off x="2714625" y="2298700"/>
            <a:ext cx="1000125" cy="3460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xìngbié</a:t>
            </a:r>
            <a:endParaRPr lang="en-US" altLang="zh-CN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5133" name="Shape 152"/>
          <p:cNvSpPr/>
          <p:nvPr/>
        </p:nvSpPr>
        <p:spPr>
          <a:xfrm>
            <a:off x="2714625" y="2971800"/>
            <a:ext cx="1169988" cy="3460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dàoqiàn</a:t>
            </a:r>
            <a:endParaRPr lang="en-US" altLang="zh-CN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5134" name="Shape 153"/>
          <p:cNvSpPr/>
          <p:nvPr/>
        </p:nvSpPr>
        <p:spPr>
          <a:xfrm>
            <a:off x="5038725" y="4381500"/>
            <a:ext cx="1706563" cy="3460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v. to print out</a:t>
            </a:r>
            <a:endParaRPr lang="en-US" altLang="zh-CN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5135" name="Shape 154"/>
          <p:cNvSpPr/>
          <p:nvPr/>
        </p:nvSpPr>
        <p:spPr>
          <a:xfrm>
            <a:off x="1049338" y="4389438"/>
            <a:ext cx="612775" cy="3460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打印</a:t>
            </a:r>
            <a:endParaRPr lang="zh-CN" altLang="en-US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5136" name="Shape 155"/>
          <p:cNvSpPr/>
          <p:nvPr/>
        </p:nvSpPr>
        <p:spPr>
          <a:xfrm>
            <a:off x="2714625" y="3670300"/>
            <a:ext cx="801688" cy="3460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dǎyìn</a:t>
            </a:r>
            <a:endParaRPr lang="en-US" altLang="zh-CN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5137" name="Shape 156"/>
          <p:cNvSpPr/>
          <p:nvPr/>
        </p:nvSpPr>
        <p:spPr>
          <a:xfrm>
            <a:off x="5038725" y="5080000"/>
            <a:ext cx="3182938" cy="3460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v. to photocopy, to xerox</a:t>
            </a:r>
            <a:endParaRPr lang="en-US" altLang="zh-CN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5138" name="Shape 157"/>
          <p:cNvSpPr/>
          <p:nvPr/>
        </p:nvSpPr>
        <p:spPr>
          <a:xfrm>
            <a:off x="1049338" y="5087938"/>
            <a:ext cx="612775" cy="3460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复印</a:t>
            </a:r>
            <a:endParaRPr lang="zh-CN" altLang="en-US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5139" name="Shape 158"/>
          <p:cNvSpPr/>
          <p:nvPr/>
        </p:nvSpPr>
        <p:spPr>
          <a:xfrm>
            <a:off x="2714625" y="4368800"/>
            <a:ext cx="687388" cy="3460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fùyìn</a:t>
            </a:r>
            <a:endParaRPr lang="en-US" altLang="zh-CN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Shape 160"/>
          <p:cNvSpPr/>
          <p:nvPr/>
        </p:nvSpPr>
        <p:spPr>
          <a:xfrm>
            <a:off x="1071563" y="487363"/>
            <a:ext cx="8072437" cy="596900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eaLnBrk="1">
              <a:buNone/>
            </a:pPr>
            <a:r>
              <a: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语言点</a:t>
            </a:r>
            <a:endParaRPr lang="zh-CN" altLang="en-US" sz="4000">
              <a:solidFill>
                <a:srgbClr val="A6A6A6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6147" name="Group 163"/>
          <p:cNvGrpSpPr/>
          <p:nvPr/>
        </p:nvGrpSpPr>
        <p:grpSpPr>
          <a:xfrm>
            <a:off x="287338" y="228600"/>
            <a:ext cx="608012" cy="919163"/>
            <a:chOff x="0" y="0"/>
            <a:chExt cx="607419" cy="919824"/>
          </a:xfrm>
        </p:grpSpPr>
        <p:sp>
          <p:nvSpPr>
            <p:cNvPr id="6152" name="Shape 161"/>
            <p:cNvSpPr/>
            <p:nvPr/>
          </p:nvSpPr>
          <p:spPr>
            <a:xfrm>
              <a:off x="0" y="0"/>
              <a:ext cx="607420" cy="919825"/>
            </a:xfrm>
            <a:custGeom>
              <a:avLst/>
              <a:gdLst/>
              <a:ahLst/>
              <a:cxnLst>
                <a:cxn ang="0">
                  <a:pos x="303710" y="459913"/>
                </a:cxn>
                <a:cxn ang="5898240">
                  <a:pos x="303710" y="459913"/>
                </a:cxn>
                <a:cxn ang="11796480">
                  <a:pos x="303710" y="459913"/>
                </a:cxn>
                <a:cxn ang="17694720">
                  <a:pos x="303710" y="459913"/>
                </a:cxn>
              </a:cxnLst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FCC">
                <a:alpha val="100000"/>
              </a:srgbClr>
            </a:solidFill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53" name="Shape 162"/>
            <p:cNvSpPr/>
            <p:nvPr/>
          </p:nvSpPr>
          <p:spPr>
            <a:xfrm>
              <a:off x="192699" y="403848"/>
              <a:ext cx="224224" cy="408299"/>
            </a:xfrm>
            <a:custGeom>
              <a:avLst/>
              <a:gdLst/>
              <a:ahLst/>
              <a:cxnLst>
                <a:cxn ang="0">
                  <a:pos x="112112" y="204150"/>
                </a:cxn>
                <a:cxn ang="5898240">
                  <a:pos x="112112" y="204150"/>
                </a:cxn>
                <a:cxn ang="11796480">
                  <a:pos x="112112" y="204150"/>
                </a:cxn>
                <a:cxn ang="17694720">
                  <a:pos x="112112" y="204150"/>
                </a:cxn>
              </a:cxnLst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64" name="Shape 164"/>
          <p:cNvSpPr/>
          <p:nvPr/>
        </p:nvSpPr>
        <p:spPr>
          <a:xfrm>
            <a:off x="2028825" y="1481138"/>
            <a:ext cx="5086350" cy="446087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1">
              <a:buNone/>
            </a:pPr>
            <a:r>
              <a:rPr lang="zh-CN" altLang="en-US" sz="2400">
                <a:solidFill>
                  <a:srgbClr val="FF0000"/>
                </a:solidFill>
                <a:latin typeface="Calibri" panose="020F0702030404030204" pitchFamily="34" charset="0"/>
              </a:rPr>
              <a:t>“什么、谁、哪、哪儿、那里、怎么” </a:t>
            </a:r>
            <a:endParaRPr lang="zh-CN" altLang="en-US" sz="2400">
              <a:solidFill>
                <a:srgbClr val="FF0000"/>
              </a:solidFill>
              <a:latin typeface="Calibri" panose="020F0702030404030204" pitchFamily="34" charset="0"/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838200" y="2591594"/>
            <a:ext cx="7731125" cy="46037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1.</a:t>
            </a:r>
            <a:r>
              <a:rPr lang="en-US" altLang="zh-CN" sz="2400">
                <a:latin typeface="Calibri" panose="020F0702030404030204" pitchFamily="34" charset="0"/>
              </a:rPr>
              <a:t> </a:t>
            </a:r>
            <a:r>
              <a:rPr lang="zh-CN" altLang="en-US" sz="2400">
                <a:latin typeface="Calibri" panose="020F0702030404030204" pitchFamily="34" charset="0"/>
              </a:rPr>
              <a:t>没关系，不用道歉，</a:t>
            </a:r>
            <a:r>
              <a:rPr lang="en-US" altLang="zh-CN" sz="2400">
                <a:latin typeface="Calibri" panose="020F0702030404030204" pitchFamily="34" charset="0"/>
              </a:rPr>
              <a:t>______</a:t>
            </a:r>
            <a:r>
              <a:rPr lang="zh-CN" altLang="en-US" sz="2400">
                <a:latin typeface="Calibri" panose="020F0702030404030204" pitchFamily="34" charset="0"/>
              </a:rPr>
              <a:t>都有粗心填错的时候。</a:t>
            </a:r>
            <a:endParaRPr lang="zh-CN" altLang="en-US" sz="2400">
              <a:latin typeface="Calibri" panose="020F0702030404030204" pitchFamily="34" charset="0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848995" y="3429001"/>
            <a:ext cx="7467600" cy="1198880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2.</a:t>
            </a:r>
            <a:r>
              <a:rPr lang="en-US" altLang="zh-CN" sz="2400">
                <a:latin typeface="Calibri" panose="020F0702030404030204" pitchFamily="34" charset="0"/>
              </a:rPr>
              <a:t> </a:t>
            </a:r>
            <a:r>
              <a:rPr lang="zh-CN" altLang="en-US" sz="2400">
                <a:latin typeface="Calibri" panose="020F0702030404030204" pitchFamily="34" charset="0"/>
              </a:rPr>
              <a:t>昨天我做了一个奇怪的梦，但是早上起来</a:t>
            </a:r>
            <a:r>
              <a:rPr lang="en-US" altLang="zh-CN" sz="2400">
                <a:latin typeface="Calibri" panose="020F0702030404030204" pitchFamily="34" charset="0"/>
              </a:rPr>
              <a:t>_____</a:t>
            </a:r>
            <a:r>
              <a:rPr lang="zh-CN" altLang="en-US" sz="2400">
                <a:latin typeface="Calibri" panose="020F0702030404030204" pitchFamily="34" charset="0"/>
              </a:rPr>
              <a:t>想都想不起来。</a:t>
            </a:r>
            <a:endParaRPr lang="zh-CN" altLang="en-US" sz="2400">
              <a:latin typeface="Calibri" panose="020F0702030404030204" pitchFamily="34" charset="0"/>
            </a:endParaRPr>
          </a:p>
          <a:p>
            <a:pPr eaLnBrk="1">
              <a:buNone/>
            </a:pPr>
            <a:r>
              <a:rPr lang="zh-CN" altLang="en-US" sz="2400">
                <a:latin typeface="Calibri" panose="020F0702030404030204" pitchFamily="34" charset="0"/>
              </a:rPr>
              <a:t>什么都想不起来</a:t>
            </a:r>
            <a:r>
              <a:rPr lang="en-US" altLang="zh-CN" sz="2400">
                <a:latin typeface="Calibri" panose="020F0702030404030204" pitchFamily="34" charset="0"/>
              </a:rPr>
              <a:t>/</a:t>
            </a:r>
            <a:r>
              <a:rPr lang="zh-CN" altLang="en-US" sz="2400">
                <a:solidFill>
                  <a:srgbClr val="FF0000"/>
                </a:solidFill>
                <a:latin typeface="Calibri" panose="020F0702030404030204" pitchFamily="34" charset="0"/>
              </a:rPr>
              <a:t>怎么想都</a:t>
            </a:r>
            <a:r>
              <a:rPr lang="zh-CN" altLang="en-US" sz="2400">
                <a:latin typeface="Calibri" panose="020F0702030404030204" pitchFamily="34" charset="0"/>
              </a:rPr>
              <a:t>想不起来</a:t>
            </a:r>
            <a:endParaRPr lang="zh-CN" altLang="en-US" sz="2400">
              <a:latin typeface="Calibri" panose="020F0702030404030204" pitchFamily="34" charset="0"/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895350" y="5061903"/>
            <a:ext cx="7467600" cy="82994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3. </a:t>
            </a:r>
            <a:r>
              <a:rPr lang="zh-CN" altLang="en-US" sz="2400">
                <a:latin typeface="Calibri" panose="020F0702030404030204" pitchFamily="34" charset="0"/>
              </a:rPr>
              <a:t>“世界上没有免费的午餐”，这句话是说，</a:t>
            </a:r>
            <a:r>
              <a:rPr lang="en-US" altLang="zh-CN" sz="2400">
                <a:latin typeface="Calibri" panose="020F0702030404030204" pitchFamily="34" charset="0"/>
              </a:rPr>
              <a:t>_____</a:t>
            </a:r>
            <a:r>
              <a:rPr lang="zh-CN" altLang="en-US" sz="2400">
                <a:latin typeface="Calibri" panose="020F0702030404030204" pitchFamily="34" charset="0"/>
              </a:rPr>
              <a:t>东西都要通过努力才能得到。</a:t>
            </a:r>
            <a:endParaRPr lang="zh-CN" altLang="en-US" sz="2400">
              <a:latin typeface="Calibri" panose="020F07020304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  <p:bldLst>
      <p:bldP spid="164" grpId="0" animBg="1" advAuto="1000"/>
      <p:bldP spid="165" grpId="0" animBg="1" advAuto="1000"/>
      <p:bldP spid="166" grpId="0" animBg="1" advAuto="1000"/>
      <p:bldP spid="167" grpId="0" animBg="1" advAuto="10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170" name="Group 173"/>
          <p:cNvGrpSpPr/>
          <p:nvPr/>
        </p:nvGrpSpPr>
        <p:grpSpPr>
          <a:xfrm>
            <a:off x="457200" y="190500"/>
            <a:ext cx="8359775" cy="920750"/>
            <a:chOff x="0" y="0"/>
            <a:chExt cx="8360601" cy="919824"/>
          </a:xfrm>
        </p:grpSpPr>
        <p:grpSp>
          <p:nvGrpSpPr>
            <p:cNvPr id="7180" name="Group 171"/>
            <p:cNvGrpSpPr/>
            <p:nvPr/>
          </p:nvGrpSpPr>
          <p:grpSpPr>
            <a:xfrm>
              <a:off x="0" y="0"/>
              <a:ext cx="607420" cy="919825"/>
              <a:chOff x="0" y="0"/>
              <a:chExt cx="607419" cy="919824"/>
            </a:xfrm>
          </p:grpSpPr>
          <p:sp>
            <p:nvSpPr>
              <p:cNvPr id="7182" name="Shape 169"/>
              <p:cNvSpPr/>
              <p:nvPr/>
            </p:nvSpPr>
            <p:spPr>
              <a:xfrm>
                <a:off x="0" y="0"/>
                <a:ext cx="607420" cy="919825"/>
              </a:xfrm>
              <a:custGeom>
                <a:avLst/>
                <a:gdLst/>
                <a:ahLst/>
                <a:cxnLst>
                  <a:cxn ang="0">
                    <a:pos x="303710" y="459913"/>
                  </a:cxn>
                  <a:cxn ang="5898240">
                    <a:pos x="303710" y="459913"/>
                  </a:cxn>
                  <a:cxn ang="11796480">
                    <a:pos x="303710" y="459913"/>
                  </a:cxn>
                  <a:cxn ang="17694720">
                    <a:pos x="303710" y="459913"/>
                  </a:cxn>
                </a:cxnLst>
                <a:pathLst>
                  <a:path w="21600" h="21600">
                    <a:moveTo>
                      <a:pt x="10786" y="21600"/>
                    </a:moveTo>
                    <a:lnTo>
                      <a:pt x="11178" y="21600"/>
                    </a:lnTo>
                    <a:lnTo>
                      <a:pt x="11516" y="21565"/>
                    </a:lnTo>
                    <a:lnTo>
                      <a:pt x="11881" y="21495"/>
                    </a:lnTo>
                    <a:lnTo>
                      <a:pt x="12220" y="21425"/>
                    </a:lnTo>
                    <a:lnTo>
                      <a:pt x="12585" y="21319"/>
                    </a:lnTo>
                    <a:lnTo>
                      <a:pt x="12871" y="21196"/>
                    </a:lnTo>
                    <a:lnTo>
                      <a:pt x="13132" y="21056"/>
                    </a:lnTo>
                    <a:lnTo>
                      <a:pt x="13367" y="20881"/>
                    </a:lnTo>
                    <a:lnTo>
                      <a:pt x="13627" y="20722"/>
                    </a:lnTo>
                    <a:lnTo>
                      <a:pt x="13835" y="20511"/>
                    </a:lnTo>
                    <a:lnTo>
                      <a:pt x="14018" y="20318"/>
                    </a:lnTo>
                    <a:lnTo>
                      <a:pt x="14174" y="20107"/>
                    </a:lnTo>
                    <a:lnTo>
                      <a:pt x="14330" y="19879"/>
                    </a:lnTo>
                    <a:lnTo>
                      <a:pt x="14434" y="19634"/>
                    </a:lnTo>
                    <a:lnTo>
                      <a:pt x="14487" y="19370"/>
                    </a:lnTo>
                    <a:lnTo>
                      <a:pt x="14487" y="15664"/>
                    </a:lnTo>
                    <a:lnTo>
                      <a:pt x="14591" y="15454"/>
                    </a:lnTo>
                    <a:lnTo>
                      <a:pt x="14669" y="15260"/>
                    </a:lnTo>
                    <a:lnTo>
                      <a:pt x="14774" y="15050"/>
                    </a:lnTo>
                    <a:lnTo>
                      <a:pt x="15138" y="14646"/>
                    </a:lnTo>
                    <a:lnTo>
                      <a:pt x="15581" y="14242"/>
                    </a:lnTo>
                    <a:lnTo>
                      <a:pt x="16728" y="13469"/>
                    </a:lnTo>
                    <a:lnTo>
                      <a:pt x="18030" y="12591"/>
                    </a:lnTo>
                    <a:lnTo>
                      <a:pt x="18734" y="12118"/>
                    </a:lnTo>
                    <a:lnTo>
                      <a:pt x="19333" y="11573"/>
                    </a:lnTo>
                    <a:lnTo>
                      <a:pt x="19932" y="11028"/>
                    </a:lnTo>
                    <a:lnTo>
                      <a:pt x="20479" y="10396"/>
                    </a:lnTo>
                    <a:lnTo>
                      <a:pt x="20740" y="10097"/>
                    </a:lnTo>
                    <a:lnTo>
                      <a:pt x="20948" y="9729"/>
                    </a:lnTo>
                    <a:lnTo>
                      <a:pt x="21130" y="9378"/>
                    </a:lnTo>
                    <a:lnTo>
                      <a:pt x="21287" y="8974"/>
                    </a:lnTo>
                    <a:lnTo>
                      <a:pt x="21443" y="8605"/>
                    </a:lnTo>
                    <a:lnTo>
                      <a:pt x="21548" y="8166"/>
                    </a:lnTo>
                    <a:lnTo>
                      <a:pt x="21600" y="7727"/>
                    </a:lnTo>
                    <a:lnTo>
                      <a:pt x="21600" y="6884"/>
                    </a:lnTo>
                    <a:lnTo>
                      <a:pt x="21548" y="6515"/>
                    </a:lnTo>
                    <a:lnTo>
                      <a:pt x="21496" y="6182"/>
                    </a:lnTo>
                    <a:lnTo>
                      <a:pt x="21391" y="5812"/>
                    </a:lnTo>
                    <a:lnTo>
                      <a:pt x="21287" y="5479"/>
                    </a:lnTo>
                    <a:lnTo>
                      <a:pt x="21130" y="5093"/>
                    </a:lnTo>
                    <a:lnTo>
                      <a:pt x="20948" y="4760"/>
                    </a:lnTo>
                    <a:lnTo>
                      <a:pt x="20740" y="4425"/>
                    </a:lnTo>
                    <a:lnTo>
                      <a:pt x="20531" y="4127"/>
                    </a:lnTo>
                    <a:lnTo>
                      <a:pt x="20296" y="3811"/>
                    </a:lnTo>
                    <a:lnTo>
                      <a:pt x="20036" y="3513"/>
                    </a:lnTo>
                    <a:lnTo>
                      <a:pt x="19775" y="3214"/>
                    </a:lnTo>
                    <a:lnTo>
                      <a:pt x="19124" y="2634"/>
                    </a:lnTo>
                    <a:lnTo>
                      <a:pt x="18447" y="2125"/>
                    </a:lnTo>
                    <a:lnTo>
                      <a:pt x="17691" y="1669"/>
                    </a:lnTo>
                    <a:lnTo>
                      <a:pt x="16832" y="1229"/>
                    </a:lnTo>
                    <a:lnTo>
                      <a:pt x="16388" y="1054"/>
                    </a:lnTo>
                    <a:lnTo>
                      <a:pt x="15920" y="879"/>
                    </a:lnTo>
                    <a:lnTo>
                      <a:pt x="15477" y="720"/>
                    </a:lnTo>
                    <a:lnTo>
                      <a:pt x="15034" y="580"/>
                    </a:lnTo>
                    <a:lnTo>
                      <a:pt x="14539" y="439"/>
                    </a:lnTo>
                    <a:lnTo>
                      <a:pt x="14018" y="316"/>
                    </a:lnTo>
                    <a:lnTo>
                      <a:pt x="13471" y="211"/>
                    </a:lnTo>
                    <a:lnTo>
                      <a:pt x="12975" y="140"/>
                    </a:lnTo>
                    <a:lnTo>
                      <a:pt x="12428" y="71"/>
                    </a:lnTo>
                    <a:lnTo>
                      <a:pt x="11934" y="35"/>
                    </a:lnTo>
                    <a:lnTo>
                      <a:pt x="11387" y="0"/>
                    </a:lnTo>
                    <a:lnTo>
                      <a:pt x="10213" y="0"/>
                    </a:lnTo>
                    <a:lnTo>
                      <a:pt x="9666" y="35"/>
                    </a:lnTo>
                    <a:lnTo>
                      <a:pt x="9172" y="71"/>
                    </a:lnTo>
                    <a:lnTo>
                      <a:pt x="8625" y="140"/>
                    </a:lnTo>
                    <a:lnTo>
                      <a:pt x="8129" y="211"/>
                    </a:lnTo>
                    <a:lnTo>
                      <a:pt x="7582" y="316"/>
                    </a:lnTo>
                    <a:lnTo>
                      <a:pt x="7061" y="439"/>
                    </a:lnTo>
                    <a:lnTo>
                      <a:pt x="6566" y="580"/>
                    </a:lnTo>
                    <a:lnTo>
                      <a:pt x="6123" y="720"/>
                    </a:lnTo>
                    <a:lnTo>
                      <a:pt x="5680" y="879"/>
                    </a:lnTo>
                    <a:lnTo>
                      <a:pt x="5212" y="1054"/>
                    </a:lnTo>
                    <a:lnTo>
                      <a:pt x="4768" y="1229"/>
                    </a:lnTo>
                    <a:lnTo>
                      <a:pt x="3909" y="1669"/>
                    </a:lnTo>
                    <a:lnTo>
                      <a:pt x="3153" y="2125"/>
                    </a:lnTo>
                    <a:lnTo>
                      <a:pt x="2476" y="2634"/>
                    </a:lnTo>
                    <a:lnTo>
                      <a:pt x="1825" y="3214"/>
                    </a:lnTo>
                    <a:lnTo>
                      <a:pt x="1303" y="3811"/>
                    </a:lnTo>
                    <a:lnTo>
                      <a:pt x="1069" y="4127"/>
                    </a:lnTo>
                    <a:lnTo>
                      <a:pt x="860" y="4425"/>
                    </a:lnTo>
                    <a:lnTo>
                      <a:pt x="651" y="4760"/>
                    </a:lnTo>
                    <a:lnTo>
                      <a:pt x="470" y="5093"/>
                    </a:lnTo>
                    <a:lnTo>
                      <a:pt x="313" y="5479"/>
                    </a:lnTo>
                    <a:lnTo>
                      <a:pt x="209" y="5812"/>
                    </a:lnTo>
                    <a:lnTo>
                      <a:pt x="104" y="6182"/>
                    </a:lnTo>
                    <a:lnTo>
                      <a:pt x="52" y="6515"/>
                    </a:lnTo>
                    <a:lnTo>
                      <a:pt x="0" y="6884"/>
                    </a:lnTo>
                    <a:lnTo>
                      <a:pt x="0" y="7727"/>
                    </a:lnTo>
                    <a:lnTo>
                      <a:pt x="52" y="8166"/>
                    </a:lnTo>
                    <a:lnTo>
                      <a:pt x="157" y="8605"/>
                    </a:lnTo>
                    <a:lnTo>
                      <a:pt x="313" y="8974"/>
                    </a:lnTo>
                    <a:lnTo>
                      <a:pt x="470" y="9378"/>
                    </a:lnTo>
                    <a:lnTo>
                      <a:pt x="651" y="9729"/>
                    </a:lnTo>
                    <a:lnTo>
                      <a:pt x="860" y="10097"/>
                    </a:lnTo>
                    <a:lnTo>
                      <a:pt x="1121" y="10396"/>
                    </a:lnTo>
                    <a:lnTo>
                      <a:pt x="1668" y="11028"/>
                    </a:lnTo>
                    <a:lnTo>
                      <a:pt x="2267" y="11573"/>
                    </a:lnTo>
                    <a:lnTo>
                      <a:pt x="2866" y="12118"/>
                    </a:lnTo>
                    <a:lnTo>
                      <a:pt x="3570" y="12591"/>
                    </a:lnTo>
                    <a:lnTo>
                      <a:pt x="4872" y="13469"/>
                    </a:lnTo>
                    <a:lnTo>
                      <a:pt x="6019" y="14242"/>
                    </a:lnTo>
                    <a:lnTo>
                      <a:pt x="6462" y="14646"/>
                    </a:lnTo>
                    <a:lnTo>
                      <a:pt x="6826" y="15050"/>
                    </a:lnTo>
                    <a:lnTo>
                      <a:pt x="6931" y="15260"/>
                    </a:lnTo>
                    <a:lnTo>
                      <a:pt x="7009" y="15454"/>
                    </a:lnTo>
                    <a:lnTo>
                      <a:pt x="7113" y="15664"/>
                    </a:lnTo>
                    <a:lnTo>
                      <a:pt x="7113" y="19370"/>
                    </a:lnTo>
                    <a:lnTo>
                      <a:pt x="7166" y="19634"/>
                    </a:lnTo>
                    <a:lnTo>
                      <a:pt x="7270" y="19879"/>
                    </a:lnTo>
                    <a:lnTo>
                      <a:pt x="7425" y="20107"/>
                    </a:lnTo>
                    <a:lnTo>
                      <a:pt x="7582" y="20318"/>
                    </a:lnTo>
                    <a:lnTo>
                      <a:pt x="7765" y="20511"/>
                    </a:lnTo>
                    <a:lnTo>
                      <a:pt x="7973" y="20722"/>
                    </a:lnTo>
                    <a:lnTo>
                      <a:pt x="8233" y="20881"/>
                    </a:lnTo>
                    <a:lnTo>
                      <a:pt x="8468" y="21056"/>
                    </a:lnTo>
                    <a:lnTo>
                      <a:pt x="8729" y="21196"/>
                    </a:lnTo>
                    <a:lnTo>
                      <a:pt x="9015" y="21319"/>
                    </a:lnTo>
                    <a:lnTo>
                      <a:pt x="9380" y="21425"/>
                    </a:lnTo>
                    <a:lnTo>
                      <a:pt x="9719" y="21495"/>
                    </a:lnTo>
                    <a:lnTo>
                      <a:pt x="10084" y="21565"/>
                    </a:lnTo>
                    <a:lnTo>
                      <a:pt x="10422" y="21600"/>
                    </a:lnTo>
                    <a:lnTo>
                      <a:pt x="10786" y="21600"/>
                    </a:lnTo>
                    <a:close/>
                  </a:path>
                </a:pathLst>
              </a:custGeom>
              <a:solidFill>
                <a:srgbClr val="FFFFCC">
                  <a:alpha val="100000"/>
                </a:srgbClr>
              </a:solidFill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183" name="Shape 170"/>
              <p:cNvSpPr/>
              <p:nvPr/>
            </p:nvSpPr>
            <p:spPr>
              <a:xfrm>
                <a:off x="192699" y="403848"/>
                <a:ext cx="224224" cy="408299"/>
              </a:xfrm>
              <a:custGeom>
                <a:avLst/>
                <a:gdLst/>
                <a:ahLst/>
                <a:cxnLst>
                  <a:cxn ang="0">
                    <a:pos x="112112" y="204150"/>
                  </a:cxn>
                  <a:cxn ang="5898240">
                    <a:pos x="112112" y="204150"/>
                  </a:cxn>
                  <a:cxn ang="11796480">
                    <a:pos x="112112" y="204150"/>
                  </a:cxn>
                  <a:cxn ang="17694720">
                    <a:pos x="112112" y="204150"/>
                  </a:cxn>
                </a:cxnLst>
                <a:pathLst>
                  <a:path w="21600" h="21600">
                    <a:moveTo>
                      <a:pt x="6354" y="10918"/>
                    </a:moveTo>
                    <a:lnTo>
                      <a:pt x="4448" y="5578"/>
                    </a:lnTo>
                    <a:lnTo>
                      <a:pt x="1060" y="1305"/>
                    </a:lnTo>
                    <a:lnTo>
                      <a:pt x="0" y="235"/>
                    </a:lnTo>
                    <a:lnTo>
                      <a:pt x="4448" y="1424"/>
                    </a:lnTo>
                    <a:lnTo>
                      <a:pt x="7835" y="0"/>
                    </a:lnTo>
                    <a:lnTo>
                      <a:pt x="11647" y="1305"/>
                    </a:lnTo>
                    <a:lnTo>
                      <a:pt x="14610" y="0"/>
                    </a:lnTo>
                    <a:lnTo>
                      <a:pt x="17576" y="1186"/>
                    </a:lnTo>
                    <a:lnTo>
                      <a:pt x="21600" y="235"/>
                    </a:lnTo>
                    <a:lnTo>
                      <a:pt x="16304" y="6053"/>
                    </a:lnTo>
                    <a:lnTo>
                      <a:pt x="14822" y="10918"/>
                    </a:lnTo>
                    <a:moveTo>
                      <a:pt x="778" y="14359"/>
                    </a:moveTo>
                    <a:lnTo>
                      <a:pt x="20681" y="14359"/>
                    </a:lnTo>
                    <a:lnTo>
                      <a:pt x="20681" y="16852"/>
                    </a:lnTo>
                    <a:lnTo>
                      <a:pt x="778" y="16814"/>
                    </a:lnTo>
                    <a:lnTo>
                      <a:pt x="778" y="19226"/>
                    </a:lnTo>
                    <a:lnTo>
                      <a:pt x="20681" y="19304"/>
                    </a:lnTo>
                    <a:lnTo>
                      <a:pt x="20752" y="21600"/>
                    </a:lnTo>
                    <a:lnTo>
                      <a:pt x="848" y="21600"/>
                    </a:lnTo>
                  </a:path>
                </a:pathLst>
              </a:custGeom>
              <a:noFill/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7181" name="Shape 172"/>
            <p:cNvSpPr/>
            <p:nvPr/>
          </p:nvSpPr>
          <p:spPr>
            <a:xfrm>
              <a:off x="573891" y="287311"/>
              <a:ext cx="7786711" cy="596902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45719" tIns="45719" rIns="45719" bIns="45719">
              <a:spAutoFit/>
            </a:bodyPr>
            <a:p>
              <a:pPr eaLnBrk="1">
                <a:buNone/>
              </a:pPr>
              <a:r>
                <a:rPr lang="zh-CN" altLang="en-US" sz="4000">
                  <a:solidFill>
                    <a:srgbClr val="A6A6A6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练习</a:t>
              </a:r>
              <a:endPara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sp>
        <p:nvSpPr>
          <p:cNvPr id="7171" name="Shape 174"/>
          <p:cNvSpPr/>
          <p:nvPr/>
        </p:nvSpPr>
        <p:spPr>
          <a:xfrm>
            <a:off x="609600" y="2173288"/>
            <a:ext cx="4062413" cy="344487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1. </a:t>
            </a:r>
            <a:r>
              <a:rPr lang="zh-CN" altLang="en-US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每个人都有自己的生活，</a:t>
            </a: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_______</a:t>
            </a:r>
            <a:endParaRPr lang="en-US" altLang="zh-CN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598488" y="2617788"/>
            <a:ext cx="6337300" cy="346075"/>
          </a:xfrm>
          <a:prstGeom prst="rect">
            <a:avLst/>
          </a:prstGeom>
          <a:ln w="12700">
            <a:miter lim="400000"/>
          </a:ln>
          <a:effectLst>
            <a:outerShdw blurRad="38100" dist="20000" dir="7020000" rotWithShape="0">
              <a:srgbClr val="FFFFFF">
                <a:alpha val="38000"/>
              </a:srgbClr>
            </a:outerShdw>
          </a:effectLst>
        </p:spPr>
        <p:txBody>
          <a:bodyPr lIns="45719" rIns="45719">
            <a:spAutoFit/>
          </a:bodyPr>
          <a:lstStyle>
            <a:lvl1pPr>
              <a:defRPr sz="2000">
                <a:latin typeface="华文细黑"/>
                <a:ea typeface="华文细黑"/>
                <a:cs typeface="华文细黑"/>
                <a:sym typeface="华文细黑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2. 他最近什么都做不好，________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609600" y="4003675"/>
            <a:ext cx="2711450" cy="344488"/>
          </a:xfrm>
          <a:prstGeom prst="rect">
            <a:avLst/>
          </a:prstGeom>
          <a:ln w="12700">
            <a:miter lim="400000"/>
          </a:ln>
          <a:effectLst>
            <a:outerShdw blurRad="38100" dist="20000" dir="702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A: 但是怎么都记不住。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7174" name="Shape 177"/>
          <p:cNvSpPr/>
          <p:nvPr/>
        </p:nvSpPr>
        <p:spPr>
          <a:xfrm>
            <a:off x="628650" y="5299075"/>
            <a:ext cx="5349875" cy="34607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C: </a:t>
            </a:r>
            <a:r>
              <a:rPr lang="zh-CN" altLang="en-US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所以他总是不开心。</a:t>
            </a:r>
            <a:endParaRPr lang="zh-CN" altLang="en-US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604838" y="3098800"/>
            <a:ext cx="4189413" cy="346075"/>
          </a:xfrm>
          <a:prstGeom prst="rect">
            <a:avLst/>
          </a:prstGeom>
          <a:ln w="12700">
            <a:miter lim="400000"/>
          </a:ln>
          <a:effectLst>
            <a:outerShdw blurRad="38100" dist="20000" dir="702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3. 我已经练习了好几遍了，________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590550" y="4568825"/>
            <a:ext cx="4824413" cy="346075"/>
          </a:xfrm>
          <a:prstGeom prst="rect">
            <a:avLst/>
          </a:prstGeom>
          <a:ln w="12700">
            <a:miter lim="400000"/>
          </a:ln>
          <a:effectLst>
            <a:outerShdw blurRad="38100" dist="20000" dir="7020000" rotWithShape="0">
              <a:srgbClr val="FFFFFF">
                <a:alpha val="38000"/>
              </a:srgbClr>
            </a:outerShdw>
          </a:effectLst>
        </p:spPr>
        <p:txBody>
          <a:bodyPr lIns="45719" rIns="45719">
            <a:spAutoFit/>
          </a:bodyPr>
          <a:lstStyle>
            <a:lvl1pPr>
              <a:defRPr sz="2000">
                <a:latin typeface="华文细黑"/>
                <a:ea typeface="华文细黑"/>
                <a:cs typeface="华文细黑"/>
                <a:sym typeface="华文细黑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B: 谁都要忙自己的事儿。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243" name="Group 210"/>
          <p:cNvGrpSpPr/>
          <p:nvPr/>
        </p:nvGrpSpPr>
        <p:grpSpPr>
          <a:xfrm>
            <a:off x="392113" y="127000"/>
            <a:ext cx="8359775" cy="922338"/>
            <a:chOff x="0" y="0"/>
            <a:chExt cx="8360601" cy="922312"/>
          </a:xfrm>
        </p:grpSpPr>
        <p:grpSp>
          <p:nvGrpSpPr>
            <p:cNvPr id="10250" name="Group 208"/>
            <p:cNvGrpSpPr/>
            <p:nvPr/>
          </p:nvGrpSpPr>
          <p:grpSpPr>
            <a:xfrm>
              <a:off x="0" y="0"/>
              <a:ext cx="607420" cy="919825"/>
              <a:chOff x="0" y="0"/>
              <a:chExt cx="607419" cy="919824"/>
            </a:xfrm>
          </p:grpSpPr>
          <p:sp>
            <p:nvSpPr>
              <p:cNvPr id="10252" name="Shape 206"/>
              <p:cNvSpPr/>
              <p:nvPr/>
            </p:nvSpPr>
            <p:spPr>
              <a:xfrm>
                <a:off x="0" y="0"/>
                <a:ext cx="607420" cy="919825"/>
              </a:xfrm>
              <a:custGeom>
                <a:avLst/>
                <a:gdLst/>
                <a:ahLst/>
                <a:cxnLst>
                  <a:cxn ang="0">
                    <a:pos x="303710" y="459913"/>
                  </a:cxn>
                  <a:cxn ang="5898240">
                    <a:pos x="303710" y="459913"/>
                  </a:cxn>
                  <a:cxn ang="11796480">
                    <a:pos x="303710" y="459913"/>
                  </a:cxn>
                  <a:cxn ang="17694720">
                    <a:pos x="303710" y="459913"/>
                  </a:cxn>
                </a:cxnLst>
                <a:pathLst>
                  <a:path w="21600" h="21600">
                    <a:moveTo>
                      <a:pt x="10786" y="21600"/>
                    </a:moveTo>
                    <a:lnTo>
                      <a:pt x="11178" y="21600"/>
                    </a:lnTo>
                    <a:lnTo>
                      <a:pt x="11516" y="21565"/>
                    </a:lnTo>
                    <a:lnTo>
                      <a:pt x="11881" y="21495"/>
                    </a:lnTo>
                    <a:lnTo>
                      <a:pt x="12220" y="21425"/>
                    </a:lnTo>
                    <a:lnTo>
                      <a:pt x="12585" y="21319"/>
                    </a:lnTo>
                    <a:lnTo>
                      <a:pt x="12871" y="21196"/>
                    </a:lnTo>
                    <a:lnTo>
                      <a:pt x="13132" y="21056"/>
                    </a:lnTo>
                    <a:lnTo>
                      <a:pt x="13367" y="20881"/>
                    </a:lnTo>
                    <a:lnTo>
                      <a:pt x="13627" y="20722"/>
                    </a:lnTo>
                    <a:lnTo>
                      <a:pt x="13835" y="20511"/>
                    </a:lnTo>
                    <a:lnTo>
                      <a:pt x="14018" y="20318"/>
                    </a:lnTo>
                    <a:lnTo>
                      <a:pt x="14174" y="20107"/>
                    </a:lnTo>
                    <a:lnTo>
                      <a:pt x="14330" y="19879"/>
                    </a:lnTo>
                    <a:lnTo>
                      <a:pt x="14434" y="19634"/>
                    </a:lnTo>
                    <a:lnTo>
                      <a:pt x="14487" y="19370"/>
                    </a:lnTo>
                    <a:lnTo>
                      <a:pt x="14487" y="15664"/>
                    </a:lnTo>
                    <a:lnTo>
                      <a:pt x="14591" y="15454"/>
                    </a:lnTo>
                    <a:lnTo>
                      <a:pt x="14669" y="15260"/>
                    </a:lnTo>
                    <a:lnTo>
                      <a:pt x="14774" y="15050"/>
                    </a:lnTo>
                    <a:lnTo>
                      <a:pt x="15138" y="14646"/>
                    </a:lnTo>
                    <a:lnTo>
                      <a:pt x="15581" y="14242"/>
                    </a:lnTo>
                    <a:lnTo>
                      <a:pt x="16728" y="13469"/>
                    </a:lnTo>
                    <a:lnTo>
                      <a:pt x="18030" y="12591"/>
                    </a:lnTo>
                    <a:lnTo>
                      <a:pt x="18734" y="12118"/>
                    </a:lnTo>
                    <a:lnTo>
                      <a:pt x="19333" y="11573"/>
                    </a:lnTo>
                    <a:lnTo>
                      <a:pt x="19932" y="11028"/>
                    </a:lnTo>
                    <a:lnTo>
                      <a:pt x="20479" y="10396"/>
                    </a:lnTo>
                    <a:lnTo>
                      <a:pt x="20740" y="10097"/>
                    </a:lnTo>
                    <a:lnTo>
                      <a:pt x="20948" y="9729"/>
                    </a:lnTo>
                    <a:lnTo>
                      <a:pt x="21130" y="9378"/>
                    </a:lnTo>
                    <a:lnTo>
                      <a:pt x="21287" y="8974"/>
                    </a:lnTo>
                    <a:lnTo>
                      <a:pt x="21443" y="8605"/>
                    </a:lnTo>
                    <a:lnTo>
                      <a:pt x="21548" y="8166"/>
                    </a:lnTo>
                    <a:lnTo>
                      <a:pt x="21600" y="7727"/>
                    </a:lnTo>
                    <a:lnTo>
                      <a:pt x="21600" y="6884"/>
                    </a:lnTo>
                    <a:lnTo>
                      <a:pt x="21548" y="6515"/>
                    </a:lnTo>
                    <a:lnTo>
                      <a:pt x="21496" y="6182"/>
                    </a:lnTo>
                    <a:lnTo>
                      <a:pt x="21391" y="5812"/>
                    </a:lnTo>
                    <a:lnTo>
                      <a:pt x="21287" y="5479"/>
                    </a:lnTo>
                    <a:lnTo>
                      <a:pt x="21130" y="5093"/>
                    </a:lnTo>
                    <a:lnTo>
                      <a:pt x="20948" y="4760"/>
                    </a:lnTo>
                    <a:lnTo>
                      <a:pt x="20740" y="4425"/>
                    </a:lnTo>
                    <a:lnTo>
                      <a:pt x="20531" y="4127"/>
                    </a:lnTo>
                    <a:lnTo>
                      <a:pt x="20296" y="3811"/>
                    </a:lnTo>
                    <a:lnTo>
                      <a:pt x="20036" y="3513"/>
                    </a:lnTo>
                    <a:lnTo>
                      <a:pt x="19775" y="3214"/>
                    </a:lnTo>
                    <a:lnTo>
                      <a:pt x="19124" y="2634"/>
                    </a:lnTo>
                    <a:lnTo>
                      <a:pt x="18447" y="2125"/>
                    </a:lnTo>
                    <a:lnTo>
                      <a:pt x="17691" y="1669"/>
                    </a:lnTo>
                    <a:lnTo>
                      <a:pt x="16832" y="1229"/>
                    </a:lnTo>
                    <a:lnTo>
                      <a:pt x="16388" y="1054"/>
                    </a:lnTo>
                    <a:lnTo>
                      <a:pt x="15920" y="879"/>
                    </a:lnTo>
                    <a:lnTo>
                      <a:pt x="15477" y="720"/>
                    </a:lnTo>
                    <a:lnTo>
                      <a:pt x="15034" y="580"/>
                    </a:lnTo>
                    <a:lnTo>
                      <a:pt x="14539" y="439"/>
                    </a:lnTo>
                    <a:lnTo>
                      <a:pt x="14018" y="316"/>
                    </a:lnTo>
                    <a:lnTo>
                      <a:pt x="13471" y="211"/>
                    </a:lnTo>
                    <a:lnTo>
                      <a:pt x="12975" y="140"/>
                    </a:lnTo>
                    <a:lnTo>
                      <a:pt x="12428" y="71"/>
                    </a:lnTo>
                    <a:lnTo>
                      <a:pt x="11934" y="35"/>
                    </a:lnTo>
                    <a:lnTo>
                      <a:pt x="11387" y="0"/>
                    </a:lnTo>
                    <a:lnTo>
                      <a:pt x="10213" y="0"/>
                    </a:lnTo>
                    <a:lnTo>
                      <a:pt x="9666" y="35"/>
                    </a:lnTo>
                    <a:lnTo>
                      <a:pt x="9172" y="71"/>
                    </a:lnTo>
                    <a:lnTo>
                      <a:pt x="8625" y="140"/>
                    </a:lnTo>
                    <a:lnTo>
                      <a:pt x="8129" y="211"/>
                    </a:lnTo>
                    <a:lnTo>
                      <a:pt x="7582" y="316"/>
                    </a:lnTo>
                    <a:lnTo>
                      <a:pt x="7061" y="439"/>
                    </a:lnTo>
                    <a:lnTo>
                      <a:pt x="6566" y="580"/>
                    </a:lnTo>
                    <a:lnTo>
                      <a:pt x="6123" y="720"/>
                    </a:lnTo>
                    <a:lnTo>
                      <a:pt x="5680" y="879"/>
                    </a:lnTo>
                    <a:lnTo>
                      <a:pt x="5212" y="1054"/>
                    </a:lnTo>
                    <a:lnTo>
                      <a:pt x="4768" y="1229"/>
                    </a:lnTo>
                    <a:lnTo>
                      <a:pt x="3909" y="1669"/>
                    </a:lnTo>
                    <a:lnTo>
                      <a:pt x="3153" y="2125"/>
                    </a:lnTo>
                    <a:lnTo>
                      <a:pt x="2476" y="2634"/>
                    </a:lnTo>
                    <a:lnTo>
                      <a:pt x="1825" y="3214"/>
                    </a:lnTo>
                    <a:lnTo>
                      <a:pt x="1303" y="3811"/>
                    </a:lnTo>
                    <a:lnTo>
                      <a:pt x="1069" y="4127"/>
                    </a:lnTo>
                    <a:lnTo>
                      <a:pt x="860" y="4425"/>
                    </a:lnTo>
                    <a:lnTo>
                      <a:pt x="651" y="4760"/>
                    </a:lnTo>
                    <a:lnTo>
                      <a:pt x="470" y="5093"/>
                    </a:lnTo>
                    <a:lnTo>
                      <a:pt x="313" y="5479"/>
                    </a:lnTo>
                    <a:lnTo>
                      <a:pt x="209" y="5812"/>
                    </a:lnTo>
                    <a:lnTo>
                      <a:pt x="104" y="6182"/>
                    </a:lnTo>
                    <a:lnTo>
                      <a:pt x="52" y="6515"/>
                    </a:lnTo>
                    <a:lnTo>
                      <a:pt x="0" y="6884"/>
                    </a:lnTo>
                    <a:lnTo>
                      <a:pt x="0" y="7727"/>
                    </a:lnTo>
                    <a:lnTo>
                      <a:pt x="52" y="8166"/>
                    </a:lnTo>
                    <a:lnTo>
                      <a:pt x="157" y="8605"/>
                    </a:lnTo>
                    <a:lnTo>
                      <a:pt x="313" y="8974"/>
                    </a:lnTo>
                    <a:lnTo>
                      <a:pt x="470" y="9378"/>
                    </a:lnTo>
                    <a:lnTo>
                      <a:pt x="651" y="9729"/>
                    </a:lnTo>
                    <a:lnTo>
                      <a:pt x="860" y="10097"/>
                    </a:lnTo>
                    <a:lnTo>
                      <a:pt x="1121" y="10396"/>
                    </a:lnTo>
                    <a:lnTo>
                      <a:pt x="1668" y="11028"/>
                    </a:lnTo>
                    <a:lnTo>
                      <a:pt x="2267" y="11573"/>
                    </a:lnTo>
                    <a:lnTo>
                      <a:pt x="2866" y="12118"/>
                    </a:lnTo>
                    <a:lnTo>
                      <a:pt x="3570" y="12591"/>
                    </a:lnTo>
                    <a:lnTo>
                      <a:pt x="4872" y="13469"/>
                    </a:lnTo>
                    <a:lnTo>
                      <a:pt x="6019" y="14242"/>
                    </a:lnTo>
                    <a:lnTo>
                      <a:pt x="6462" y="14646"/>
                    </a:lnTo>
                    <a:lnTo>
                      <a:pt x="6826" y="15050"/>
                    </a:lnTo>
                    <a:lnTo>
                      <a:pt x="6931" y="15260"/>
                    </a:lnTo>
                    <a:lnTo>
                      <a:pt x="7009" y="15454"/>
                    </a:lnTo>
                    <a:lnTo>
                      <a:pt x="7113" y="15664"/>
                    </a:lnTo>
                    <a:lnTo>
                      <a:pt x="7113" y="19370"/>
                    </a:lnTo>
                    <a:lnTo>
                      <a:pt x="7166" y="19634"/>
                    </a:lnTo>
                    <a:lnTo>
                      <a:pt x="7270" y="19879"/>
                    </a:lnTo>
                    <a:lnTo>
                      <a:pt x="7425" y="20107"/>
                    </a:lnTo>
                    <a:lnTo>
                      <a:pt x="7582" y="20318"/>
                    </a:lnTo>
                    <a:lnTo>
                      <a:pt x="7765" y="20511"/>
                    </a:lnTo>
                    <a:lnTo>
                      <a:pt x="7973" y="20722"/>
                    </a:lnTo>
                    <a:lnTo>
                      <a:pt x="8233" y="20881"/>
                    </a:lnTo>
                    <a:lnTo>
                      <a:pt x="8468" y="21056"/>
                    </a:lnTo>
                    <a:lnTo>
                      <a:pt x="8729" y="21196"/>
                    </a:lnTo>
                    <a:lnTo>
                      <a:pt x="9015" y="21319"/>
                    </a:lnTo>
                    <a:lnTo>
                      <a:pt x="9380" y="21425"/>
                    </a:lnTo>
                    <a:lnTo>
                      <a:pt x="9719" y="21495"/>
                    </a:lnTo>
                    <a:lnTo>
                      <a:pt x="10084" y="21565"/>
                    </a:lnTo>
                    <a:lnTo>
                      <a:pt x="10422" y="21600"/>
                    </a:lnTo>
                    <a:lnTo>
                      <a:pt x="10786" y="21600"/>
                    </a:lnTo>
                    <a:close/>
                  </a:path>
                </a:pathLst>
              </a:custGeom>
              <a:solidFill>
                <a:srgbClr val="FFFFCC">
                  <a:alpha val="100000"/>
                </a:srgbClr>
              </a:solidFill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253" name="Shape 207"/>
              <p:cNvSpPr/>
              <p:nvPr/>
            </p:nvSpPr>
            <p:spPr>
              <a:xfrm>
                <a:off x="192699" y="403848"/>
                <a:ext cx="224224" cy="408299"/>
              </a:xfrm>
              <a:custGeom>
                <a:avLst/>
                <a:gdLst/>
                <a:ahLst/>
                <a:cxnLst>
                  <a:cxn ang="0">
                    <a:pos x="112112" y="204150"/>
                  </a:cxn>
                  <a:cxn ang="5898240">
                    <a:pos x="112112" y="204150"/>
                  </a:cxn>
                  <a:cxn ang="11796480">
                    <a:pos x="112112" y="204150"/>
                  </a:cxn>
                  <a:cxn ang="17694720">
                    <a:pos x="112112" y="204150"/>
                  </a:cxn>
                </a:cxnLst>
                <a:pathLst>
                  <a:path w="21600" h="21600">
                    <a:moveTo>
                      <a:pt x="6354" y="10918"/>
                    </a:moveTo>
                    <a:lnTo>
                      <a:pt x="4448" y="5578"/>
                    </a:lnTo>
                    <a:lnTo>
                      <a:pt x="1060" y="1305"/>
                    </a:lnTo>
                    <a:lnTo>
                      <a:pt x="0" y="235"/>
                    </a:lnTo>
                    <a:lnTo>
                      <a:pt x="4448" y="1424"/>
                    </a:lnTo>
                    <a:lnTo>
                      <a:pt x="7835" y="0"/>
                    </a:lnTo>
                    <a:lnTo>
                      <a:pt x="11647" y="1305"/>
                    </a:lnTo>
                    <a:lnTo>
                      <a:pt x="14610" y="0"/>
                    </a:lnTo>
                    <a:lnTo>
                      <a:pt x="17576" y="1186"/>
                    </a:lnTo>
                    <a:lnTo>
                      <a:pt x="21600" y="235"/>
                    </a:lnTo>
                    <a:lnTo>
                      <a:pt x="16304" y="6053"/>
                    </a:lnTo>
                    <a:lnTo>
                      <a:pt x="14822" y="10918"/>
                    </a:lnTo>
                    <a:moveTo>
                      <a:pt x="778" y="14359"/>
                    </a:moveTo>
                    <a:lnTo>
                      <a:pt x="20681" y="14359"/>
                    </a:lnTo>
                    <a:lnTo>
                      <a:pt x="20681" y="16852"/>
                    </a:lnTo>
                    <a:lnTo>
                      <a:pt x="778" y="16814"/>
                    </a:lnTo>
                    <a:lnTo>
                      <a:pt x="778" y="19226"/>
                    </a:lnTo>
                    <a:lnTo>
                      <a:pt x="20681" y="19304"/>
                    </a:lnTo>
                    <a:lnTo>
                      <a:pt x="20752" y="21600"/>
                    </a:lnTo>
                    <a:lnTo>
                      <a:pt x="848" y="21600"/>
                    </a:lnTo>
                  </a:path>
                </a:pathLst>
              </a:custGeom>
              <a:noFill/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10251" name="Shape 209"/>
            <p:cNvSpPr/>
            <p:nvPr/>
          </p:nvSpPr>
          <p:spPr>
            <a:xfrm>
              <a:off x="573891" y="325411"/>
              <a:ext cx="7786711" cy="596902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45719" tIns="45719" rIns="45719" bIns="45719">
              <a:spAutoFit/>
            </a:bodyPr>
            <a:p>
              <a:pPr eaLnBrk="1">
                <a:buNone/>
              </a:pPr>
              <a:r>
                <a:rPr lang="zh-CN" altLang="en-US" sz="4000">
                  <a:solidFill>
                    <a:srgbClr val="A6A6A6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练习</a:t>
              </a:r>
              <a:endPara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sp>
        <p:nvSpPr>
          <p:cNvPr id="214" name="Shape 214"/>
          <p:cNvSpPr/>
          <p:nvPr/>
        </p:nvSpPr>
        <p:spPr>
          <a:xfrm>
            <a:off x="633413" y="2497932"/>
            <a:ext cx="8261985" cy="76835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1">
              <a:buNone/>
            </a:pPr>
            <a:r>
              <a:rPr lang="en-US" altLang="zh-CN" sz="2200">
                <a:latin typeface="Calibri" panose="020F0702030404030204" pitchFamily="34" charset="0"/>
              </a:rPr>
              <a:t>1.</a:t>
            </a:r>
            <a:r>
              <a:rPr lang="zh-CN" altLang="en-US" sz="2200">
                <a:latin typeface="Calibri" panose="020F0702030404030204" pitchFamily="34" charset="0"/>
              </a:rPr>
              <a:t>请在</a:t>
            </a:r>
            <a:r>
              <a:rPr lang="zh-CN" altLang="en-US" sz="2200">
                <a:highlight>
                  <a:srgbClr val="FFFF00"/>
                </a:highlight>
                <a:latin typeface="Calibri" panose="020F0702030404030204" pitchFamily="34" charset="0"/>
              </a:rPr>
              <a:t>表格</a:t>
            </a:r>
            <a:r>
              <a:rPr lang="zh-CN" altLang="en-US" sz="2200">
                <a:latin typeface="Calibri" panose="020F0702030404030204" pitchFamily="34" charset="0"/>
              </a:rPr>
              <a:t>上填好姓名、</a:t>
            </a:r>
            <a:r>
              <a:rPr lang="en-US" altLang="zh-CN" sz="2200">
                <a:latin typeface="Calibri" panose="020F0702030404030204" pitchFamily="34" charset="0"/>
              </a:rPr>
              <a:t>_</a:t>
            </a:r>
            <a:r>
              <a:rPr lang="zh-CN" altLang="en-US" sz="2200">
                <a:latin typeface="Calibri" panose="020F0702030404030204" pitchFamily="34" charset="0"/>
              </a:rPr>
              <a:t>性别</a:t>
            </a:r>
            <a:r>
              <a:rPr lang="en-US" altLang="zh-CN" sz="2200">
                <a:latin typeface="Calibri" panose="020F0702030404030204" pitchFamily="34" charset="0"/>
              </a:rPr>
              <a:t>____</a:t>
            </a:r>
            <a:r>
              <a:rPr lang="zh-CN" altLang="en-US" sz="2200">
                <a:latin typeface="Calibri" panose="020F0702030404030204" pitchFamily="34" charset="0"/>
              </a:rPr>
              <a:t>、年龄、职业等，然后再给我们</a:t>
            </a:r>
            <a:endParaRPr lang="zh-CN" altLang="en-US" sz="2200">
              <a:latin typeface="Calibri" panose="020F0702030404030204" pitchFamily="34" charset="0"/>
            </a:endParaRPr>
          </a:p>
          <a:p>
            <a:pPr eaLnBrk="1">
              <a:buNone/>
            </a:pPr>
            <a:r>
              <a:rPr lang="zh-CN" altLang="en-US" sz="2200">
                <a:latin typeface="Calibri" panose="020F0702030404030204" pitchFamily="34" charset="0"/>
              </a:rPr>
              <a:t>   传真过来。</a:t>
            </a:r>
            <a:endParaRPr lang="zh-CN" altLang="en-US" sz="2200">
              <a:latin typeface="Calibri" panose="020F0702030404030204" pitchFamily="34" charset="0"/>
            </a:endParaRPr>
          </a:p>
        </p:txBody>
      </p:sp>
      <p:sp>
        <p:nvSpPr>
          <p:cNvPr id="215" name="Shape 215"/>
          <p:cNvSpPr/>
          <p:nvPr/>
        </p:nvSpPr>
        <p:spPr>
          <a:xfrm>
            <a:off x="633413" y="3534252"/>
            <a:ext cx="8185150" cy="144526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1">
              <a:buNone/>
            </a:pPr>
            <a:r>
              <a:rPr lang="en-US" altLang="zh-CN" sz="2200">
                <a:latin typeface="Calibri" panose="020F0702030404030204" pitchFamily="34" charset="0"/>
              </a:rPr>
              <a:t>2.A: </a:t>
            </a:r>
            <a:r>
              <a:rPr lang="zh-CN" altLang="en-US" sz="2200">
                <a:latin typeface="Calibri" panose="020F0702030404030204" pitchFamily="34" charset="0"/>
              </a:rPr>
              <a:t>明天几点到？八点来得及来不及？</a:t>
            </a:r>
            <a:endParaRPr lang="zh-CN" altLang="en-US" sz="2200">
              <a:latin typeface="Calibri" panose="020F0702030404030204" pitchFamily="34" charset="0"/>
            </a:endParaRPr>
          </a:p>
          <a:p>
            <a:pPr eaLnBrk="1">
              <a:buNone/>
            </a:pPr>
            <a:r>
              <a:rPr lang="zh-CN" altLang="en-US" sz="2200">
                <a:latin typeface="Calibri" panose="020F0702030404030204" pitchFamily="34" charset="0"/>
              </a:rPr>
              <a:t>   </a:t>
            </a:r>
            <a:r>
              <a:rPr lang="en-US" altLang="zh-CN" sz="2200">
                <a:latin typeface="Calibri" panose="020F0702030404030204" pitchFamily="34" charset="0"/>
              </a:rPr>
              <a:t>B: </a:t>
            </a:r>
            <a:r>
              <a:rPr lang="zh-CN" altLang="en-US" sz="2200">
                <a:latin typeface="Calibri" panose="020F0702030404030204" pitchFamily="34" charset="0"/>
              </a:rPr>
              <a:t>提前点儿吧，咱们还得负责</a:t>
            </a:r>
            <a:r>
              <a:rPr lang="en-US" altLang="zh-CN" sz="2200">
                <a:latin typeface="Calibri" panose="020F0702030404030204" pitchFamily="34" charset="0"/>
              </a:rPr>
              <a:t>__</a:t>
            </a:r>
            <a:r>
              <a:rPr lang="zh-CN" altLang="en-US" sz="2200">
                <a:latin typeface="Calibri" panose="020F0702030404030204" pitchFamily="34" charset="0"/>
              </a:rPr>
              <a:t>打印</a:t>
            </a:r>
            <a:r>
              <a:rPr lang="en-US" altLang="zh-CN" sz="2200">
                <a:latin typeface="Calibri" panose="020F0702030404030204" pitchFamily="34" charset="0"/>
              </a:rPr>
              <a:t>/</a:t>
            </a:r>
            <a:r>
              <a:rPr lang="zh-CN" altLang="en-US" sz="2200">
                <a:latin typeface="Calibri" panose="020F0702030404030204" pitchFamily="34" charset="0"/>
              </a:rPr>
              <a:t>复印</a:t>
            </a:r>
            <a:r>
              <a:rPr lang="en-US" altLang="zh-CN" sz="2200">
                <a:latin typeface="Calibri" panose="020F0702030404030204" pitchFamily="34" charset="0"/>
              </a:rPr>
              <a:t>/</a:t>
            </a:r>
            <a:r>
              <a:rPr lang="zh-CN" altLang="en-US" sz="2200">
                <a:latin typeface="Calibri" panose="020F0702030404030204" pitchFamily="34" charset="0"/>
              </a:rPr>
              <a:t>准备</a:t>
            </a:r>
            <a:r>
              <a:rPr lang="en-US" altLang="zh-CN" sz="2200">
                <a:latin typeface="Calibri" panose="020F0702030404030204" pitchFamily="34" charset="0"/>
              </a:rPr>
              <a:t>___</a:t>
            </a:r>
            <a:r>
              <a:rPr lang="zh-CN" altLang="en-US" sz="2200">
                <a:highlight>
                  <a:srgbClr val="FFFF00"/>
                </a:highlight>
                <a:latin typeface="Calibri" panose="020F0702030404030204" pitchFamily="34" charset="0"/>
              </a:rPr>
              <a:t>会议材料</a:t>
            </a:r>
            <a:r>
              <a:rPr lang="zh-CN" altLang="en-US" sz="2200">
                <a:latin typeface="Calibri" panose="020F0702030404030204" pitchFamily="34" charset="0"/>
              </a:rPr>
              <a:t>呢。</a:t>
            </a:r>
            <a:endParaRPr lang="zh-CN" altLang="en-US" sz="2200">
              <a:latin typeface="Calibri" panose="020F0702030404030204" pitchFamily="34" charset="0"/>
            </a:endParaRPr>
          </a:p>
          <a:p>
            <a:pPr eaLnBrk="1">
              <a:buNone/>
            </a:pPr>
            <a:endParaRPr lang="zh-CN" altLang="en-US" sz="2200">
              <a:latin typeface="Calibri" panose="020F0702030404030204" pitchFamily="34" charset="0"/>
            </a:endParaRPr>
          </a:p>
          <a:p>
            <a:pPr eaLnBrk="1">
              <a:buNone/>
            </a:pPr>
            <a:r>
              <a:rPr lang="zh-CN" altLang="en-US" sz="2200">
                <a:latin typeface="Calibri" panose="020F0702030404030204" pitchFamily="34" charset="0"/>
              </a:rPr>
              <a:t>打包：行李、饭</a:t>
            </a:r>
            <a:r>
              <a:rPr lang="en-US" altLang="zh-CN" sz="2200">
                <a:latin typeface="Calibri" panose="020F0702030404030204" pitchFamily="34" charset="0"/>
              </a:rPr>
              <a:t> </a:t>
            </a:r>
            <a:r>
              <a:rPr lang="zh-CN" altLang="en-US" sz="2200">
                <a:latin typeface="Calibri" panose="020F0702030404030204" pitchFamily="34" charset="0"/>
                <a:ea typeface="宋体" panose="02010600030101010101" pitchFamily="2" charset="-122"/>
              </a:rPr>
              <a:t>。我吃不完了，帮我</a:t>
            </a:r>
            <a:r>
              <a:rPr lang="zh-CN" altLang="en-US" sz="2200">
                <a:latin typeface="Calibri" panose="020F0702030404030204" pitchFamily="34" charset="0"/>
                <a:ea typeface="宋体" panose="02010600030101010101" pitchFamily="2" charset="-122"/>
              </a:rPr>
              <a:t>打包。</a:t>
            </a:r>
            <a:endParaRPr lang="zh-CN" altLang="en-US" sz="2200">
              <a:latin typeface="Calibri" panose="020F0702030404030204" pitchFamily="34" charset="0"/>
              <a:ea typeface="宋体" panose="02010600030101010101" pitchFamily="2" charset="-122"/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633413" y="5247640"/>
            <a:ext cx="7686675" cy="760413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1">
              <a:buNone/>
            </a:pPr>
            <a:r>
              <a:rPr lang="en-US" altLang="zh-CN" sz="2200">
                <a:latin typeface="Calibri" panose="020F0702030404030204" pitchFamily="34" charset="0"/>
              </a:rPr>
              <a:t>3.A: </a:t>
            </a:r>
            <a:r>
              <a:rPr lang="zh-CN" altLang="en-US" sz="2200">
                <a:latin typeface="Calibri" panose="020F0702030404030204" pitchFamily="34" charset="0"/>
              </a:rPr>
              <a:t>我是专门来向您</a:t>
            </a:r>
            <a:r>
              <a:rPr lang="en-US" altLang="zh-CN" sz="2200">
                <a:latin typeface="Calibri" panose="020F0702030404030204" pitchFamily="34" charset="0"/>
              </a:rPr>
              <a:t>_____</a:t>
            </a:r>
            <a:r>
              <a:rPr lang="zh-CN" altLang="en-US" sz="2200">
                <a:latin typeface="Calibri" panose="020F0702030404030204" pitchFamily="34" charset="0"/>
              </a:rPr>
              <a:t>的，我真的觉得很对不起您。</a:t>
            </a:r>
            <a:endParaRPr lang="zh-CN" altLang="en-US" sz="2200">
              <a:latin typeface="Calibri" panose="020F0702030404030204" pitchFamily="34" charset="0"/>
            </a:endParaRPr>
          </a:p>
          <a:p>
            <a:pPr eaLnBrk="1">
              <a:buNone/>
            </a:pPr>
            <a:r>
              <a:rPr lang="zh-CN" altLang="en-US" sz="2200">
                <a:latin typeface="Calibri" panose="020F0702030404030204" pitchFamily="34" charset="0"/>
              </a:rPr>
              <a:t>   </a:t>
            </a:r>
            <a:r>
              <a:rPr lang="en-US" altLang="zh-CN" sz="2200">
                <a:latin typeface="Calibri" panose="020F0702030404030204" pitchFamily="34" charset="0"/>
              </a:rPr>
              <a:t>B: </a:t>
            </a:r>
            <a:r>
              <a:rPr lang="zh-CN" altLang="en-US" sz="2200">
                <a:latin typeface="Calibri" panose="020F0702030404030204" pitchFamily="34" charset="0"/>
              </a:rPr>
              <a:t>没关系，过去的事情就让它过去吧，你也别太放在心上。</a:t>
            </a:r>
            <a:endParaRPr lang="zh-CN" altLang="en-US" sz="2200">
              <a:latin typeface="Calibri" panose="020F07020304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  <p:bldLst>
      <p:bldP spid="214" grpId="0" animBg="1" advAuto="1000"/>
      <p:bldP spid="215" grpId="0" animBg="1" advAuto="1000"/>
      <p:bldP spid="216" grpId="0" animBg="1" advAuto="10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Shape 184"/>
          <p:cNvSpPr/>
          <p:nvPr/>
        </p:nvSpPr>
        <p:spPr>
          <a:xfrm>
            <a:off x="1071563" y="487363"/>
            <a:ext cx="8072437" cy="596900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eaLnBrk="1">
              <a:buNone/>
            </a:pPr>
            <a:r>
              <a: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课文</a:t>
            </a:r>
            <a:endParaRPr lang="zh-CN" altLang="en-US" sz="4000">
              <a:solidFill>
                <a:srgbClr val="A6A6A6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8195" name="Group 187"/>
          <p:cNvGrpSpPr/>
          <p:nvPr/>
        </p:nvGrpSpPr>
        <p:grpSpPr>
          <a:xfrm>
            <a:off x="287338" y="228600"/>
            <a:ext cx="608012" cy="919163"/>
            <a:chOff x="0" y="0"/>
            <a:chExt cx="607419" cy="919824"/>
          </a:xfrm>
        </p:grpSpPr>
        <p:sp>
          <p:nvSpPr>
            <p:cNvPr id="8198" name="Shape 185"/>
            <p:cNvSpPr/>
            <p:nvPr/>
          </p:nvSpPr>
          <p:spPr>
            <a:xfrm>
              <a:off x="0" y="0"/>
              <a:ext cx="607420" cy="919825"/>
            </a:xfrm>
            <a:custGeom>
              <a:avLst/>
              <a:gdLst/>
              <a:ahLst/>
              <a:cxnLst>
                <a:cxn ang="0">
                  <a:pos x="303710" y="459913"/>
                </a:cxn>
                <a:cxn ang="5898240">
                  <a:pos x="303710" y="459913"/>
                </a:cxn>
                <a:cxn ang="11796480">
                  <a:pos x="303710" y="459913"/>
                </a:cxn>
                <a:cxn ang="17694720">
                  <a:pos x="303710" y="459913"/>
                </a:cxn>
              </a:cxnLst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FCC">
                <a:alpha val="100000"/>
              </a:srgbClr>
            </a:solidFill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199" name="Shape 186"/>
            <p:cNvSpPr/>
            <p:nvPr/>
          </p:nvSpPr>
          <p:spPr>
            <a:xfrm>
              <a:off x="192699" y="403848"/>
              <a:ext cx="224224" cy="408299"/>
            </a:xfrm>
            <a:custGeom>
              <a:avLst/>
              <a:gdLst/>
              <a:ahLst/>
              <a:cxnLst>
                <a:cxn ang="0">
                  <a:pos x="112112" y="204150"/>
                </a:cxn>
                <a:cxn ang="5898240">
                  <a:pos x="112112" y="204150"/>
                </a:cxn>
                <a:cxn ang="11796480">
                  <a:pos x="112112" y="204150"/>
                </a:cxn>
                <a:cxn ang="17694720">
                  <a:pos x="112112" y="204150"/>
                </a:cxn>
              </a:cxnLst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88" name="Shape 188"/>
          <p:cNvSpPr/>
          <p:nvPr/>
        </p:nvSpPr>
        <p:spPr>
          <a:xfrm>
            <a:off x="1219200" y="1447800"/>
            <a:ext cx="6284913" cy="1870075"/>
          </a:xfrm>
          <a:prstGeom prst="rect">
            <a:avLst/>
          </a:prstGeom>
          <a:ln w="12700">
            <a:miter lim="400000"/>
          </a:ln>
          <a:effectLst>
            <a:outerShdw blurRad="38100" dist="20000" dir="702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听录音，回答问题：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1.  填写申请表格时，应该提供哪些方面的信息？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457200" marR="0" lvl="0" indent="-4572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rabicPeriod"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2.  马克把申请表填错后，高老师批评他了吗？为什么？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218" name="Group 195"/>
          <p:cNvGrpSpPr/>
          <p:nvPr/>
        </p:nvGrpSpPr>
        <p:grpSpPr>
          <a:xfrm>
            <a:off x="287338" y="228600"/>
            <a:ext cx="8699500" cy="919163"/>
            <a:chOff x="0" y="0"/>
            <a:chExt cx="8698936" cy="919824"/>
          </a:xfrm>
        </p:grpSpPr>
        <p:sp>
          <p:nvSpPr>
            <p:cNvPr id="9227" name="Shape 191"/>
            <p:cNvSpPr/>
            <p:nvPr/>
          </p:nvSpPr>
          <p:spPr>
            <a:xfrm>
              <a:off x="626507" y="307615"/>
              <a:ext cx="8072430" cy="596902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45719" tIns="45719" rIns="45719" bIns="45719">
              <a:spAutoFit/>
            </a:bodyPr>
            <a:p>
              <a:pPr eaLnBrk="1">
                <a:buNone/>
              </a:pPr>
              <a:r>
                <a:rPr lang="zh-CN" altLang="en-US" sz="4000">
                  <a:solidFill>
                    <a:srgbClr val="A6A6A6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课文（一）</a:t>
              </a:r>
              <a:endPara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grpSp>
          <p:nvGrpSpPr>
            <p:cNvPr id="9228" name="Group 194"/>
            <p:cNvGrpSpPr/>
            <p:nvPr/>
          </p:nvGrpSpPr>
          <p:grpSpPr>
            <a:xfrm>
              <a:off x="0" y="0"/>
              <a:ext cx="607420" cy="919825"/>
              <a:chOff x="0" y="0"/>
              <a:chExt cx="607419" cy="919824"/>
            </a:xfrm>
          </p:grpSpPr>
          <p:sp>
            <p:nvSpPr>
              <p:cNvPr id="9229" name="Shape 192"/>
              <p:cNvSpPr/>
              <p:nvPr/>
            </p:nvSpPr>
            <p:spPr>
              <a:xfrm>
                <a:off x="0" y="0"/>
                <a:ext cx="607420" cy="919825"/>
              </a:xfrm>
              <a:custGeom>
                <a:avLst/>
                <a:gdLst/>
                <a:ahLst/>
                <a:cxnLst>
                  <a:cxn ang="0">
                    <a:pos x="303710" y="459913"/>
                  </a:cxn>
                  <a:cxn ang="5898240">
                    <a:pos x="303710" y="459913"/>
                  </a:cxn>
                  <a:cxn ang="11796480">
                    <a:pos x="303710" y="459913"/>
                  </a:cxn>
                  <a:cxn ang="17694720">
                    <a:pos x="303710" y="459913"/>
                  </a:cxn>
                </a:cxnLst>
                <a:pathLst>
                  <a:path w="21600" h="21600">
                    <a:moveTo>
                      <a:pt x="10786" y="21600"/>
                    </a:moveTo>
                    <a:lnTo>
                      <a:pt x="11178" y="21600"/>
                    </a:lnTo>
                    <a:lnTo>
                      <a:pt x="11516" y="21565"/>
                    </a:lnTo>
                    <a:lnTo>
                      <a:pt x="11881" y="21495"/>
                    </a:lnTo>
                    <a:lnTo>
                      <a:pt x="12220" y="21425"/>
                    </a:lnTo>
                    <a:lnTo>
                      <a:pt x="12585" y="21319"/>
                    </a:lnTo>
                    <a:lnTo>
                      <a:pt x="12871" y="21196"/>
                    </a:lnTo>
                    <a:lnTo>
                      <a:pt x="13132" y="21056"/>
                    </a:lnTo>
                    <a:lnTo>
                      <a:pt x="13367" y="20881"/>
                    </a:lnTo>
                    <a:lnTo>
                      <a:pt x="13627" y="20722"/>
                    </a:lnTo>
                    <a:lnTo>
                      <a:pt x="13835" y="20511"/>
                    </a:lnTo>
                    <a:lnTo>
                      <a:pt x="14018" y="20318"/>
                    </a:lnTo>
                    <a:lnTo>
                      <a:pt x="14174" y="20107"/>
                    </a:lnTo>
                    <a:lnTo>
                      <a:pt x="14330" y="19879"/>
                    </a:lnTo>
                    <a:lnTo>
                      <a:pt x="14434" y="19634"/>
                    </a:lnTo>
                    <a:lnTo>
                      <a:pt x="14487" y="19370"/>
                    </a:lnTo>
                    <a:lnTo>
                      <a:pt x="14487" y="15664"/>
                    </a:lnTo>
                    <a:lnTo>
                      <a:pt x="14591" y="15454"/>
                    </a:lnTo>
                    <a:lnTo>
                      <a:pt x="14669" y="15260"/>
                    </a:lnTo>
                    <a:lnTo>
                      <a:pt x="14774" y="15050"/>
                    </a:lnTo>
                    <a:lnTo>
                      <a:pt x="15138" y="14646"/>
                    </a:lnTo>
                    <a:lnTo>
                      <a:pt x="15581" y="14242"/>
                    </a:lnTo>
                    <a:lnTo>
                      <a:pt x="16728" y="13469"/>
                    </a:lnTo>
                    <a:lnTo>
                      <a:pt x="18030" y="12591"/>
                    </a:lnTo>
                    <a:lnTo>
                      <a:pt x="18734" y="12118"/>
                    </a:lnTo>
                    <a:lnTo>
                      <a:pt x="19333" y="11573"/>
                    </a:lnTo>
                    <a:lnTo>
                      <a:pt x="19932" y="11028"/>
                    </a:lnTo>
                    <a:lnTo>
                      <a:pt x="20479" y="10396"/>
                    </a:lnTo>
                    <a:lnTo>
                      <a:pt x="20740" y="10097"/>
                    </a:lnTo>
                    <a:lnTo>
                      <a:pt x="20948" y="9729"/>
                    </a:lnTo>
                    <a:lnTo>
                      <a:pt x="21130" y="9378"/>
                    </a:lnTo>
                    <a:lnTo>
                      <a:pt x="21287" y="8974"/>
                    </a:lnTo>
                    <a:lnTo>
                      <a:pt x="21443" y="8605"/>
                    </a:lnTo>
                    <a:lnTo>
                      <a:pt x="21548" y="8166"/>
                    </a:lnTo>
                    <a:lnTo>
                      <a:pt x="21600" y="7727"/>
                    </a:lnTo>
                    <a:lnTo>
                      <a:pt x="21600" y="6884"/>
                    </a:lnTo>
                    <a:lnTo>
                      <a:pt x="21548" y="6515"/>
                    </a:lnTo>
                    <a:lnTo>
                      <a:pt x="21496" y="6182"/>
                    </a:lnTo>
                    <a:lnTo>
                      <a:pt x="21391" y="5812"/>
                    </a:lnTo>
                    <a:lnTo>
                      <a:pt x="21287" y="5479"/>
                    </a:lnTo>
                    <a:lnTo>
                      <a:pt x="21130" y="5093"/>
                    </a:lnTo>
                    <a:lnTo>
                      <a:pt x="20948" y="4760"/>
                    </a:lnTo>
                    <a:lnTo>
                      <a:pt x="20740" y="4425"/>
                    </a:lnTo>
                    <a:lnTo>
                      <a:pt x="20531" y="4127"/>
                    </a:lnTo>
                    <a:lnTo>
                      <a:pt x="20296" y="3811"/>
                    </a:lnTo>
                    <a:lnTo>
                      <a:pt x="20036" y="3513"/>
                    </a:lnTo>
                    <a:lnTo>
                      <a:pt x="19775" y="3214"/>
                    </a:lnTo>
                    <a:lnTo>
                      <a:pt x="19124" y="2634"/>
                    </a:lnTo>
                    <a:lnTo>
                      <a:pt x="18447" y="2125"/>
                    </a:lnTo>
                    <a:lnTo>
                      <a:pt x="17691" y="1669"/>
                    </a:lnTo>
                    <a:lnTo>
                      <a:pt x="16832" y="1229"/>
                    </a:lnTo>
                    <a:lnTo>
                      <a:pt x="16388" y="1054"/>
                    </a:lnTo>
                    <a:lnTo>
                      <a:pt x="15920" y="879"/>
                    </a:lnTo>
                    <a:lnTo>
                      <a:pt x="15477" y="720"/>
                    </a:lnTo>
                    <a:lnTo>
                      <a:pt x="15034" y="580"/>
                    </a:lnTo>
                    <a:lnTo>
                      <a:pt x="14539" y="439"/>
                    </a:lnTo>
                    <a:lnTo>
                      <a:pt x="14018" y="316"/>
                    </a:lnTo>
                    <a:lnTo>
                      <a:pt x="13471" y="211"/>
                    </a:lnTo>
                    <a:lnTo>
                      <a:pt x="12975" y="140"/>
                    </a:lnTo>
                    <a:lnTo>
                      <a:pt x="12428" y="71"/>
                    </a:lnTo>
                    <a:lnTo>
                      <a:pt x="11934" y="35"/>
                    </a:lnTo>
                    <a:lnTo>
                      <a:pt x="11387" y="0"/>
                    </a:lnTo>
                    <a:lnTo>
                      <a:pt x="10213" y="0"/>
                    </a:lnTo>
                    <a:lnTo>
                      <a:pt x="9666" y="35"/>
                    </a:lnTo>
                    <a:lnTo>
                      <a:pt x="9172" y="71"/>
                    </a:lnTo>
                    <a:lnTo>
                      <a:pt x="8625" y="140"/>
                    </a:lnTo>
                    <a:lnTo>
                      <a:pt x="8129" y="211"/>
                    </a:lnTo>
                    <a:lnTo>
                      <a:pt x="7582" y="316"/>
                    </a:lnTo>
                    <a:lnTo>
                      <a:pt x="7061" y="439"/>
                    </a:lnTo>
                    <a:lnTo>
                      <a:pt x="6566" y="580"/>
                    </a:lnTo>
                    <a:lnTo>
                      <a:pt x="6123" y="720"/>
                    </a:lnTo>
                    <a:lnTo>
                      <a:pt x="5680" y="879"/>
                    </a:lnTo>
                    <a:lnTo>
                      <a:pt x="5212" y="1054"/>
                    </a:lnTo>
                    <a:lnTo>
                      <a:pt x="4768" y="1229"/>
                    </a:lnTo>
                    <a:lnTo>
                      <a:pt x="3909" y="1669"/>
                    </a:lnTo>
                    <a:lnTo>
                      <a:pt x="3153" y="2125"/>
                    </a:lnTo>
                    <a:lnTo>
                      <a:pt x="2476" y="2634"/>
                    </a:lnTo>
                    <a:lnTo>
                      <a:pt x="1825" y="3214"/>
                    </a:lnTo>
                    <a:lnTo>
                      <a:pt x="1303" y="3811"/>
                    </a:lnTo>
                    <a:lnTo>
                      <a:pt x="1069" y="4127"/>
                    </a:lnTo>
                    <a:lnTo>
                      <a:pt x="860" y="4425"/>
                    </a:lnTo>
                    <a:lnTo>
                      <a:pt x="651" y="4760"/>
                    </a:lnTo>
                    <a:lnTo>
                      <a:pt x="470" y="5093"/>
                    </a:lnTo>
                    <a:lnTo>
                      <a:pt x="313" y="5479"/>
                    </a:lnTo>
                    <a:lnTo>
                      <a:pt x="209" y="5812"/>
                    </a:lnTo>
                    <a:lnTo>
                      <a:pt x="104" y="6182"/>
                    </a:lnTo>
                    <a:lnTo>
                      <a:pt x="52" y="6515"/>
                    </a:lnTo>
                    <a:lnTo>
                      <a:pt x="0" y="6884"/>
                    </a:lnTo>
                    <a:lnTo>
                      <a:pt x="0" y="7727"/>
                    </a:lnTo>
                    <a:lnTo>
                      <a:pt x="52" y="8166"/>
                    </a:lnTo>
                    <a:lnTo>
                      <a:pt x="157" y="8605"/>
                    </a:lnTo>
                    <a:lnTo>
                      <a:pt x="313" y="8974"/>
                    </a:lnTo>
                    <a:lnTo>
                      <a:pt x="470" y="9378"/>
                    </a:lnTo>
                    <a:lnTo>
                      <a:pt x="651" y="9729"/>
                    </a:lnTo>
                    <a:lnTo>
                      <a:pt x="860" y="10097"/>
                    </a:lnTo>
                    <a:lnTo>
                      <a:pt x="1121" y="10396"/>
                    </a:lnTo>
                    <a:lnTo>
                      <a:pt x="1668" y="11028"/>
                    </a:lnTo>
                    <a:lnTo>
                      <a:pt x="2267" y="11573"/>
                    </a:lnTo>
                    <a:lnTo>
                      <a:pt x="2866" y="12118"/>
                    </a:lnTo>
                    <a:lnTo>
                      <a:pt x="3570" y="12591"/>
                    </a:lnTo>
                    <a:lnTo>
                      <a:pt x="4872" y="13469"/>
                    </a:lnTo>
                    <a:lnTo>
                      <a:pt x="6019" y="14242"/>
                    </a:lnTo>
                    <a:lnTo>
                      <a:pt x="6462" y="14646"/>
                    </a:lnTo>
                    <a:lnTo>
                      <a:pt x="6826" y="15050"/>
                    </a:lnTo>
                    <a:lnTo>
                      <a:pt x="6931" y="15260"/>
                    </a:lnTo>
                    <a:lnTo>
                      <a:pt x="7009" y="15454"/>
                    </a:lnTo>
                    <a:lnTo>
                      <a:pt x="7113" y="15664"/>
                    </a:lnTo>
                    <a:lnTo>
                      <a:pt x="7113" y="19370"/>
                    </a:lnTo>
                    <a:lnTo>
                      <a:pt x="7166" y="19634"/>
                    </a:lnTo>
                    <a:lnTo>
                      <a:pt x="7270" y="19879"/>
                    </a:lnTo>
                    <a:lnTo>
                      <a:pt x="7425" y="20107"/>
                    </a:lnTo>
                    <a:lnTo>
                      <a:pt x="7582" y="20318"/>
                    </a:lnTo>
                    <a:lnTo>
                      <a:pt x="7765" y="20511"/>
                    </a:lnTo>
                    <a:lnTo>
                      <a:pt x="7973" y="20722"/>
                    </a:lnTo>
                    <a:lnTo>
                      <a:pt x="8233" y="20881"/>
                    </a:lnTo>
                    <a:lnTo>
                      <a:pt x="8468" y="21056"/>
                    </a:lnTo>
                    <a:lnTo>
                      <a:pt x="8729" y="21196"/>
                    </a:lnTo>
                    <a:lnTo>
                      <a:pt x="9015" y="21319"/>
                    </a:lnTo>
                    <a:lnTo>
                      <a:pt x="9380" y="21425"/>
                    </a:lnTo>
                    <a:lnTo>
                      <a:pt x="9719" y="21495"/>
                    </a:lnTo>
                    <a:lnTo>
                      <a:pt x="10084" y="21565"/>
                    </a:lnTo>
                    <a:lnTo>
                      <a:pt x="10422" y="21600"/>
                    </a:lnTo>
                    <a:lnTo>
                      <a:pt x="10786" y="21600"/>
                    </a:lnTo>
                    <a:close/>
                  </a:path>
                </a:pathLst>
              </a:custGeom>
              <a:solidFill>
                <a:srgbClr val="FFFFCC">
                  <a:alpha val="100000"/>
                </a:srgbClr>
              </a:solidFill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30" name="Shape 193"/>
              <p:cNvSpPr/>
              <p:nvPr/>
            </p:nvSpPr>
            <p:spPr>
              <a:xfrm>
                <a:off x="192699" y="403848"/>
                <a:ext cx="224224" cy="408299"/>
              </a:xfrm>
              <a:custGeom>
                <a:avLst/>
                <a:gdLst/>
                <a:ahLst/>
                <a:cxnLst>
                  <a:cxn ang="0">
                    <a:pos x="112112" y="204150"/>
                  </a:cxn>
                  <a:cxn ang="5898240">
                    <a:pos x="112112" y="204150"/>
                  </a:cxn>
                  <a:cxn ang="11796480">
                    <a:pos x="112112" y="204150"/>
                  </a:cxn>
                  <a:cxn ang="17694720">
                    <a:pos x="112112" y="204150"/>
                  </a:cxn>
                </a:cxnLst>
                <a:pathLst>
                  <a:path w="21600" h="21600">
                    <a:moveTo>
                      <a:pt x="6354" y="10918"/>
                    </a:moveTo>
                    <a:lnTo>
                      <a:pt x="4448" y="5578"/>
                    </a:lnTo>
                    <a:lnTo>
                      <a:pt x="1060" y="1305"/>
                    </a:lnTo>
                    <a:lnTo>
                      <a:pt x="0" y="235"/>
                    </a:lnTo>
                    <a:lnTo>
                      <a:pt x="4448" y="1424"/>
                    </a:lnTo>
                    <a:lnTo>
                      <a:pt x="7835" y="0"/>
                    </a:lnTo>
                    <a:lnTo>
                      <a:pt x="11647" y="1305"/>
                    </a:lnTo>
                    <a:lnTo>
                      <a:pt x="14610" y="0"/>
                    </a:lnTo>
                    <a:lnTo>
                      <a:pt x="17576" y="1186"/>
                    </a:lnTo>
                    <a:lnTo>
                      <a:pt x="21600" y="235"/>
                    </a:lnTo>
                    <a:lnTo>
                      <a:pt x="16304" y="6053"/>
                    </a:lnTo>
                    <a:lnTo>
                      <a:pt x="14822" y="10918"/>
                    </a:lnTo>
                    <a:moveTo>
                      <a:pt x="778" y="14359"/>
                    </a:moveTo>
                    <a:lnTo>
                      <a:pt x="20681" y="14359"/>
                    </a:lnTo>
                    <a:lnTo>
                      <a:pt x="20681" y="16852"/>
                    </a:lnTo>
                    <a:lnTo>
                      <a:pt x="778" y="16814"/>
                    </a:lnTo>
                    <a:lnTo>
                      <a:pt x="778" y="19226"/>
                    </a:lnTo>
                    <a:lnTo>
                      <a:pt x="20681" y="19304"/>
                    </a:lnTo>
                    <a:lnTo>
                      <a:pt x="20752" y="21600"/>
                    </a:lnTo>
                    <a:lnTo>
                      <a:pt x="848" y="21600"/>
                    </a:lnTo>
                  </a:path>
                </a:pathLst>
              </a:custGeom>
              <a:noFill/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196" name="Shape 196"/>
          <p:cNvSpPr/>
          <p:nvPr/>
        </p:nvSpPr>
        <p:spPr>
          <a:xfrm>
            <a:off x="2565400" y="1265238"/>
            <a:ext cx="4676775" cy="3968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1"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马克申请下个学期继续在学校学习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558800" y="1797050"/>
            <a:ext cx="8432800" cy="658813"/>
          </a:xfrm>
          <a:prstGeom prst="rect">
            <a:avLst/>
          </a:prstGeom>
          <a:ln>
            <a:solidFill>
              <a:srgbClr val="4A7EBB"/>
            </a:solidFill>
          </a:ln>
          <a:effectLst>
            <a:outerShdw blurRad="38100" dist="20000" dir="540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马    克: 老师，您好！我希望下个学期在这里继续学习，请问还需要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         重新申请吗？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554038" y="2605088"/>
            <a:ext cx="8442325" cy="658813"/>
          </a:xfrm>
          <a:prstGeom prst="rect">
            <a:avLst/>
          </a:prstGeom>
          <a:ln>
            <a:solidFill>
              <a:srgbClr val="BE4B48"/>
            </a:solidFill>
          </a:ln>
          <a:effectLst>
            <a:outerShdw blurRad="38100" dist="20000" dir="5400000" rotWithShape="0">
              <a:srgbClr val="FFFFFF">
                <a:alpha val="38000"/>
              </a:srgbClr>
            </a:outerShdw>
          </a:effectLst>
        </p:spPr>
        <p:txBody>
          <a:bodyPr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高老师: 是的。给你表格，出生年月、性别、护照号码都要填，还有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         联系地址、联系电话。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558800" y="3435350"/>
            <a:ext cx="8432800" cy="660400"/>
          </a:xfrm>
          <a:prstGeom prst="rect">
            <a:avLst/>
          </a:prstGeom>
          <a:ln>
            <a:solidFill>
              <a:srgbClr val="4A7EBB"/>
            </a:solidFill>
          </a:ln>
          <a:effectLst>
            <a:outerShdw blurRad="38100" dist="20000" dir="540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马    克: 真抱歉，我不小心把护照号码填错了，您能再给我一份新的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         申请表吗？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558800" y="4262438"/>
            <a:ext cx="8432800" cy="660400"/>
          </a:xfrm>
          <a:prstGeom prst="rect">
            <a:avLst/>
          </a:prstGeom>
          <a:ln>
            <a:solidFill>
              <a:srgbClr val="BE4B48"/>
            </a:solidFill>
          </a:ln>
          <a:effectLst>
            <a:outerShdw blurRad="38100" dist="20000" dir="540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高老师: 没关系，不用道歉，谁都有粗心填错的时候。申请表都被别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         人拿走了，我给你重新打印一份，你等一下。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201" name="Shape 201"/>
          <p:cNvSpPr/>
          <p:nvPr/>
        </p:nvSpPr>
        <p:spPr>
          <a:xfrm>
            <a:off x="554038" y="5557838"/>
            <a:ext cx="8277225" cy="381000"/>
          </a:xfrm>
          <a:prstGeom prst="rect">
            <a:avLst/>
          </a:prstGeom>
          <a:ln>
            <a:solidFill>
              <a:srgbClr val="4A7EBB"/>
            </a:solidFill>
          </a:ln>
          <a:effectLst>
            <a:outerShdw blurRad="38100" dist="20000" dir="5400000" rotWithShape="0">
              <a:srgbClr val="FFFFFF">
                <a:alpha val="38000"/>
              </a:srgbClr>
            </a:outerShdw>
          </a:effectLst>
        </p:spPr>
        <p:txBody>
          <a:bodyPr lIns="45719" rIns="45719">
            <a:spAutoFit/>
          </a:bodyPr>
          <a:lstStyle>
            <a:lvl1pPr>
              <a:defRPr sz="2200">
                <a:latin typeface="华文细黑"/>
                <a:ea typeface="华文细黑"/>
                <a:cs typeface="华文细黑"/>
                <a:sym typeface="华文细黑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马克：这次我按照要求都填写完了，请问还需要做别的事情吗？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552450" y="6061075"/>
            <a:ext cx="8280400" cy="379413"/>
          </a:xfrm>
          <a:prstGeom prst="rect">
            <a:avLst/>
          </a:prstGeom>
          <a:ln>
            <a:solidFill>
              <a:srgbClr val="BE4B48"/>
            </a:solidFill>
          </a:ln>
          <a:effectLst>
            <a:outerShdw blurRad="38100" dist="20000" dir="5400000" rotWithShape="0">
              <a:srgbClr val="FFFFFF">
                <a:alpha val="38000"/>
              </a:srgbClr>
            </a:outerShdw>
          </a:effectLst>
        </p:spPr>
        <p:txBody>
          <a:bodyPr lIns="45719" rIns="45719">
            <a:spAutoFit/>
          </a:bodyPr>
          <a:lstStyle>
            <a:lvl1pPr>
              <a:defRPr sz="2200">
                <a:latin typeface="华文细黑"/>
                <a:ea typeface="华文细黑"/>
                <a:cs typeface="华文细黑"/>
                <a:sym typeface="华文细黑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高老师：请把你的护照给我，我们要把护照复印一下。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609600" y="5057775"/>
            <a:ext cx="3762375" cy="395288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1"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（高老师打印，马克填表）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  <p:bldLst>
      <p:bldP spid="196" grpId="0" animBg="1" advAuto="1000"/>
      <p:bldP spid="197" grpId="0" animBg="1" advAuto="1000"/>
      <p:bldP spid="198" grpId="0" animBg="1" advAuto="1000"/>
      <p:bldP spid="199" grpId="0" animBg="1" advAuto="1000"/>
      <p:bldP spid="200" grpId="0" animBg="1" advAuto="1000"/>
      <p:bldP spid="201" grpId="0" animBg="1" advAuto="1000"/>
      <p:bldP spid="202" grpId="0" animBg="1" advAuto="1000"/>
      <p:bldP spid="203" grpId="0" animBg="1" advAuto="100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Shape 112"/>
          <p:cNvSpPr/>
          <p:nvPr/>
        </p:nvSpPr>
        <p:spPr>
          <a:xfrm>
            <a:off x="0" y="1111250"/>
            <a:ext cx="9144000" cy="1254125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 anchorCtr="0">
            <a:spAutoFit/>
          </a:bodyPr>
          <a:p>
            <a:pPr algn="ctr" eaLnBrk="1">
              <a:lnSpc>
                <a:spcPct val="110000"/>
              </a:lnSpc>
              <a:buNone/>
            </a:pPr>
            <a:r>
              <a:rPr lang="en-US" altLang="zh-CN" sz="4000">
                <a:solidFill>
                  <a:srgbClr val="FEBDBE"/>
                </a:solidFill>
                <a:latin typeface="Calibri" panose="020F0702030404030204" pitchFamily="34" charset="0"/>
              </a:rPr>
              <a:t>STANDARD COURSE </a:t>
            </a:r>
            <a:endParaRPr lang="en-US" altLang="zh-CN" sz="4000">
              <a:solidFill>
                <a:srgbClr val="FEBDBE"/>
              </a:solidFill>
              <a:latin typeface="Calibri" panose="020F0702030404030204" pitchFamily="34" charset="0"/>
            </a:endParaRPr>
          </a:p>
          <a:p>
            <a:pPr algn="ctr" eaLnBrk="1">
              <a:lnSpc>
                <a:spcPct val="110000"/>
              </a:lnSpc>
              <a:buNone/>
            </a:pPr>
            <a:r>
              <a:rPr lang="en-US" altLang="zh-CN" sz="4000">
                <a:solidFill>
                  <a:srgbClr val="FEBDBE"/>
                </a:solidFill>
                <a:latin typeface="Calibri" panose="020F0702030404030204" pitchFamily="34" charset="0"/>
              </a:rPr>
              <a:t>HSK 4 A</a:t>
            </a:r>
            <a:endParaRPr lang="en-US" altLang="zh-CN" sz="4000">
              <a:solidFill>
                <a:srgbClr val="FEBDBE"/>
              </a:solidFill>
              <a:latin typeface="Calibri" panose="020F0702030404030204" pitchFamily="34" charset="0"/>
            </a:endParaRPr>
          </a:p>
        </p:txBody>
      </p:sp>
      <p:sp>
        <p:nvSpPr>
          <p:cNvPr id="11267" name="Shape 113"/>
          <p:cNvSpPr/>
          <p:nvPr/>
        </p:nvSpPr>
        <p:spPr>
          <a:xfrm>
            <a:off x="0" y="4521200"/>
            <a:ext cx="9144000" cy="560388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algn="ctr" eaLnBrk="1">
              <a:buNone/>
            </a:pPr>
            <a:r>
              <a:rPr lang="en-US" altLang="zh-CN" sz="3200">
                <a:solidFill>
                  <a:srgbClr val="A6A6A6"/>
                </a:solidFill>
                <a:latin typeface="Calibri" panose="020F0702030404030204" pitchFamily="34" charset="0"/>
              </a:rPr>
              <a:t>Part2 </a:t>
            </a:r>
            <a:r>
              <a:rPr lang="zh-CN" altLang="en-US" sz="32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课文</a:t>
            </a:r>
            <a:r>
              <a:rPr lang="zh-CN" altLang="en-US" sz="3200">
                <a:solidFill>
                  <a:srgbClr val="A6A6A6"/>
                </a:solidFill>
                <a:latin typeface="Calibri" panose="020F0702030404030204" pitchFamily="34" charset="0"/>
              </a:rPr>
              <a:t> </a:t>
            </a:r>
            <a:r>
              <a:rPr lang="en-US" altLang="zh-CN" sz="3200">
                <a:solidFill>
                  <a:srgbClr val="A6A6A6"/>
                </a:solidFill>
                <a:latin typeface="Calibri" panose="020F0702030404030204" pitchFamily="34" charset="0"/>
              </a:rPr>
              <a:t>2</a:t>
            </a:r>
            <a:endParaRPr lang="en-US" altLang="zh-CN" sz="3200">
              <a:solidFill>
                <a:srgbClr val="A6A6A6"/>
              </a:solidFill>
              <a:latin typeface="Calibri" panose="020F0702030404030204" pitchFamily="34" charset="0"/>
            </a:endParaRPr>
          </a:p>
        </p:txBody>
      </p:sp>
      <p:sp>
        <p:nvSpPr>
          <p:cNvPr id="114" name="Shape 114"/>
          <p:cNvSpPr>
            <a:spLocks noGrp="1"/>
          </p:cNvSpPr>
          <p:nvPr>
            <p:ph type="title" hasCustomPrompt="1"/>
          </p:nvPr>
        </p:nvSpPr>
        <p:spPr>
          <a:xfrm>
            <a:off x="0" y="2916238"/>
            <a:ext cx="9144000" cy="798513"/>
          </a:xfrm>
        </p:spPr>
        <p:txBody>
          <a:bodyPr lIns="45719" rIns="45719" anchor="t">
            <a:normAutofit fontScale="90000"/>
          </a:bodyPr>
          <a:lstStyle>
            <a:lvl1pPr defTabSz="895985">
              <a:defRPr sz="4705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黑体" panose="02010609060101010101" pitchFamily="49" charset="-122"/>
              </a:defRPr>
            </a:lvl1pPr>
          </a:lstStyle>
          <a:p>
            <a:pPr marL="0" marR="0" lvl="0" indent="0" algn="ctr" defTabSz="8959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470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黑体" panose="02010609060101010101" pitchFamily="49" charset="-122"/>
              </a:rPr>
              <a:t>第十九课 生活的味道</a:t>
            </a:r>
            <a:endParaRPr kumimoji="0" sz="470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Shape 116"/>
          <p:cNvSpPr/>
          <p:nvPr/>
        </p:nvSpPr>
        <p:spPr>
          <a:xfrm>
            <a:off x="1071563" y="487363"/>
            <a:ext cx="8072437" cy="596900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eaLnBrk="1">
              <a:buNone/>
            </a:pPr>
            <a:r>
              <a: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词汇（二）</a:t>
            </a:r>
            <a:endParaRPr lang="zh-CN" altLang="en-US" sz="4000">
              <a:solidFill>
                <a:srgbClr val="A6A6A6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12291" name="Group 119"/>
          <p:cNvGrpSpPr/>
          <p:nvPr/>
        </p:nvGrpSpPr>
        <p:grpSpPr>
          <a:xfrm>
            <a:off x="287338" y="228600"/>
            <a:ext cx="608012" cy="919163"/>
            <a:chOff x="0" y="0"/>
            <a:chExt cx="607419" cy="919824"/>
          </a:xfrm>
        </p:grpSpPr>
        <p:sp>
          <p:nvSpPr>
            <p:cNvPr id="12304" name="Shape 117"/>
            <p:cNvSpPr/>
            <p:nvPr/>
          </p:nvSpPr>
          <p:spPr>
            <a:xfrm>
              <a:off x="0" y="0"/>
              <a:ext cx="607420" cy="919825"/>
            </a:xfrm>
            <a:custGeom>
              <a:avLst/>
              <a:gdLst/>
              <a:ahLst/>
              <a:cxnLst>
                <a:cxn ang="0">
                  <a:pos x="303710" y="459913"/>
                </a:cxn>
                <a:cxn ang="5898240">
                  <a:pos x="303710" y="459913"/>
                </a:cxn>
                <a:cxn ang="11796480">
                  <a:pos x="303710" y="459913"/>
                </a:cxn>
                <a:cxn ang="17694720">
                  <a:pos x="303710" y="459913"/>
                </a:cxn>
              </a:cxnLst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FCC">
                <a:alpha val="100000"/>
              </a:srgbClr>
            </a:solidFill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2305" name="Shape 118"/>
            <p:cNvSpPr/>
            <p:nvPr/>
          </p:nvSpPr>
          <p:spPr>
            <a:xfrm>
              <a:off x="192699" y="403848"/>
              <a:ext cx="224224" cy="408299"/>
            </a:xfrm>
            <a:custGeom>
              <a:avLst/>
              <a:gdLst/>
              <a:ahLst/>
              <a:cxnLst>
                <a:cxn ang="0">
                  <a:pos x="112112" y="204150"/>
                </a:cxn>
                <a:cxn ang="5898240">
                  <a:pos x="112112" y="204150"/>
                </a:cxn>
                <a:cxn ang="11796480">
                  <a:pos x="112112" y="204150"/>
                </a:cxn>
                <a:cxn ang="17694720">
                  <a:pos x="112112" y="204150"/>
                </a:cxn>
              </a:cxnLst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20" name="Shape 120"/>
          <p:cNvSpPr/>
          <p:nvPr/>
        </p:nvSpPr>
        <p:spPr>
          <a:xfrm>
            <a:off x="5022850" y="1892300"/>
            <a:ext cx="2482850" cy="4222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n. dumpling, jiaozi </a:t>
            </a:r>
            <a:endParaRPr lang="en-US" altLang="zh-CN" sz="24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1049338" y="1900238"/>
            <a:ext cx="714375" cy="3968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饺子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5038725" y="2667000"/>
            <a:ext cx="1035050" cy="4222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n. knife</a:t>
            </a:r>
            <a:endParaRPr lang="en-US" altLang="zh-CN" sz="24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1049338" y="2679700"/>
            <a:ext cx="409575" cy="3968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刀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5038725" y="3454400"/>
            <a:ext cx="2119313" cy="4222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adj. broken, torn</a:t>
            </a:r>
            <a:endParaRPr lang="en-US" altLang="zh-CN" sz="24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1049338" y="3462338"/>
            <a:ext cx="409575" cy="3968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破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5038725" y="4229100"/>
            <a:ext cx="1636713" cy="4222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v. to take off</a:t>
            </a:r>
            <a:endParaRPr lang="en-US" altLang="zh-CN" sz="24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049338" y="4237038"/>
            <a:ext cx="409575" cy="3968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脱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2519363" y="1903413"/>
            <a:ext cx="825500" cy="3968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jiǎozi</a:t>
            </a:r>
            <a:endParaRPr lang="en-US" altLang="zh-CN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2514600" y="2671763"/>
            <a:ext cx="720725" cy="3968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dāo</a:t>
            </a:r>
            <a:endParaRPr lang="en-US" altLang="zh-CN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2514600" y="3454400"/>
            <a:ext cx="511175" cy="3968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pò</a:t>
            </a:r>
            <a:endParaRPr lang="en-US" altLang="zh-CN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2514600" y="4229100"/>
            <a:ext cx="592138" cy="3968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tuō</a:t>
            </a:r>
            <a:endParaRPr lang="en-US" altLang="zh-CN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  <p:bldLst>
      <p:bldP spid="120" grpId="0" animBg="1" advAuto="1000"/>
      <p:bldP spid="121" grpId="0" animBg="1" advAuto="1000"/>
      <p:bldP spid="122" grpId="0" animBg="1" advAuto="1000"/>
      <p:bldP spid="123" grpId="0" animBg="1" advAuto="1000"/>
      <p:bldP spid="124" grpId="0" animBg="1" advAuto="1000"/>
      <p:bldP spid="125" grpId="0" animBg="1" advAuto="1000"/>
      <p:bldP spid="126" grpId="0" animBg="1" advAuto="1000"/>
      <p:bldP spid="127" grpId="0" animBg="1" advAuto="1000"/>
      <p:bldP spid="128" grpId="0" animBg="1" advAuto="1000"/>
      <p:bldP spid="129" grpId="0" animBg="1" advAuto="1000"/>
      <p:bldP spid="130" grpId="0" animBg="1" advAuto="1000"/>
      <p:bldP spid="131" grpId="0" animBg="1" advAuto="1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期末考试的时间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"/>
          </p:nvPr>
        </p:nvSpPr>
        <p:spPr/>
        <p:txBody>
          <a:bodyPr/>
          <a:p>
            <a:r>
              <a:rPr lang="en-US" altLang="zh-CN"/>
              <a:t>5</a:t>
            </a:r>
            <a:r>
              <a:rPr lang="zh-CN" altLang="en-US"/>
              <a:t>月</a:t>
            </a:r>
            <a:r>
              <a:rPr lang="en-US" altLang="zh-CN"/>
              <a:t>27</a:t>
            </a:r>
            <a:r>
              <a:rPr lang="zh-CN" altLang="en-US"/>
              <a:t>号</a:t>
            </a:r>
            <a:endParaRPr lang="zh-CN" altLang="en-US"/>
          </a:p>
          <a:p>
            <a:r>
              <a:rPr lang="zh-CN" altLang="en-US"/>
              <a:t>两周</a:t>
            </a:r>
            <a:endParaRPr lang="zh-CN" altLang="en-US"/>
          </a:p>
          <a:p>
            <a:r>
              <a:rPr lang="zh-CN" altLang="en-US"/>
              <a:t>选词填空、</a:t>
            </a:r>
            <a:endParaRPr lang="zh-CN" altLang="en-US"/>
          </a:p>
          <a:p>
            <a:r>
              <a:rPr lang="zh-CN" altLang="en-US"/>
              <a:t>阅读（词和语法</a:t>
            </a:r>
            <a:r>
              <a:rPr lang="zh-CN" altLang="en-US"/>
              <a:t>很难）、</a:t>
            </a:r>
            <a:r>
              <a:rPr lang="zh-CN" altLang="en-US"/>
              <a:t>听力</a:t>
            </a:r>
            <a:endParaRPr lang="zh-CN" altLang="en-US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Shape 133"/>
          <p:cNvSpPr/>
          <p:nvPr/>
        </p:nvSpPr>
        <p:spPr>
          <a:xfrm>
            <a:off x="1071563" y="487363"/>
            <a:ext cx="8072437" cy="596900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eaLnBrk="1">
              <a:buNone/>
            </a:pPr>
            <a:r>
              <a: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词汇（二）</a:t>
            </a:r>
            <a:endParaRPr lang="zh-CN" altLang="en-US" sz="4000">
              <a:solidFill>
                <a:srgbClr val="A6A6A6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13315" name="Group 136"/>
          <p:cNvGrpSpPr/>
          <p:nvPr/>
        </p:nvGrpSpPr>
        <p:grpSpPr>
          <a:xfrm>
            <a:off x="287338" y="228600"/>
            <a:ext cx="608012" cy="919163"/>
            <a:chOff x="0" y="0"/>
            <a:chExt cx="607419" cy="919824"/>
          </a:xfrm>
        </p:grpSpPr>
        <p:sp>
          <p:nvSpPr>
            <p:cNvPr id="13325" name="Shape 134"/>
            <p:cNvSpPr/>
            <p:nvPr/>
          </p:nvSpPr>
          <p:spPr>
            <a:xfrm>
              <a:off x="0" y="0"/>
              <a:ext cx="607420" cy="919825"/>
            </a:xfrm>
            <a:custGeom>
              <a:avLst/>
              <a:gdLst/>
              <a:ahLst/>
              <a:cxnLst>
                <a:cxn ang="0">
                  <a:pos x="303710" y="459913"/>
                </a:cxn>
                <a:cxn ang="5898240">
                  <a:pos x="303710" y="459913"/>
                </a:cxn>
                <a:cxn ang="11796480">
                  <a:pos x="303710" y="459913"/>
                </a:cxn>
                <a:cxn ang="17694720">
                  <a:pos x="303710" y="459913"/>
                </a:cxn>
              </a:cxnLst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FCC">
                <a:alpha val="100000"/>
              </a:srgbClr>
            </a:solidFill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26" name="Shape 135"/>
            <p:cNvSpPr/>
            <p:nvPr/>
          </p:nvSpPr>
          <p:spPr>
            <a:xfrm>
              <a:off x="192699" y="403848"/>
              <a:ext cx="224224" cy="408299"/>
            </a:xfrm>
            <a:custGeom>
              <a:avLst/>
              <a:gdLst/>
              <a:ahLst/>
              <a:cxnLst>
                <a:cxn ang="0">
                  <a:pos x="112112" y="204150"/>
                </a:cxn>
                <a:cxn ang="5898240">
                  <a:pos x="112112" y="204150"/>
                </a:cxn>
                <a:cxn ang="11796480">
                  <a:pos x="112112" y="204150"/>
                </a:cxn>
                <a:cxn ang="17694720">
                  <a:pos x="112112" y="204150"/>
                </a:cxn>
              </a:cxnLst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37" name="Shape 137"/>
          <p:cNvSpPr/>
          <p:nvPr/>
        </p:nvSpPr>
        <p:spPr>
          <a:xfrm>
            <a:off x="5022850" y="1892300"/>
            <a:ext cx="2208213" cy="4222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v. to get a haircut</a:t>
            </a:r>
            <a:endParaRPr lang="en-US" altLang="zh-CN" sz="24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1049338" y="1900238"/>
            <a:ext cx="714375" cy="3968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理发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39" name="Shape 139"/>
          <p:cNvSpPr/>
          <p:nvPr/>
        </p:nvSpPr>
        <p:spPr>
          <a:xfrm>
            <a:off x="5038725" y="2667000"/>
            <a:ext cx="2857500" cy="4222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n. steamed stuffed bun</a:t>
            </a:r>
            <a:endParaRPr lang="en-US" altLang="zh-CN" sz="24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1049338" y="2679700"/>
            <a:ext cx="714375" cy="3968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包子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5038725" y="3454400"/>
            <a:ext cx="2008188" cy="4222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n. small change</a:t>
            </a:r>
            <a:endParaRPr lang="en-US" altLang="zh-CN" sz="24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1049338" y="3462338"/>
            <a:ext cx="714375" cy="3968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零钱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2519363" y="1903413"/>
            <a:ext cx="577850" cy="3968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lǐfà</a:t>
            </a:r>
            <a:endParaRPr lang="en-US" altLang="zh-CN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2514600" y="2671763"/>
            <a:ext cx="909638" cy="3968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bāozi</a:t>
            </a:r>
            <a:endParaRPr lang="en-US" altLang="zh-CN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2514600" y="3454400"/>
            <a:ext cx="1289050" cy="3968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língqián</a:t>
            </a:r>
            <a:endParaRPr lang="en-US" altLang="zh-CN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  <p:bldLst>
      <p:bldP spid="137" grpId="0" animBg="1" advAuto="1000"/>
      <p:bldP spid="138" grpId="0" animBg="1" advAuto="1000"/>
      <p:bldP spid="139" grpId="0" animBg="1" advAuto="1000"/>
      <p:bldP spid="140" grpId="0" animBg="1" advAuto="1000"/>
      <p:bldP spid="141" grpId="0" animBg="1" advAuto="1000"/>
      <p:bldP spid="142" grpId="0" animBg="1" advAuto="1000"/>
      <p:bldP spid="143" grpId="0" animBg="1" advAuto="1000"/>
      <p:bldP spid="144" grpId="0" animBg="1" advAuto="1000"/>
      <p:bldP spid="145" grpId="0" animBg="1" advAuto="100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Shape 165"/>
          <p:cNvSpPr/>
          <p:nvPr/>
        </p:nvSpPr>
        <p:spPr>
          <a:xfrm>
            <a:off x="1071563" y="487363"/>
            <a:ext cx="8072437" cy="596900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eaLnBrk="1">
              <a:buNone/>
            </a:pPr>
            <a:r>
              <a: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语言点</a:t>
            </a:r>
            <a:endParaRPr lang="zh-CN" altLang="en-US" sz="4000">
              <a:solidFill>
                <a:srgbClr val="A6A6A6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15363" name="Group 168"/>
          <p:cNvGrpSpPr/>
          <p:nvPr/>
        </p:nvGrpSpPr>
        <p:grpSpPr>
          <a:xfrm>
            <a:off x="287338" y="228600"/>
            <a:ext cx="608012" cy="919163"/>
            <a:chOff x="0" y="0"/>
            <a:chExt cx="607419" cy="919824"/>
          </a:xfrm>
        </p:grpSpPr>
        <p:sp>
          <p:nvSpPr>
            <p:cNvPr id="15368" name="Shape 166"/>
            <p:cNvSpPr/>
            <p:nvPr/>
          </p:nvSpPr>
          <p:spPr>
            <a:xfrm>
              <a:off x="0" y="0"/>
              <a:ext cx="607420" cy="919825"/>
            </a:xfrm>
            <a:custGeom>
              <a:avLst/>
              <a:gdLst/>
              <a:ahLst/>
              <a:cxnLst>
                <a:cxn ang="0">
                  <a:pos x="303710" y="459913"/>
                </a:cxn>
                <a:cxn ang="5898240">
                  <a:pos x="303710" y="459913"/>
                </a:cxn>
                <a:cxn ang="11796480">
                  <a:pos x="303710" y="459913"/>
                </a:cxn>
                <a:cxn ang="17694720">
                  <a:pos x="303710" y="459913"/>
                </a:cxn>
              </a:cxnLst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FCC">
                <a:alpha val="100000"/>
              </a:srgbClr>
            </a:solidFill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69" name="Shape 167"/>
            <p:cNvSpPr/>
            <p:nvPr/>
          </p:nvSpPr>
          <p:spPr>
            <a:xfrm>
              <a:off x="192699" y="403848"/>
              <a:ext cx="224224" cy="408299"/>
            </a:xfrm>
            <a:custGeom>
              <a:avLst/>
              <a:gdLst/>
              <a:ahLst/>
              <a:cxnLst>
                <a:cxn ang="0">
                  <a:pos x="112112" y="204150"/>
                </a:cxn>
                <a:cxn ang="5898240">
                  <a:pos x="112112" y="204150"/>
                </a:cxn>
                <a:cxn ang="11796480">
                  <a:pos x="112112" y="204150"/>
                </a:cxn>
                <a:cxn ang="17694720">
                  <a:pos x="112112" y="204150"/>
                </a:cxn>
              </a:cxnLst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69" name="Shape 169"/>
          <p:cNvSpPr/>
          <p:nvPr/>
        </p:nvSpPr>
        <p:spPr>
          <a:xfrm>
            <a:off x="4109720" y="1051084"/>
            <a:ext cx="216408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1">
              <a:buNone/>
            </a:pPr>
            <a:r>
              <a:rPr lang="en-US" altLang="zh-CN" sz="2400">
                <a:solidFill>
                  <a:srgbClr val="FF0000"/>
                </a:solidFill>
                <a:latin typeface="Calibri" panose="020F0702030404030204" pitchFamily="34" charset="0"/>
              </a:rPr>
              <a:t>......</a:t>
            </a:r>
            <a:r>
              <a:rPr lang="zh-CN" altLang="en-US" sz="2400">
                <a:solidFill>
                  <a:srgbClr val="FF0000"/>
                </a:solidFill>
                <a:latin typeface="Calibri" panose="020F0702030404030204" pitchFamily="34" charset="0"/>
              </a:rPr>
              <a:t>上 （</a:t>
            </a:r>
            <a:r>
              <a:rPr lang="en-US" altLang="zh-CN" sz="2400">
                <a:solidFill>
                  <a:srgbClr val="FF0000"/>
                </a:solidFill>
                <a:latin typeface="Calibri" panose="020F0702030404030204" pitchFamily="34" charset="0"/>
              </a:rPr>
              <a:t>V+</a:t>
            </a:r>
            <a:r>
              <a:rPr lang="zh-CN" altLang="en-US" sz="2400">
                <a:solidFill>
                  <a:srgbClr val="FF0000"/>
                </a:solidFill>
                <a:latin typeface="Calibri" panose="020F0702030404030204" pitchFamily="34" charset="0"/>
              </a:rPr>
              <a:t>上）</a:t>
            </a:r>
            <a:endParaRPr lang="zh-CN" altLang="en-US" sz="2400">
              <a:solidFill>
                <a:srgbClr val="FF0000"/>
              </a:solidFill>
              <a:latin typeface="Calibri" panose="020F0702030404030204" pitchFamily="34" charset="0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711200" y="1984534"/>
            <a:ext cx="8181975" cy="42989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>
            <a:spAutoFit/>
          </a:bodyPr>
          <a:p>
            <a:pPr eaLnBrk="1">
              <a:buNone/>
            </a:pPr>
            <a:r>
              <a:rPr lang="en-US" altLang="zh-CN" sz="22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1. </a:t>
            </a:r>
            <a:r>
              <a:rPr lang="zh-CN" altLang="en-US" sz="22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没买到肉，</a:t>
            </a:r>
            <a:r>
              <a:rPr lang="zh-CN" altLang="en-US" sz="2200">
                <a:latin typeface="Calibri" panose="020F0702030404030204" pitchFamily="34" charset="0"/>
              </a:rPr>
              <a:t>看来今天</a:t>
            </a:r>
            <a:r>
              <a:rPr lang="en-US" altLang="zh-CN" sz="2200">
                <a:latin typeface="Calibri" panose="020F0702030404030204" pitchFamily="34" charset="0"/>
              </a:rPr>
              <a:t>_</a:t>
            </a:r>
            <a:r>
              <a:rPr lang="zh-CN" altLang="en-US" sz="2200">
                <a:solidFill>
                  <a:srgbClr val="FF0000"/>
                </a:solidFill>
                <a:latin typeface="Calibri" panose="020F0702030404030204" pitchFamily="34" charset="0"/>
              </a:rPr>
              <a:t>吃不上</a:t>
            </a:r>
            <a:r>
              <a:rPr lang="en-US" altLang="zh-CN" sz="2200">
                <a:solidFill>
                  <a:srgbClr val="FF0000"/>
                </a:solidFill>
                <a:latin typeface="Calibri" panose="020F0702030404030204" pitchFamily="34" charset="0"/>
              </a:rPr>
              <a:t>/</a:t>
            </a:r>
            <a:r>
              <a:rPr lang="zh-CN" altLang="en-US" sz="2200">
                <a:solidFill>
                  <a:srgbClr val="FF0000"/>
                </a:solidFill>
                <a:latin typeface="Calibri" panose="020F0702030404030204" pitchFamily="34" charset="0"/>
              </a:rPr>
              <a:t>煮不上</a:t>
            </a:r>
            <a:r>
              <a:rPr lang="en-US" altLang="zh-CN" sz="2200">
                <a:solidFill>
                  <a:srgbClr val="FF0000"/>
                </a:solidFill>
                <a:latin typeface="Calibri" panose="020F0702030404030204" pitchFamily="34" charset="0"/>
              </a:rPr>
              <a:t>/</a:t>
            </a:r>
            <a:r>
              <a:rPr lang="zh-CN" altLang="en-US" sz="2200">
                <a:solidFill>
                  <a:srgbClr val="FF0000"/>
                </a:solidFill>
                <a:latin typeface="Calibri" panose="020F0702030404030204" pitchFamily="34" charset="0"/>
              </a:rPr>
              <a:t>做不上</a:t>
            </a:r>
            <a:r>
              <a:rPr lang="en-US" altLang="zh-CN" sz="2200">
                <a:solidFill>
                  <a:srgbClr val="FF0000"/>
                </a:solidFill>
                <a:latin typeface="Calibri" panose="020F0702030404030204" pitchFamily="34" charset="0"/>
              </a:rPr>
              <a:t>_</a:t>
            </a:r>
            <a:r>
              <a:rPr lang="en-US" altLang="zh-CN" sz="2200">
                <a:latin typeface="Calibri" panose="020F0702030404030204" pitchFamily="34" charset="0"/>
              </a:rPr>
              <a:t>___</a:t>
            </a:r>
            <a:r>
              <a:rPr lang="zh-CN" altLang="en-US" sz="2200">
                <a:latin typeface="Calibri" panose="020F0702030404030204" pitchFamily="34" charset="0"/>
              </a:rPr>
              <a:t>羊肉饺子了。</a:t>
            </a:r>
            <a:endParaRPr lang="zh-CN" altLang="en-US" sz="2200">
              <a:latin typeface="Calibri" panose="020F0702030404030204" pitchFamily="34" charset="0"/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747713" y="2717801"/>
            <a:ext cx="8180387" cy="768350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>
            <a:spAutoFit/>
          </a:bodyPr>
          <a:p>
            <a:pPr eaLnBrk="1">
              <a:buNone/>
            </a:pPr>
            <a:r>
              <a:rPr lang="en-US" altLang="zh-CN" sz="22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2.</a:t>
            </a:r>
            <a:r>
              <a:rPr lang="en-US" altLang="zh-CN" sz="2200">
                <a:latin typeface="Calibri" panose="020F0702030404030204" pitchFamily="34" charset="0"/>
              </a:rPr>
              <a:t> </a:t>
            </a:r>
            <a:r>
              <a:rPr lang="zh-CN" altLang="en-US" sz="2200">
                <a:latin typeface="Calibri" panose="020F0702030404030204" pitchFamily="34" charset="0"/>
              </a:rPr>
              <a:t>现在堵车这么厉害，看来今天</a:t>
            </a:r>
            <a:r>
              <a:rPr lang="en-US" altLang="zh-CN" sz="2200">
                <a:latin typeface="Calibri" panose="020F0702030404030204" pitchFamily="34" charset="0"/>
              </a:rPr>
              <a:t>__</a:t>
            </a:r>
            <a:r>
              <a:rPr lang="zh-CN" altLang="en-US" sz="2200">
                <a:solidFill>
                  <a:srgbClr val="FF0000"/>
                </a:solidFill>
                <a:latin typeface="Calibri" panose="020F0702030404030204" pitchFamily="34" charset="0"/>
              </a:rPr>
              <a:t>坐不上</a:t>
            </a:r>
            <a:r>
              <a:rPr lang="en-US" altLang="zh-CN" sz="2200">
                <a:solidFill>
                  <a:srgbClr val="FF0000"/>
                </a:solidFill>
                <a:latin typeface="Calibri" panose="020F0702030404030204" pitchFamily="34" charset="0"/>
              </a:rPr>
              <a:t>/</a:t>
            </a:r>
            <a:r>
              <a:rPr lang="zh-CN" altLang="en-US" sz="2200">
                <a:solidFill>
                  <a:srgbClr val="FF0000"/>
                </a:solidFill>
                <a:latin typeface="Calibri" panose="020F0702030404030204" pitchFamily="34" charset="0"/>
              </a:rPr>
              <a:t>赶不上</a:t>
            </a:r>
            <a:r>
              <a:rPr lang="en-US" altLang="zh-CN" sz="2200">
                <a:latin typeface="Calibri" panose="020F0702030404030204" pitchFamily="34" charset="0"/>
              </a:rPr>
              <a:t>___8</a:t>
            </a:r>
            <a:r>
              <a:rPr lang="zh-CN" altLang="en-US" sz="2200">
                <a:latin typeface="Calibri" panose="020F0702030404030204" pitchFamily="34" charset="0"/>
              </a:rPr>
              <a:t>点那趟去上海的飞机了。</a:t>
            </a:r>
            <a:r>
              <a:rPr lang="en-US" altLang="zh-CN" sz="2200">
                <a:latin typeface="Calibri" panose="020F0702030404030204" pitchFamily="34" charset="0"/>
              </a:rPr>
              <a:t>  </a:t>
            </a:r>
            <a:r>
              <a:rPr lang="zh-CN" altLang="en-US" sz="2200">
                <a:latin typeface="Calibri" panose="020F0702030404030204" pitchFamily="34" charset="0"/>
              </a:rPr>
              <a:t>赶得上、</a:t>
            </a:r>
            <a:r>
              <a:rPr lang="zh-CN" altLang="en-US" sz="2200">
                <a:latin typeface="Calibri" panose="020F0702030404030204" pitchFamily="34" charset="0"/>
              </a:rPr>
              <a:t>赶不上</a:t>
            </a:r>
            <a:endParaRPr lang="zh-CN" altLang="en-US" sz="2200">
              <a:latin typeface="Calibri" panose="020F0702030404030204" pitchFamily="34" charset="0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704850" y="3620611"/>
            <a:ext cx="8181975" cy="1445260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>
            <a:spAutoFit/>
          </a:bodyPr>
          <a:p>
            <a:pPr eaLnBrk="1">
              <a:buNone/>
            </a:pPr>
            <a:r>
              <a:rPr lang="en-US" altLang="zh-CN" sz="2200">
                <a:latin typeface="Calibri" panose="020F0702030404030204" pitchFamily="34" charset="0"/>
              </a:rPr>
              <a:t>3</a:t>
            </a:r>
            <a:r>
              <a:rPr lang="en-US" altLang="zh-CN" sz="22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. </a:t>
            </a:r>
            <a:r>
              <a:rPr lang="zh-CN" altLang="en-US" sz="2200">
                <a:latin typeface="Calibri" panose="020F0702030404030204" pitchFamily="34" charset="0"/>
              </a:rPr>
              <a:t>一听到哥哥</a:t>
            </a:r>
            <a:r>
              <a:rPr lang="en-US" altLang="zh-CN" sz="2200">
                <a:latin typeface="Calibri" panose="020F0702030404030204" pitchFamily="34" charset="0"/>
              </a:rPr>
              <a:t>__</a:t>
            </a:r>
            <a:r>
              <a:rPr lang="zh-CN" altLang="en-US" sz="2200">
                <a:solidFill>
                  <a:srgbClr val="FF0000"/>
                </a:solidFill>
                <a:latin typeface="Calibri" panose="020F0702030404030204" pitchFamily="34" charset="0"/>
              </a:rPr>
              <a:t>考得上、考上了</a:t>
            </a:r>
            <a:r>
              <a:rPr lang="en-US" altLang="zh-CN" sz="2200">
                <a:latin typeface="Calibri" panose="020F0702030404030204" pitchFamily="34" charset="0"/>
              </a:rPr>
              <a:t>____</a:t>
            </a:r>
            <a:r>
              <a:rPr lang="zh-CN" altLang="en-US" sz="2200">
                <a:latin typeface="Calibri" panose="020F0702030404030204" pitchFamily="34" charset="0"/>
              </a:rPr>
              <a:t>经济专业的博士，我们全家都特别高兴。</a:t>
            </a:r>
            <a:endParaRPr lang="zh-CN" altLang="en-US" sz="2200">
              <a:latin typeface="Calibri" panose="020F0702030404030204" pitchFamily="34" charset="0"/>
            </a:endParaRPr>
          </a:p>
          <a:p>
            <a:pPr eaLnBrk="1">
              <a:buNone/>
            </a:pPr>
            <a:endParaRPr lang="zh-CN" altLang="en-US" sz="2200">
              <a:latin typeface="Calibri" panose="020F0702030404030204" pitchFamily="34" charset="0"/>
            </a:endParaRPr>
          </a:p>
          <a:p>
            <a:pPr eaLnBrk="1">
              <a:buNone/>
            </a:pPr>
            <a:r>
              <a:rPr lang="zh-CN" altLang="en-US" sz="2200">
                <a:latin typeface="Calibri" panose="020F0702030404030204" pitchFamily="34" charset="0"/>
              </a:rPr>
              <a:t>通过了</a:t>
            </a:r>
            <a:r>
              <a:rPr lang="en-US" altLang="zh-CN" sz="2200">
                <a:latin typeface="Calibri" panose="020F0702030404030204" pitchFamily="34" charset="0"/>
              </a:rPr>
              <a:t>...</a:t>
            </a:r>
            <a:r>
              <a:rPr lang="zh-CN" altLang="en-US" sz="2200">
                <a:latin typeface="Calibri" panose="020F0702030404030204" pitchFamily="34" charset="0"/>
              </a:rPr>
              <a:t>考试。</a:t>
            </a:r>
            <a:r>
              <a:rPr lang="en-US" altLang="zh-CN" sz="2200">
                <a:latin typeface="Calibri" panose="020F0702030404030204" pitchFamily="34" charset="0"/>
              </a:rPr>
              <a:t>  </a:t>
            </a:r>
            <a:r>
              <a:rPr lang="zh-CN" altLang="en-US" sz="2200">
                <a:solidFill>
                  <a:srgbClr val="FF0000"/>
                </a:solidFill>
                <a:latin typeface="Calibri" panose="020F0702030404030204" pitchFamily="34" charset="0"/>
              </a:rPr>
              <a:t>通上</a:t>
            </a:r>
            <a:r>
              <a:rPr lang="en-US" altLang="zh-CN" sz="2200">
                <a:solidFill>
                  <a:srgbClr val="FF0000"/>
                </a:solidFill>
                <a:latin typeface="Calibri" panose="020F0702030404030204" pitchFamily="34" charset="0"/>
              </a:rPr>
              <a:t>X</a:t>
            </a:r>
            <a:endParaRPr lang="en-US" altLang="zh-CN" sz="2200">
              <a:solidFill>
                <a:srgbClr val="FF0000"/>
              </a:solidFill>
              <a:latin typeface="Calibri" panose="020F07020304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  <p:bldLst>
      <p:bldP spid="169" grpId="0" animBg="1" advAuto="1000"/>
      <p:bldP spid="170" grpId="0" animBg="1" advAuto="1000"/>
      <p:bldP spid="171" grpId="0" animBg="1" advAuto="1000"/>
      <p:bldP spid="172" grpId="0" animBg="1" advAuto="100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386" name="Group 178"/>
          <p:cNvGrpSpPr/>
          <p:nvPr/>
        </p:nvGrpSpPr>
        <p:grpSpPr>
          <a:xfrm>
            <a:off x="457200" y="190500"/>
            <a:ext cx="8359775" cy="920750"/>
            <a:chOff x="0" y="0"/>
            <a:chExt cx="8360601" cy="919824"/>
          </a:xfrm>
        </p:grpSpPr>
        <p:grpSp>
          <p:nvGrpSpPr>
            <p:cNvPr id="16397" name="Group 176"/>
            <p:cNvGrpSpPr/>
            <p:nvPr/>
          </p:nvGrpSpPr>
          <p:grpSpPr>
            <a:xfrm>
              <a:off x="0" y="0"/>
              <a:ext cx="607420" cy="919825"/>
              <a:chOff x="0" y="0"/>
              <a:chExt cx="607419" cy="919824"/>
            </a:xfrm>
          </p:grpSpPr>
          <p:sp>
            <p:nvSpPr>
              <p:cNvPr id="16399" name="Shape 174"/>
              <p:cNvSpPr/>
              <p:nvPr/>
            </p:nvSpPr>
            <p:spPr>
              <a:xfrm>
                <a:off x="0" y="0"/>
                <a:ext cx="607420" cy="919825"/>
              </a:xfrm>
              <a:custGeom>
                <a:avLst/>
                <a:gdLst/>
                <a:ahLst/>
                <a:cxnLst>
                  <a:cxn ang="0">
                    <a:pos x="303710" y="459913"/>
                  </a:cxn>
                  <a:cxn ang="5898240">
                    <a:pos x="303710" y="459913"/>
                  </a:cxn>
                  <a:cxn ang="11796480">
                    <a:pos x="303710" y="459913"/>
                  </a:cxn>
                  <a:cxn ang="17694720">
                    <a:pos x="303710" y="459913"/>
                  </a:cxn>
                </a:cxnLst>
                <a:pathLst>
                  <a:path w="21600" h="21600">
                    <a:moveTo>
                      <a:pt x="10786" y="21600"/>
                    </a:moveTo>
                    <a:lnTo>
                      <a:pt x="11178" y="21600"/>
                    </a:lnTo>
                    <a:lnTo>
                      <a:pt x="11516" y="21565"/>
                    </a:lnTo>
                    <a:lnTo>
                      <a:pt x="11881" y="21495"/>
                    </a:lnTo>
                    <a:lnTo>
                      <a:pt x="12220" y="21425"/>
                    </a:lnTo>
                    <a:lnTo>
                      <a:pt x="12585" y="21319"/>
                    </a:lnTo>
                    <a:lnTo>
                      <a:pt x="12871" y="21196"/>
                    </a:lnTo>
                    <a:lnTo>
                      <a:pt x="13132" y="21056"/>
                    </a:lnTo>
                    <a:lnTo>
                      <a:pt x="13367" y="20881"/>
                    </a:lnTo>
                    <a:lnTo>
                      <a:pt x="13627" y="20722"/>
                    </a:lnTo>
                    <a:lnTo>
                      <a:pt x="13835" y="20511"/>
                    </a:lnTo>
                    <a:lnTo>
                      <a:pt x="14018" y="20318"/>
                    </a:lnTo>
                    <a:lnTo>
                      <a:pt x="14174" y="20107"/>
                    </a:lnTo>
                    <a:lnTo>
                      <a:pt x="14330" y="19879"/>
                    </a:lnTo>
                    <a:lnTo>
                      <a:pt x="14434" y="19634"/>
                    </a:lnTo>
                    <a:lnTo>
                      <a:pt x="14487" y="19370"/>
                    </a:lnTo>
                    <a:lnTo>
                      <a:pt x="14487" y="15664"/>
                    </a:lnTo>
                    <a:lnTo>
                      <a:pt x="14591" y="15454"/>
                    </a:lnTo>
                    <a:lnTo>
                      <a:pt x="14669" y="15260"/>
                    </a:lnTo>
                    <a:lnTo>
                      <a:pt x="14774" y="15050"/>
                    </a:lnTo>
                    <a:lnTo>
                      <a:pt x="15138" y="14646"/>
                    </a:lnTo>
                    <a:lnTo>
                      <a:pt x="15581" y="14242"/>
                    </a:lnTo>
                    <a:lnTo>
                      <a:pt x="16728" y="13469"/>
                    </a:lnTo>
                    <a:lnTo>
                      <a:pt x="18030" y="12591"/>
                    </a:lnTo>
                    <a:lnTo>
                      <a:pt x="18734" y="12118"/>
                    </a:lnTo>
                    <a:lnTo>
                      <a:pt x="19333" y="11573"/>
                    </a:lnTo>
                    <a:lnTo>
                      <a:pt x="19932" y="11028"/>
                    </a:lnTo>
                    <a:lnTo>
                      <a:pt x="20479" y="10396"/>
                    </a:lnTo>
                    <a:lnTo>
                      <a:pt x="20740" y="10097"/>
                    </a:lnTo>
                    <a:lnTo>
                      <a:pt x="20948" y="9729"/>
                    </a:lnTo>
                    <a:lnTo>
                      <a:pt x="21130" y="9378"/>
                    </a:lnTo>
                    <a:lnTo>
                      <a:pt x="21287" y="8974"/>
                    </a:lnTo>
                    <a:lnTo>
                      <a:pt x="21443" y="8605"/>
                    </a:lnTo>
                    <a:lnTo>
                      <a:pt x="21548" y="8166"/>
                    </a:lnTo>
                    <a:lnTo>
                      <a:pt x="21600" y="7727"/>
                    </a:lnTo>
                    <a:lnTo>
                      <a:pt x="21600" y="6884"/>
                    </a:lnTo>
                    <a:lnTo>
                      <a:pt x="21548" y="6515"/>
                    </a:lnTo>
                    <a:lnTo>
                      <a:pt x="21496" y="6182"/>
                    </a:lnTo>
                    <a:lnTo>
                      <a:pt x="21391" y="5812"/>
                    </a:lnTo>
                    <a:lnTo>
                      <a:pt x="21287" y="5479"/>
                    </a:lnTo>
                    <a:lnTo>
                      <a:pt x="21130" y="5093"/>
                    </a:lnTo>
                    <a:lnTo>
                      <a:pt x="20948" y="4760"/>
                    </a:lnTo>
                    <a:lnTo>
                      <a:pt x="20740" y="4425"/>
                    </a:lnTo>
                    <a:lnTo>
                      <a:pt x="20531" y="4127"/>
                    </a:lnTo>
                    <a:lnTo>
                      <a:pt x="20296" y="3811"/>
                    </a:lnTo>
                    <a:lnTo>
                      <a:pt x="20036" y="3513"/>
                    </a:lnTo>
                    <a:lnTo>
                      <a:pt x="19775" y="3214"/>
                    </a:lnTo>
                    <a:lnTo>
                      <a:pt x="19124" y="2634"/>
                    </a:lnTo>
                    <a:lnTo>
                      <a:pt x="18447" y="2125"/>
                    </a:lnTo>
                    <a:lnTo>
                      <a:pt x="17691" y="1669"/>
                    </a:lnTo>
                    <a:lnTo>
                      <a:pt x="16832" y="1229"/>
                    </a:lnTo>
                    <a:lnTo>
                      <a:pt x="16388" y="1054"/>
                    </a:lnTo>
                    <a:lnTo>
                      <a:pt x="15920" y="879"/>
                    </a:lnTo>
                    <a:lnTo>
                      <a:pt x="15477" y="720"/>
                    </a:lnTo>
                    <a:lnTo>
                      <a:pt x="15034" y="580"/>
                    </a:lnTo>
                    <a:lnTo>
                      <a:pt x="14539" y="439"/>
                    </a:lnTo>
                    <a:lnTo>
                      <a:pt x="14018" y="316"/>
                    </a:lnTo>
                    <a:lnTo>
                      <a:pt x="13471" y="211"/>
                    </a:lnTo>
                    <a:lnTo>
                      <a:pt x="12975" y="140"/>
                    </a:lnTo>
                    <a:lnTo>
                      <a:pt x="12428" y="71"/>
                    </a:lnTo>
                    <a:lnTo>
                      <a:pt x="11934" y="35"/>
                    </a:lnTo>
                    <a:lnTo>
                      <a:pt x="11387" y="0"/>
                    </a:lnTo>
                    <a:lnTo>
                      <a:pt x="10213" y="0"/>
                    </a:lnTo>
                    <a:lnTo>
                      <a:pt x="9666" y="35"/>
                    </a:lnTo>
                    <a:lnTo>
                      <a:pt x="9172" y="71"/>
                    </a:lnTo>
                    <a:lnTo>
                      <a:pt x="8625" y="140"/>
                    </a:lnTo>
                    <a:lnTo>
                      <a:pt x="8129" y="211"/>
                    </a:lnTo>
                    <a:lnTo>
                      <a:pt x="7582" y="316"/>
                    </a:lnTo>
                    <a:lnTo>
                      <a:pt x="7061" y="439"/>
                    </a:lnTo>
                    <a:lnTo>
                      <a:pt x="6566" y="580"/>
                    </a:lnTo>
                    <a:lnTo>
                      <a:pt x="6123" y="720"/>
                    </a:lnTo>
                    <a:lnTo>
                      <a:pt x="5680" y="879"/>
                    </a:lnTo>
                    <a:lnTo>
                      <a:pt x="5212" y="1054"/>
                    </a:lnTo>
                    <a:lnTo>
                      <a:pt x="4768" y="1229"/>
                    </a:lnTo>
                    <a:lnTo>
                      <a:pt x="3909" y="1669"/>
                    </a:lnTo>
                    <a:lnTo>
                      <a:pt x="3153" y="2125"/>
                    </a:lnTo>
                    <a:lnTo>
                      <a:pt x="2476" y="2634"/>
                    </a:lnTo>
                    <a:lnTo>
                      <a:pt x="1825" y="3214"/>
                    </a:lnTo>
                    <a:lnTo>
                      <a:pt x="1303" y="3811"/>
                    </a:lnTo>
                    <a:lnTo>
                      <a:pt x="1069" y="4127"/>
                    </a:lnTo>
                    <a:lnTo>
                      <a:pt x="860" y="4425"/>
                    </a:lnTo>
                    <a:lnTo>
                      <a:pt x="651" y="4760"/>
                    </a:lnTo>
                    <a:lnTo>
                      <a:pt x="470" y="5093"/>
                    </a:lnTo>
                    <a:lnTo>
                      <a:pt x="313" y="5479"/>
                    </a:lnTo>
                    <a:lnTo>
                      <a:pt x="209" y="5812"/>
                    </a:lnTo>
                    <a:lnTo>
                      <a:pt x="104" y="6182"/>
                    </a:lnTo>
                    <a:lnTo>
                      <a:pt x="52" y="6515"/>
                    </a:lnTo>
                    <a:lnTo>
                      <a:pt x="0" y="6884"/>
                    </a:lnTo>
                    <a:lnTo>
                      <a:pt x="0" y="7727"/>
                    </a:lnTo>
                    <a:lnTo>
                      <a:pt x="52" y="8166"/>
                    </a:lnTo>
                    <a:lnTo>
                      <a:pt x="157" y="8605"/>
                    </a:lnTo>
                    <a:lnTo>
                      <a:pt x="313" y="8974"/>
                    </a:lnTo>
                    <a:lnTo>
                      <a:pt x="470" y="9378"/>
                    </a:lnTo>
                    <a:lnTo>
                      <a:pt x="651" y="9729"/>
                    </a:lnTo>
                    <a:lnTo>
                      <a:pt x="860" y="10097"/>
                    </a:lnTo>
                    <a:lnTo>
                      <a:pt x="1121" y="10396"/>
                    </a:lnTo>
                    <a:lnTo>
                      <a:pt x="1668" y="11028"/>
                    </a:lnTo>
                    <a:lnTo>
                      <a:pt x="2267" y="11573"/>
                    </a:lnTo>
                    <a:lnTo>
                      <a:pt x="2866" y="12118"/>
                    </a:lnTo>
                    <a:lnTo>
                      <a:pt x="3570" y="12591"/>
                    </a:lnTo>
                    <a:lnTo>
                      <a:pt x="4872" y="13469"/>
                    </a:lnTo>
                    <a:lnTo>
                      <a:pt x="6019" y="14242"/>
                    </a:lnTo>
                    <a:lnTo>
                      <a:pt x="6462" y="14646"/>
                    </a:lnTo>
                    <a:lnTo>
                      <a:pt x="6826" y="15050"/>
                    </a:lnTo>
                    <a:lnTo>
                      <a:pt x="6931" y="15260"/>
                    </a:lnTo>
                    <a:lnTo>
                      <a:pt x="7009" y="15454"/>
                    </a:lnTo>
                    <a:lnTo>
                      <a:pt x="7113" y="15664"/>
                    </a:lnTo>
                    <a:lnTo>
                      <a:pt x="7113" y="19370"/>
                    </a:lnTo>
                    <a:lnTo>
                      <a:pt x="7166" y="19634"/>
                    </a:lnTo>
                    <a:lnTo>
                      <a:pt x="7270" y="19879"/>
                    </a:lnTo>
                    <a:lnTo>
                      <a:pt x="7425" y="20107"/>
                    </a:lnTo>
                    <a:lnTo>
                      <a:pt x="7582" y="20318"/>
                    </a:lnTo>
                    <a:lnTo>
                      <a:pt x="7765" y="20511"/>
                    </a:lnTo>
                    <a:lnTo>
                      <a:pt x="7973" y="20722"/>
                    </a:lnTo>
                    <a:lnTo>
                      <a:pt x="8233" y="20881"/>
                    </a:lnTo>
                    <a:lnTo>
                      <a:pt x="8468" y="21056"/>
                    </a:lnTo>
                    <a:lnTo>
                      <a:pt x="8729" y="21196"/>
                    </a:lnTo>
                    <a:lnTo>
                      <a:pt x="9015" y="21319"/>
                    </a:lnTo>
                    <a:lnTo>
                      <a:pt x="9380" y="21425"/>
                    </a:lnTo>
                    <a:lnTo>
                      <a:pt x="9719" y="21495"/>
                    </a:lnTo>
                    <a:lnTo>
                      <a:pt x="10084" y="21565"/>
                    </a:lnTo>
                    <a:lnTo>
                      <a:pt x="10422" y="21600"/>
                    </a:lnTo>
                    <a:lnTo>
                      <a:pt x="10786" y="21600"/>
                    </a:lnTo>
                    <a:close/>
                  </a:path>
                </a:pathLst>
              </a:custGeom>
              <a:solidFill>
                <a:srgbClr val="FFFFCC">
                  <a:alpha val="100000"/>
                </a:srgbClr>
              </a:solidFill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6400" name="Shape 175"/>
              <p:cNvSpPr/>
              <p:nvPr/>
            </p:nvSpPr>
            <p:spPr>
              <a:xfrm>
                <a:off x="192699" y="403848"/>
                <a:ext cx="224224" cy="408299"/>
              </a:xfrm>
              <a:custGeom>
                <a:avLst/>
                <a:gdLst/>
                <a:ahLst/>
                <a:cxnLst>
                  <a:cxn ang="0">
                    <a:pos x="112112" y="204150"/>
                  </a:cxn>
                  <a:cxn ang="5898240">
                    <a:pos x="112112" y="204150"/>
                  </a:cxn>
                  <a:cxn ang="11796480">
                    <a:pos x="112112" y="204150"/>
                  </a:cxn>
                  <a:cxn ang="17694720">
                    <a:pos x="112112" y="204150"/>
                  </a:cxn>
                </a:cxnLst>
                <a:pathLst>
                  <a:path w="21600" h="21600">
                    <a:moveTo>
                      <a:pt x="6354" y="10918"/>
                    </a:moveTo>
                    <a:lnTo>
                      <a:pt x="4448" y="5578"/>
                    </a:lnTo>
                    <a:lnTo>
                      <a:pt x="1060" y="1305"/>
                    </a:lnTo>
                    <a:lnTo>
                      <a:pt x="0" y="235"/>
                    </a:lnTo>
                    <a:lnTo>
                      <a:pt x="4448" y="1424"/>
                    </a:lnTo>
                    <a:lnTo>
                      <a:pt x="7835" y="0"/>
                    </a:lnTo>
                    <a:lnTo>
                      <a:pt x="11647" y="1305"/>
                    </a:lnTo>
                    <a:lnTo>
                      <a:pt x="14610" y="0"/>
                    </a:lnTo>
                    <a:lnTo>
                      <a:pt x="17576" y="1186"/>
                    </a:lnTo>
                    <a:lnTo>
                      <a:pt x="21600" y="235"/>
                    </a:lnTo>
                    <a:lnTo>
                      <a:pt x="16304" y="6053"/>
                    </a:lnTo>
                    <a:lnTo>
                      <a:pt x="14822" y="10918"/>
                    </a:lnTo>
                    <a:moveTo>
                      <a:pt x="778" y="14359"/>
                    </a:moveTo>
                    <a:lnTo>
                      <a:pt x="20681" y="14359"/>
                    </a:lnTo>
                    <a:lnTo>
                      <a:pt x="20681" y="16852"/>
                    </a:lnTo>
                    <a:lnTo>
                      <a:pt x="778" y="16814"/>
                    </a:lnTo>
                    <a:lnTo>
                      <a:pt x="778" y="19226"/>
                    </a:lnTo>
                    <a:lnTo>
                      <a:pt x="20681" y="19304"/>
                    </a:lnTo>
                    <a:lnTo>
                      <a:pt x="20752" y="21600"/>
                    </a:lnTo>
                    <a:lnTo>
                      <a:pt x="848" y="21600"/>
                    </a:lnTo>
                  </a:path>
                </a:pathLst>
              </a:custGeom>
              <a:noFill/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16398" name="Shape 177"/>
            <p:cNvSpPr/>
            <p:nvPr/>
          </p:nvSpPr>
          <p:spPr>
            <a:xfrm>
              <a:off x="573891" y="287311"/>
              <a:ext cx="7786711" cy="596902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45719" tIns="45719" rIns="45719" bIns="45719">
              <a:spAutoFit/>
            </a:bodyPr>
            <a:p>
              <a:pPr eaLnBrk="1">
                <a:buNone/>
              </a:pPr>
              <a:r>
                <a:rPr lang="zh-CN" altLang="en-US" sz="4000">
                  <a:solidFill>
                    <a:srgbClr val="A6A6A6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练习</a:t>
              </a:r>
              <a:endPara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sp>
        <p:nvSpPr>
          <p:cNvPr id="16387" name="Shape 179"/>
          <p:cNvSpPr/>
          <p:nvPr/>
        </p:nvSpPr>
        <p:spPr>
          <a:xfrm>
            <a:off x="609600" y="2173288"/>
            <a:ext cx="6094413" cy="344487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1. </a:t>
            </a:r>
            <a:r>
              <a:rPr lang="zh-CN" altLang="en-US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要是你想去云南旅游应该早点儿买火车票，</a:t>
            </a: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_______</a:t>
            </a:r>
            <a:endParaRPr lang="en-US" altLang="zh-CN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598488" y="2617788"/>
            <a:ext cx="6337300" cy="346075"/>
          </a:xfrm>
          <a:prstGeom prst="rect">
            <a:avLst/>
          </a:prstGeom>
          <a:ln w="12700">
            <a:miter lim="400000"/>
          </a:ln>
          <a:effectLst>
            <a:outerShdw blurRad="38100" dist="20000" dir="7020000" rotWithShape="0">
              <a:srgbClr val="FFFFFF">
                <a:alpha val="38000"/>
              </a:srgbClr>
            </a:outerShdw>
          </a:effectLst>
        </p:spPr>
        <p:txBody>
          <a:bodyPr lIns="45719" rIns="45719">
            <a:spAutoFit/>
          </a:bodyPr>
          <a:lstStyle>
            <a:lvl1pPr>
              <a:defRPr sz="2000">
                <a:latin typeface="华文细黑"/>
                <a:ea typeface="华文细黑"/>
                <a:cs typeface="华文细黑"/>
                <a:sym typeface="华文细黑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2. 早就听说这个饭馆儿的菜特别好吃，________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609600" y="4003675"/>
            <a:ext cx="3473450" cy="344488"/>
          </a:xfrm>
          <a:prstGeom prst="rect">
            <a:avLst/>
          </a:prstGeom>
          <a:ln w="12700">
            <a:miter lim="400000"/>
          </a:ln>
          <a:effectLst>
            <a:outerShdw blurRad="38100" dist="20000" dir="702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A: 但是因为要加班，没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看上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。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16390" name="Shape 182"/>
          <p:cNvSpPr/>
          <p:nvPr/>
        </p:nvSpPr>
        <p:spPr>
          <a:xfrm>
            <a:off x="603250" y="5045075"/>
            <a:ext cx="5349875" cy="34607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C: </a:t>
            </a:r>
            <a:r>
              <a:rPr lang="zh-CN" altLang="en-US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今天终于</a:t>
            </a:r>
            <a:r>
              <a:rPr lang="zh-CN" altLang="en-US" sz="200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吃上</a:t>
            </a:r>
            <a:r>
              <a:rPr lang="zh-CN" altLang="en-US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了。</a:t>
            </a:r>
            <a:endParaRPr lang="zh-CN" altLang="en-US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604838" y="3098800"/>
            <a:ext cx="4443413" cy="346075"/>
          </a:xfrm>
          <a:prstGeom prst="rect">
            <a:avLst/>
          </a:prstGeom>
          <a:ln w="12700">
            <a:miter lim="400000"/>
          </a:ln>
          <a:effectLst>
            <a:outerShdw blurRad="38100" dist="20000" dir="702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3. 周末我们本来想去看电影，________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654050" y="4530725"/>
            <a:ext cx="4824413" cy="346075"/>
          </a:xfrm>
          <a:prstGeom prst="rect">
            <a:avLst/>
          </a:prstGeom>
          <a:ln w="12700">
            <a:miter lim="400000"/>
          </a:ln>
          <a:effectLst>
            <a:outerShdw blurRad="38100" dist="20000" dir="7020000" rotWithShape="0">
              <a:srgbClr val="FFFFFF">
                <a:alpha val="38000"/>
              </a:srgbClr>
            </a:outerShdw>
          </a:effectLst>
        </p:spPr>
        <p:txBody>
          <a:bodyPr lIns="45719" rIns="45719">
            <a:spAutoFit/>
          </a:bodyPr>
          <a:lstStyle>
            <a:lvl1pPr>
              <a:defRPr sz="2000">
                <a:latin typeface="华文细黑"/>
                <a:ea typeface="华文细黑"/>
                <a:cs typeface="华文细黑"/>
                <a:sym typeface="华文细黑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B: 否则就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坐不上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火车了。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16396" name="Shape 188"/>
          <p:cNvSpPr/>
          <p:nvPr/>
        </p:nvSpPr>
        <p:spPr>
          <a:xfrm>
            <a:off x="609600" y="1620838"/>
            <a:ext cx="1120775" cy="3460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完成句子</a:t>
            </a:r>
            <a:endParaRPr lang="zh-CN" altLang="en-US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Shape 190"/>
          <p:cNvSpPr/>
          <p:nvPr/>
        </p:nvSpPr>
        <p:spPr>
          <a:xfrm>
            <a:off x="1071563" y="487363"/>
            <a:ext cx="8072437" cy="596900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eaLnBrk="1">
              <a:buNone/>
            </a:pPr>
            <a:r>
              <a: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课文</a:t>
            </a:r>
            <a:endParaRPr lang="zh-CN" altLang="en-US" sz="4000">
              <a:solidFill>
                <a:srgbClr val="A6A6A6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17411" name="Group 193"/>
          <p:cNvGrpSpPr/>
          <p:nvPr/>
        </p:nvGrpSpPr>
        <p:grpSpPr>
          <a:xfrm>
            <a:off x="287338" y="228600"/>
            <a:ext cx="608012" cy="919163"/>
            <a:chOff x="0" y="0"/>
            <a:chExt cx="607419" cy="919824"/>
          </a:xfrm>
        </p:grpSpPr>
        <p:sp>
          <p:nvSpPr>
            <p:cNvPr id="17414" name="Shape 191"/>
            <p:cNvSpPr/>
            <p:nvPr/>
          </p:nvSpPr>
          <p:spPr>
            <a:xfrm>
              <a:off x="0" y="0"/>
              <a:ext cx="607420" cy="919825"/>
            </a:xfrm>
            <a:custGeom>
              <a:avLst/>
              <a:gdLst/>
              <a:ahLst/>
              <a:cxnLst>
                <a:cxn ang="0">
                  <a:pos x="303710" y="459913"/>
                </a:cxn>
                <a:cxn ang="5898240">
                  <a:pos x="303710" y="459913"/>
                </a:cxn>
                <a:cxn ang="11796480">
                  <a:pos x="303710" y="459913"/>
                </a:cxn>
                <a:cxn ang="17694720">
                  <a:pos x="303710" y="459913"/>
                </a:cxn>
              </a:cxnLst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FCC">
                <a:alpha val="100000"/>
              </a:srgbClr>
            </a:solidFill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5" name="Shape 192"/>
            <p:cNvSpPr/>
            <p:nvPr/>
          </p:nvSpPr>
          <p:spPr>
            <a:xfrm>
              <a:off x="192699" y="403848"/>
              <a:ext cx="224224" cy="408299"/>
            </a:xfrm>
            <a:custGeom>
              <a:avLst/>
              <a:gdLst/>
              <a:ahLst/>
              <a:cxnLst>
                <a:cxn ang="0">
                  <a:pos x="112112" y="204150"/>
                </a:cxn>
                <a:cxn ang="5898240">
                  <a:pos x="112112" y="204150"/>
                </a:cxn>
                <a:cxn ang="11796480">
                  <a:pos x="112112" y="204150"/>
                </a:cxn>
                <a:cxn ang="17694720">
                  <a:pos x="112112" y="204150"/>
                </a:cxn>
              </a:cxnLst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94" name="Shape 194"/>
          <p:cNvSpPr/>
          <p:nvPr/>
        </p:nvSpPr>
        <p:spPr>
          <a:xfrm>
            <a:off x="1219200" y="1447800"/>
            <a:ext cx="7229475" cy="2124075"/>
          </a:xfrm>
          <a:prstGeom prst="rect">
            <a:avLst/>
          </a:prstGeom>
          <a:ln w="12700">
            <a:miter lim="400000"/>
          </a:ln>
          <a:effectLst>
            <a:outerShdw blurRad="38100" dist="20000" dir="702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听录音，说一说：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457200" marR="0" lvl="0" indent="-4572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rabicPeriod"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王静的手是怎么弄破的？严重吗？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457200" marR="0" lvl="0" indent="-4572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rabicPeriod" startAt="2"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今天他们能吃到羊肉饺子吗？如果吃不到，他们会怎么办？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8434" name="Group 201"/>
          <p:cNvGrpSpPr/>
          <p:nvPr/>
        </p:nvGrpSpPr>
        <p:grpSpPr>
          <a:xfrm>
            <a:off x="287338" y="228600"/>
            <a:ext cx="8699500" cy="919163"/>
            <a:chOff x="0" y="0"/>
            <a:chExt cx="8698936" cy="919824"/>
          </a:xfrm>
        </p:grpSpPr>
        <p:sp>
          <p:nvSpPr>
            <p:cNvPr id="18442" name="Shape 197"/>
            <p:cNvSpPr/>
            <p:nvPr/>
          </p:nvSpPr>
          <p:spPr>
            <a:xfrm>
              <a:off x="626507" y="307615"/>
              <a:ext cx="8072430" cy="596902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45719" tIns="45719" rIns="45719" bIns="45719">
              <a:spAutoFit/>
            </a:bodyPr>
            <a:p>
              <a:pPr eaLnBrk="1">
                <a:buNone/>
              </a:pPr>
              <a:r>
                <a:rPr lang="zh-CN" altLang="en-US" sz="4000">
                  <a:solidFill>
                    <a:srgbClr val="A6A6A6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课文（二）</a:t>
              </a:r>
              <a:endPara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grpSp>
          <p:nvGrpSpPr>
            <p:cNvPr id="18443" name="Group 200"/>
            <p:cNvGrpSpPr/>
            <p:nvPr/>
          </p:nvGrpSpPr>
          <p:grpSpPr>
            <a:xfrm>
              <a:off x="0" y="0"/>
              <a:ext cx="607420" cy="919825"/>
              <a:chOff x="0" y="0"/>
              <a:chExt cx="607419" cy="919824"/>
            </a:xfrm>
          </p:grpSpPr>
          <p:sp>
            <p:nvSpPr>
              <p:cNvPr id="18444" name="Shape 198"/>
              <p:cNvSpPr/>
              <p:nvPr/>
            </p:nvSpPr>
            <p:spPr>
              <a:xfrm>
                <a:off x="0" y="0"/>
                <a:ext cx="607420" cy="919825"/>
              </a:xfrm>
              <a:custGeom>
                <a:avLst/>
                <a:gdLst/>
                <a:ahLst/>
                <a:cxnLst>
                  <a:cxn ang="0">
                    <a:pos x="303710" y="459913"/>
                  </a:cxn>
                  <a:cxn ang="5898240">
                    <a:pos x="303710" y="459913"/>
                  </a:cxn>
                  <a:cxn ang="11796480">
                    <a:pos x="303710" y="459913"/>
                  </a:cxn>
                  <a:cxn ang="17694720">
                    <a:pos x="303710" y="459913"/>
                  </a:cxn>
                </a:cxnLst>
                <a:pathLst>
                  <a:path w="21600" h="21600">
                    <a:moveTo>
                      <a:pt x="10786" y="21600"/>
                    </a:moveTo>
                    <a:lnTo>
                      <a:pt x="11178" y="21600"/>
                    </a:lnTo>
                    <a:lnTo>
                      <a:pt x="11516" y="21565"/>
                    </a:lnTo>
                    <a:lnTo>
                      <a:pt x="11881" y="21495"/>
                    </a:lnTo>
                    <a:lnTo>
                      <a:pt x="12220" y="21425"/>
                    </a:lnTo>
                    <a:lnTo>
                      <a:pt x="12585" y="21319"/>
                    </a:lnTo>
                    <a:lnTo>
                      <a:pt x="12871" y="21196"/>
                    </a:lnTo>
                    <a:lnTo>
                      <a:pt x="13132" y="21056"/>
                    </a:lnTo>
                    <a:lnTo>
                      <a:pt x="13367" y="20881"/>
                    </a:lnTo>
                    <a:lnTo>
                      <a:pt x="13627" y="20722"/>
                    </a:lnTo>
                    <a:lnTo>
                      <a:pt x="13835" y="20511"/>
                    </a:lnTo>
                    <a:lnTo>
                      <a:pt x="14018" y="20318"/>
                    </a:lnTo>
                    <a:lnTo>
                      <a:pt x="14174" y="20107"/>
                    </a:lnTo>
                    <a:lnTo>
                      <a:pt x="14330" y="19879"/>
                    </a:lnTo>
                    <a:lnTo>
                      <a:pt x="14434" y="19634"/>
                    </a:lnTo>
                    <a:lnTo>
                      <a:pt x="14487" y="19370"/>
                    </a:lnTo>
                    <a:lnTo>
                      <a:pt x="14487" y="15664"/>
                    </a:lnTo>
                    <a:lnTo>
                      <a:pt x="14591" y="15454"/>
                    </a:lnTo>
                    <a:lnTo>
                      <a:pt x="14669" y="15260"/>
                    </a:lnTo>
                    <a:lnTo>
                      <a:pt x="14774" y="15050"/>
                    </a:lnTo>
                    <a:lnTo>
                      <a:pt x="15138" y="14646"/>
                    </a:lnTo>
                    <a:lnTo>
                      <a:pt x="15581" y="14242"/>
                    </a:lnTo>
                    <a:lnTo>
                      <a:pt x="16728" y="13469"/>
                    </a:lnTo>
                    <a:lnTo>
                      <a:pt x="18030" y="12591"/>
                    </a:lnTo>
                    <a:lnTo>
                      <a:pt x="18734" y="12118"/>
                    </a:lnTo>
                    <a:lnTo>
                      <a:pt x="19333" y="11573"/>
                    </a:lnTo>
                    <a:lnTo>
                      <a:pt x="19932" y="11028"/>
                    </a:lnTo>
                    <a:lnTo>
                      <a:pt x="20479" y="10396"/>
                    </a:lnTo>
                    <a:lnTo>
                      <a:pt x="20740" y="10097"/>
                    </a:lnTo>
                    <a:lnTo>
                      <a:pt x="20948" y="9729"/>
                    </a:lnTo>
                    <a:lnTo>
                      <a:pt x="21130" y="9378"/>
                    </a:lnTo>
                    <a:lnTo>
                      <a:pt x="21287" y="8974"/>
                    </a:lnTo>
                    <a:lnTo>
                      <a:pt x="21443" y="8605"/>
                    </a:lnTo>
                    <a:lnTo>
                      <a:pt x="21548" y="8166"/>
                    </a:lnTo>
                    <a:lnTo>
                      <a:pt x="21600" y="7727"/>
                    </a:lnTo>
                    <a:lnTo>
                      <a:pt x="21600" y="6884"/>
                    </a:lnTo>
                    <a:lnTo>
                      <a:pt x="21548" y="6515"/>
                    </a:lnTo>
                    <a:lnTo>
                      <a:pt x="21496" y="6182"/>
                    </a:lnTo>
                    <a:lnTo>
                      <a:pt x="21391" y="5812"/>
                    </a:lnTo>
                    <a:lnTo>
                      <a:pt x="21287" y="5479"/>
                    </a:lnTo>
                    <a:lnTo>
                      <a:pt x="21130" y="5093"/>
                    </a:lnTo>
                    <a:lnTo>
                      <a:pt x="20948" y="4760"/>
                    </a:lnTo>
                    <a:lnTo>
                      <a:pt x="20740" y="4425"/>
                    </a:lnTo>
                    <a:lnTo>
                      <a:pt x="20531" y="4127"/>
                    </a:lnTo>
                    <a:lnTo>
                      <a:pt x="20296" y="3811"/>
                    </a:lnTo>
                    <a:lnTo>
                      <a:pt x="20036" y="3513"/>
                    </a:lnTo>
                    <a:lnTo>
                      <a:pt x="19775" y="3214"/>
                    </a:lnTo>
                    <a:lnTo>
                      <a:pt x="19124" y="2634"/>
                    </a:lnTo>
                    <a:lnTo>
                      <a:pt x="18447" y="2125"/>
                    </a:lnTo>
                    <a:lnTo>
                      <a:pt x="17691" y="1669"/>
                    </a:lnTo>
                    <a:lnTo>
                      <a:pt x="16832" y="1229"/>
                    </a:lnTo>
                    <a:lnTo>
                      <a:pt x="16388" y="1054"/>
                    </a:lnTo>
                    <a:lnTo>
                      <a:pt x="15920" y="879"/>
                    </a:lnTo>
                    <a:lnTo>
                      <a:pt x="15477" y="720"/>
                    </a:lnTo>
                    <a:lnTo>
                      <a:pt x="15034" y="580"/>
                    </a:lnTo>
                    <a:lnTo>
                      <a:pt x="14539" y="439"/>
                    </a:lnTo>
                    <a:lnTo>
                      <a:pt x="14018" y="316"/>
                    </a:lnTo>
                    <a:lnTo>
                      <a:pt x="13471" y="211"/>
                    </a:lnTo>
                    <a:lnTo>
                      <a:pt x="12975" y="140"/>
                    </a:lnTo>
                    <a:lnTo>
                      <a:pt x="12428" y="71"/>
                    </a:lnTo>
                    <a:lnTo>
                      <a:pt x="11934" y="35"/>
                    </a:lnTo>
                    <a:lnTo>
                      <a:pt x="11387" y="0"/>
                    </a:lnTo>
                    <a:lnTo>
                      <a:pt x="10213" y="0"/>
                    </a:lnTo>
                    <a:lnTo>
                      <a:pt x="9666" y="35"/>
                    </a:lnTo>
                    <a:lnTo>
                      <a:pt x="9172" y="71"/>
                    </a:lnTo>
                    <a:lnTo>
                      <a:pt x="8625" y="140"/>
                    </a:lnTo>
                    <a:lnTo>
                      <a:pt x="8129" y="211"/>
                    </a:lnTo>
                    <a:lnTo>
                      <a:pt x="7582" y="316"/>
                    </a:lnTo>
                    <a:lnTo>
                      <a:pt x="7061" y="439"/>
                    </a:lnTo>
                    <a:lnTo>
                      <a:pt x="6566" y="580"/>
                    </a:lnTo>
                    <a:lnTo>
                      <a:pt x="6123" y="720"/>
                    </a:lnTo>
                    <a:lnTo>
                      <a:pt x="5680" y="879"/>
                    </a:lnTo>
                    <a:lnTo>
                      <a:pt x="5212" y="1054"/>
                    </a:lnTo>
                    <a:lnTo>
                      <a:pt x="4768" y="1229"/>
                    </a:lnTo>
                    <a:lnTo>
                      <a:pt x="3909" y="1669"/>
                    </a:lnTo>
                    <a:lnTo>
                      <a:pt x="3153" y="2125"/>
                    </a:lnTo>
                    <a:lnTo>
                      <a:pt x="2476" y="2634"/>
                    </a:lnTo>
                    <a:lnTo>
                      <a:pt x="1825" y="3214"/>
                    </a:lnTo>
                    <a:lnTo>
                      <a:pt x="1303" y="3811"/>
                    </a:lnTo>
                    <a:lnTo>
                      <a:pt x="1069" y="4127"/>
                    </a:lnTo>
                    <a:lnTo>
                      <a:pt x="860" y="4425"/>
                    </a:lnTo>
                    <a:lnTo>
                      <a:pt x="651" y="4760"/>
                    </a:lnTo>
                    <a:lnTo>
                      <a:pt x="470" y="5093"/>
                    </a:lnTo>
                    <a:lnTo>
                      <a:pt x="313" y="5479"/>
                    </a:lnTo>
                    <a:lnTo>
                      <a:pt x="209" y="5812"/>
                    </a:lnTo>
                    <a:lnTo>
                      <a:pt x="104" y="6182"/>
                    </a:lnTo>
                    <a:lnTo>
                      <a:pt x="52" y="6515"/>
                    </a:lnTo>
                    <a:lnTo>
                      <a:pt x="0" y="6884"/>
                    </a:lnTo>
                    <a:lnTo>
                      <a:pt x="0" y="7727"/>
                    </a:lnTo>
                    <a:lnTo>
                      <a:pt x="52" y="8166"/>
                    </a:lnTo>
                    <a:lnTo>
                      <a:pt x="157" y="8605"/>
                    </a:lnTo>
                    <a:lnTo>
                      <a:pt x="313" y="8974"/>
                    </a:lnTo>
                    <a:lnTo>
                      <a:pt x="470" y="9378"/>
                    </a:lnTo>
                    <a:lnTo>
                      <a:pt x="651" y="9729"/>
                    </a:lnTo>
                    <a:lnTo>
                      <a:pt x="860" y="10097"/>
                    </a:lnTo>
                    <a:lnTo>
                      <a:pt x="1121" y="10396"/>
                    </a:lnTo>
                    <a:lnTo>
                      <a:pt x="1668" y="11028"/>
                    </a:lnTo>
                    <a:lnTo>
                      <a:pt x="2267" y="11573"/>
                    </a:lnTo>
                    <a:lnTo>
                      <a:pt x="2866" y="12118"/>
                    </a:lnTo>
                    <a:lnTo>
                      <a:pt x="3570" y="12591"/>
                    </a:lnTo>
                    <a:lnTo>
                      <a:pt x="4872" y="13469"/>
                    </a:lnTo>
                    <a:lnTo>
                      <a:pt x="6019" y="14242"/>
                    </a:lnTo>
                    <a:lnTo>
                      <a:pt x="6462" y="14646"/>
                    </a:lnTo>
                    <a:lnTo>
                      <a:pt x="6826" y="15050"/>
                    </a:lnTo>
                    <a:lnTo>
                      <a:pt x="6931" y="15260"/>
                    </a:lnTo>
                    <a:lnTo>
                      <a:pt x="7009" y="15454"/>
                    </a:lnTo>
                    <a:lnTo>
                      <a:pt x="7113" y="15664"/>
                    </a:lnTo>
                    <a:lnTo>
                      <a:pt x="7113" y="19370"/>
                    </a:lnTo>
                    <a:lnTo>
                      <a:pt x="7166" y="19634"/>
                    </a:lnTo>
                    <a:lnTo>
                      <a:pt x="7270" y="19879"/>
                    </a:lnTo>
                    <a:lnTo>
                      <a:pt x="7425" y="20107"/>
                    </a:lnTo>
                    <a:lnTo>
                      <a:pt x="7582" y="20318"/>
                    </a:lnTo>
                    <a:lnTo>
                      <a:pt x="7765" y="20511"/>
                    </a:lnTo>
                    <a:lnTo>
                      <a:pt x="7973" y="20722"/>
                    </a:lnTo>
                    <a:lnTo>
                      <a:pt x="8233" y="20881"/>
                    </a:lnTo>
                    <a:lnTo>
                      <a:pt x="8468" y="21056"/>
                    </a:lnTo>
                    <a:lnTo>
                      <a:pt x="8729" y="21196"/>
                    </a:lnTo>
                    <a:lnTo>
                      <a:pt x="9015" y="21319"/>
                    </a:lnTo>
                    <a:lnTo>
                      <a:pt x="9380" y="21425"/>
                    </a:lnTo>
                    <a:lnTo>
                      <a:pt x="9719" y="21495"/>
                    </a:lnTo>
                    <a:lnTo>
                      <a:pt x="10084" y="21565"/>
                    </a:lnTo>
                    <a:lnTo>
                      <a:pt x="10422" y="21600"/>
                    </a:lnTo>
                    <a:lnTo>
                      <a:pt x="10786" y="21600"/>
                    </a:lnTo>
                    <a:close/>
                  </a:path>
                </a:pathLst>
              </a:custGeom>
              <a:solidFill>
                <a:srgbClr val="FFFFCC">
                  <a:alpha val="100000"/>
                </a:srgbClr>
              </a:solidFill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8445" name="Shape 199"/>
              <p:cNvSpPr/>
              <p:nvPr/>
            </p:nvSpPr>
            <p:spPr>
              <a:xfrm>
                <a:off x="192699" y="403848"/>
                <a:ext cx="224224" cy="408299"/>
              </a:xfrm>
              <a:custGeom>
                <a:avLst/>
                <a:gdLst/>
                <a:ahLst/>
                <a:cxnLst>
                  <a:cxn ang="0">
                    <a:pos x="112112" y="204150"/>
                  </a:cxn>
                  <a:cxn ang="5898240">
                    <a:pos x="112112" y="204150"/>
                  </a:cxn>
                  <a:cxn ang="11796480">
                    <a:pos x="112112" y="204150"/>
                  </a:cxn>
                  <a:cxn ang="17694720">
                    <a:pos x="112112" y="204150"/>
                  </a:cxn>
                </a:cxnLst>
                <a:pathLst>
                  <a:path w="21600" h="21600">
                    <a:moveTo>
                      <a:pt x="6354" y="10918"/>
                    </a:moveTo>
                    <a:lnTo>
                      <a:pt x="4448" y="5578"/>
                    </a:lnTo>
                    <a:lnTo>
                      <a:pt x="1060" y="1305"/>
                    </a:lnTo>
                    <a:lnTo>
                      <a:pt x="0" y="235"/>
                    </a:lnTo>
                    <a:lnTo>
                      <a:pt x="4448" y="1424"/>
                    </a:lnTo>
                    <a:lnTo>
                      <a:pt x="7835" y="0"/>
                    </a:lnTo>
                    <a:lnTo>
                      <a:pt x="11647" y="1305"/>
                    </a:lnTo>
                    <a:lnTo>
                      <a:pt x="14610" y="0"/>
                    </a:lnTo>
                    <a:lnTo>
                      <a:pt x="17576" y="1186"/>
                    </a:lnTo>
                    <a:lnTo>
                      <a:pt x="21600" y="235"/>
                    </a:lnTo>
                    <a:lnTo>
                      <a:pt x="16304" y="6053"/>
                    </a:lnTo>
                    <a:lnTo>
                      <a:pt x="14822" y="10918"/>
                    </a:lnTo>
                    <a:moveTo>
                      <a:pt x="778" y="14359"/>
                    </a:moveTo>
                    <a:lnTo>
                      <a:pt x="20681" y="14359"/>
                    </a:lnTo>
                    <a:lnTo>
                      <a:pt x="20681" y="16852"/>
                    </a:lnTo>
                    <a:lnTo>
                      <a:pt x="778" y="16814"/>
                    </a:lnTo>
                    <a:lnTo>
                      <a:pt x="778" y="19226"/>
                    </a:lnTo>
                    <a:lnTo>
                      <a:pt x="20681" y="19304"/>
                    </a:lnTo>
                    <a:lnTo>
                      <a:pt x="20752" y="21600"/>
                    </a:lnTo>
                    <a:lnTo>
                      <a:pt x="848" y="21600"/>
                    </a:lnTo>
                  </a:path>
                </a:pathLst>
              </a:custGeom>
              <a:noFill/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202" name="Shape 202"/>
          <p:cNvSpPr/>
          <p:nvPr/>
        </p:nvSpPr>
        <p:spPr>
          <a:xfrm>
            <a:off x="1968500" y="1249363"/>
            <a:ext cx="3152775" cy="3968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1"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王静做饺子时手受伤了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546100" y="1708150"/>
            <a:ext cx="7099300" cy="379413"/>
          </a:xfrm>
          <a:prstGeom prst="rect">
            <a:avLst/>
          </a:prstGeom>
          <a:ln>
            <a:solidFill>
              <a:srgbClr val="4A7EBB"/>
            </a:solidFill>
          </a:ln>
          <a:effectLst>
            <a:outerShdw blurRad="38100" dist="20000" dir="540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spAutoFit/>
          </a:bodyPr>
          <a:lstStyle>
            <a:lvl1pPr>
              <a:defRPr sz="2200">
                <a:latin typeface="华文细黑"/>
                <a:ea typeface="华文细黑"/>
                <a:cs typeface="华文细黑"/>
                <a:sym typeface="华文细黑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李进：呀，你的手怎么流血了？等一下，我给你包起来。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204" name="Shape 204"/>
          <p:cNvSpPr/>
          <p:nvPr/>
        </p:nvSpPr>
        <p:spPr>
          <a:xfrm>
            <a:off x="550863" y="2354263"/>
            <a:ext cx="8277225" cy="660400"/>
          </a:xfrm>
          <a:prstGeom prst="rect">
            <a:avLst/>
          </a:prstGeom>
          <a:ln>
            <a:solidFill>
              <a:srgbClr val="BE4B48"/>
            </a:solidFill>
          </a:ln>
          <a:effectLst>
            <a:outerShdw blurRad="38100" dist="20000" dir="5400000" rotWithShape="0">
              <a:srgbClr val="FFFFFF">
                <a:alpha val="38000"/>
              </a:srgbClr>
            </a:outerShdw>
          </a:effectLst>
        </p:spPr>
        <p:txBody>
          <a:bodyPr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王静：没关系，我想给你做点儿羊肉饺子，刚才用刀切肉的时候把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       手弄破了。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549275" y="3244850"/>
            <a:ext cx="8286750" cy="658813"/>
          </a:xfrm>
          <a:prstGeom prst="rect">
            <a:avLst/>
          </a:prstGeom>
          <a:ln>
            <a:solidFill>
              <a:srgbClr val="4A7EBB"/>
            </a:solidFill>
          </a:ln>
          <a:effectLst>
            <a:outerShdw blurRad="38100" dist="20000" dir="540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李进：你也太不小心了，不过好像不太严重，过几天就好了。衣服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       上也有一点儿血，你把衣服脱下来，我给你洗洗。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206" name="Shape 206"/>
          <p:cNvSpPr/>
          <p:nvPr/>
        </p:nvSpPr>
        <p:spPr>
          <a:xfrm>
            <a:off x="546100" y="4133850"/>
            <a:ext cx="4584700" cy="381000"/>
          </a:xfrm>
          <a:prstGeom prst="rect">
            <a:avLst/>
          </a:prstGeom>
          <a:ln>
            <a:solidFill>
              <a:srgbClr val="BE4B48"/>
            </a:solidFill>
          </a:ln>
          <a:effectLst>
            <a:outerShdw blurRad="38100" dist="20000" dir="540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spAutoFit/>
          </a:bodyPr>
          <a:lstStyle>
            <a:lvl1pPr>
              <a:defRPr sz="2200">
                <a:latin typeface="华文细黑"/>
                <a:ea typeface="华文细黑"/>
                <a:cs typeface="华文细黑"/>
                <a:sym typeface="华文细黑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王静：看来今天吃不上羊肉饺子了。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207" name="Shape 207"/>
          <p:cNvSpPr/>
          <p:nvPr/>
        </p:nvSpPr>
        <p:spPr>
          <a:xfrm>
            <a:off x="550863" y="4830763"/>
            <a:ext cx="8277225" cy="658813"/>
          </a:xfrm>
          <a:prstGeom prst="rect">
            <a:avLst/>
          </a:prstGeom>
          <a:ln>
            <a:solidFill>
              <a:srgbClr val="4A7EBB"/>
            </a:solidFill>
          </a:ln>
          <a:effectLst>
            <a:outerShdw blurRad="38100" dist="20000" dir="5400000" rotWithShape="0">
              <a:srgbClr val="FFFFFF">
                <a:alpha val="38000"/>
              </a:srgbClr>
            </a:outerShdw>
          </a:effectLst>
        </p:spPr>
        <p:txBody>
          <a:bodyPr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李进：那我们就吃点儿别的。我常去的那家理发店附近有个餐厅，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       那里的包子很好吃，我一会儿去买一点儿。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208" name="Shape 208"/>
          <p:cNvSpPr/>
          <p:nvPr/>
        </p:nvSpPr>
        <p:spPr>
          <a:xfrm>
            <a:off x="549275" y="5807075"/>
            <a:ext cx="8280400" cy="379413"/>
          </a:xfrm>
          <a:prstGeom prst="rect">
            <a:avLst/>
          </a:prstGeom>
          <a:ln>
            <a:solidFill>
              <a:srgbClr val="BE4B48"/>
            </a:solidFill>
          </a:ln>
          <a:effectLst>
            <a:outerShdw blurRad="38100" dist="20000" dir="5400000" rotWithShape="0">
              <a:srgbClr val="FFFFFF">
                <a:alpha val="38000"/>
              </a:srgbClr>
            </a:outerShdw>
          </a:effectLst>
        </p:spPr>
        <p:txBody>
          <a:bodyPr lIns="45719" rIns="45719">
            <a:spAutoFit/>
          </a:bodyPr>
          <a:lstStyle>
            <a:lvl1pPr>
              <a:defRPr sz="2200">
                <a:latin typeface="华文细黑"/>
                <a:ea typeface="华文细黑"/>
                <a:cs typeface="华文细黑"/>
                <a:sym typeface="华文细黑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王静：好吧，我衣服口袋里有十几块零钱，买包子应该够。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  <p:bldLst>
      <p:bldP spid="202" grpId="0" animBg="1" advAuto="1000"/>
      <p:bldP spid="203" grpId="0" animBg="1" advAuto="1000"/>
      <p:bldP spid="204" grpId="0" animBg="1" advAuto="1000"/>
      <p:bldP spid="205" grpId="0" animBg="1" advAuto="1000"/>
      <p:bldP spid="206" grpId="0" animBg="1" advAuto="1000"/>
      <p:bldP spid="207" grpId="0" animBg="1" advAuto="1000"/>
      <p:bldP spid="208" grpId="0" animBg="1" advAuto="100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Shape 210"/>
          <p:cNvSpPr/>
          <p:nvPr/>
        </p:nvSpPr>
        <p:spPr>
          <a:xfrm>
            <a:off x="1071563" y="487363"/>
            <a:ext cx="8072437" cy="596900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eaLnBrk="1">
              <a:buNone/>
            </a:pPr>
            <a:r>
              <a: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语言点</a:t>
            </a:r>
            <a:endParaRPr lang="zh-CN" altLang="en-US" sz="4000">
              <a:solidFill>
                <a:srgbClr val="A6A6A6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19459" name="Group 213"/>
          <p:cNvGrpSpPr/>
          <p:nvPr/>
        </p:nvGrpSpPr>
        <p:grpSpPr>
          <a:xfrm>
            <a:off x="287338" y="228600"/>
            <a:ext cx="608012" cy="919163"/>
            <a:chOff x="0" y="0"/>
            <a:chExt cx="607419" cy="919824"/>
          </a:xfrm>
        </p:grpSpPr>
        <p:sp>
          <p:nvSpPr>
            <p:cNvPr id="19465" name="Shape 211"/>
            <p:cNvSpPr/>
            <p:nvPr/>
          </p:nvSpPr>
          <p:spPr>
            <a:xfrm>
              <a:off x="0" y="0"/>
              <a:ext cx="607420" cy="919825"/>
            </a:xfrm>
            <a:custGeom>
              <a:avLst/>
              <a:gdLst/>
              <a:ahLst/>
              <a:cxnLst>
                <a:cxn ang="0">
                  <a:pos x="303710" y="459913"/>
                </a:cxn>
                <a:cxn ang="5898240">
                  <a:pos x="303710" y="459913"/>
                </a:cxn>
                <a:cxn ang="11796480">
                  <a:pos x="303710" y="459913"/>
                </a:cxn>
                <a:cxn ang="17694720">
                  <a:pos x="303710" y="459913"/>
                </a:cxn>
              </a:cxnLst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FCC">
                <a:alpha val="100000"/>
              </a:srgbClr>
            </a:solidFill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66" name="Shape 212"/>
            <p:cNvSpPr/>
            <p:nvPr/>
          </p:nvSpPr>
          <p:spPr>
            <a:xfrm>
              <a:off x="192699" y="403848"/>
              <a:ext cx="224224" cy="408299"/>
            </a:xfrm>
            <a:custGeom>
              <a:avLst/>
              <a:gdLst/>
              <a:ahLst/>
              <a:cxnLst>
                <a:cxn ang="0">
                  <a:pos x="112112" y="204150"/>
                </a:cxn>
                <a:cxn ang="5898240">
                  <a:pos x="112112" y="204150"/>
                </a:cxn>
                <a:cxn ang="11796480">
                  <a:pos x="112112" y="204150"/>
                </a:cxn>
                <a:cxn ang="17694720">
                  <a:pos x="112112" y="204150"/>
                </a:cxn>
              </a:cxnLst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14" name="Shape 214"/>
          <p:cNvSpPr/>
          <p:nvPr/>
        </p:nvSpPr>
        <p:spPr>
          <a:xfrm>
            <a:off x="889000" y="1328103"/>
            <a:ext cx="4067175" cy="40005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1">
              <a:buNone/>
            </a:pPr>
            <a:r>
              <a:rPr lang="zh-CN" altLang="en-US" sz="2400">
                <a:solidFill>
                  <a:srgbClr val="FF0000"/>
                </a:solidFill>
                <a:latin typeface="Calibri" panose="020F0702030404030204" pitchFamily="34" charset="0"/>
              </a:rPr>
              <a:t>发：沙发、发生、发展、理发</a:t>
            </a:r>
            <a:endParaRPr lang="zh-CN" altLang="en-US" sz="2400">
              <a:solidFill>
                <a:srgbClr val="FF0000"/>
              </a:solidFill>
              <a:latin typeface="Calibri" panose="020F0702030404030204" pitchFamily="34" charset="0"/>
            </a:endParaRPr>
          </a:p>
        </p:txBody>
      </p:sp>
      <p:sp>
        <p:nvSpPr>
          <p:cNvPr id="215" name="Shape 215"/>
          <p:cNvSpPr/>
          <p:nvPr/>
        </p:nvSpPr>
        <p:spPr>
          <a:xfrm>
            <a:off x="698500" y="1816418"/>
            <a:ext cx="8072438" cy="178371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>
            <a:spAutoFit/>
          </a:bodyPr>
          <a:p>
            <a:pPr marL="294005" indent="-294005" eaLnBrk="1">
              <a:buSzPct val="100000"/>
              <a:buAutoNum type="arabicPeriod"/>
            </a:pPr>
            <a:r>
              <a:rPr lang="zh-CN" altLang="en-US" sz="2200">
                <a:latin typeface="Calibri" panose="020F0702030404030204" pitchFamily="34" charset="0"/>
              </a:rPr>
              <a:t>你回到家就把衣服、书包什么的扔在</a:t>
            </a:r>
            <a:r>
              <a:rPr lang="en-US" altLang="zh-CN" sz="2200">
                <a:latin typeface="Calibri" panose="020F0702030404030204" pitchFamily="34" charset="0"/>
              </a:rPr>
              <a:t>______</a:t>
            </a:r>
            <a:r>
              <a:rPr lang="zh-CN" altLang="en-US" sz="2200">
                <a:latin typeface="Calibri" panose="020F0702030404030204" pitchFamily="34" charset="0"/>
              </a:rPr>
              <a:t>上，房间太乱了，你</a:t>
            </a:r>
            <a:r>
              <a:rPr lang="zh-CN" altLang="en-US" sz="2200">
                <a:solidFill>
                  <a:srgbClr val="FF0000"/>
                </a:solidFill>
                <a:latin typeface="Calibri" panose="020F0702030404030204" pitchFamily="34" charset="0"/>
              </a:rPr>
              <a:t>抽时间</a:t>
            </a:r>
            <a:r>
              <a:rPr lang="zh-CN" altLang="en-US" sz="2200">
                <a:latin typeface="Calibri" panose="020F0702030404030204" pitchFamily="34" charset="0"/>
              </a:rPr>
              <a:t>收拾一下吧。</a:t>
            </a:r>
            <a:r>
              <a:rPr lang="en-US" altLang="zh-CN" sz="4000">
                <a:latin typeface="Aa楷书拼音" panose="02010600010101010101" charset="-122"/>
                <a:ea typeface="Aa楷书拼音" panose="02010600010101010101" charset="-122"/>
                <a:cs typeface="Aa楷书拼音" panose="02010600010101010101" charset="-122"/>
              </a:rPr>
              <a:t>  </a:t>
            </a:r>
            <a:r>
              <a:rPr lang="zh-CN" altLang="en-US" sz="4000">
                <a:latin typeface="Aa楷书拼音" panose="02010600010101010101" charset="-122"/>
                <a:ea typeface="Aa楷书拼音" panose="02010600010101010101" charset="-122"/>
                <a:cs typeface="Aa楷书拼音" panose="02010600010101010101" charset="-122"/>
              </a:rPr>
              <a:t>抽</a:t>
            </a:r>
            <a:r>
              <a:rPr lang="en-US" altLang="zh-CN" sz="4000">
                <a:latin typeface="Aa楷书拼音" panose="02010600010101010101" charset="-122"/>
                <a:ea typeface="Aa楷书拼音" panose="02010600010101010101" charset="-122"/>
                <a:cs typeface="Aa楷书拼音" panose="02010600010101010101" charset="-122"/>
              </a:rPr>
              <a:t>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抽时间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做什么事情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94005" indent="-294005" eaLnBrk="1">
              <a:buSzPct val="100000"/>
              <a:buAutoNum type="arabicPeriod"/>
            </a:pP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>
              <a:buSzPct val="100000"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我周一到周五都要上班，只能周末抽时间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看电影。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698500" y="3620135"/>
            <a:ext cx="7958138" cy="110680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>
            <a:spAutoFit/>
          </a:bodyPr>
          <a:p>
            <a:pPr eaLnBrk="1">
              <a:buNone/>
            </a:pPr>
            <a:r>
              <a:rPr lang="en-US" altLang="zh-CN" sz="22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2. </a:t>
            </a:r>
            <a:r>
              <a:rPr lang="zh-CN" altLang="en-US" sz="2200">
                <a:latin typeface="Calibri" panose="020F0702030404030204" pitchFamily="34" charset="0"/>
              </a:rPr>
              <a:t>随着年龄的增长，人们对很多事情的看法是会</a:t>
            </a:r>
            <a:r>
              <a:rPr lang="en-US" altLang="zh-CN" sz="2200">
                <a:sym typeface="+mn-ea"/>
              </a:rPr>
              <a:t>_</a:t>
            </a:r>
            <a:r>
              <a:rPr lang="zh-CN" altLang="en-US" sz="2200">
                <a:solidFill>
                  <a:srgbClr val="FF0000"/>
                </a:solidFill>
                <a:sym typeface="+mn-ea"/>
              </a:rPr>
              <a:t>发生</a:t>
            </a:r>
            <a:r>
              <a:rPr lang="en-US" altLang="zh-CN" sz="2200">
                <a:sym typeface="+mn-ea"/>
              </a:rPr>
              <a:t>__</a:t>
            </a:r>
            <a:r>
              <a:rPr lang="zh-CN" altLang="en-US" sz="2200">
                <a:latin typeface="Calibri" panose="020F0702030404030204" pitchFamily="34" charset="0"/>
              </a:rPr>
              <a:t>变化的，有可能和以前的看法完全不同。</a:t>
            </a:r>
            <a:r>
              <a:rPr lang="en-US" altLang="zh-CN" sz="2200">
                <a:latin typeface="Calibri" panose="020F0702030404030204" pitchFamily="34" charset="0"/>
              </a:rPr>
              <a:t>  </a:t>
            </a:r>
            <a:endParaRPr lang="en-US" altLang="zh-CN" sz="2200">
              <a:latin typeface="Calibri" panose="020F0702030404030204" pitchFamily="34" charset="0"/>
            </a:endParaRPr>
          </a:p>
          <a:p>
            <a:pPr eaLnBrk="1">
              <a:buNone/>
            </a:pPr>
            <a:r>
              <a:rPr lang="en-US" altLang="zh-CN" sz="2200">
                <a:latin typeface="Calibri" panose="020F0702030404030204" pitchFamily="34" charset="0"/>
              </a:rPr>
              <a:t>       ...</a:t>
            </a:r>
            <a:r>
              <a:rPr lang="zh-CN" altLang="en-US" sz="2200">
                <a:latin typeface="Calibri" panose="020F0702030404030204" pitchFamily="34" charset="0"/>
              </a:rPr>
              <a:t>发展</a:t>
            </a:r>
            <a:r>
              <a:rPr lang="en-US" altLang="zh-CN" sz="2200">
                <a:latin typeface="Calibri" panose="020F0702030404030204" pitchFamily="34" charset="0"/>
              </a:rPr>
              <a:t>(</a:t>
            </a:r>
            <a:r>
              <a:rPr lang="zh-CN" altLang="en-US" sz="2200">
                <a:latin typeface="Calibri" panose="020F0702030404030204" pitchFamily="34" charset="0"/>
              </a:rPr>
              <a:t>前进的状态</a:t>
            </a:r>
            <a:r>
              <a:rPr lang="en-US" altLang="zh-CN" sz="2200">
                <a:latin typeface="Calibri" panose="020F0702030404030204" pitchFamily="34" charset="0"/>
              </a:rPr>
              <a:t>)       </a:t>
            </a:r>
            <a:r>
              <a:rPr lang="zh-CN" altLang="en-US" sz="2200">
                <a:latin typeface="Calibri" panose="020F0702030404030204" pitchFamily="34" charset="0"/>
              </a:rPr>
              <a:t>发生（好坏都有</a:t>
            </a:r>
            <a:r>
              <a:rPr lang="zh-CN" altLang="en-US" sz="2200">
                <a:latin typeface="Calibri" panose="020F0702030404030204" pitchFamily="34" charset="0"/>
              </a:rPr>
              <a:t>可能）</a:t>
            </a:r>
            <a:endParaRPr lang="zh-CN" altLang="en-US" sz="2200">
              <a:latin typeface="Calibri" panose="020F0702030404030204" pitchFamily="34" charset="0"/>
            </a:endParaRPr>
          </a:p>
        </p:txBody>
      </p:sp>
      <p:sp>
        <p:nvSpPr>
          <p:cNvPr id="217" name="Shape 217"/>
          <p:cNvSpPr/>
          <p:nvPr/>
        </p:nvSpPr>
        <p:spPr>
          <a:xfrm>
            <a:off x="698500" y="4893787"/>
            <a:ext cx="8021638" cy="768350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>
            <a:spAutoFit/>
          </a:bodyPr>
          <a:p>
            <a:pPr eaLnBrk="1">
              <a:buNone/>
            </a:pPr>
            <a:r>
              <a:rPr lang="en-US" altLang="zh-CN" sz="22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3.</a:t>
            </a:r>
            <a:r>
              <a:rPr lang="en-US" altLang="zh-CN" sz="2200">
                <a:latin typeface="Calibri" panose="020F0702030404030204" pitchFamily="34" charset="0"/>
              </a:rPr>
              <a:t> </a:t>
            </a:r>
            <a:r>
              <a:rPr lang="zh-CN" altLang="en-US" sz="2200">
                <a:latin typeface="Calibri" panose="020F0702030404030204" pitchFamily="34" charset="0"/>
              </a:rPr>
              <a:t>我本以为任务能顺利完成，没想到事情的</a:t>
            </a:r>
            <a:r>
              <a:rPr lang="en-US" altLang="zh-CN" sz="2200">
                <a:sym typeface="+mn-ea"/>
              </a:rPr>
              <a:t>______</a:t>
            </a:r>
            <a:r>
              <a:rPr lang="zh-CN" altLang="en-US" sz="2200">
                <a:latin typeface="Calibri" panose="020F0702030404030204" pitchFamily="34" charset="0"/>
              </a:rPr>
              <a:t>情况跟我想的正好相反。</a:t>
            </a:r>
            <a:endParaRPr lang="zh-CN" altLang="en-US" sz="2200">
              <a:latin typeface="Calibri" panose="020F0702030404030204" pitchFamily="34" charset="0"/>
            </a:endParaRPr>
          </a:p>
        </p:txBody>
      </p:sp>
      <p:sp>
        <p:nvSpPr>
          <p:cNvPr id="218" name="Shape 218"/>
          <p:cNvSpPr/>
          <p:nvPr/>
        </p:nvSpPr>
        <p:spPr>
          <a:xfrm>
            <a:off x="635000" y="5914231"/>
            <a:ext cx="8021638" cy="768350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>
            <a:spAutoFit/>
          </a:bodyPr>
          <a:p>
            <a:pPr eaLnBrk="1">
              <a:buNone/>
            </a:pPr>
            <a:r>
              <a:rPr lang="en-US" altLang="zh-CN" sz="22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4.</a:t>
            </a:r>
            <a:r>
              <a:rPr lang="en-US" altLang="zh-CN" sz="2200">
                <a:latin typeface="Calibri" panose="020F0702030404030204" pitchFamily="34" charset="0"/>
              </a:rPr>
              <a:t> </a:t>
            </a:r>
            <a:r>
              <a:rPr lang="zh-CN" altLang="en-US" sz="2200">
                <a:latin typeface="Calibri" panose="020F0702030404030204" pitchFamily="34" charset="0"/>
              </a:rPr>
              <a:t>对面那条街上新开了一家</a:t>
            </a:r>
            <a:r>
              <a:rPr lang="en-US" altLang="zh-CN" sz="2200">
                <a:sym typeface="+mn-ea"/>
              </a:rPr>
              <a:t>__</a:t>
            </a:r>
            <a:r>
              <a:rPr lang="zh-CN" altLang="en-US" sz="2200">
                <a:sym typeface="+mn-ea"/>
              </a:rPr>
              <a:t>理发店</a:t>
            </a:r>
            <a:r>
              <a:rPr lang="en-US" altLang="zh-CN" sz="2200">
                <a:sym typeface="+mn-ea"/>
              </a:rPr>
              <a:t>____</a:t>
            </a:r>
            <a:r>
              <a:rPr lang="zh-CN" altLang="en-US" sz="2200">
                <a:latin typeface="Calibri" panose="020F0702030404030204" pitchFamily="34" charset="0"/>
              </a:rPr>
              <a:t>，听说那个</a:t>
            </a:r>
            <a:r>
              <a:rPr lang="zh-CN" altLang="en-US" sz="2200">
                <a:solidFill>
                  <a:srgbClr val="FF0000"/>
                </a:solidFill>
                <a:latin typeface="Calibri" panose="020F0702030404030204" pitchFamily="34" charset="0"/>
              </a:rPr>
              <a:t>店</a:t>
            </a:r>
            <a:r>
              <a:rPr lang="zh-CN" altLang="en-US" sz="2200">
                <a:latin typeface="Calibri" panose="020F0702030404030204" pitchFamily="34" charset="0"/>
              </a:rPr>
              <a:t>的</a:t>
            </a:r>
            <a:r>
              <a:rPr lang="en-US" altLang="zh-CN" sz="2200">
                <a:sym typeface="+mn-ea"/>
              </a:rPr>
              <a:t>__</a:t>
            </a:r>
            <a:r>
              <a:rPr lang="zh-CN" altLang="en-US" sz="2200">
                <a:solidFill>
                  <a:srgbClr val="FF0000"/>
                </a:solidFill>
                <a:sym typeface="+mn-ea"/>
              </a:rPr>
              <a:t>理发师</a:t>
            </a:r>
            <a:r>
              <a:rPr lang="en-US" altLang="zh-CN" sz="2200">
                <a:solidFill>
                  <a:srgbClr val="FF0000"/>
                </a:solidFill>
                <a:sym typeface="+mn-ea"/>
              </a:rPr>
              <a:t>_</a:t>
            </a:r>
            <a:r>
              <a:rPr lang="en-US" altLang="zh-CN" sz="2200">
                <a:sym typeface="+mn-ea"/>
              </a:rPr>
              <a:t>___</a:t>
            </a:r>
            <a:r>
              <a:rPr lang="zh-CN" altLang="en-US" sz="2200">
                <a:latin typeface="Calibri" panose="020F0702030404030204" pitchFamily="34" charset="0"/>
              </a:rPr>
              <a:t>技术不错。</a:t>
            </a:r>
            <a:r>
              <a:rPr lang="en-US" altLang="zh-CN" sz="2200">
                <a:solidFill>
                  <a:srgbClr val="FF0000"/>
                </a:solidFill>
                <a:latin typeface="Calibri" panose="020F0702030404030204" pitchFamily="34" charset="0"/>
              </a:rPr>
              <a:t>    </a:t>
            </a:r>
            <a:r>
              <a:rPr lang="zh-CN" altLang="en-US" sz="2200">
                <a:solidFill>
                  <a:srgbClr val="FF0000"/>
                </a:solidFill>
                <a:latin typeface="Calibri" panose="020F0702030404030204" pitchFamily="34" charset="0"/>
              </a:rPr>
              <a:t>理发师、厨师、老师、律师、</a:t>
            </a:r>
            <a:r>
              <a:rPr lang="zh-CN" altLang="en-US" sz="2200">
                <a:solidFill>
                  <a:srgbClr val="FF0000"/>
                </a:solidFill>
                <a:latin typeface="Calibri" panose="020F0702030404030204" pitchFamily="34" charset="0"/>
              </a:rPr>
              <a:t>师傅</a:t>
            </a:r>
            <a:endParaRPr lang="zh-CN" altLang="en-US" sz="2200">
              <a:solidFill>
                <a:srgbClr val="FF0000"/>
              </a:solidFill>
              <a:latin typeface="Calibri" panose="020F07020304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  <p:bldLst>
      <p:bldP spid="214" grpId="0" animBg="1" advAuto="1000"/>
      <p:bldP spid="215" grpId="0" animBg="1" advAuto="1000"/>
      <p:bldP spid="216" grpId="0" animBg="1" advAuto="1000"/>
      <p:bldP spid="217" grpId="0" animBg="1" advAuto="1000"/>
      <p:bldP spid="218" grpId="0" animBg="1" advAuto="100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Shape 220"/>
          <p:cNvSpPr/>
          <p:nvPr/>
        </p:nvSpPr>
        <p:spPr>
          <a:xfrm>
            <a:off x="598488" y="1438275"/>
            <a:ext cx="2454275" cy="3460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选择合适的词语填空 </a:t>
            </a:r>
            <a:endParaRPr lang="zh-CN" altLang="en-US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grpSp>
        <p:nvGrpSpPr>
          <p:cNvPr id="20483" name="Group 225"/>
          <p:cNvGrpSpPr/>
          <p:nvPr/>
        </p:nvGrpSpPr>
        <p:grpSpPr>
          <a:xfrm>
            <a:off x="392113" y="127000"/>
            <a:ext cx="8359775" cy="922338"/>
            <a:chOff x="0" y="0"/>
            <a:chExt cx="8360601" cy="922312"/>
          </a:xfrm>
        </p:grpSpPr>
        <p:grpSp>
          <p:nvGrpSpPr>
            <p:cNvPr id="20492" name="Group 223"/>
            <p:cNvGrpSpPr/>
            <p:nvPr/>
          </p:nvGrpSpPr>
          <p:grpSpPr>
            <a:xfrm>
              <a:off x="0" y="0"/>
              <a:ext cx="607420" cy="919825"/>
              <a:chOff x="0" y="0"/>
              <a:chExt cx="607419" cy="919824"/>
            </a:xfrm>
          </p:grpSpPr>
          <p:sp>
            <p:nvSpPr>
              <p:cNvPr id="20494" name="Shape 221"/>
              <p:cNvSpPr/>
              <p:nvPr/>
            </p:nvSpPr>
            <p:spPr>
              <a:xfrm>
                <a:off x="0" y="0"/>
                <a:ext cx="607420" cy="919825"/>
              </a:xfrm>
              <a:custGeom>
                <a:avLst/>
                <a:gdLst/>
                <a:ahLst/>
                <a:cxnLst>
                  <a:cxn ang="0">
                    <a:pos x="303710" y="459913"/>
                  </a:cxn>
                  <a:cxn ang="5898240">
                    <a:pos x="303710" y="459913"/>
                  </a:cxn>
                  <a:cxn ang="11796480">
                    <a:pos x="303710" y="459913"/>
                  </a:cxn>
                  <a:cxn ang="17694720">
                    <a:pos x="303710" y="459913"/>
                  </a:cxn>
                </a:cxnLst>
                <a:pathLst>
                  <a:path w="21600" h="21600">
                    <a:moveTo>
                      <a:pt x="10786" y="21600"/>
                    </a:moveTo>
                    <a:lnTo>
                      <a:pt x="11178" y="21600"/>
                    </a:lnTo>
                    <a:lnTo>
                      <a:pt x="11516" y="21565"/>
                    </a:lnTo>
                    <a:lnTo>
                      <a:pt x="11881" y="21495"/>
                    </a:lnTo>
                    <a:lnTo>
                      <a:pt x="12220" y="21425"/>
                    </a:lnTo>
                    <a:lnTo>
                      <a:pt x="12585" y="21319"/>
                    </a:lnTo>
                    <a:lnTo>
                      <a:pt x="12871" y="21196"/>
                    </a:lnTo>
                    <a:lnTo>
                      <a:pt x="13132" y="21056"/>
                    </a:lnTo>
                    <a:lnTo>
                      <a:pt x="13367" y="20881"/>
                    </a:lnTo>
                    <a:lnTo>
                      <a:pt x="13627" y="20722"/>
                    </a:lnTo>
                    <a:lnTo>
                      <a:pt x="13835" y="20511"/>
                    </a:lnTo>
                    <a:lnTo>
                      <a:pt x="14018" y="20318"/>
                    </a:lnTo>
                    <a:lnTo>
                      <a:pt x="14174" y="20107"/>
                    </a:lnTo>
                    <a:lnTo>
                      <a:pt x="14330" y="19879"/>
                    </a:lnTo>
                    <a:lnTo>
                      <a:pt x="14434" y="19634"/>
                    </a:lnTo>
                    <a:lnTo>
                      <a:pt x="14487" y="19370"/>
                    </a:lnTo>
                    <a:lnTo>
                      <a:pt x="14487" y="15664"/>
                    </a:lnTo>
                    <a:lnTo>
                      <a:pt x="14591" y="15454"/>
                    </a:lnTo>
                    <a:lnTo>
                      <a:pt x="14669" y="15260"/>
                    </a:lnTo>
                    <a:lnTo>
                      <a:pt x="14774" y="15050"/>
                    </a:lnTo>
                    <a:lnTo>
                      <a:pt x="15138" y="14646"/>
                    </a:lnTo>
                    <a:lnTo>
                      <a:pt x="15581" y="14242"/>
                    </a:lnTo>
                    <a:lnTo>
                      <a:pt x="16728" y="13469"/>
                    </a:lnTo>
                    <a:lnTo>
                      <a:pt x="18030" y="12591"/>
                    </a:lnTo>
                    <a:lnTo>
                      <a:pt x="18734" y="12118"/>
                    </a:lnTo>
                    <a:lnTo>
                      <a:pt x="19333" y="11573"/>
                    </a:lnTo>
                    <a:lnTo>
                      <a:pt x="19932" y="11028"/>
                    </a:lnTo>
                    <a:lnTo>
                      <a:pt x="20479" y="10396"/>
                    </a:lnTo>
                    <a:lnTo>
                      <a:pt x="20740" y="10097"/>
                    </a:lnTo>
                    <a:lnTo>
                      <a:pt x="20948" y="9729"/>
                    </a:lnTo>
                    <a:lnTo>
                      <a:pt x="21130" y="9378"/>
                    </a:lnTo>
                    <a:lnTo>
                      <a:pt x="21287" y="8974"/>
                    </a:lnTo>
                    <a:lnTo>
                      <a:pt x="21443" y="8605"/>
                    </a:lnTo>
                    <a:lnTo>
                      <a:pt x="21548" y="8166"/>
                    </a:lnTo>
                    <a:lnTo>
                      <a:pt x="21600" y="7727"/>
                    </a:lnTo>
                    <a:lnTo>
                      <a:pt x="21600" y="6884"/>
                    </a:lnTo>
                    <a:lnTo>
                      <a:pt x="21548" y="6515"/>
                    </a:lnTo>
                    <a:lnTo>
                      <a:pt x="21496" y="6182"/>
                    </a:lnTo>
                    <a:lnTo>
                      <a:pt x="21391" y="5812"/>
                    </a:lnTo>
                    <a:lnTo>
                      <a:pt x="21287" y="5479"/>
                    </a:lnTo>
                    <a:lnTo>
                      <a:pt x="21130" y="5093"/>
                    </a:lnTo>
                    <a:lnTo>
                      <a:pt x="20948" y="4760"/>
                    </a:lnTo>
                    <a:lnTo>
                      <a:pt x="20740" y="4425"/>
                    </a:lnTo>
                    <a:lnTo>
                      <a:pt x="20531" y="4127"/>
                    </a:lnTo>
                    <a:lnTo>
                      <a:pt x="20296" y="3811"/>
                    </a:lnTo>
                    <a:lnTo>
                      <a:pt x="20036" y="3513"/>
                    </a:lnTo>
                    <a:lnTo>
                      <a:pt x="19775" y="3214"/>
                    </a:lnTo>
                    <a:lnTo>
                      <a:pt x="19124" y="2634"/>
                    </a:lnTo>
                    <a:lnTo>
                      <a:pt x="18447" y="2125"/>
                    </a:lnTo>
                    <a:lnTo>
                      <a:pt x="17691" y="1669"/>
                    </a:lnTo>
                    <a:lnTo>
                      <a:pt x="16832" y="1229"/>
                    </a:lnTo>
                    <a:lnTo>
                      <a:pt x="16388" y="1054"/>
                    </a:lnTo>
                    <a:lnTo>
                      <a:pt x="15920" y="879"/>
                    </a:lnTo>
                    <a:lnTo>
                      <a:pt x="15477" y="720"/>
                    </a:lnTo>
                    <a:lnTo>
                      <a:pt x="15034" y="580"/>
                    </a:lnTo>
                    <a:lnTo>
                      <a:pt x="14539" y="439"/>
                    </a:lnTo>
                    <a:lnTo>
                      <a:pt x="14018" y="316"/>
                    </a:lnTo>
                    <a:lnTo>
                      <a:pt x="13471" y="211"/>
                    </a:lnTo>
                    <a:lnTo>
                      <a:pt x="12975" y="140"/>
                    </a:lnTo>
                    <a:lnTo>
                      <a:pt x="12428" y="71"/>
                    </a:lnTo>
                    <a:lnTo>
                      <a:pt x="11934" y="35"/>
                    </a:lnTo>
                    <a:lnTo>
                      <a:pt x="11387" y="0"/>
                    </a:lnTo>
                    <a:lnTo>
                      <a:pt x="10213" y="0"/>
                    </a:lnTo>
                    <a:lnTo>
                      <a:pt x="9666" y="35"/>
                    </a:lnTo>
                    <a:lnTo>
                      <a:pt x="9172" y="71"/>
                    </a:lnTo>
                    <a:lnTo>
                      <a:pt x="8625" y="140"/>
                    </a:lnTo>
                    <a:lnTo>
                      <a:pt x="8129" y="211"/>
                    </a:lnTo>
                    <a:lnTo>
                      <a:pt x="7582" y="316"/>
                    </a:lnTo>
                    <a:lnTo>
                      <a:pt x="7061" y="439"/>
                    </a:lnTo>
                    <a:lnTo>
                      <a:pt x="6566" y="580"/>
                    </a:lnTo>
                    <a:lnTo>
                      <a:pt x="6123" y="720"/>
                    </a:lnTo>
                    <a:lnTo>
                      <a:pt x="5680" y="879"/>
                    </a:lnTo>
                    <a:lnTo>
                      <a:pt x="5212" y="1054"/>
                    </a:lnTo>
                    <a:lnTo>
                      <a:pt x="4768" y="1229"/>
                    </a:lnTo>
                    <a:lnTo>
                      <a:pt x="3909" y="1669"/>
                    </a:lnTo>
                    <a:lnTo>
                      <a:pt x="3153" y="2125"/>
                    </a:lnTo>
                    <a:lnTo>
                      <a:pt x="2476" y="2634"/>
                    </a:lnTo>
                    <a:lnTo>
                      <a:pt x="1825" y="3214"/>
                    </a:lnTo>
                    <a:lnTo>
                      <a:pt x="1303" y="3811"/>
                    </a:lnTo>
                    <a:lnTo>
                      <a:pt x="1069" y="4127"/>
                    </a:lnTo>
                    <a:lnTo>
                      <a:pt x="860" y="4425"/>
                    </a:lnTo>
                    <a:lnTo>
                      <a:pt x="651" y="4760"/>
                    </a:lnTo>
                    <a:lnTo>
                      <a:pt x="470" y="5093"/>
                    </a:lnTo>
                    <a:lnTo>
                      <a:pt x="313" y="5479"/>
                    </a:lnTo>
                    <a:lnTo>
                      <a:pt x="209" y="5812"/>
                    </a:lnTo>
                    <a:lnTo>
                      <a:pt x="104" y="6182"/>
                    </a:lnTo>
                    <a:lnTo>
                      <a:pt x="52" y="6515"/>
                    </a:lnTo>
                    <a:lnTo>
                      <a:pt x="0" y="6884"/>
                    </a:lnTo>
                    <a:lnTo>
                      <a:pt x="0" y="7727"/>
                    </a:lnTo>
                    <a:lnTo>
                      <a:pt x="52" y="8166"/>
                    </a:lnTo>
                    <a:lnTo>
                      <a:pt x="157" y="8605"/>
                    </a:lnTo>
                    <a:lnTo>
                      <a:pt x="313" y="8974"/>
                    </a:lnTo>
                    <a:lnTo>
                      <a:pt x="470" y="9378"/>
                    </a:lnTo>
                    <a:lnTo>
                      <a:pt x="651" y="9729"/>
                    </a:lnTo>
                    <a:lnTo>
                      <a:pt x="860" y="10097"/>
                    </a:lnTo>
                    <a:lnTo>
                      <a:pt x="1121" y="10396"/>
                    </a:lnTo>
                    <a:lnTo>
                      <a:pt x="1668" y="11028"/>
                    </a:lnTo>
                    <a:lnTo>
                      <a:pt x="2267" y="11573"/>
                    </a:lnTo>
                    <a:lnTo>
                      <a:pt x="2866" y="12118"/>
                    </a:lnTo>
                    <a:lnTo>
                      <a:pt x="3570" y="12591"/>
                    </a:lnTo>
                    <a:lnTo>
                      <a:pt x="4872" y="13469"/>
                    </a:lnTo>
                    <a:lnTo>
                      <a:pt x="6019" y="14242"/>
                    </a:lnTo>
                    <a:lnTo>
                      <a:pt x="6462" y="14646"/>
                    </a:lnTo>
                    <a:lnTo>
                      <a:pt x="6826" y="15050"/>
                    </a:lnTo>
                    <a:lnTo>
                      <a:pt x="6931" y="15260"/>
                    </a:lnTo>
                    <a:lnTo>
                      <a:pt x="7009" y="15454"/>
                    </a:lnTo>
                    <a:lnTo>
                      <a:pt x="7113" y="15664"/>
                    </a:lnTo>
                    <a:lnTo>
                      <a:pt x="7113" y="19370"/>
                    </a:lnTo>
                    <a:lnTo>
                      <a:pt x="7166" y="19634"/>
                    </a:lnTo>
                    <a:lnTo>
                      <a:pt x="7270" y="19879"/>
                    </a:lnTo>
                    <a:lnTo>
                      <a:pt x="7425" y="20107"/>
                    </a:lnTo>
                    <a:lnTo>
                      <a:pt x="7582" y="20318"/>
                    </a:lnTo>
                    <a:lnTo>
                      <a:pt x="7765" y="20511"/>
                    </a:lnTo>
                    <a:lnTo>
                      <a:pt x="7973" y="20722"/>
                    </a:lnTo>
                    <a:lnTo>
                      <a:pt x="8233" y="20881"/>
                    </a:lnTo>
                    <a:lnTo>
                      <a:pt x="8468" y="21056"/>
                    </a:lnTo>
                    <a:lnTo>
                      <a:pt x="8729" y="21196"/>
                    </a:lnTo>
                    <a:lnTo>
                      <a:pt x="9015" y="21319"/>
                    </a:lnTo>
                    <a:lnTo>
                      <a:pt x="9380" y="21425"/>
                    </a:lnTo>
                    <a:lnTo>
                      <a:pt x="9719" y="21495"/>
                    </a:lnTo>
                    <a:lnTo>
                      <a:pt x="10084" y="21565"/>
                    </a:lnTo>
                    <a:lnTo>
                      <a:pt x="10422" y="21600"/>
                    </a:lnTo>
                    <a:lnTo>
                      <a:pt x="10786" y="21600"/>
                    </a:lnTo>
                    <a:close/>
                  </a:path>
                </a:pathLst>
              </a:custGeom>
              <a:solidFill>
                <a:srgbClr val="FFFFCC">
                  <a:alpha val="100000"/>
                </a:srgbClr>
              </a:solidFill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495" name="Shape 222"/>
              <p:cNvSpPr/>
              <p:nvPr/>
            </p:nvSpPr>
            <p:spPr>
              <a:xfrm>
                <a:off x="192699" y="403848"/>
                <a:ext cx="224224" cy="408299"/>
              </a:xfrm>
              <a:custGeom>
                <a:avLst/>
                <a:gdLst/>
                <a:ahLst/>
                <a:cxnLst>
                  <a:cxn ang="0">
                    <a:pos x="112112" y="204150"/>
                  </a:cxn>
                  <a:cxn ang="5898240">
                    <a:pos x="112112" y="204150"/>
                  </a:cxn>
                  <a:cxn ang="11796480">
                    <a:pos x="112112" y="204150"/>
                  </a:cxn>
                  <a:cxn ang="17694720">
                    <a:pos x="112112" y="204150"/>
                  </a:cxn>
                </a:cxnLst>
                <a:pathLst>
                  <a:path w="21600" h="21600">
                    <a:moveTo>
                      <a:pt x="6354" y="10918"/>
                    </a:moveTo>
                    <a:lnTo>
                      <a:pt x="4448" y="5578"/>
                    </a:lnTo>
                    <a:lnTo>
                      <a:pt x="1060" y="1305"/>
                    </a:lnTo>
                    <a:lnTo>
                      <a:pt x="0" y="235"/>
                    </a:lnTo>
                    <a:lnTo>
                      <a:pt x="4448" y="1424"/>
                    </a:lnTo>
                    <a:lnTo>
                      <a:pt x="7835" y="0"/>
                    </a:lnTo>
                    <a:lnTo>
                      <a:pt x="11647" y="1305"/>
                    </a:lnTo>
                    <a:lnTo>
                      <a:pt x="14610" y="0"/>
                    </a:lnTo>
                    <a:lnTo>
                      <a:pt x="17576" y="1186"/>
                    </a:lnTo>
                    <a:lnTo>
                      <a:pt x="21600" y="235"/>
                    </a:lnTo>
                    <a:lnTo>
                      <a:pt x="16304" y="6053"/>
                    </a:lnTo>
                    <a:lnTo>
                      <a:pt x="14822" y="10918"/>
                    </a:lnTo>
                    <a:moveTo>
                      <a:pt x="778" y="14359"/>
                    </a:moveTo>
                    <a:lnTo>
                      <a:pt x="20681" y="14359"/>
                    </a:lnTo>
                    <a:lnTo>
                      <a:pt x="20681" y="16852"/>
                    </a:lnTo>
                    <a:lnTo>
                      <a:pt x="778" y="16814"/>
                    </a:lnTo>
                    <a:lnTo>
                      <a:pt x="778" y="19226"/>
                    </a:lnTo>
                    <a:lnTo>
                      <a:pt x="20681" y="19304"/>
                    </a:lnTo>
                    <a:lnTo>
                      <a:pt x="20752" y="21600"/>
                    </a:lnTo>
                    <a:lnTo>
                      <a:pt x="848" y="21600"/>
                    </a:lnTo>
                  </a:path>
                </a:pathLst>
              </a:custGeom>
              <a:noFill/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0493" name="Shape 224"/>
            <p:cNvSpPr/>
            <p:nvPr/>
          </p:nvSpPr>
          <p:spPr>
            <a:xfrm>
              <a:off x="573891" y="325411"/>
              <a:ext cx="7786711" cy="596902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45719" tIns="45719" rIns="45719" bIns="45719">
              <a:spAutoFit/>
            </a:bodyPr>
            <a:p>
              <a:pPr eaLnBrk="1">
                <a:buNone/>
              </a:pPr>
              <a:r>
                <a:rPr lang="zh-CN" altLang="en-US" sz="4000">
                  <a:solidFill>
                    <a:srgbClr val="A6A6A6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练习</a:t>
              </a:r>
              <a:endPara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sp>
        <p:nvSpPr>
          <p:cNvPr id="226" name="Shape 226"/>
          <p:cNvSpPr/>
          <p:nvPr/>
        </p:nvSpPr>
        <p:spPr>
          <a:xfrm>
            <a:off x="2722563" y="1841500"/>
            <a:ext cx="661987" cy="3714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2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理发</a:t>
            </a:r>
            <a:endParaRPr lang="zh-CN" altLang="en-US" sz="22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1481138" y="1846263"/>
            <a:ext cx="661987" cy="369887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2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发展</a:t>
            </a:r>
            <a:endParaRPr lang="zh-CN" altLang="en-US" sz="22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3784600" y="1839913"/>
            <a:ext cx="731838" cy="369887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2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沙发 </a:t>
            </a:r>
            <a:endParaRPr lang="zh-CN" altLang="en-US" sz="22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622300" y="2532063"/>
            <a:ext cx="7899400" cy="42227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>
            <a:spAutoFit/>
          </a:bodyPr>
          <a:p>
            <a:pPr marL="294005" indent="-294005" eaLnBrk="1">
              <a:buSzPct val="100000"/>
              <a:buAutoNum type="arabicPeriod"/>
            </a:pPr>
            <a:r>
              <a:rPr lang="zh-CN" altLang="en-US" sz="2200">
                <a:latin typeface="Calibri" panose="020F0702030404030204" pitchFamily="34" charset="0"/>
              </a:rPr>
              <a:t>注意速度，我们又不赶时间，太快了容易</a:t>
            </a:r>
            <a:r>
              <a:rPr lang="en-US" altLang="zh-CN" sz="2200">
                <a:latin typeface="Calibri" panose="020F0702030404030204" pitchFamily="34" charset="0"/>
              </a:rPr>
              <a:t>_____</a:t>
            </a:r>
            <a:r>
              <a:rPr lang="zh-CN" altLang="en-US" sz="2200">
                <a:latin typeface="Calibri" panose="020F0702030404030204" pitchFamily="34" charset="0"/>
              </a:rPr>
              <a:t>危险。</a:t>
            </a:r>
            <a:endParaRPr lang="zh-CN" altLang="en-US" sz="2200">
              <a:latin typeface="Calibri" panose="020F0702030404030204" pitchFamily="34" charset="0"/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592138" y="3367088"/>
            <a:ext cx="7959725" cy="760412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1">
              <a:buNone/>
            </a:pPr>
            <a:r>
              <a:rPr lang="en-US" altLang="zh-CN" sz="2200">
                <a:latin typeface="Calibri" panose="020F0702030404030204" pitchFamily="34" charset="0"/>
              </a:rPr>
              <a:t>2. </a:t>
            </a:r>
            <a:r>
              <a:rPr lang="zh-CN" altLang="en-US" sz="2200">
                <a:latin typeface="Calibri" panose="020F0702030404030204" pitchFamily="34" charset="0"/>
              </a:rPr>
              <a:t>商场年底有活动，正在打折，这个黑色的</a:t>
            </a:r>
            <a:r>
              <a:rPr lang="en-US" altLang="zh-CN" sz="2200">
                <a:latin typeface="Calibri" panose="020F0702030404030204" pitchFamily="34" charset="0"/>
              </a:rPr>
              <a:t>_____</a:t>
            </a:r>
            <a:r>
              <a:rPr lang="zh-CN" altLang="en-US" sz="2200">
                <a:latin typeface="Calibri" panose="020F0702030404030204" pitchFamily="34" charset="0"/>
              </a:rPr>
              <a:t>比平时便宜了</a:t>
            </a:r>
            <a:endParaRPr lang="zh-CN" altLang="en-US" sz="2200">
              <a:latin typeface="Calibri" panose="020F0702030404030204" pitchFamily="34" charset="0"/>
            </a:endParaRPr>
          </a:p>
          <a:p>
            <a:pPr eaLnBrk="1">
              <a:buNone/>
            </a:pPr>
            <a:r>
              <a:rPr lang="zh-CN" altLang="en-US" sz="2200">
                <a:latin typeface="Calibri" panose="020F0702030404030204" pitchFamily="34" charset="0"/>
              </a:rPr>
              <a:t>    一千块。</a:t>
            </a:r>
            <a:endParaRPr lang="zh-CN" altLang="en-US" sz="2200">
              <a:latin typeface="Calibri" panose="020F0702030404030204" pitchFamily="34" charset="0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623888" y="4311651"/>
            <a:ext cx="8463915" cy="76835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1">
              <a:buNone/>
            </a:pPr>
            <a:r>
              <a:rPr lang="en-US" altLang="zh-CN" sz="2200">
                <a:latin typeface="Calibri" panose="020F0702030404030204" pitchFamily="34" charset="0"/>
              </a:rPr>
              <a:t>3. </a:t>
            </a:r>
            <a:r>
              <a:rPr lang="zh-CN" altLang="en-US" sz="2200">
                <a:latin typeface="Calibri" panose="020F0702030404030204" pitchFamily="34" charset="0"/>
              </a:rPr>
              <a:t>帮助别人可以积累人际关系，为自己的职业</a:t>
            </a:r>
            <a:r>
              <a:rPr lang="en-US" altLang="zh-CN" sz="2200">
                <a:latin typeface="Calibri" panose="020F0702030404030204" pitchFamily="34" charset="0"/>
              </a:rPr>
              <a:t>______</a:t>
            </a:r>
            <a:r>
              <a:rPr lang="zh-CN" altLang="en-US" sz="2200">
                <a:latin typeface="Calibri" panose="020F0702030404030204" pitchFamily="34" charset="0"/>
              </a:rPr>
              <a:t>打下</a:t>
            </a:r>
            <a:r>
              <a:rPr lang="zh-CN" altLang="en-US" sz="4400">
                <a:latin typeface="Aa楷书拼音" panose="02010600010101010101" charset="-122"/>
                <a:ea typeface="Aa楷书拼音" panose="02010600010101010101" charset="-122"/>
              </a:rPr>
              <a:t>基础</a:t>
            </a:r>
            <a:r>
              <a:rPr lang="zh-CN" altLang="en-US" sz="2200">
                <a:latin typeface="Calibri" panose="020F0702030404030204" pitchFamily="34" charset="0"/>
              </a:rPr>
              <a:t>。</a:t>
            </a:r>
            <a:endParaRPr lang="zh-CN" altLang="en-US" sz="2200">
              <a:latin typeface="Calibri" panose="020F0702030404030204" pitchFamily="34" charset="0"/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4916488" y="1841500"/>
            <a:ext cx="731837" cy="3714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2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发生 </a:t>
            </a:r>
            <a:endParaRPr lang="zh-CN" altLang="en-US" sz="22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622300" y="5171599"/>
            <a:ext cx="7908925" cy="98361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1">
              <a:buNone/>
            </a:pPr>
            <a:r>
              <a:rPr lang="en-US" altLang="zh-CN" sz="2200">
                <a:latin typeface="Calibri" panose="020F0702030404030204" pitchFamily="34" charset="0"/>
              </a:rPr>
              <a:t>4. </a:t>
            </a:r>
            <a:r>
              <a:rPr lang="zh-CN" altLang="en-US" sz="2200">
                <a:latin typeface="Calibri" panose="020F0702030404030204" pitchFamily="34" charset="0"/>
              </a:rPr>
              <a:t>出了南门向左走大约五百米，就能看到一个黄色的二层小楼，</a:t>
            </a:r>
            <a:endParaRPr lang="zh-CN" altLang="en-US" sz="2200">
              <a:latin typeface="Calibri" panose="020F0702030404030204" pitchFamily="34" charset="0"/>
            </a:endParaRPr>
          </a:p>
          <a:p>
            <a:pPr eaLnBrk="1">
              <a:buNone/>
            </a:pPr>
            <a:r>
              <a:rPr lang="zh-CN" altLang="en-US" sz="2200">
                <a:latin typeface="Calibri" panose="020F0702030404030204" pitchFamily="34" charset="0"/>
              </a:rPr>
              <a:t>    </a:t>
            </a:r>
            <a:r>
              <a:rPr lang="en-US" altLang="zh-CN" sz="2200">
                <a:latin typeface="Calibri" panose="020F0702030404030204" pitchFamily="34" charset="0"/>
              </a:rPr>
              <a:t>______</a:t>
            </a:r>
            <a:r>
              <a:rPr lang="zh-CN" altLang="en-US" sz="2200">
                <a:latin typeface="Calibri" panose="020F0702030404030204" pitchFamily="34" charset="0"/>
              </a:rPr>
              <a:t>店就在一</a:t>
            </a:r>
            <a:r>
              <a:rPr lang="zh-CN" altLang="en-US" sz="3600">
                <a:latin typeface="Aa楷书拼音" panose="02010600010101010101" charset="-122"/>
                <a:ea typeface="Aa楷书拼音" panose="02010600010101010101" charset="-122"/>
              </a:rPr>
              <a:t>层</a:t>
            </a:r>
            <a:r>
              <a:rPr lang="zh-CN" altLang="en-US" sz="2200">
                <a:latin typeface="Calibri" panose="020F0702030404030204" pitchFamily="34" charset="0"/>
              </a:rPr>
              <a:t>。</a:t>
            </a:r>
            <a:endParaRPr lang="zh-CN" altLang="en-US" sz="2200">
              <a:latin typeface="Calibri" panose="020F07020304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  <p:bldLst>
      <p:bldP spid="229" grpId="0" animBg="1" advAuto="1000"/>
      <p:bldP spid="230" grpId="0" animBg="1" advAuto="1000"/>
      <p:bldP spid="231" grpId="0" animBg="1" advAuto="1000"/>
      <p:bldP spid="233" grpId="0" animBg="1" advAuto="100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Shape 112"/>
          <p:cNvSpPr/>
          <p:nvPr/>
        </p:nvSpPr>
        <p:spPr>
          <a:xfrm>
            <a:off x="0" y="1111250"/>
            <a:ext cx="9144000" cy="1254125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 anchorCtr="0">
            <a:spAutoFit/>
          </a:bodyPr>
          <a:p>
            <a:pPr algn="ctr" eaLnBrk="1">
              <a:lnSpc>
                <a:spcPct val="110000"/>
              </a:lnSpc>
              <a:buNone/>
            </a:pPr>
            <a:r>
              <a:rPr lang="en-US" altLang="zh-CN" sz="4000">
                <a:solidFill>
                  <a:srgbClr val="FEBDBE"/>
                </a:solidFill>
                <a:latin typeface="Calibri" panose="020F0702030404030204" pitchFamily="34" charset="0"/>
              </a:rPr>
              <a:t>STANDARD COURSE </a:t>
            </a:r>
            <a:endParaRPr lang="en-US" altLang="zh-CN" sz="4000">
              <a:solidFill>
                <a:srgbClr val="FEBDBE"/>
              </a:solidFill>
              <a:latin typeface="Calibri" panose="020F0702030404030204" pitchFamily="34" charset="0"/>
            </a:endParaRPr>
          </a:p>
          <a:p>
            <a:pPr algn="ctr" eaLnBrk="1">
              <a:lnSpc>
                <a:spcPct val="110000"/>
              </a:lnSpc>
              <a:buNone/>
            </a:pPr>
            <a:r>
              <a:rPr lang="en-US" altLang="zh-CN" sz="4000">
                <a:solidFill>
                  <a:srgbClr val="FEBDBE"/>
                </a:solidFill>
                <a:latin typeface="Calibri" panose="020F0702030404030204" pitchFamily="34" charset="0"/>
              </a:rPr>
              <a:t>HSK 4 A</a:t>
            </a:r>
            <a:endParaRPr lang="en-US" altLang="zh-CN" sz="4000">
              <a:solidFill>
                <a:srgbClr val="FEBDBE"/>
              </a:solidFill>
              <a:latin typeface="Calibri" panose="020F0702030404030204" pitchFamily="34" charset="0"/>
            </a:endParaRPr>
          </a:p>
        </p:txBody>
      </p:sp>
      <p:sp>
        <p:nvSpPr>
          <p:cNvPr id="21507" name="Shape 113"/>
          <p:cNvSpPr/>
          <p:nvPr/>
        </p:nvSpPr>
        <p:spPr>
          <a:xfrm>
            <a:off x="0" y="4521200"/>
            <a:ext cx="9144000" cy="560388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algn="ctr" eaLnBrk="1">
              <a:buNone/>
            </a:pPr>
            <a:r>
              <a:rPr lang="en-US" altLang="zh-CN" sz="3200">
                <a:solidFill>
                  <a:srgbClr val="A6A6A6"/>
                </a:solidFill>
                <a:latin typeface="Calibri" panose="020F0702030404030204" pitchFamily="34" charset="0"/>
              </a:rPr>
              <a:t>Part3 </a:t>
            </a:r>
            <a:r>
              <a:rPr lang="zh-CN" altLang="en-US" sz="32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课文</a:t>
            </a:r>
            <a:r>
              <a:rPr lang="zh-CN" altLang="en-US" sz="3200">
                <a:solidFill>
                  <a:srgbClr val="A6A6A6"/>
                </a:solidFill>
                <a:latin typeface="Calibri" panose="020F0702030404030204" pitchFamily="34" charset="0"/>
              </a:rPr>
              <a:t> </a:t>
            </a:r>
            <a:r>
              <a:rPr lang="en-US" altLang="zh-CN" sz="3200">
                <a:solidFill>
                  <a:srgbClr val="A6A6A6"/>
                </a:solidFill>
                <a:latin typeface="Calibri" panose="020F0702030404030204" pitchFamily="34" charset="0"/>
              </a:rPr>
              <a:t>3</a:t>
            </a:r>
            <a:endParaRPr lang="en-US" altLang="zh-CN" sz="3200">
              <a:solidFill>
                <a:srgbClr val="A6A6A6"/>
              </a:solidFill>
              <a:latin typeface="Calibri" panose="020F0702030404030204" pitchFamily="34" charset="0"/>
            </a:endParaRPr>
          </a:p>
        </p:txBody>
      </p:sp>
      <p:sp>
        <p:nvSpPr>
          <p:cNvPr id="114" name="Shape 114"/>
          <p:cNvSpPr>
            <a:spLocks noGrp="1"/>
          </p:cNvSpPr>
          <p:nvPr>
            <p:ph type="title" hasCustomPrompt="1"/>
          </p:nvPr>
        </p:nvSpPr>
        <p:spPr>
          <a:xfrm>
            <a:off x="0" y="2916238"/>
            <a:ext cx="9144000" cy="798513"/>
          </a:xfrm>
        </p:spPr>
        <p:txBody>
          <a:bodyPr lIns="45719" rIns="45719" anchor="t">
            <a:normAutofit fontScale="90000"/>
          </a:bodyPr>
          <a:lstStyle>
            <a:lvl1pPr defTabSz="895985">
              <a:defRPr sz="4705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黑体" panose="02010609060101010101" pitchFamily="49" charset="-122"/>
              </a:defRPr>
            </a:lvl1pPr>
          </a:lstStyle>
          <a:p>
            <a:pPr marL="0" marR="0" lvl="0" indent="0" algn="ctr" defTabSz="8959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470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黑体" panose="02010609060101010101" pitchFamily="49" charset="-122"/>
              </a:rPr>
              <a:t>第十九课  生活的味道</a:t>
            </a:r>
            <a:endParaRPr kumimoji="0" sz="470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Shape 116"/>
          <p:cNvSpPr/>
          <p:nvPr/>
        </p:nvSpPr>
        <p:spPr>
          <a:xfrm>
            <a:off x="1071563" y="487363"/>
            <a:ext cx="8072437" cy="596900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eaLnBrk="1">
              <a:buNone/>
            </a:pPr>
            <a:r>
              <a: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词汇（三）</a:t>
            </a:r>
            <a:endParaRPr lang="zh-CN" altLang="en-US" sz="4000">
              <a:solidFill>
                <a:srgbClr val="A6A6A6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22531" name="Group 119"/>
          <p:cNvGrpSpPr/>
          <p:nvPr/>
        </p:nvGrpSpPr>
        <p:grpSpPr>
          <a:xfrm>
            <a:off x="287338" y="228600"/>
            <a:ext cx="608012" cy="919163"/>
            <a:chOff x="0" y="0"/>
            <a:chExt cx="607419" cy="919824"/>
          </a:xfrm>
        </p:grpSpPr>
        <p:sp>
          <p:nvSpPr>
            <p:cNvPr id="22544" name="Shape 117"/>
            <p:cNvSpPr/>
            <p:nvPr/>
          </p:nvSpPr>
          <p:spPr>
            <a:xfrm>
              <a:off x="0" y="0"/>
              <a:ext cx="607420" cy="919825"/>
            </a:xfrm>
            <a:custGeom>
              <a:avLst/>
              <a:gdLst/>
              <a:ahLst/>
              <a:cxnLst>
                <a:cxn ang="0">
                  <a:pos x="303710" y="459913"/>
                </a:cxn>
                <a:cxn ang="5898240">
                  <a:pos x="303710" y="459913"/>
                </a:cxn>
                <a:cxn ang="11796480">
                  <a:pos x="303710" y="459913"/>
                </a:cxn>
                <a:cxn ang="17694720">
                  <a:pos x="303710" y="459913"/>
                </a:cxn>
              </a:cxnLst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FCC">
                <a:alpha val="100000"/>
              </a:srgbClr>
            </a:solidFill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45" name="Shape 118"/>
            <p:cNvSpPr/>
            <p:nvPr/>
          </p:nvSpPr>
          <p:spPr>
            <a:xfrm>
              <a:off x="192699" y="403848"/>
              <a:ext cx="224224" cy="408299"/>
            </a:xfrm>
            <a:custGeom>
              <a:avLst/>
              <a:gdLst/>
              <a:ahLst/>
              <a:cxnLst>
                <a:cxn ang="0">
                  <a:pos x="112112" y="204150"/>
                </a:cxn>
                <a:cxn ang="5898240">
                  <a:pos x="112112" y="204150"/>
                </a:cxn>
                <a:cxn ang="11796480">
                  <a:pos x="112112" y="204150"/>
                </a:cxn>
                <a:cxn ang="17694720">
                  <a:pos x="112112" y="204150"/>
                </a:cxn>
              </a:cxnLst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20" name="Shape 120"/>
          <p:cNvSpPr/>
          <p:nvPr/>
        </p:nvSpPr>
        <p:spPr>
          <a:xfrm>
            <a:off x="5022850" y="1892300"/>
            <a:ext cx="2584450" cy="4222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to greet, to say hello</a:t>
            </a:r>
            <a:endParaRPr lang="en-US" altLang="zh-CN" sz="24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1049338" y="1900238"/>
            <a:ext cx="1019175" cy="3968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打招呼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5038725" y="2667000"/>
            <a:ext cx="2944813" cy="4222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v. to wear (accessories)</a:t>
            </a:r>
            <a:endParaRPr lang="en-US" altLang="zh-CN" sz="24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1049338" y="2679700"/>
            <a:ext cx="409575" cy="3968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戴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5038725" y="3454400"/>
            <a:ext cx="2660650" cy="4222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n. glasses, spectacles</a:t>
            </a:r>
            <a:endParaRPr lang="en-US" altLang="zh-CN" sz="24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1049338" y="3462338"/>
            <a:ext cx="714375" cy="3968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眼镜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5038725" y="4229100"/>
            <a:ext cx="1119188" cy="4222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n. dance</a:t>
            </a:r>
            <a:endParaRPr lang="en-US" altLang="zh-CN" sz="24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049338" y="4237038"/>
            <a:ext cx="714375" cy="3968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舞蹈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2519363" y="1903413"/>
            <a:ext cx="1692275" cy="3968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dǎ zhāohu</a:t>
            </a:r>
            <a:endParaRPr lang="en-US" altLang="zh-CN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2514600" y="2671763"/>
            <a:ext cx="582613" cy="3968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dài</a:t>
            </a:r>
            <a:endParaRPr lang="en-US" altLang="zh-CN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2514600" y="3454400"/>
            <a:ext cx="1185863" cy="3968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yǎnjìng</a:t>
            </a:r>
            <a:endParaRPr lang="en-US" altLang="zh-CN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2514600" y="4229100"/>
            <a:ext cx="1158875" cy="3968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wǔdǎo</a:t>
            </a:r>
            <a:endParaRPr lang="en-US" altLang="zh-CN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  <p:bldLst>
      <p:bldP spid="120" grpId="0" animBg="1" advAuto="1000"/>
      <p:bldP spid="121" grpId="0" animBg="1" advAuto="1000"/>
      <p:bldP spid="122" grpId="0" animBg="1" advAuto="1000"/>
      <p:bldP spid="123" grpId="0" animBg="1" advAuto="1000"/>
      <p:bldP spid="124" grpId="0" animBg="1" advAuto="1000"/>
      <p:bldP spid="125" grpId="0" animBg="1" advAuto="1000"/>
      <p:bldP spid="126" grpId="0" animBg="1" advAuto="1000"/>
      <p:bldP spid="127" grpId="0" animBg="1" advAuto="1000"/>
      <p:bldP spid="128" grpId="0" animBg="1" advAuto="1000"/>
      <p:bldP spid="129" grpId="0" animBg="1" advAuto="1000"/>
      <p:bldP spid="130" grpId="0" animBg="1" advAuto="1000"/>
      <p:bldP spid="131" grpId="0" animBg="1" advAuto="100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Shape 133"/>
          <p:cNvSpPr/>
          <p:nvPr/>
        </p:nvSpPr>
        <p:spPr>
          <a:xfrm>
            <a:off x="1071563" y="487363"/>
            <a:ext cx="8072437" cy="596900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eaLnBrk="1">
              <a:buNone/>
            </a:pPr>
            <a:r>
              <a: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词汇（三）</a:t>
            </a:r>
            <a:endParaRPr lang="zh-CN" altLang="en-US" sz="4000">
              <a:solidFill>
                <a:srgbClr val="A6A6A6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23555" name="Group 136"/>
          <p:cNvGrpSpPr/>
          <p:nvPr/>
        </p:nvGrpSpPr>
        <p:grpSpPr>
          <a:xfrm>
            <a:off x="287338" y="228600"/>
            <a:ext cx="608012" cy="919163"/>
            <a:chOff x="0" y="0"/>
            <a:chExt cx="607419" cy="919824"/>
          </a:xfrm>
        </p:grpSpPr>
        <p:sp>
          <p:nvSpPr>
            <p:cNvPr id="23568" name="Shape 134"/>
            <p:cNvSpPr/>
            <p:nvPr/>
          </p:nvSpPr>
          <p:spPr>
            <a:xfrm>
              <a:off x="0" y="0"/>
              <a:ext cx="607420" cy="919825"/>
            </a:xfrm>
            <a:custGeom>
              <a:avLst/>
              <a:gdLst/>
              <a:ahLst/>
              <a:cxnLst>
                <a:cxn ang="0">
                  <a:pos x="303710" y="459913"/>
                </a:cxn>
                <a:cxn ang="5898240">
                  <a:pos x="303710" y="459913"/>
                </a:cxn>
                <a:cxn ang="11796480">
                  <a:pos x="303710" y="459913"/>
                </a:cxn>
                <a:cxn ang="17694720">
                  <a:pos x="303710" y="459913"/>
                </a:cxn>
              </a:cxnLst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FCC">
                <a:alpha val="100000"/>
              </a:srgbClr>
            </a:solidFill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69" name="Shape 135"/>
            <p:cNvSpPr/>
            <p:nvPr/>
          </p:nvSpPr>
          <p:spPr>
            <a:xfrm>
              <a:off x="192699" y="403848"/>
              <a:ext cx="224224" cy="408299"/>
            </a:xfrm>
            <a:custGeom>
              <a:avLst/>
              <a:gdLst/>
              <a:ahLst/>
              <a:cxnLst>
                <a:cxn ang="0">
                  <a:pos x="112112" y="204150"/>
                </a:cxn>
                <a:cxn ang="5898240">
                  <a:pos x="112112" y="204150"/>
                </a:cxn>
                <a:cxn ang="11796480">
                  <a:pos x="112112" y="204150"/>
                </a:cxn>
                <a:cxn ang="17694720">
                  <a:pos x="112112" y="204150"/>
                </a:cxn>
              </a:cxnLst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37" name="Shape 137"/>
          <p:cNvSpPr/>
          <p:nvPr/>
        </p:nvSpPr>
        <p:spPr>
          <a:xfrm>
            <a:off x="5022850" y="1892300"/>
            <a:ext cx="3165475" cy="4222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n. nationality, citizenship</a:t>
            </a:r>
            <a:endParaRPr lang="en-US" altLang="zh-CN" sz="24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1049338" y="1900238"/>
            <a:ext cx="714375" cy="3968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国籍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39" name="Shape 139"/>
          <p:cNvSpPr/>
          <p:nvPr/>
        </p:nvSpPr>
        <p:spPr>
          <a:xfrm>
            <a:off x="5038725" y="2667000"/>
            <a:ext cx="2098675" cy="4222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v. to lift, to raise</a:t>
            </a:r>
            <a:endParaRPr lang="en-US" altLang="zh-CN" sz="24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1049338" y="2679700"/>
            <a:ext cx="409575" cy="3968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抬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2519363" y="1903413"/>
            <a:ext cx="827087" cy="3968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guójí</a:t>
            </a:r>
            <a:endParaRPr lang="en-US" altLang="zh-CN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2514600" y="2671763"/>
            <a:ext cx="476250" cy="3968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tái</a:t>
            </a:r>
            <a:endParaRPr lang="en-US" altLang="zh-CN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5038725" y="3459163"/>
            <a:ext cx="882650" cy="420687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n. arm</a:t>
            </a:r>
            <a:endParaRPr lang="en-US" altLang="zh-CN" sz="24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1049338" y="3467100"/>
            <a:ext cx="714375" cy="395288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胳膊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2514600" y="3459163"/>
            <a:ext cx="914400" cy="395287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gēbo</a:t>
            </a:r>
            <a:endParaRPr lang="en-US" altLang="zh-CN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5064125" y="4208463"/>
            <a:ext cx="2200275" cy="420687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v. to turn, to shift</a:t>
            </a:r>
            <a:endParaRPr lang="en-US" altLang="zh-CN" sz="24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1074738" y="4216400"/>
            <a:ext cx="409575" cy="395288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转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48" name="Shape 148"/>
          <p:cNvSpPr/>
          <p:nvPr/>
        </p:nvSpPr>
        <p:spPr>
          <a:xfrm>
            <a:off x="2540000" y="4208463"/>
            <a:ext cx="998538" cy="395287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zhuǎn</a:t>
            </a:r>
            <a:endParaRPr lang="en-US" altLang="zh-CN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  <p:bldLst>
      <p:bldP spid="137" grpId="0" animBg="1" advAuto="1000"/>
      <p:bldP spid="138" grpId="0" animBg="1" advAuto="1000"/>
      <p:bldP spid="139" grpId="0" animBg="1" advAuto="1000"/>
      <p:bldP spid="140" grpId="0" animBg="1" advAuto="1000"/>
      <p:bldP spid="141" grpId="0" animBg="1" advAuto="1000"/>
      <p:bldP spid="142" grpId="0" animBg="1" advAuto="1000"/>
      <p:bldP spid="143" grpId="0" animBg="1" advAuto="1000"/>
      <p:bldP spid="144" grpId="0" animBg="1" advAuto="1000"/>
      <p:bldP spid="145" grpId="0" animBg="1" advAuto="1000"/>
      <p:bldP spid="146" grpId="0" animBg="1" advAuto="1000"/>
      <p:bldP spid="147" grpId="0" animBg="1" advAuto="1000"/>
      <p:bldP spid="148" grpId="0" animBg="1" advAuto="1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截屏2024-05-13 16.19.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95070"/>
            <a:ext cx="9144000" cy="359918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Shape 168"/>
          <p:cNvSpPr/>
          <p:nvPr/>
        </p:nvSpPr>
        <p:spPr>
          <a:xfrm>
            <a:off x="1071563" y="487363"/>
            <a:ext cx="8072437" cy="596900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eaLnBrk="1">
              <a:buNone/>
            </a:pPr>
            <a:r>
              <a: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语言点</a:t>
            </a:r>
            <a:endParaRPr lang="zh-CN" altLang="en-US" sz="4000">
              <a:solidFill>
                <a:srgbClr val="A6A6A6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25603" name="Group 171"/>
          <p:cNvGrpSpPr/>
          <p:nvPr/>
        </p:nvGrpSpPr>
        <p:grpSpPr>
          <a:xfrm>
            <a:off x="287338" y="228600"/>
            <a:ext cx="608012" cy="919163"/>
            <a:chOff x="0" y="0"/>
            <a:chExt cx="607419" cy="919824"/>
          </a:xfrm>
        </p:grpSpPr>
        <p:sp>
          <p:nvSpPr>
            <p:cNvPr id="25608" name="Shape 169"/>
            <p:cNvSpPr/>
            <p:nvPr/>
          </p:nvSpPr>
          <p:spPr>
            <a:xfrm>
              <a:off x="0" y="0"/>
              <a:ext cx="607420" cy="919825"/>
            </a:xfrm>
            <a:custGeom>
              <a:avLst/>
              <a:gdLst/>
              <a:ahLst/>
              <a:cxnLst>
                <a:cxn ang="0">
                  <a:pos x="303710" y="459913"/>
                </a:cxn>
                <a:cxn ang="5898240">
                  <a:pos x="303710" y="459913"/>
                </a:cxn>
                <a:cxn ang="11796480">
                  <a:pos x="303710" y="459913"/>
                </a:cxn>
                <a:cxn ang="17694720">
                  <a:pos x="303710" y="459913"/>
                </a:cxn>
              </a:cxnLst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FCC">
                <a:alpha val="100000"/>
              </a:srgbClr>
            </a:solidFill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5609" name="Shape 170"/>
            <p:cNvSpPr/>
            <p:nvPr/>
          </p:nvSpPr>
          <p:spPr>
            <a:xfrm>
              <a:off x="192699" y="403848"/>
              <a:ext cx="224224" cy="408299"/>
            </a:xfrm>
            <a:custGeom>
              <a:avLst/>
              <a:gdLst/>
              <a:ahLst/>
              <a:cxnLst>
                <a:cxn ang="0">
                  <a:pos x="112112" y="204150"/>
                </a:cxn>
                <a:cxn ang="5898240">
                  <a:pos x="112112" y="204150"/>
                </a:cxn>
                <a:cxn ang="11796480">
                  <a:pos x="112112" y="204150"/>
                </a:cxn>
                <a:cxn ang="17694720">
                  <a:pos x="112112" y="204150"/>
                </a:cxn>
              </a:cxnLst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72" name="Shape 172"/>
          <p:cNvSpPr/>
          <p:nvPr/>
        </p:nvSpPr>
        <p:spPr>
          <a:xfrm>
            <a:off x="3962400" y="1372394"/>
            <a:ext cx="322707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1">
              <a:buNone/>
            </a:pPr>
            <a:r>
              <a:rPr lang="zh-CN" altLang="en-US" sz="2400">
                <a:solidFill>
                  <a:srgbClr val="FF0000"/>
                </a:solidFill>
                <a:latin typeface="Calibri" panose="020F0702030404030204" pitchFamily="34" charset="0"/>
              </a:rPr>
              <a:t>。。。出来（</a:t>
            </a:r>
            <a:r>
              <a:rPr lang="en-US" altLang="zh-CN" sz="2400">
                <a:solidFill>
                  <a:srgbClr val="FF0000"/>
                </a:solidFill>
                <a:latin typeface="Calibri" panose="020F0702030404030204" pitchFamily="34" charset="0"/>
              </a:rPr>
              <a:t>V+</a:t>
            </a:r>
            <a:r>
              <a:rPr lang="zh-CN" altLang="en-US" sz="2400">
                <a:solidFill>
                  <a:srgbClr val="FF0000"/>
                </a:solidFill>
                <a:latin typeface="Calibri" panose="020F0702030404030204" pitchFamily="34" charset="0"/>
              </a:rPr>
              <a:t>出来） </a:t>
            </a:r>
            <a:endParaRPr lang="zh-CN" altLang="en-US" sz="2400">
              <a:solidFill>
                <a:srgbClr val="FF0000"/>
              </a:solidFill>
              <a:latin typeface="Calibri" panose="020F0702030404030204" pitchFamily="34" charset="0"/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704850" y="2505711"/>
            <a:ext cx="7731125" cy="46037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>
            <a:spAutoFit/>
          </a:bodyPr>
          <a:p>
            <a:pPr marL="320675" indent="-320675" eaLnBrk="1">
              <a:buSzPct val="100000"/>
              <a:buAutoNum type="arabicPeriod"/>
            </a:pPr>
            <a:r>
              <a:rPr lang="zh-CN" altLang="en-US" sz="2400">
                <a:latin typeface="Calibri" panose="020F0702030404030204" pitchFamily="34" charset="0"/>
              </a:rPr>
              <a:t>有的人心里有什么看法或意见，嘴上就会直接</a:t>
            </a:r>
            <a:r>
              <a:rPr lang="en-US" altLang="zh-CN" sz="2400">
                <a:latin typeface="Calibri" panose="020F0702030404030204" pitchFamily="34" charset="0"/>
              </a:rPr>
              <a:t>_____</a:t>
            </a:r>
            <a:r>
              <a:rPr lang="zh-CN" altLang="en-US" sz="2400">
                <a:latin typeface="Calibri" panose="020F0702030404030204" pitchFamily="34" charset="0"/>
              </a:rPr>
              <a:t>。</a:t>
            </a:r>
            <a:endParaRPr lang="zh-CN" altLang="en-US" sz="2400">
              <a:latin typeface="Calibri" panose="020F0702030404030204" pitchFamily="34" charset="0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704850" y="5088891"/>
            <a:ext cx="7731125" cy="82994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3. </a:t>
            </a:r>
            <a:r>
              <a:rPr lang="zh-CN" altLang="en-US" sz="2400">
                <a:latin typeface="Calibri" panose="020F0702030404030204" pitchFamily="34" charset="0"/>
              </a:rPr>
              <a:t>刚才我在旁边看到你跳中国舞了，以前没</a:t>
            </a:r>
            <a:r>
              <a:rPr lang="en-US" altLang="zh-CN" sz="2400">
                <a:latin typeface="Calibri" panose="020F0702030404030204" pitchFamily="34" charset="0"/>
              </a:rPr>
              <a:t>_</a:t>
            </a:r>
            <a:r>
              <a:rPr lang="zh-CN" altLang="en-US" sz="2400">
                <a:solidFill>
                  <a:srgbClr val="FF0000"/>
                </a:solidFill>
                <a:latin typeface="Calibri" panose="020F0702030404030204" pitchFamily="34" charset="0"/>
              </a:rPr>
              <a:t>看出来</a:t>
            </a:r>
            <a:r>
              <a:rPr lang="en-US" altLang="zh-CN" sz="2400">
                <a:latin typeface="Calibri" panose="020F0702030404030204" pitchFamily="34" charset="0"/>
              </a:rPr>
              <a:t>___</a:t>
            </a:r>
            <a:r>
              <a:rPr lang="zh-CN" altLang="en-US" sz="2400">
                <a:latin typeface="Calibri" panose="020F0702030404030204" pitchFamily="34" charset="0"/>
              </a:rPr>
              <a:t>你会跳中国舞啊，</a:t>
            </a:r>
            <a:r>
              <a:rPr lang="zh-CN" altLang="en-US" sz="2400">
                <a:latin typeface="Calibri" panose="020F0702030404030204" pitchFamily="34" charset="0"/>
              </a:rPr>
              <a:t>还跳得这么好！</a:t>
            </a:r>
            <a:endParaRPr lang="zh-CN" altLang="en-US" sz="2400">
              <a:latin typeface="Calibri" panose="020F0702030404030204" pitchFamily="34" charset="0"/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704850" y="3428683"/>
            <a:ext cx="7731125" cy="82994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2. </a:t>
            </a:r>
            <a:r>
              <a:rPr lang="zh-CN" altLang="en-US" sz="2400">
                <a:latin typeface="Calibri" panose="020F0702030404030204" pitchFamily="34" charset="0"/>
              </a:rPr>
              <a:t>你要翻译的那篇英文文章我已经</a:t>
            </a:r>
            <a:r>
              <a:rPr lang="en-US" altLang="zh-CN" sz="2400">
                <a:latin typeface="Calibri" panose="020F0702030404030204" pitchFamily="34" charset="0"/>
              </a:rPr>
              <a:t>__</a:t>
            </a:r>
            <a:r>
              <a:rPr lang="zh-CN" altLang="en-US" sz="2400">
                <a:solidFill>
                  <a:srgbClr val="FF0000"/>
                </a:solidFill>
                <a:latin typeface="Calibri" panose="020F0702030404030204" pitchFamily="34" charset="0"/>
              </a:rPr>
              <a:t>翻译出来</a:t>
            </a:r>
            <a:r>
              <a:rPr lang="en-US" altLang="zh-CN" sz="2400">
                <a:latin typeface="Calibri" panose="020F0702030404030204" pitchFamily="34" charset="0"/>
              </a:rPr>
              <a:t>____</a:t>
            </a:r>
            <a:r>
              <a:rPr lang="zh-CN" altLang="en-US" sz="2400">
                <a:latin typeface="Calibri" panose="020F0702030404030204" pitchFamily="34" charset="0"/>
              </a:rPr>
              <a:t>了，方便的时候就来取吧。</a:t>
            </a:r>
            <a:endParaRPr lang="zh-CN" altLang="en-US" sz="2400">
              <a:latin typeface="Calibri" panose="020F07020304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  <p:bldLst>
      <p:bldP spid="172" grpId="0" animBg="1" advAuto="1000"/>
      <p:bldP spid="173" grpId="0" animBg="1" advAuto="1000"/>
      <p:bldP spid="174" grpId="0" animBg="1" advAuto="1000"/>
      <p:bldP spid="175" grpId="0" animBg="1" advAuto="100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Shape 177"/>
          <p:cNvSpPr/>
          <p:nvPr/>
        </p:nvSpPr>
        <p:spPr>
          <a:xfrm>
            <a:off x="1071563" y="487363"/>
            <a:ext cx="8072437" cy="596900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eaLnBrk="1">
              <a:buNone/>
            </a:pPr>
            <a:r>
              <a: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语言点</a:t>
            </a:r>
            <a:endParaRPr lang="zh-CN" altLang="en-US" sz="4000">
              <a:solidFill>
                <a:srgbClr val="A6A6A6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26627" name="Group 180"/>
          <p:cNvGrpSpPr/>
          <p:nvPr/>
        </p:nvGrpSpPr>
        <p:grpSpPr>
          <a:xfrm>
            <a:off x="287338" y="228600"/>
            <a:ext cx="608012" cy="919163"/>
            <a:chOff x="0" y="0"/>
            <a:chExt cx="607419" cy="919824"/>
          </a:xfrm>
        </p:grpSpPr>
        <p:sp>
          <p:nvSpPr>
            <p:cNvPr id="26632" name="Shape 178"/>
            <p:cNvSpPr/>
            <p:nvPr/>
          </p:nvSpPr>
          <p:spPr>
            <a:xfrm>
              <a:off x="0" y="0"/>
              <a:ext cx="607420" cy="919825"/>
            </a:xfrm>
            <a:custGeom>
              <a:avLst/>
              <a:gdLst/>
              <a:ahLst/>
              <a:cxnLst>
                <a:cxn ang="0">
                  <a:pos x="303710" y="459913"/>
                </a:cxn>
                <a:cxn ang="5898240">
                  <a:pos x="303710" y="459913"/>
                </a:cxn>
                <a:cxn ang="11796480">
                  <a:pos x="303710" y="459913"/>
                </a:cxn>
                <a:cxn ang="17694720">
                  <a:pos x="303710" y="459913"/>
                </a:cxn>
              </a:cxnLst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FCC">
                <a:alpha val="100000"/>
              </a:srgbClr>
            </a:solidFill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33" name="Shape 179"/>
            <p:cNvSpPr/>
            <p:nvPr/>
          </p:nvSpPr>
          <p:spPr>
            <a:xfrm>
              <a:off x="192699" y="403848"/>
              <a:ext cx="224224" cy="408299"/>
            </a:xfrm>
            <a:custGeom>
              <a:avLst/>
              <a:gdLst/>
              <a:ahLst/>
              <a:cxnLst>
                <a:cxn ang="0">
                  <a:pos x="112112" y="204150"/>
                </a:cxn>
                <a:cxn ang="5898240">
                  <a:pos x="112112" y="204150"/>
                </a:cxn>
                <a:cxn ang="11796480">
                  <a:pos x="112112" y="204150"/>
                </a:cxn>
                <a:cxn ang="17694720">
                  <a:pos x="112112" y="204150"/>
                </a:cxn>
              </a:cxnLst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81" name="Shape 181"/>
          <p:cNvSpPr/>
          <p:nvPr/>
        </p:nvSpPr>
        <p:spPr>
          <a:xfrm>
            <a:off x="3962400" y="1379538"/>
            <a:ext cx="1619250" cy="446087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1">
              <a:buNone/>
            </a:pPr>
            <a:r>
              <a:rPr lang="zh-CN" altLang="en-US" sz="2400">
                <a:solidFill>
                  <a:srgbClr val="FF0000"/>
                </a:solidFill>
                <a:latin typeface="Calibri" panose="020F0702030404030204" pitchFamily="34" charset="0"/>
              </a:rPr>
              <a:t>出来 </a:t>
            </a:r>
            <a:r>
              <a:rPr lang="en-US" altLang="zh-CN" sz="2400">
                <a:solidFill>
                  <a:srgbClr val="FF0000"/>
                </a:solidFill>
                <a:latin typeface="Calibri" panose="020F0702030404030204" pitchFamily="34" charset="0"/>
              </a:rPr>
              <a:t>- </a:t>
            </a:r>
            <a:r>
              <a:rPr lang="zh-CN" altLang="en-US" sz="2400">
                <a:solidFill>
                  <a:srgbClr val="FF0000"/>
                </a:solidFill>
                <a:latin typeface="Calibri" panose="020F0702030404030204" pitchFamily="34" charset="0"/>
              </a:rPr>
              <a:t>起来</a:t>
            </a:r>
            <a:endParaRPr lang="zh-CN" altLang="en-US" sz="2400">
              <a:solidFill>
                <a:srgbClr val="FF0000"/>
              </a:solidFill>
              <a:latin typeface="Calibri" panose="020F0702030404030204" pitchFamily="34" charset="0"/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838200" y="2406016"/>
            <a:ext cx="7731125" cy="82994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>
            <a:spAutoFit/>
          </a:bodyPr>
          <a:p>
            <a:pPr marL="320675" indent="-320675" eaLnBrk="1">
              <a:buSzPct val="100000"/>
              <a:buAutoNum type="arabicPeriod"/>
            </a:pPr>
            <a:r>
              <a:rPr lang="zh-CN" altLang="en-US" sz="2400">
                <a:latin typeface="Calibri" panose="020F0702030404030204" pitchFamily="34" charset="0"/>
              </a:rPr>
              <a:t>我的日记本掉到沙发后面了，拿不</a:t>
            </a:r>
            <a:r>
              <a:rPr lang="en-US" altLang="zh-CN" sz="2400">
                <a:sym typeface="+mn-ea"/>
              </a:rPr>
              <a:t>__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出来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_</a:t>
            </a:r>
            <a:r>
              <a:rPr lang="en-US" altLang="zh-CN" sz="2400">
                <a:sym typeface="+mn-ea"/>
              </a:rPr>
              <a:t>__</a:t>
            </a:r>
            <a:r>
              <a:rPr lang="zh-CN" altLang="en-US" sz="2400">
                <a:latin typeface="Calibri" panose="020F0702030404030204" pitchFamily="34" charset="0"/>
              </a:rPr>
              <a:t>了，你来帮我抬一下沙发吧。拿不起来（</a:t>
            </a:r>
            <a:r>
              <a:rPr lang="zh-CN" altLang="en-US" sz="2400">
                <a:latin typeface="Calibri" panose="020F0702030404030204" pitchFamily="34" charset="0"/>
              </a:rPr>
              <a:t>很重）</a:t>
            </a:r>
            <a:endParaRPr lang="zh-CN" altLang="en-US" sz="2400">
              <a:latin typeface="Calibri" panose="020F0702030404030204" pitchFamily="34" charset="0"/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895350" y="5146358"/>
            <a:ext cx="7731125" cy="46037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3. </a:t>
            </a:r>
            <a:r>
              <a:rPr lang="zh-CN" altLang="en-US" sz="2400">
                <a:latin typeface="Calibri" panose="020F0702030404030204" pitchFamily="34" charset="0"/>
              </a:rPr>
              <a:t>你能算</a:t>
            </a:r>
            <a:r>
              <a:rPr lang="en-US" altLang="zh-CN" sz="2400">
                <a:sym typeface="+mn-ea"/>
              </a:rPr>
              <a:t>______</a:t>
            </a:r>
            <a:r>
              <a:rPr lang="zh-CN" altLang="en-US" sz="2400">
                <a:latin typeface="Calibri" panose="020F0702030404030204" pitchFamily="34" charset="0"/>
              </a:rPr>
              <a:t>这两个地方之间的距离是多少公里吗？</a:t>
            </a:r>
            <a:endParaRPr lang="zh-CN" altLang="en-US" sz="2400">
              <a:latin typeface="Calibri" panose="020F0702030404030204" pitchFamily="34" charset="0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838200" y="3692843"/>
            <a:ext cx="7731125" cy="82994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2.</a:t>
            </a:r>
            <a:r>
              <a:rPr lang="en-US" altLang="zh-CN" sz="2400">
                <a:latin typeface="Calibri" panose="020F0702030404030204" pitchFamily="34" charset="0"/>
              </a:rPr>
              <a:t> </a:t>
            </a:r>
            <a:r>
              <a:rPr lang="zh-CN" altLang="en-US" sz="2400">
                <a:latin typeface="Calibri" panose="020F0702030404030204" pitchFamily="34" charset="0"/>
              </a:rPr>
              <a:t>早上六点，他还睡着，电话突然响了，他连忙坐</a:t>
            </a:r>
            <a:r>
              <a:rPr lang="en-US" altLang="zh-CN" sz="2400">
                <a:sym typeface="+mn-ea"/>
              </a:rPr>
              <a:t>_____</a:t>
            </a:r>
            <a:r>
              <a:rPr lang="zh-CN" altLang="en-US" sz="2400">
                <a:latin typeface="Calibri" panose="020F0702030404030204" pitchFamily="34" charset="0"/>
              </a:rPr>
              <a:t>接电话。</a:t>
            </a:r>
            <a:endParaRPr lang="zh-CN" altLang="en-US" sz="2400">
              <a:latin typeface="Calibri" panose="020F07020304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  <p:bldLst>
      <p:bldP spid="181" grpId="0" animBg="1" advAuto="1000"/>
      <p:bldP spid="182" grpId="0" animBg="1" advAuto="1000"/>
      <p:bldP spid="183" grpId="0" animBg="1" advAuto="1000"/>
      <p:bldP spid="184" grpId="0" animBg="1" advAuto="100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Shape 186"/>
          <p:cNvSpPr/>
          <p:nvPr/>
        </p:nvSpPr>
        <p:spPr>
          <a:xfrm>
            <a:off x="1071563" y="487363"/>
            <a:ext cx="8072437" cy="596900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eaLnBrk="1">
              <a:buNone/>
            </a:pPr>
            <a:r>
              <a: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语言点</a:t>
            </a:r>
            <a:endParaRPr lang="zh-CN" altLang="en-US" sz="4000">
              <a:solidFill>
                <a:srgbClr val="A6A6A6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27651" name="Group 189"/>
          <p:cNvGrpSpPr/>
          <p:nvPr/>
        </p:nvGrpSpPr>
        <p:grpSpPr>
          <a:xfrm>
            <a:off x="287338" y="228600"/>
            <a:ext cx="608012" cy="919163"/>
            <a:chOff x="0" y="0"/>
            <a:chExt cx="607419" cy="919824"/>
          </a:xfrm>
        </p:grpSpPr>
        <p:sp>
          <p:nvSpPr>
            <p:cNvPr id="27656" name="Shape 187"/>
            <p:cNvSpPr/>
            <p:nvPr/>
          </p:nvSpPr>
          <p:spPr>
            <a:xfrm>
              <a:off x="0" y="0"/>
              <a:ext cx="607420" cy="919825"/>
            </a:xfrm>
            <a:custGeom>
              <a:avLst/>
              <a:gdLst/>
              <a:ahLst/>
              <a:cxnLst>
                <a:cxn ang="0">
                  <a:pos x="303710" y="459913"/>
                </a:cxn>
                <a:cxn ang="5898240">
                  <a:pos x="303710" y="459913"/>
                </a:cxn>
                <a:cxn ang="11796480">
                  <a:pos x="303710" y="459913"/>
                </a:cxn>
                <a:cxn ang="17694720">
                  <a:pos x="303710" y="459913"/>
                </a:cxn>
              </a:cxnLst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FCC">
                <a:alpha val="100000"/>
              </a:srgbClr>
            </a:solidFill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57" name="Shape 188"/>
            <p:cNvSpPr/>
            <p:nvPr/>
          </p:nvSpPr>
          <p:spPr>
            <a:xfrm>
              <a:off x="192699" y="403848"/>
              <a:ext cx="224224" cy="408299"/>
            </a:xfrm>
            <a:custGeom>
              <a:avLst/>
              <a:gdLst/>
              <a:ahLst/>
              <a:cxnLst>
                <a:cxn ang="0">
                  <a:pos x="112112" y="204150"/>
                </a:cxn>
                <a:cxn ang="5898240">
                  <a:pos x="112112" y="204150"/>
                </a:cxn>
                <a:cxn ang="11796480">
                  <a:pos x="112112" y="204150"/>
                </a:cxn>
                <a:cxn ang="17694720">
                  <a:pos x="112112" y="204150"/>
                </a:cxn>
              </a:cxnLst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90" name="Shape 190"/>
          <p:cNvSpPr/>
          <p:nvPr/>
        </p:nvSpPr>
        <p:spPr>
          <a:xfrm>
            <a:off x="3962400" y="1379538"/>
            <a:ext cx="1619250" cy="446087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1">
              <a:buNone/>
            </a:pPr>
            <a:r>
              <a:rPr lang="zh-CN" altLang="en-US" sz="2400">
                <a:solidFill>
                  <a:srgbClr val="FF0000"/>
                </a:solidFill>
                <a:latin typeface="Calibri" panose="020F0702030404030204" pitchFamily="34" charset="0"/>
              </a:rPr>
              <a:t>出来 </a:t>
            </a:r>
            <a:r>
              <a:rPr lang="en-US" altLang="zh-CN" sz="2400">
                <a:solidFill>
                  <a:srgbClr val="FF0000"/>
                </a:solidFill>
                <a:latin typeface="Calibri" panose="020F0702030404030204" pitchFamily="34" charset="0"/>
              </a:rPr>
              <a:t>- </a:t>
            </a:r>
            <a:r>
              <a:rPr lang="zh-CN" altLang="en-US" sz="2400">
                <a:solidFill>
                  <a:srgbClr val="FF0000"/>
                </a:solidFill>
                <a:latin typeface="Calibri" panose="020F0702030404030204" pitchFamily="34" charset="0"/>
              </a:rPr>
              <a:t>起来</a:t>
            </a:r>
            <a:endParaRPr lang="zh-CN" altLang="en-US" sz="2400">
              <a:solidFill>
                <a:srgbClr val="FF0000"/>
              </a:solidFill>
              <a:latin typeface="Calibri" panose="020F0702030404030204" pitchFamily="34" charset="0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692150" y="3648393"/>
            <a:ext cx="7731125" cy="82994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>
            <a:spAutoFit/>
          </a:bodyPr>
          <a:p>
            <a:pPr eaLnBrk="1">
              <a:buNone/>
            </a:pPr>
            <a:r>
              <a:rPr lang="en-US" altLang="zh-CN" sz="2400">
                <a:latin typeface="Calibri" panose="020F0702030404030204" pitchFamily="34" charset="0"/>
              </a:rPr>
              <a:t>5</a:t>
            </a: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. </a:t>
            </a:r>
            <a:r>
              <a:rPr lang="zh-CN" altLang="en-US" sz="2400">
                <a:latin typeface="Calibri" panose="020F0702030404030204" pitchFamily="34" charset="0"/>
              </a:rPr>
              <a:t>有几个选择题，实在想不</a:t>
            </a:r>
            <a:r>
              <a:rPr lang="en-US" altLang="zh-CN" sz="2400">
                <a:sym typeface="+mn-ea"/>
              </a:rPr>
              <a:t>______</a:t>
            </a:r>
            <a:r>
              <a:rPr lang="zh-CN" altLang="en-US" sz="2400">
                <a:latin typeface="Calibri" panose="020F0702030404030204" pitchFamily="34" charset="0"/>
              </a:rPr>
              <a:t>该选哪个，只好随便选一个。</a:t>
            </a:r>
            <a:r>
              <a:rPr lang="zh-CN" altLang="en-US" sz="2400">
                <a:solidFill>
                  <a:srgbClr val="FF0000"/>
                </a:solidFill>
                <a:latin typeface="Calibri" panose="020F0702030404030204" pitchFamily="34" charset="0"/>
              </a:rPr>
              <a:t>想不起来</a:t>
            </a:r>
            <a:r>
              <a:rPr lang="zh-CN" altLang="en-US" sz="2400">
                <a:latin typeface="Calibri" panose="020F0702030404030204" pitchFamily="34" charset="0"/>
              </a:rPr>
              <a:t>（早就知道答案了</a:t>
            </a:r>
            <a:r>
              <a:rPr lang="en-US" altLang="zh-CN" sz="2400">
                <a:latin typeface="Calibri" panose="020F0702030404030204" pitchFamily="34" charset="0"/>
              </a:rPr>
              <a:t>/</a:t>
            </a:r>
            <a:r>
              <a:rPr lang="zh-CN" altLang="en-US" sz="2400">
                <a:latin typeface="Calibri" panose="020F0702030404030204" pitchFamily="34" charset="0"/>
              </a:rPr>
              <a:t>以前背过</a:t>
            </a:r>
            <a:r>
              <a:rPr lang="zh-CN" altLang="en-US" sz="2400">
                <a:latin typeface="Calibri" panose="020F0702030404030204" pitchFamily="34" charset="0"/>
              </a:rPr>
              <a:t>答案）</a:t>
            </a:r>
            <a:endParaRPr lang="zh-CN" altLang="en-US" sz="2400">
              <a:latin typeface="Calibri" panose="020F0702030404030204" pitchFamily="34" charset="0"/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692150" y="2325688"/>
            <a:ext cx="7731125" cy="46037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4.</a:t>
            </a:r>
            <a:r>
              <a:rPr lang="en-US" altLang="zh-CN" sz="2400">
                <a:latin typeface="Calibri" panose="020F0702030404030204" pitchFamily="34" charset="0"/>
              </a:rPr>
              <a:t> </a:t>
            </a:r>
            <a:r>
              <a:rPr lang="zh-CN" altLang="en-US" sz="2400">
                <a:latin typeface="Calibri" panose="020F0702030404030204" pitchFamily="34" charset="0"/>
              </a:rPr>
              <a:t>尽管现在才</a:t>
            </a:r>
            <a:r>
              <a:rPr lang="en-US" altLang="zh-CN" sz="2400">
                <a:latin typeface="Calibri" panose="020F0702030404030204" pitchFamily="34" charset="0"/>
              </a:rPr>
              <a:t>4</a:t>
            </a:r>
            <a:r>
              <a:rPr lang="zh-CN" altLang="en-US" sz="2400">
                <a:latin typeface="Calibri" panose="020F0702030404030204" pitchFamily="34" charset="0"/>
              </a:rPr>
              <a:t>月，天气已经开始慢慢热</a:t>
            </a:r>
            <a:r>
              <a:rPr lang="en-US" altLang="zh-CN" sz="2400">
                <a:sym typeface="+mn-ea"/>
              </a:rPr>
              <a:t>______</a:t>
            </a:r>
            <a:r>
              <a:rPr lang="zh-CN" altLang="en-US" sz="2400">
                <a:sym typeface="+mn-ea"/>
              </a:rPr>
              <a:t>了</a:t>
            </a:r>
            <a:r>
              <a:rPr lang="zh-CN" altLang="en-US" sz="2400">
                <a:latin typeface="Calibri" panose="020F0702030404030204" pitchFamily="34" charset="0"/>
              </a:rPr>
              <a:t>。</a:t>
            </a:r>
            <a:endParaRPr lang="zh-CN" altLang="en-US" sz="2400">
              <a:latin typeface="Calibri" panose="020F0702030404030204" pitchFamily="34" charset="0"/>
            </a:endParaRPr>
          </a:p>
        </p:txBody>
      </p:sp>
      <p:sp>
        <p:nvSpPr>
          <p:cNvPr id="193" name="Shape 193"/>
          <p:cNvSpPr/>
          <p:nvPr/>
        </p:nvSpPr>
        <p:spPr>
          <a:xfrm>
            <a:off x="720725" y="5253038"/>
            <a:ext cx="7731125" cy="46037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>
            <a:spAutoFit/>
          </a:bodyPr>
          <a:p>
            <a:pPr eaLnBrk="1">
              <a:buNone/>
            </a:pPr>
            <a:r>
              <a:rPr lang="en-US" altLang="zh-CN" sz="2400">
                <a:latin typeface="Calibri" panose="020F0702030404030204" pitchFamily="34" charset="0"/>
              </a:rPr>
              <a:t>6</a:t>
            </a: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. </a:t>
            </a:r>
            <a:r>
              <a:rPr lang="zh-CN" altLang="en-US" sz="2400">
                <a:latin typeface="Calibri" panose="020F0702030404030204" pitchFamily="34" charset="0"/>
              </a:rPr>
              <a:t>我想</a:t>
            </a:r>
            <a:r>
              <a:rPr lang="en-US" altLang="zh-CN" sz="2400">
                <a:sym typeface="+mn-ea"/>
              </a:rPr>
              <a:t>______</a:t>
            </a:r>
            <a:r>
              <a:rPr lang="zh-CN" altLang="en-US" sz="2400">
                <a:latin typeface="Calibri" panose="020F0702030404030204" pitchFamily="34" charset="0"/>
              </a:rPr>
              <a:t>了，哪个唱歌的男孩子是高老师的孙子。</a:t>
            </a:r>
            <a:endParaRPr lang="zh-CN" altLang="en-US" sz="2400">
              <a:latin typeface="Calibri" panose="020F07020304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  <p:bldLst>
      <p:bldP spid="190" grpId="0" animBg="1" advAuto="1000"/>
      <p:bldP spid="191" grpId="0" animBg="1" advAuto="1000"/>
      <p:bldP spid="192" grpId="0" animBg="1" advAuto="1000"/>
      <p:bldP spid="193" grpId="0" animBg="1" advAuto="100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8674" name="表格 28673"/>
          <p:cNvGraphicFramePr/>
          <p:nvPr/>
        </p:nvGraphicFramePr>
        <p:xfrm>
          <a:off x="533400" y="1752600"/>
          <a:ext cx="8088313" cy="4179888"/>
        </p:xfrm>
        <a:graphic>
          <a:graphicData uri="http://schemas.openxmlformats.org/drawingml/2006/table">
            <a:tbl>
              <a:tblPr/>
              <a:tblGrid>
                <a:gridCol w="6245225"/>
                <a:gridCol w="898525"/>
                <a:gridCol w="944563"/>
              </a:tblGrid>
              <a:tr h="6969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sym typeface="Calibri" panose="020F0702030404030204" pitchFamily="34" charset="0"/>
                        </a:defRPr>
                      </a:lvl1pPr>
                      <a:lvl2pPr marL="0" lvl="1" indent="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2pPr>
                      <a:lvl3pPr marL="0" lvl="2" indent="914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3pPr>
                      <a:lvl4pPr marL="0" lvl="3" indent="1371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4pPr>
                      <a:lvl5pPr marL="0" lvl="4" indent="1828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en-US" b="1">
                        <a:solidFill>
                          <a:srgbClr val="FFFFFF"/>
                        </a:solidFill>
                        <a:latin typeface="Calibri" panose="020F0702030404030204" pitchFamily="34" charset="0"/>
                      </a:endParaRPr>
                    </a:p>
                  </a:txBody>
                  <a:tcPr marL="45720" marR="4572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sym typeface="Calibri" panose="020F0702030404030204" pitchFamily="34" charset="0"/>
                        </a:defRPr>
                      </a:lvl1pPr>
                      <a:lvl2pPr marL="0" lvl="1" indent="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2pPr>
                      <a:lvl3pPr marL="0" lvl="2" indent="914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3pPr>
                      <a:lvl4pPr marL="0" lvl="3" indent="1371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4pPr>
                      <a:lvl5pPr marL="0" lvl="4" indent="1828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en-US" b="1">
                        <a:solidFill>
                          <a:srgbClr val="FFFFFF"/>
                        </a:solidFill>
                        <a:latin typeface="Calibri" panose="020F0702030404030204" pitchFamily="34" charset="0"/>
                      </a:endParaRPr>
                    </a:p>
                  </a:txBody>
                  <a:tcPr marL="45720" marR="4572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sym typeface="Calibri" panose="020F0702030404030204" pitchFamily="34" charset="0"/>
                        </a:defRPr>
                      </a:lvl1pPr>
                      <a:lvl2pPr marL="0" lvl="1" indent="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2pPr>
                      <a:lvl3pPr marL="0" lvl="2" indent="914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3pPr>
                      <a:lvl4pPr marL="0" lvl="3" indent="1371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4pPr>
                      <a:lvl5pPr marL="0" lvl="4" indent="1828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en-US" b="1">
                        <a:solidFill>
                          <a:srgbClr val="FFFFFF"/>
                        </a:solidFill>
                        <a:latin typeface="Calibri" panose="020F0702030404030204" pitchFamily="34" charset="0"/>
                      </a:endParaRPr>
                    </a:p>
                  </a:txBody>
                  <a:tcPr marL="45720" marR="4572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969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sym typeface="Calibri" panose="020F0702030404030204" pitchFamily="34" charset="0"/>
                        </a:defRPr>
                      </a:lvl1pPr>
                      <a:lvl2pPr marL="0" lvl="1" indent="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2pPr>
                      <a:lvl3pPr marL="0" lvl="2" indent="914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3pPr>
                      <a:lvl4pPr marL="0" lvl="3" indent="1371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4pPr>
                      <a:lvl5pPr marL="0" lvl="4" indent="1828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en-US">
                        <a:latin typeface="Calibri" panose="020F0702030404030204" pitchFamily="34" charset="0"/>
                      </a:endParaRPr>
                    </a:p>
                  </a:txBody>
                  <a:tcPr marL="45720" marR="4572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sym typeface="Calibri" panose="020F0702030404030204" pitchFamily="34" charset="0"/>
                        </a:defRPr>
                      </a:lvl1pPr>
                      <a:lvl2pPr marL="0" lvl="1" indent="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2pPr>
                      <a:lvl3pPr marL="0" lvl="2" indent="914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3pPr>
                      <a:lvl4pPr marL="0" lvl="3" indent="1371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4pPr>
                      <a:lvl5pPr marL="0" lvl="4" indent="1828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en-US">
                        <a:latin typeface="Calibri" panose="020F0702030404030204" pitchFamily="34" charset="0"/>
                      </a:endParaRPr>
                    </a:p>
                  </a:txBody>
                  <a:tcPr marL="45720" marR="4572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sym typeface="Calibri" panose="020F0702030404030204" pitchFamily="34" charset="0"/>
                        </a:defRPr>
                      </a:lvl1pPr>
                      <a:lvl2pPr marL="0" lvl="1" indent="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2pPr>
                      <a:lvl3pPr marL="0" lvl="2" indent="914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3pPr>
                      <a:lvl4pPr marL="0" lvl="3" indent="1371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4pPr>
                      <a:lvl5pPr marL="0" lvl="4" indent="1828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en-US">
                        <a:latin typeface="Calibri" panose="020F0702030404030204" pitchFamily="34" charset="0"/>
                      </a:endParaRPr>
                    </a:p>
                  </a:txBody>
                  <a:tcPr marL="45720" marR="4572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</a:tr>
              <a:tr h="6953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sym typeface="Calibri" panose="020F0702030404030204" pitchFamily="34" charset="0"/>
                        </a:defRPr>
                      </a:lvl1pPr>
                      <a:lvl2pPr marL="0" lvl="1" indent="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2pPr>
                      <a:lvl3pPr marL="0" lvl="2" indent="914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3pPr>
                      <a:lvl4pPr marL="0" lvl="3" indent="1371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4pPr>
                      <a:lvl5pPr marL="0" lvl="4" indent="1828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en-US">
                        <a:latin typeface="Calibri" panose="020F0702030404030204" pitchFamily="34" charset="0"/>
                      </a:endParaRPr>
                    </a:p>
                  </a:txBody>
                  <a:tcPr marL="45720" marR="4572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sym typeface="Calibri" panose="020F0702030404030204" pitchFamily="34" charset="0"/>
                        </a:defRPr>
                      </a:lvl1pPr>
                      <a:lvl2pPr marL="0" lvl="1" indent="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2pPr>
                      <a:lvl3pPr marL="0" lvl="2" indent="914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3pPr>
                      <a:lvl4pPr marL="0" lvl="3" indent="1371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4pPr>
                      <a:lvl5pPr marL="0" lvl="4" indent="1828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en-US">
                        <a:latin typeface="Calibri" panose="020F0702030404030204" pitchFamily="34" charset="0"/>
                      </a:endParaRPr>
                    </a:p>
                  </a:txBody>
                  <a:tcPr marL="45720" marR="4572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sym typeface="Calibri" panose="020F0702030404030204" pitchFamily="34" charset="0"/>
                        </a:defRPr>
                      </a:lvl1pPr>
                      <a:lvl2pPr marL="0" lvl="1" indent="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2pPr>
                      <a:lvl3pPr marL="0" lvl="2" indent="914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3pPr>
                      <a:lvl4pPr marL="0" lvl="3" indent="1371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4pPr>
                      <a:lvl5pPr marL="0" lvl="4" indent="1828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en-US">
                        <a:latin typeface="Calibri" panose="020F0702030404030204" pitchFamily="34" charset="0"/>
                      </a:endParaRPr>
                    </a:p>
                  </a:txBody>
                  <a:tcPr marL="45720" marR="4572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4"/>
                    </a:solidFill>
                  </a:tcPr>
                </a:tc>
              </a:tr>
              <a:tr h="6969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sym typeface="Calibri" panose="020F0702030404030204" pitchFamily="34" charset="0"/>
                        </a:defRPr>
                      </a:lvl1pPr>
                      <a:lvl2pPr marL="0" lvl="1" indent="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2pPr>
                      <a:lvl3pPr marL="0" lvl="2" indent="914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3pPr>
                      <a:lvl4pPr marL="0" lvl="3" indent="1371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4pPr>
                      <a:lvl5pPr marL="0" lvl="4" indent="1828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en-US">
                        <a:latin typeface="Calibri" panose="020F0702030404030204" pitchFamily="34" charset="0"/>
                      </a:endParaRPr>
                    </a:p>
                  </a:txBody>
                  <a:tcPr marL="45720" marR="4572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sym typeface="Calibri" panose="020F0702030404030204" pitchFamily="34" charset="0"/>
                        </a:defRPr>
                      </a:lvl1pPr>
                      <a:lvl2pPr marL="0" lvl="1" indent="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2pPr>
                      <a:lvl3pPr marL="0" lvl="2" indent="914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3pPr>
                      <a:lvl4pPr marL="0" lvl="3" indent="1371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4pPr>
                      <a:lvl5pPr marL="0" lvl="4" indent="1828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en-US">
                        <a:latin typeface="Calibri" panose="020F0702030404030204" pitchFamily="34" charset="0"/>
                      </a:endParaRPr>
                    </a:p>
                  </a:txBody>
                  <a:tcPr marL="45720" marR="4572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sym typeface="Calibri" panose="020F0702030404030204" pitchFamily="34" charset="0"/>
                        </a:defRPr>
                      </a:lvl1pPr>
                      <a:lvl2pPr marL="0" lvl="1" indent="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2pPr>
                      <a:lvl3pPr marL="0" lvl="2" indent="914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3pPr>
                      <a:lvl4pPr marL="0" lvl="3" indent="1371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4pPr>
                      <a:lvl5pPr marL="0" lvl="4" indent="1828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en-US">
                        <a:latin typeface="Calibri" panose="020F0702030404030204" pitchFamily="34" charset="0"/>
                      </a:endParaRPr>
                    </a:p>
                  </a:txBody>
                  <a:tcPr marL="45720" marR="4572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</a:tr>
              <a:tr h="6969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sym typeface="Calibri" panose="020F0702030404030204" pitchFamily="34" charset="0"/>
                        </a:defRPr>
                      </a:lvl1pPr>
                      <a:lvl2pPr marL="0" lvl="1" indent="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2pPr>
                      <a:lvl3pPr marL="0" lvl="2" indent="914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3pPr>
                      <a:lvl4pPr marL="0" lvl="3" indent="1371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4pPr>
                      <a:lvl5pPr marL="0" lvl="4" indent="1828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en-US">
                        <a:latin typeface="Calibri" panose="020F0702030404030204" pitchFamily="34" charset="0"/>
                      </a:endParaRPr>
                    </a:p>
                  </a:txBody>
                  <a:tcPr marL="45720" marR="4572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sym typeface="Calibri" panose="020F0702030404030204" pitchFamily="34" charset="0"/>
                        </a:defRPr>
                      </a:lvl1pPr>
                      <a:lvl2pPr marL="0" lvl="1" indent="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2pPr>
                      <a:lvl3pPr marL="0" lvl="2" indent="914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3pPr>
                      <a:lvl4pPr marL="0" lvl="3" indent="1371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4pPr>
                      <a:lvl5pPr marL="0" lvl="4" indent="1828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en-US">
                        <a:latin typeface="Calibri" panose="020F0702030404030204" pitchFamily="34" charset="0"/>
                      </a:endParaRPr>
                    </a:p>
                  </a:txBody>
                  <a:tcPr marL="45720" marR="4572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sym typeface="Calibri" panose="020F0702030404030204" pitchFamily="34" charset="0"/>
                        </a:defRPr>
                      </a:lvl1pPr>
                      <a:lvl2pPr marL="0" lvl="1" indent="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2pPr>
                      <a:lvl3pPr marL="0" lvl="2" indent="914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3pPr>
                      <a:lvl4pPr marL="0" lvl="3" indent="1371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4pPr>
                      <a:lvl5pPr marL="0" lvl="4" indent="1828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en-US">
                        <a:latin typeface="Calibri" panose="020F0702030404030204" pitchFamily="34" charset="0"/>
                      </a:endParaRPr>
                    </a:p>
                  </a:txBody>
                  <a:tcPr marL="45720" marR="4572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4"/>
                    </a:solidFill>
                  </a:tcPr>
                </a:tc>
              </a:tr>
              <a:tr h="6969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sym typeface="Calibri" panose="020F0702030404030204" pitchFamily="34" charset="0"/>
                        </a:defRPr>
                      </a:lvl1pPr>
                      <a:lvl2pPr marL="0" lvl="1" indent="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2pPr>
                      <a:lvl3pPr marL="0" lvl="2" indent="914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3pPr>
                      <a:lvl4pPr marL="0" lvl="3" indent="1371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4pPr>
                      <a:lvl5pPr marL="0" lvl="4" indent="1828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en-US">
                        <a:latin typeface="Calibri" panose="020F0702030404030204" pitchFamily="34" charset="0"/>
                      </a:endParaRPr>
                    </a:p>
                  </a:txBody>
                  <a:tcPr marL="45720" marR="4572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sym typeface="Calibri" panose="020F0702030404030204" pitchFamily="34" charset="0"/>
                        </a:defRPr>
                      </a:lvl1pPr>
                      <a:lvl2pPr marL="0" lvl="1" indent="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2pPr>
                      <a:lvl3pPr marL="0" lvl="2" indent="914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3pPr>
                      <a:lvl4pPr marL="0" lvl="3" indent="1371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4pPr>
                      <a:lvl5pPr marL="0" lvl="4" indent="1828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en-US">
                        <a:latin typeface="Calibri" panose="020F0702030404030204" pitchFamily="34" charset="0"/>
                      </a:endParaRPr>
                    </a:p>
                  </a:txBody>
                  <a:tcPr marL="45720" marR="4572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sym typeface="Calibri" panose="020F0702030404030204" pitchFamily="34" charset="0"/>
                        </a:defRPr>
                      </a:lvl1pPr>
                      <a:lvl2pPr marL="0" lvl="1" indent="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2pPr>
                      <a:lvl3pPr marL="0" lvl="2" indent="914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3pPr>
                      <a:lvl4pPr marL="0" lvl="3" indent="1371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4pPr>
                      <a:lvl5pPr marL="0" lvl="4" indent="1828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pitchFamily="34" charset="0"/>
                          <a:ea typeface="+mn-ea"/>
                          <a:cs typeface="+mn-cs"/>
                          <a:sym typeface="Calibri" panose="020F0702030404030204" pitchFamily="34" charset="0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en-US">
                        <a:latin typeface="Calibri" panose="020F0702030404030204" pitchFamily="34" charset="0"/>
                      </a:endParaRPr>
                    </a:p>
                  </a:txBody>
                  <a:tcPr marL="45720" marR="4572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</a:tr>
            </a:tbl>
          </a:graphicData>
        </a:graphic>
      </p:graphicFrame>
      <p:sp>
        <p:nvSpPr>
          <p:cNvPr id="28704" name="Shape 196"/>
          <p:cNvSpPr/>
          <p:nvPr/>
        </p:nvSpPr>
        <p:spPr>
          <a:xfrm>
            <a:off x="2541588" y="862013"/>
            <a:ext cx="1120775" cy="344487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选词填空</a:t>
            </a:r>
            <a:endParaRPr lang="zh-CN" altLang="en-US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grpSp>
        <p:nvGrpSpPr>
          <p:cNvPr id="28705" name="Group 201"/>
          <p:cNvGrpSpPr/>
          <p:nvPr/>
        </p:nvGrpSpPr>
        <p:grpSpPr>
          <a:xfrm>
            <a:off x="469900" y="304800"/>
            <a:ext cx="8359775" cy="920750"/>
            <a:chOff x="0" y="0"/>
            <a:chExt cx="8360601" cy="919824"/>
          </a:xfrm>
        </p:grpSpPr>
        <p:grpSp>
          <p:nvGrpSpPr>
            <p:cNvPr id="28725" name="Group 199"/>
            <p:cNvGrpSpPr/>
            <p:nvPr/>
          </p:nvGrpSpPr>
          <p:grpSpPr>
            <a:xfrm>
              <a:off x="0" y="0"/>
              <a:ext cx="607420" cy="919825"/>
              <a:chOff x="0" y="0"/>
              <a:chExt cx="607419" cy="919824"/>
            </a:xfrm>
          </p:grpSpPr>
          <p:sp>
            <p:nvSpPr>
              <p:cNvPr id="28727" name="Shape 197"/>
              <p:cNvSpPr/>
              <p:nvPr/>
            </p:nvSpPr>
            <p:spPr>
              <a:xfrm>
                <a:off x="0" y="0"/>
                <a:ext cx="607420" cy="919825"/>
              </a:xfrm>
              <a:custGeom>
                <a:avLst/>
                <a:gdLst/>
                <a:ahLst/>
                <a:cxnLst>
                  <a:cxn ang="0">
                    <a:pos x="303710" y="459913"/>
                  </a:cxn>
                  <a:cxn ang="5898240">
                    <a:pos x="303710" y="459913"/>
                  </a:cxn>
                  <a:cxn ang="11796480">
                    <a:pos x="303710" y="459913"/>
                  </a:cxn>
                  <a:cxn ang="17694720">
                    <a:pos x="303710" y="459913"/>
                  </a:cxn>
                </a:cxnLst>
                <a:pathLst>
                  <a:path w="21600" h="21600">
                    <a:moveTo>
                      <a:pt x="10786" y="21600"/>
                    </a:moveTo>
                    <a:lnTo>
                      <a:pt x="11178" y="21600"/>
                    </a:lnTo>
                    <a:lnTo>
                      <a:pt x="11516" y="21565"/>
                    </a:lnTo>
                    <a:lnTo>
                      <a:pt x="11881" y="21495"/>
                    </a:lnTo>
                    <a:lnTo>
                      <a:pt x="12220" y="21425"/>
                    </a:lnTo>
                    <a:lnTo>
                      <a:pt x="12585" y="21319"/>
                    </a:lnTo>
                    <a:lnTo>
                      <a:pt x="12871" y="21196"/>
                    </a:lnTo>
                    <a:lnTo>
                      <a:pt x="13132" y="21056"/>
                    </a:lnTo>
                    <a:lnTo>
                      <a:pt x="13367" y="20881"/>
                    </a:lnTo>
                    <a:lnTo>
                      <a:pt x="13627" y="20722"/>
                    </a:lnTo>
                    <a:lnTo>
                      <a:pt x="13835" y="20511"/>
                    </a:lnTo>
                    <a:lnTo>
                      <a:pt x="14018" y="20318"/>
                    </a:lnTo>
                    <a:lnTo>
                      <a:pt x="14174" y="20107"/>
                    </a:lnTo>
                    <a:lnTo>
                      <a:pt x="14330" y="19879"/>
                    </a:lnTo>
                    <a:lnTo>
                      <a:pt x="14434" y="19634"/>
                    </a:lnTo>
                    <a:lnTo>
                      <a:pt x="14487" y="19370"/>
                    </a:lnTo>
                    <a:lnTo>
                      <a:pt x="14487" y="15664"/>
                    </a:lnTo>
                    <a:lnTo>
                      <a:pt x="14591" y="15454"/>
                    </a:lnTo>
                    <a:lnTo>
                      <a:pt x="14669" y="15260"/>
                    </a:lnTo>
                    <a:lnTo>
                      <a:pt x="14774" y="15050"/>
                    </a:lnTo>
                    <a:lnTo>
                      <a:pt x="15138" y="14646"/>
                    </a:lnTo>
                    <a:lnTo>
                      <a:pt x="15581" y="14242"/>
                    </a:lnTo>
                    <a:lnTo>
                      <a:pt x="16728" y="13469"/>
                    </a:lnTo>
                    <a:lnTo>
                      <a:pt x="18030" y="12591"/>
                    </a:lnTo>
                    <a:lnTo>
                      <a:pt x="18734" y="12118"/>
                    </a:lnTo>
                    <a:lnTo>
                      <a:pt x="19333" y="11573"/>
                    </a:lnTo>
                    <a:lnTo>
                      <a:pt x="19932" y="11028"/>
                    </a:lnTo>
                    <a:lnTo>
                      <a:pt x="20479" y="10396"/>
                    </a:lnTo>
                    <a:lnTo>
                      <a:pt x="20740" y="10097"/>
                    </a:lnTo>
                    <a:lnTo>
                      <a:pt x="20948" y="9729"/>
                    </a:lnTo>
                    <a:lnTo>
                      <a:pt x="21130" y="9378"/>
                    </a:lnTo>
                    <a:lnTo>
                      <a:pt x="21287" y="8974"/>
                    </a:lnTo>
                    <a:lnTo>
                      <a:pt x="21443" y="8605"/>
                    </a:lnTo>
                    <a:lnTo>
                      <a:pt x="21548" y="8166"/>
                    </a:lnTo>
                    <a:lnTo>
                      <a:pt x="21600" y="7727"/>
                    </a:lnTo>
                    <a:lnTo>
                      <a:pt x="21600" y="6884"/>
                    </a:lnTo>
                    <a:lnTo>
                      <a:pt x="21548" y="6515"/>
                    </a:lnTo>
                    <a:lnTo>
                      <a:pt x="21496" y="6182"/>
                    </a:lnTo>
                    <a:lnTo>
                      <a:pt x="21391" y="5812"/>
                    </a:lnTo>
                    <a:lnTo>
                      <a:pt x="21287" y="5479"/>
                    </a:lnTo>
                    <a:lnTo>
                      <a:pt x="21130" y="5093"/>
                    </a:lnTo>
                    <a:lnTo>
                      <a:pt x="20948" y="4760"/>
                    </a:lnTo>
                    <a:lnTo>
                      <a:pt x="20740" y="4425"/>
                    </a:lnTo>
                    <a:lnTo>
                      <a:pt x="20531" y="4127"/>
                    </a:lnTo>
                    <a:lnTo>
                      <a:pt x="20296" y="3811"/>
                    </a:lnTo>
                    <a:lnTo>
                      <a:pt x="20036" y="3513"/>
                    </a:lnTo>
                    <a:lnTo>
                      <a:pt x="19775" y="3214"/>
                    </a:lnTo>
                    <a:lnTo>
                      <a:pt x="19124" y="2634"/>
                    </a:lnTo>
                    <a:lnTo>
                      <a:pt x="18447" y="2125"/>
                    </a:lnTo>
                    <a:lnTo>
                      <a:pt x="17691" y="1669"/>
                    </a:lnTo>
                    <a:lnTo>
                      <a:pt x="16832" y="1229"/>
                    </a:lnTo>
                    <a:lnTo>
                      <a:pt x="16388" y="1054"/>
                    </a:lnTo>
                    <a:lnTo>
                      <a:pt x="15920" y="879"/>
                    </a:lnTo>
                    <a:lnTo>
                      <a:pt x="15477" y="720"/>
                    </a:lnTo>
                    <a:lnTo>
                      <a:pt x="15034" y="580"/>
                    </a:lnTo>
                    <a:lnTo>
                      <a:pt x="14539" y="439"/>
                    </a:lnTo>
                    <a:lnTo>
                      <a:pt x="14018" y="316"/>
                    </a:lnTo>
                    <a:lnTo>
                      <a:pt x="13471" y="211"/>
                    </a:lnTo>
                    <a:lnTo>
                      <a:pt x="12975" y="140"/>
                    </a:lnTo>
                    <a:lnTo>
                      <a:pt x="12428" y="71"/>
                    </a:lnTo>
                    <a:lnTo>
                      <a:pt x="11934" y="35"/>
                    </a:lnTo>
                    <a:lnTo>
                      <a:pt x="11387" y="0"/>
                    </a:lnTo>
                    <a:lnTo>
                      <a:pt x="10213" y="0"/>
                    </a:lnTo>
                    <a:lnTo>
                      <a:pt x="9666" y="35"/>
                    </a:lnTo>
                    <a:lnTo>
                      <a:pt x="9172" y="71"/>
                    </a:lnTo>
                    <a:lnTo>
                      <a:pt x="8625" y="140"/>
                    </a:lnTo>
                    <a:lnTo>
                      <a:pt x="8129" y="211"/>
                    </a:lnTo>
                    <a:lnTo>
                      <a:pt x="7582" y="316"/>
                    </a:lnTo>
                    <a:lnTo>
                      <a:pt x="7061" y="439"/>
                    </a:lnTo>
                    <a:lnTo>
                      <a:pt x="6566" y="580"/>
                    </a:lnTo>
                    <a:lnTo>
                      <a:pt x="6123" y="720"/>
                    </a:lnTo>
                    <a:lnTo>
                      <a:pt x="5680" y="879"/>
                    </a:lnTo>
                    <a:lnTo>
                      <a:pt x="5212" y="1054"/>
                    </a:lnTo>
                    <a:lnTo>
                      <a:pt x="4768" y="1229"/>
                    </a:lnTo>
                    <a:lnTo>
                      <a:pt x="3909" y="1669"/>
                    </a:lnTo>
                    <a:lnTo>
                      <a:pt x="3153" y="2125"/>
                    </a:lnTo>
                    <a:lnTo>
                      <a:pt x="2476" y="2634"/>
                    </a:lnTo>
                    <a:lnTo>
                      <a:pt x="1825" y="3214"/>
                    </a:lnTo>
                    <a:lnTo>
                      <a:pt x="1303" y="3811"/>
                    </a:lnTo>
                    <a:lnTo>
                      <a:pt x="1069" y="4127"/>
                    </a:lnTo>
                    <a:lnTo>
                      <a:pt x="860" y="4425"/>
                    </a:lnTo>
                    <a:lnTo>
                      <a:pt x="651" y="4760"/>
                    </a:lnTo>
                    <a:lnTo>
                      <a:pt x="470" y="5093"/>
                    </a:lnTo>
                    <a:lnTo>
                      <a:pt x="313" y="5479"/>
                    </a:lnTo>
                    <a:lnTo>
                      <a:pt x="209" y="5812"/>
                    </a:lnTo>
                    <a:lnTo>
                      <a:pt x="104" y="6182"/>
                    </a:lnTo>
                    <a:lnTo>
                      <a:pt x="52" y="6515"/>
                    </a:lnTo>
                    <a:lnTo>
                      <a:pt x="0" y="6884"/>
                    </a:lnTo>
                    <a:lnTo>
                      <a:pt x="0" y="7727"/>
                    </a:lnTo>
                    <a:lnTo>
                      <a:pt x="52" y="8166"/>
                    </a:lnTo>
                    <a:lnTo>
                      <a:pt x="157" y="8605"/>
                    </a:lnTo>
                    <a:lnTo>
                      <a:pt x="313" y="8974"/>
                    </a:lnTo>
                    <a:lnTo>
                      <a:pt x="470" y="9378"/>
                    </a:lnTo>
                    <a:lnTo>
                      <a:pt x="651" y="9729"/>
                    </a:lnTo>
                    <a:lnTo>
                      <a:pt x="860" y="10097"/>
                    </a:lnTo>
                    <a:lnTo>
                      <a:pt x="1121" y="10396"/>
                    </a:lnTo>
                    <a:lnTo>
                      <a:pt x="1668" y="11028"/>
                    </a:lnTo>
                    <a:lnTo>
                      <a:pt x="2267" y="11573"/>
                    </a:lnTo>
                    <a:lnTo>
                      <a:pt x="2866" y="12118"/>
                    </a:lnTo>
                    <a:lnTo>
                      <a:pt x="3570" y="12591"/>
                    </a:lnTo>
                    <a:lnTo>
                      <a:pt x="4872" y="13469"/>
                    </a:lnTo>
                    <a:lnTo>
                      <a:pt x="6019" y="14242"/>
                    </a:lnTo>
                    <a:lnTo>
                      <a:pt x="6462" y="14646"/>
                    </a:lnTo>
                    <a:lnTo>
                      <a:pt x="6826" y="15050"/>
                    </a:lnTo>
                    <a:lnTo>
                      <a:pt x="6931" y="15260"/>
                    </a:lnTo>
                    <a:lnTo>
                      <a:pt x="7009" y="15454"/>
                    </a:lnTo>
                    <a:lnTo>
                      <a:pt x="7113" y="15664"/>
                    </a:lnTo>
                    <a:lnTo>
                      <a:pt x="7113" y="19370"/>
                    </a:lnTo>
                    <a:lnTo>
                      <a:pt x="7166" y="19634"/>
                    </a:lnTo>
                    <a:lnTo>
                      <a:pt x="7270" y="19879"/>
                    </a:lnTo>
                    <a:lnTo>
                      <a:pt x="7425" y="20107"/>
                    </a:lnTo>
                    <a:lnTo>
                      <a:pt x="7582" y="20318"/>
                    </a:lnTo>
                    <a:lnTo>
                      <a:pt x="7765" y="20511"/>
                    </a:lnTo>
                    <a:lnTo>
                      <a:pt x="7973" y="20722"/>
                    </a:lnTo>
                    <a:lnTo>
                      <a:pt x="8233" y="20881"/>
                    </a:lnTo>
                    <a:lnTo>
                      <a:pt x="8468" y="21056"/>
                    </a:lnTo>
                    <a:lnTo>
                      <a:pt x="8729" y="21196"/>
                    </a:lnTo>
                    <a:lnTo>
                      <a:pt x="9015" y="21319"/>
                    </a:lnTo>
                    <a:lnTo>
                      <a:pt x="9380" y="21425"/>
                    </a:lnTo>
                    <a:lnTo>
                      <a:pt x="9719" y="21495"/>
                    </a:lnTo>
                    <a:lnTo>
                      <a:pt x="10084" y="21565"/>
                    </a:lnTo>
                    <a:lnTo>
                      <a:pt x="10422" y="21600"/>
                    </a:lnTo>
                    <a:lnTo>
                      <a:pt x="10786" y="21600"/>
                    </a:lnTo>
                    <a:close/>
                  </a:path>
                </a:pathLst>
              </a:custGeom>
              <a:solidFill>
                <a:srgbClr val="FFFFCC">
                  <a:alpha val="100000"/>
                </a:srgbClr>
              </a:solidFill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8728" name="Shape 198"/>
              <p:cNvSpPr/>
              <p:nvPr/>
            </p:nvSpPr>
            <p:spPr>
              <a:xfrm>
                <a:off x="192699" y="403848"/>
                <a:ext cx="224224" cy="408299"/>
              </a:xfrm>
              <a:custGeom>
                <a:avLst/>
                <a:gdLst/>
                <a:ahLst/>
                <a:cxnLst>
                  <a:cxn ang="0">
                    <a:pos x="112112" y="204150"/>
                  </a:cxn>
                  <a:cxn ang="5898240">
                    <a:pos x="112112" y="204150"/>
                  </a:cxn>
                  <a:cxn ang="11796480">
                    <a:pos x="112112" y="204150"/>
                  </a:cxn>
                  <a:cxn ang="17694720">
                    <a:pos x="112112" y="204150"/>
                  </a:cxn>
                </a:cxnLst>
                <a:pathLst>
                  <a:path w="21600" h="21600">
                    <a:moveTo>
                      <a:pt x="6354" y="10918"/>
                    </a:moveTo>
                    <a:lnTo>
                      <a:pt x="4448" y="5578"/>
                    </a:lnTo>
                    <a:lnTo>
                      <a:pt x="1060" y="1305"/>
                    </a:lnTo>
                    <a:lnTo>
                      <a:pt x="0" y="235"/>
                    </a:lnTo>
                    <a:lnTo>
                      <a:pt x="4448" y="1424"/>
                    </a:lnTo>
                    <a:lnTo>
                      <a:pt x="7835" y="0"/>
                    </a:lnTo>
                    <a:lnTo>
                      <a:pt x="11647" y="1305"/>
                    </a:lnTo>
                    <a:lnTo>
                      <a:pt x="14610" y="0"/>
                    </a:lnTo>
                    <a:lnTo>
                      <a:pt x="17576" y="1186"/>
                    </a:lnTo>
                    <a:lnTo>
                      <a:pt x="21600" y="235"/>
                    </a:lnTo>
                    <a:lnTo>
                      <a:pt x="16304" y="6053"/>
                    </a:lnTo>
                    <a:lnTo>
                      <a:pt x="14822" y="10918"/>
                    </a:lnTo>
                    <a:moveTo>
                      <a:pt x="778" y="14359"/>
                    </a:moveTo>
                    <a:lnTo>
                      <a:pt x="20681" y="14359"/>
                    </a:lnTo>
                    <a:lnTo>
                      <a:pt x="20681" y="16852"/>
                    </a:lnTo>
                    <a:lnTo>
                      <a:pt x="778" y="16814"/>
                    </a:lnTo>
                    <a:lnTo>
                      <a:pt x="778" y="19226"/>
                    </a:lnTo>
                    <a:lnTo>
                      <a:pt x="20681" y="19304"/>
                    </a:lnTo>
                    <a:lnTo>
                      <a:pt x="20752" y="21600"/>
                    </a:lnTo>
                    <a:lnTo>
                      <a:pt x="848" y="21600"/>
                    </a:lnTo>
                  </a:path>
                </a:pathLst>
              </a:custGeom>
              <a:noFill/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8726" name="Shape 200"/>
            <p:cNvSpPr/>
            <p:nvPr/>
          </p:nvSpPr>
          <p:spPr>
            <a:xfrm>
              <a:off x="573891" y="287311"/>
              <a:ext cx="7786711" cy="596902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45719" tIns="45719" rIns="45719" bIns="45719">
              <a:spAutoFit/>
            </a:bodyPr>
            <a:p>
              <a:pPr eaLnBrk="1">
                <a:buNone/>
              </a:pPr>
              <a:r>
                <a:rPr lang="zh-CN" altLang="en-US" sz="4000">
                  <a:solidFill>
                    <a:srgbClr val="A6A6A6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练习</a:t>
              </a:r>
              <a:endPara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sp>
        <p:nvSpPr>
          <p:cNvPr id="202" name="Shape 202"/>
          <p:cNvSpPr/>
          <p:nvPr/>
        </p:nvSpPr>
        <p:spPr>
          <a:xfrm>
            <a:off x="723900" y="2470150"/>
            <a:ext cx="6057900" cy="346075"/>
          </a:xfrm>
          <a:prstGeom prst="rect">
            <a:avLst/>
          </a:prstGeom>
          <a:ln w="12700">
            <a:miter lim="400000"/>
          </a:ln>
          <a:effectLst>
            <a:outerShdw blurRad="50800" dist="50800" dir="16200000" rotWithShape="0">
              <a:srgbClr val="FFFFFF">
                <a:alpha val="0"/>
              </a:srgbClr>
            </a:outerShdw>
          </a:effectLst>
        </p:spPr>
        <p:txBody>
          <a:bodyPr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1. 久坐办公室的人有时间一定要站</a:t>
            </a:r>
            <a:r>
              <a:rPr kumimoji="0" sz="20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 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活动活动。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6910388" y="1858963"/>
            <a:ext cx="612775" cy="346075"/>
          </a:xfrm>
          <a:prstGeom prst="rect">
            <a:avLst/>
          </a:prstGeom>
          <a:ln w="12700">
            <a:miter lim="400000"/>
          </a:ln>
          <a:effectLst>
            <a:outerShdw blurRad="50800" dist="50800" dir="16200000" rotWithShape="0">
              <a:srgbClr val="FFFFFF">
                <a:alpha val="0"/>
              </a:srgbClr>
            </a:outerShdw>
          </a:effec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出来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204" name="Shape 204"/>
          <p:cNvSpPr/>
          <p:nvPr/>
        </p:nvSpPr>
        <p:spPr>
          <a:xfrm>
            <a:off x="7799388" y="1863725"/>
            <a:ext cx="611188" cy="344488"/>
          </a:xfrm>
          <a:prstGeom prst="rect">
            <a:avLst/>
          </a:prstGeom>
          <a:ln w="12700">
            <a:miter lim="400000"/>
          </a:ln>
          <a:effectLst>
            <a:outerShdw blurRad="50800" dist="50800" dir="16200000" rotWithShape="0">
              <a:srgbClr val="FFFFFF">
                <a:alpha val="0"/>
              </a:srgbClr>
            </a:outerShdw>
          </a:effec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起来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720725" y="3209925"/>
            <a:ext cx="5203825" cy="347663"/>
          </a:xfrm>
          <a:prstGeom prst="rect">
            <a:avLst/>
          </a:prstGeom>
          <a:ln w="12700">
            <a:miter lim="400000"/>
          </a:ln>
          <a:effectLst>
            <a:outerShdw blurRad="50800" dist="50800" dir="16200000" rotWithShape="0">
              <a:srgbClr val="FFFFFF">
                <a:alpha val="0"/>
              </a:srgbClr>
            </a:outerShdw>
          </a:effec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2. 这个主意好像是三班的一个学生想</a:t>
            </a:r>
            <a:r>
              <a:rPr kumimoji="0" sz="20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  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的。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206" name="Shape 206"/>
          <p:cNvSpPr/>
          <p:nvPr/>
        </p:nvSpPr>
        <p:spPr>
          <a:xfrm>
            <a:off x="720725" y="3881438"/>
            <a:ext cx="5394325" cy="349250"/>
          </a:xfrm>
          <a:prstGeom prst="rect">
            <a:avLst/>
          </a:prstGeom>
          <a:ln w="12700">
            <a:miter lim="400000"/>
          </a:ln>
          <a:effectLst>
            <a:outerShdw blurRad="50800" dist="50800" dir="16200000" rotWithShape="0">
              <a:srgbClr val="FFFFFF">
                <a:alpha val="0"/>
              </a:srgbClr>
            </a:outerShdw>
          </a:effec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3. 声音听着挺熟悉的，不过我一下子想不</a:t>
            </a:r>
            <a:r>
              <a:rPr kumimoji="0" sz="20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 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。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207" name="Shape 207"/>
          <p:cNvSpPr/>
          <p:nvPr/>
        </p:nvSpPr>
        <p:spPr>
          <a:xfrm>
            <a:off x="727075" y="4538663"/>
            <a:ext cx="5824538" cy="598488"/>
          </a:xfrm>
          <a:prstGeom prst="rect">
            <a:avLst/>
          </a:prstGeom>
          <a:ln w="12700">
            <a:miter lim="400000"/>
          </a:ln>
          <a:effectLst>
            <a:outerShdw blurRad="50800" dist="50800" dir="16200000" rotWithShape="0">
              <a:srgbClr val="FFFFFF">
                <a:alpha val="0"/>
              </a:srgbClr>
            </a:outerShdw>
          </a:effectLst>
        </p:spPr>
        <p:txBody>
          <a:bodyPr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4. 遇到麻烦事时，你应该想一些办法让自己从不高兴的心情中走____。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208" name="Shape 208"/>
          <p:cNvSpPr/>
          <p:nvPr/>
        </p:nvSpPr>
        <p:spPr>
          <a:xfrm>
            <a:off x="727075" y="5257800"/>
            <a:ext cx="6054725" cy="346075"/>
          </a:xfrm>
          <a:prstGeom prst="rect">
            <a:avLst/>
          </a:prstGeom>
          <a:ln w="12700">
            <a:miter lim="400000"/>
          </a:ln>
          <a:effectLst>
            <a:outerShdw blurRad="50800" dist="50800" dir="16200000" rotWithShape="0">
              <a:srgbClr val="FFFFFF">
                <a:alpha val="0"/>
              </a:srgbClr>
            </a:outerShdw>
          </a:effectLst>
        </p:spPr>
        <p:txBody>
          <a:bodyPr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5. 你回去后把今天大家在会上提的意见都整理____。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28713" name="Shape 209"/>
          <p:cNvSpPr/>
          <p:nvPr/>
        </p:nvSpPr>
        <p:spPr>
          <a:xfrm>
            <a:off x="3886200" y="862013"/>
            <a:ext cx="298450" cy="382587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✓</a:t>
            </a:r>
            <a:endParaRPr lang="en-US" altLang="zh-CN" sz="20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28714" name="Shape 210"/>
          <p:cNvSpPr/>
          <p:nvPr/>
        </p:nvSpPr>
        <p:spPr>
          <a:xfrm>
            <a:off x="4495800" y="862013"/>
            <a:ext cx="298450" cy="344487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✕</a:t>
            </a:r>
            <a:endParaRPr lang="en-US" altLang="zh-CN" sz="20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211" name="Shape 211"/>
          <p:cNvSpPr/>
          <p:nvPr/>
        </p:nvSpPr>
        <p:spPr>
          <a:xfrm>
            <a:off x="7010400" y="3341688"/>
            <a:ext cx="298450" cy="382587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✓</a:t>
            </a:r>
            <a:endParaRPr lang="en-US" altLang="zh-CN" sz="20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7010400" y="2579688"/>
            <a:ext cx="298450" cy="344487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✕</a:t>
            </a:r>
            <a:endParaRPr lang="en-US" altLang="zh-CN" sz="20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7940675" y="2579688"/>
            <a:ext cx="298450" cy="382587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✓</a:t>
            </a:r>
            <a:endParaRPr lang="en-US" altLang="zh-CN" sz="20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7924800" y="3341688"/>
            <a:ext cx="298450" cy="344487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✕</a:t>
            </a:r>
            <a:endParaRPr lang="en-US" altLang="zh-CN" sz="20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215" name="Shape 215"/>
          <p:cNvSpPr/>
          <p:nvPr/>
        </p:nvSpPr>
        <p:spPr>
          <a:xfrm>
            <a:off x="7019925" y="4005263"/>
            <a:ext cx="298450" cy="344487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✕</a:t>
            </a:r>
            <a:endParaRPr lang="en-US" altLang="zh-CN" sz="20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7950200" y="4005263"/>
            <a:ext cx="298450" cy="382587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✓</a:t>
            </a:r>
            <a:endParaRPr lang="en-US" altLang="zh-CN" sz="20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217" name="Shape 217"/>
          <p:cNvSpPr/>
          <p:nvPr/>
        </p:nvSpPr>
        <p:spPr>
          <a:xfrm>
            <a:off x="7010400" y="4684713"/>
            <a:ext cx="298450" cy="3841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✓</a:t>
            </a:r>
            <a:endParaRPr lang="en-US" altLang="zh-CN" sz="20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218" name="Shape 218"/>
          <p:cNvSpPr/>
          <p:nvPr/>
        </p:nvSpPr>
        <p:spPr>
          <a:xfrm>
            <a:off x="7956550" y="4684713"/>
            <a:ext cx="296863" cy="3460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✕</a:t>
            </a:r>
            <a:endParaRPr lang="en-US" altLang="zh-CN" sz="20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219" name="Shape 219"/>
          <p:cNvSpPr/>
          <p:nvPr/>
        </p:nvSpPr>
        <p:spPr>
          <a:xfrm>
            <a:off x="7019925" y="5405438"/>
            <a:ext cx="298450" cy="382587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✓</a:t>
            </a:r>
            <a:endParaRPr lang="en-US" altLang="zh-CN" sz="20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7934325" y="5405438"/>
            <a:ext cx="298450" cy="344487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✕</a:t>
            </a:r>
            <a:endParaRPr lang="en-US" altLang="zh-CN" sz="20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858000" y="3342640"/>
            <a:ext cx="1686560" cy="354965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ctr" forceAA="0">
            <a:sp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 panose="020F0702030404030204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858000" y="2620010"/>
            <a:ext cx="1686560" cy="354965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ctr" forceAA="0">
            <a:sp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 panose="020F0702030404030204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858000" y="4037330"/>
            <a:ext cx="1686560" cy="354965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ctr" forceAA="0">
            <a:sp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 panose="020F0702030404030204"/>
            </a:endParaRPr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6858000" y="4759960"/>
            <a:ext cx="1686560" cy="354965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ctr" forceAA="0">
            <a:sp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 panose="020F0702030404030204"/>
            </a:endParaRPr>
          </a:p>
        </p:txBody>
      </p:sp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6858000" y="5418455"/>
            <a:ext cx="1686560" cy="354965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ctr" forceAA="0">
            <a:sp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 panose="020F07020304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  <p:bldLst>
      <p:bldP spid="202" grpId="0" animBg="1" advAuto="1000"/>
      <p:bldP spid="205" grpId="0" animBg="1" advAuto="1000"/>
      <p:bldP spid="206" grpId="0" animBg="1" advAuto="1000"/>
      <p:bldP spid="207" grpId="0" animBg="1" advAuto="1000"/>
      <p:bldP spid="208" grpId="0" animBg="1" advAuto="1000"/>
      <p:bldP spid="211" grpId="0" animBg="1" advAuto="1000"/>
      <p:bldP spid="212" grpId="0" animBg="1" advAuto="1000"/>
      <p:bldP spid="213" grpId="0" animBg="1" advAuto="1000"/>
      <p:bldP spid="214" grpId="0" animBg="1" advAuto="1000"/>
      <p:bldP spid="215" grpId="0" animBg="1" advAuto="1000"/>
      <p:bldP spid="216" grpId="0" animBg="1" advAuto="1000"/>
      <p:bldP spid="217" grpId="0" animBg="1" advAuto="1000"/>
      <p:bldP spid="218" grpId="0" animBg="1" advAuto="1000"/>
      <p:bldP spid="219" grpId="0" animBg="1" advAuto="1000"/>
      <p:bldP spid="220" grpId="0" animBg="1" advAuto="100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Shape 222"/>
          <p:cNvSpPr/>
          <p:nvPr/>
        </p:nvSpPr>
        <p:spPr>
          <a:xfrm>
            <a:off x="1071563" y="487363"/>
            <a:ext cx="8072437" cy="596900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eaLnBrk="1">
              <a:buNone/>
            </a:pPr>
            <a:r>
              <a: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课文</a:t>
            </a:r>
            <a:endParaRPr lang="zh-CN" altLang="en-US" sz="4000">
              <a:solidFill>
                <a:srgbClr val="A6A6A6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29699" name="Group 225"/>
          <p:cNvGrpSpPr/>
          <p:nvPr/>
        </p:nvGrpSpPr>
        <p:grpSpPr>
          <a:xfrm>
            <a:off x="287338" y="228600"/>
            <a:ext cx="608012" cy="919163"/>
            <a:chOff x="0" y="0"/>
            <a:chExt cx="607419" cy="919824"/>
          </a:xfrm>
        </p:grpSpPr>
        <p:sp>
          <p:nvSpPr>
            <p:cNvPr id="29702" name="Shape 223"/>
            <p:cNvSpPr/>
            <p:nvPr/>
          </p:nvSpPr>
          <p:spPr>
            <a:xfrm>
              <a:off x="0" y="0"/>
              <a:ext cx="607420" cy="919825"/>
            </a:xfrm>
            <a:custGeom>
              <a:avLst/>
              <a:gdLst/>
              <a:ahLst/>
              <a:cxnLst>
                <a:cxn ang="0">
                  <a:pos x="303710" y="459913"/>
                </a:cxn>
                <a:cxn ang="5898240">
                  <a:pos x="303710" y="459913"/>
                </a:cxn>
                <a:cxn ang="11796480">
                  <a:pos x="303710" y="459913"/>
                </a:cxn>
                <a:cxn ang="17694720">
                  <a:pos x="303710" y="459913"/>
                </a:cxn>
              </a:cxnLst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FCC">
                <a:alpha val="100000"/>
              </a:srgbClr>
            </a:solidFill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9703" name="Shape 224"/>
            <p:cNvSpPr/>
            <p:nvPr/>
          </p:nvSpPr>
          <p:spPr>
            <a:xfrm>
              <a:off x="192699" y="403848"/>
              <a:ext cx="224224" cy="408299"/>
            </a:xfrm>
            <a:custGeom>
              <a:avLst/>
              <a:gdLst/>
              <a:ahLst/>
              <a:cxnLst>
                <a:cxn ang="0">
                  <a:pos x="112112" y="204150"/>
                </a:cxn>
                <a:cxn ang="5898240">
                  <a:pos x="112112" y="204150"/>
                </a:cxn>
                <a:cxn ang="11796480">
                  <a:pos x="112112" y="204150"/>
                </a:cxn>
                <a:cxn ang="17694720">
                  <a:pos x="112112" y="204150"/>
                </a:cxn>
              </a:cxnLst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26" name="Shape 226"/>
          <p:cNvSpPr/>
          <p:nvPr/>
        </p:nvSpPr>
        <p:spPr>
          <a:xfrm>
            <a:off x="1219200" y="1447800"/>
            <a:ext cx="7672388" cy="2225675"/>
          </a:xfrm>
          <a:prstGeom prst="rect">
            <a:avLst/>
          </a:prstGeom>
          <a:ln w="12700">
            <a:miter lim="400000"/>
          </a:ln>
          <a:effectLst>
            <a:outerShdw blurRad="38100" dist="20000" dir="702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听录音，回答问题：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>
                <a:latin typeface="华文细黑"/>
                <a:ea typeface="华文细黑"/>
                <a:cs typeface="华文细黑"/>
                <a:sym typeface="华文细黑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>
                <a:latin typeface="华文细黑"/>
                <a:ea typeface="华文细黑"/>
                <a:cs typeface="华文细黑"/>
                <a:sym typeface="华文细黑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457200" marR="0" lvl="0" indent="-4572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rabicPeriod"/>
              <a:defRPr sz="24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马克认为安娜中国舞跳得好的原因可能是什么？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>
                <a:latin typeface="华文细黑"/>
                <a:ea typeface="华文细黑"/>
                <a:cs typeface="华文细黑"/>
                <a:sym typeface="华文细黑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>
                <a:latin typeface="华文细黑"/>
                <a:ea typeface="华文细黑"/>
                <a:cs typeface="华文细黑"/>
                <a:sym typeface="华文细黑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2.　马克的那个动作做得正确吗？那个动作应该怎么做？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0722" name="Group 233"/>
          <p:cNvGrpSpPr/>
          <p:nvPr/>
        </p:nvGrpSpPr>
        <p:grpSpPr>
          <a:xfrm>
            <a:off x="287338" y="228600"/>
            <a:ext cx="8699500" cy="919163"/>
            <a:chOff x="0" y="0"/>
            <a:chExt cx="8698936" cy="919824"/>
          </a:xfrm>
        </p:grpSpPr>
        <p:sp>
          <p:nvSpPr>
            <p:cNvPr id="30730" name="Shape 229"/>
            <p:cNvSpPr/>
            <p:nvPr/>
          </p:nvSpPr>
          <p:spPr>
            <a:xfrm>
              <a:off x="626507" y="307615"/>
              <a:ext cx="8072430" cy="596902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45719" tIns="45719" rIns="45719" bIns="45719">
              <a:spAutoFit/>
            </a:bodyPr>
            <a:p>
              <a:pPr eaLnBrk="1">
                <a:buNone/>
              </a:pPr>
              <a:r>
                <a:rPr lang="zh-CN" altLang="en-US" sz="4000">
                  <a:solidFill>
                    <a:srgbClr val="A6A6A6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课文（三）</a:t>
              </a:r>
              <a:endPara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grpSp>
          <p:nvGrpSpPr>
            <p:cNvPr id="30731" name="Group 232"/>
            <p:cNvGrpSpPr/>
            <p:nvPr/>
          </p:nvGrpSpPr>
          <p:grpSpPr>
            <a:xfrm>
              <a:off x="0" y="0"/>
              <a:ext cx="607420" cy="919825"/>
              <a:chOff x="0" y="0"/>
              <a:chExt cx="607419" cy="919824"/>
            </a:xfrm>
          </p:grpSpPr>
          <p:sp>
            <p:nvSpPr>
              <p:cNvPr id="30732" name="Shape 230"/>
              <p:cNvSpPr/>
              <p:nvPr/>
            </p:nvSpPr>
            <p:spPr>
              <a:xfrm>
                <a:off x="0" y="0"/>
                <a:ext cx="607420" cy="919825"/>
              </a:xfrm>
              <a:custGeom>
                <a:avLst/>
                <a:gdLst/>
                <a:ahLst/>
                <a:cxnLst>
                  <a:cxn ang="0">
                    <a:pos x="303710" y="459913"/>
                  </a:cxn>
                  <a:cxn ang="5898240">
                    <a:pos x="303710" y="459913"/>
                  </a:cxn>
                  <a:cxn ang="11796480">
                    <a:pos x="303710" y="459913"/>
                  </a:cxn>
                  <a:cxn ang="17694720">
                    <a:pos x="303710" y="459913"/>
                  </a:cxn>
                </a:cxnLst>
                <a:pathLst>
                  <a:path w="21600" h="21600">
                    <a:moveTo>
                      <a:pt x="10786" y="21600"/>
                    </a:moveTo>
                    <a:lnTo>
                      <a:pt x="11178" y="21600"/>
                    </a:lnTo>
                    <a:lnTo>
                      <a:pt x="11516" y="21565"/>
                    </a:lnTo>
                    <a:lnTo>
                      <a:pt x="11881" y="21495"/>
                    </a:lnTo>
                    <a:lnTo>
                      <a:pt x="12220" y="21425"/>
                    </a:lnTo>
                    <a:lnTo>
                      <a:pt x="12585" y="21319"/>
                    </a:lnTo>
                    <a:lnTo>
                      <a:pt x="12871" y="21196"/>
                    </a:lnTo>
                    <a:lnTo>
                      <a:pt x="13132" y="21056"/>
                    </a:lnTo>
                    <a:lnTo>
                      <a:pt x="13367" y="20881"/>
                    </a:lnTo>
                    <a:lnTo>
                      <a:pt x="13627" y="20722"/>
                    </a:lnTo>
                    <a:lnTo>
                      <a:pt x="13835" y="20511"/>
                    </a:lnTo>
                    <a:lnTo>
                      <a:pt x="14018" y="20318"/>
                    </a:lnTo>
                    <a:lnTo>
                      <a:pt x="14174" y="20107"/>
                    </a:lnTo>
                    <a:lnTo>
                      <a:pt x="14330" y="19879"/>
                    </a:lnTo>
                    <a:lnTo>
                      <a:pt x="14434" y="19634"/>
                    </a:lnTo>
                    <a:lnTo>
                      <a:pt x="14487" y="19370"/>
                    </a:lnTo>
                    <a:lnTo>
                      <a:pt x="14487" y="15664"/>
                    </a:lnTo>
                    <a:lnTo>
                      <a:pt x="14591" y="15454"/>
                    </a:lnTo>
                    <a:lnTo>
                      <a:pt x="14669" y="15260"/>
                    </a:lnTo>
                    <a:lnTo>
                      <a:pt x="14774" y="15050"/>
                    </a:lnTo>
                    <a:lnTo>
                      <a:pt x="15138" y="14646"/>
                    </a:lnTo>
                    <a:lnTo>
                      <a:pt x="15581" y="14242"/>
                    </a:lnTo>
                    <a:lnTo>
                      <a:pt x="16728" y="13469"/>
                    </a:lnTo>
                    <a:lnTo>
                      <a:pt x="18030" y="12591"/>
                    </a:lnTo>
                    <a:lnTo>
                      <a:pt x="18734" y="12118"/>
                    </a:lnTo>
                    <a:lnTo>
                      <a:pt x="19333" y="11573"/>
                    </a:lnTo>
                    <a:lnTo>
                      <a:pt x="19932" y="11028"/>
                    </a:lnTo>
                    <a:lnTo>
                      <a:pt x="20479" y="10396"/>
                    </a:lnTo>
                    <a:lnTo>
                      <a:pt x="20740" y="10097"/>
                    </a:lnTo>
                    <a:lnTo>
                      <a:pt x="20948" y="9729"/>
                    </a:lnTo>
                    <a:lnTo>
                      <a:pt x="21130" y="9378"/>
                    </a:lnTo>
                    <a:lnTo>
                      <a:pt x="21287" y="8974"/>
                    </a:lnTo>
                    <a:lnTo>
                      <a:pt x="21443" y="8605"/>
                    </a:lnTo>
                    <a:lnTo>
                      <a:pt x="21548" y="8166"/>
                    </a:lnTo>
                    <a:lnTo>
                      <a:pt x="21600" y="7727"/>
                    </a:lnTo>
                    <a:lnTo>
                      <a:pt x="21600" y="6884"/>
                    </a:lnTo>
                    <a:lnTo>
                      <a:pt x="21548" y="6515"/>
                    </a:lnTo>
                    <a:lnTo>
                      <a:pt x="21496" y="6182"/>
                    </a:lnTo>
                    <a:lnTo>
                      <a:pt x="21391" y="5812"/>
                    </a:lnTo>
                    <a:lnTo>
                      <a:pt x="21287" y="5479"/>
                    </a:lnTo>
                    <a:lnTo>
                      <a:pt x="21130" y="5093"/>
                    </a:lnTo>
                    <a:lnTo>
                      <a:pt x="20948" y="4760"/>
                    </a:lnTo>
                    <a:lnTo>
                      <a:pt x="20740" y="4425"/>
                    </a:lnTo>
                    <a:lnTo>
                      <a:pt x="20531" y="4127"/>
                    </a:lnTo>
                    <a:lnTo>
                      <a:pt x="20296" y="3811"/>
                    </a:lnTo>
                    <a:lnTo>
                      <a:pt x="20036" y="3513"/>
                    </a:lnTo>
                    <a:lnTo>
                      <a:pt x="19775" y="3214"/>
                    </a:lnTo>
                    <a:lnTo>
                      <a:pt x="19124" y="2634"/>
                    </a:lnTo>
                    <a:lnTo>
                      <a:pt x="18447" y="2125"/>
                    </a:lnTo>
                    <a:lnTo>
                      <a:pt x="17691" y="1669"/>
                    </a:lnTo>
                    <a:lnTo>
                      <a:pt x="16832" y="1229"/>
                    </a:lnTo>
                    <a:lnTo>
                      <a:pt x="16388" y="1054"/>
                    </a:lnTo>
                    <a:lnTo>
                      <a:pt x="15920" y="879"/>
                    </a:lnTo>
                    <a:lnTo>
                      <a:pt x="15477" y="720"/>
                    </a:lnTo>
                    <a:lnTo>
                      <a:pt x="15034" y="580"/>
                    </a:lnTo>
                    <a:lnTo>
                      <a:pt x="14539" y="439"/>
                    </a:lnTo>
                    <a:lnTo>
                      <a:pt x="14018" y="316"/>
                    </a:lnTo>
                    <a:lnTo>
                      <a:pt x="13471" y="211"/>
                    </a:lnTo>
                    <a:lnTo>
                      <a:pt x="12975" y="140"/>
                    </a:lnTo>
                    <a:lnTo>
                      <a:pt x="12428" y="71"/>
                    </a:lnTo>
                    <a:lnTo>
                      <a:pt x="11934" y="35"/>
                    </a:lnTo>
                    <a:lnTo>
                      <a:pt x="11387" y="0"/>
                    </a:lnTo>
                    <a:lnTo>
                      <a:pt x="10213" y="0"/>
                    </a:lnTo>
                    <a:lnTo>
                      <a:pt x="9666" y="35"/>
                    </a:lnTo>
                    <a:lnTo>
                      <a:pt x="9172" y="71"/>
                    </a:lnTo>
                    <a:lnTo>
                      <a:pt x="8625" y="140"/>
                    </a:lnTo>
                    <a:lnTo>
                      <a:pt x="8129" y="211"/>
                    </a:lnTo>
                    <a:lnTo>
                      <a:pt x="7582" y="316"/>
                    </a:lnTo>
                    <a:lnTo>
                      <a:pt x="7061" y="439"/>
                    </a:lnTo>
                    <a:lnTo>
                      <a:pt x="6566" y="580"/>
                    </a:lnTo>
                    <a:lnTo>
                      <a:pt x="6123" y="720"/>
                    </a:lnTo>
                    <a:lnTo>
                      <a:pt x="5680" y="879"/>
                    </a:lnTo>
                    <a:lnTo>
                      <a:pt x="5212" y="1054"/>
                    </a:lnTo>
                    <a:lnTo>
                      <a:pt x="4768" y="1229"/>
                    </a:lnTo>
                    <a:lnTo>
                      <a:pt x="3909" y="1669"/>
                    </a:lnTo>
                    <a:lnTo>
                      <a:pt x="3153" y="2125"/>
                    </a:lnTo>
                    <a:lnTo>
                      <a:pt x="2476" y="2634"/>
                    </a:lnTo>
                    <a:lnTo>
                      <a:pt x="1825" y="3214"/>
                    </a:lnTo>
                    <a:lnTo>
                      <a:pt x="1303" y="3811"/>
                    </a:lnTo>
                    <a:lnTo>
                      <a:pt x="1069" y="4127"/>
                    </a:lnTo>
                    <a:lnTo>
                      <a:pt x="860" y="4425"/>
                    </a:lnTo>
                    <a:lnTo>
                      <a:pt x="651" y="4760"/>
                    </a:lnTo>
                    <a:lnTo>
                      <a:pt x="470" y="5093"/>
                    </a:lnTo>
                    <a:lnTo>
                      <a:pt x="313" y="5479"/>
                    </a:lnTo>
                    <a:lnTo>
                      <a:pt x="209" y="5812"/>
                    </a:lnTo>
                    <a:lnTo>
                      <a:pt x="104" y="6182"/>
                    </a:lnTo>
                    <a:lnTo>
                      <a:pt x="52" y="6515"/>
                    </a:lnTo>
                    <a:lnTo>
                      <a:pt x="0" y="6884"/>
                    </a:lnTo>
                    <a:lnTo>
                      <a:pt x="0" y="7727"/>
                    </a:lnTo>
                    <a:lnTo>
                      <a:pt x="52" y="8166"/>
                    </a:lnTo>
                    <a:lnTo>
                      <a:pt x="157" y="8605"/>
                    </a:lnTo>
                    <a:lnTo>
                      <a:pt x="313" y="8974"/>
                    </a:lnTo>
                    <a:lnTo>
                      <a:pt x="470" y="9378"/>
                    </a:lnTo>
                    <a:lnTo>
                      <a:pt x="651" y="9729"/>
                    </a:lnTo>
                    <a:lnTo>
                      <a:pt x="860" y="10097"/>
                    </a:lnTo>
                    <a:lnTo>
                      <a:pt x="1121" y="10396"/>
                    </a:lnTo>
                    <a:lnTo>
                      <a:pt x="1668" y="11028"/>
                    </a:lnTo>
                    <a:lnTo>
                      <a:pt x="2267" y="11573"/>
                    </a:lnTo>
                    <a:lnTo>
                      <a:pt x="2866" y="12118"/>
                    </a:lnTo>
                    <a:lnTo>
                      <a:pt x="3570" y="12591"/>
                    </a:lnTo>
                    <a:lnTo>
                      <a:pt x="4872" y="13469"/>
                    </a:lnTo>
                    <a:lnTo>
                      <a:pt x="6019" y="14242"/>
                    </a:lnTo>
                    <a:lnTo>
                      <a:pt x="6462" y="14646"/>
                    </a:lnTo>
                    <a:lnTo>
                      <a:pt x="6826" y="15050"/>
                    </a:lnTo>
                    <a:lnTo>
                      <a:pt x="6931" y="15260"/>
                    </a:lnTo>
                    <a:lnTo>
                      <a:pt x="7009" y="15454"/>
                    </a:lnTo>
                    <a:lnTo>
                      <a:pt x="7113" y="15664"/>
                    </a:lnTo>
                    <a:lnTo>
                      <a:pt x="7113" y="19370"/>
                    </a:lnTo>
                    <a:lnTo>
                      <a:pt x="7166" y="19634"/>
                    </a:lnTo>
                    <a:lnTo>
                      <a:pt x="7270" y="19879"/>
                    </a:lnTo>
                    <a:lnTo>
                      <a:pt x="7425" y="20107"/>
                    </a:lnTo>
                    <a:lnTo>
                      <a:pt x="7582" y="20318"/>
                    </a:lnTo>
                    <a:lnTo>
                      <a:pt x="7765" y="20511"/>
                    </a:lnTo>
                    <a:lnTo>
                      <a:pt x="7973" y="20722"/>
                    </a:lnTo>
                    <a:lnTo>
                      <a:pt x="8233" y="20881"/>
                    </a:lnTo>
                    <a:lnTo>
                      <a:pt x="8468" y="21056"/>
                    </a:lnTo>
                    <a:lnTo>
                      <a:pt x="8729" y="21196"/>
                    </a:lnTo>
                    <a:lnTo>
                      <a:pt x="9015" y="21319"/>
                    </a:lnTo>
                    <a:lnTo>
                      <a:pt x="9380" y="21425"/>
                    </a:lnTo>
                    <a:lnTo>
                      <a:pt x="9719" y="21495"/>
                    </a:lnTo>
                    <a:lnTo>
                      <a:pt x="10084" y="21565"/>
                    </a:lnTo>
                    <a:lnTo>
                      <a:pt x="10422" y="21600"/>
                    </a:lnTo>
                    <a:lnTo>
                      <a:pt x="10786" y="21600"/>
                    </a:lnTo>
                    <a:close/>
                  </a:path>
                </a:pathLst>
              </a:custGeom>
              <a:solidFill>
                <a:srgbClr val="FFFFCC">
                  <a:alpha val="100000"/>
                </a:srgbClr>
              </a:solidFill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0733" name="Shape 231"/>
              <p:cNvSpPr/>
              <p:nvPr/>
            </p:nvSpPr>
            <p:spPr>
              <a:xfrm>
                <a:off x="192699" y="403848"/>
                <a:ext cx="224224" cy="408299"/>
              </a:xfrm>
              <a:custGeom>
                <a:avLst/>
                <a:gdLst/>
                <a:ahLst/>
                <a:cxnLst>
                  <a:cxn ang="0">
                    <a:pos x="112112" y="204150"/>
                  </a:cxn>
                  <a:cxn ang="5898240">
                    <a:pos x="112112" y="204150"/>
                  </a:cxn>
                  <a:cxn ang="11796480">
                    <a:pos x="112112" y="204150"/>
                  </a:cxn>
                  <a:cxn ang="17694720">
                    <a:pos x="112112" y="204150"/>
                  </a:cxn>
                </a:cxnLst>
                <a:pathLst>
                  <a:path w="21600" h="21600">
                    <a:moveTo>
                      <a:pt x="6354" y="10918"/>
                    </a:moveTo>
                    <a:lnTo>
                      <a:pt x="4448" y="5578"/>
                    </a:lnTo>
                    <a:lnTo>
                      <a:pt x="1060" y="1305"/>
                    </a:lnTo>
                    <a:lnTo>
                      <a:pt x="0" y="235"/>
                    </a:lnTo>
                    <a:lnTo>
                      <a:pt x="4448" y="1424"/>
                    </a:lnTo>
                    <a:lnTo>
                      <a:pt x="7835" y="0"/>
                    </a:lnTo>
                    <a:lnTo>
                      <a:pt x="11647" y="1305"/>
                    </a:lnTo>
                    <a:lnTo>
                      <a:pt x="14610" y="0"/>
                    </a:lnTo>
                    <a:lnTo>
                      <a:pt x="17576" y="1186"/>
                    </a:lnTo>
                    <a:lnTo>
                      <a:pt x="21600" y="235"/>
                    </a:lnTo>
                    <a:lnTo>
                      <a:pt x="16304" y="6053"/>
                    </a:lnTo>
                    <a:lnTo>
                      <a:pt x="14822" y="10918"/>
                    </a:lnTo>
                    <a:moveTo>
                      <a:pt x="778" y="14359"/>
                    </a:moveTo>
                    <a:lnTo>
                      <a:pt x="20681" y="14359"/>
                    </a:lnTo>
                    <a:lnTo>
                      <a:pt x="20681" y="16852"/>
                    </a:lnTo>
                    <a:lnTo>
                      <a:pt x="778" y="16814"/>
                    </a:lnTo>
                    <a:lnTo>
                      <a:pt x="778" y="19226"/>
                    </a:lnTo>
                    <a:lnTo>
                      <a:pt x="20681" y="19304"/>
                    </a:lnTo>
                    <a:lnTo>
                      <a:pt x="20752" y="21600"/>
                    </a:lnTo>
                    <a:lnTo>
                      <a:pt x="848" y="21600"/>
                    </a:lnTo>
                  </a:path>
                </a:pathLst>
              </a:custGeom>
              <a:noFill/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234" name="Shape 234"/>
          <p:cNvSpPr/>
          <p:nvPr/>
        </p:nvSpPr>
        <p:spPr>
          <a:xfrm>
            <a:off x="2895600" y="1201738"/>
            <a:ext cx="3762375" cy="3968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1"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安娜帮助马克练习舞蹈动作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558800" y="1619250"/>
            <a:ext cx="8216900" cy="379413"/>
          </a:xfrm>
          <a:prstGeom prst="rect">
            <a:avLst/>
          </a:prstGeom>
          <a:ln>
            <a:solidFill>
              <a:srgbClr val="4A7EBB"/>
            </a:solidFill>
          </a:ln>
          <a:effectLst>
            <a:outerShdw blurRad="38100" dist="20000" dir="540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spAutoFit/>
          </a:bodyPr>
          <a:lstStyle>
            <a:lvl1pPr>
              <a:defRPr sz="2200">
                <a:latin typeface="华文细黑"/>
                <a:ea typeface="华文细黑"/>
                <a:cs typeface="华文细黑"/>
                <a:sym typeface="华文细黑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马克：我早上跟你打招呼，你没看见。想不到又在这儿碰见你了。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236" name="Shape 236"/>
          <p:cNvSpPr/>
          <p:nvPr/>
        </p:nvSpPr>
        <p:spPr>
          <a:xfrm>
            <a:off x="554038" y="2133600"/>
            <a:ext cx="8277225" cy="660400"/>
          </a:xfrm>
          <a:prstGeom prst="rect">
            <a:avLst/>
          </a:prstGeom>
          <a:ln>
            <a:solidFill>
              <a:srgbClr val="BE4B48"/>
            </a:solidFill>
          </a:ln>
          <a:effectLst>
            <a:outerShdw blurRad="38100" dist="20000" dir="5400000" rotWithShape="0">
              <a:srgbClr val="FFFFFF">
                <a:alpha val="38000"/>
              </a:srgbClr>
            </a:outerShdw>
          </a:effectLst>
        </p:spPr>
        <p:txBody>
          <a:bodyPr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安娜：真是对不起，我不是故意的，今天早上我忘戴眼镜了，看不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       清楚。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546100" y="2901950"/>
            <a:ext cx="8286750" cy="660400"/>
          </a:xfrm>
          <a:prstGeom prst="rect">
            <a:avLst/>
          </a:prstGeom>
          <a:ln>
            <a:solidFill>
              <a:srgbClr val="4A7EBB"/>
            </a:solidFill>
          </a:ln>
          <a:effectLst>
            <a:outerShdw blurRad="38100" dist="20000" dir="540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马克：刚才我在旁边看到你条中国舞了，没看出来你跳得这么好！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       难道你以前在你们国家就学过中国舞蹈吗？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546100" y="3714750"/>
            <a:ext cx="8286750" cy="939800"/>
          </a:xfrm>
          <a:prstGeom prst="rect">
            <a:avLst/>
          </a:prstGeom>
          <a:ln>
            <a:solidFill>
              <a:srgbClr val="BE4B48"/>
            </a:solidFill>
          </a:ln>
          <a:effectLst>
            <a:outerShdw blurRad="38100" dist="20000" dir="540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安娜：我小时候妈妈叫我跳过两年的舞，所以稍微有点儿基础。再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       说，舞蹈不仅是一门艺术，也是一种“语言”，这种语言与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       国籍无关，无论哪个国家的人都能看懂。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554038" y="4805363"/>
            <a:ext cx="8277225" cy="660400"/>
          </a:xfrm>
          <a:prstGeom prst="rect">
            <a:avLst/>
          </a:prstGeom>
          <a:ln>
            <a:solidFill>
              <a:srgbClr val="4A7EBB"/>
            </a:solidFill>
          </a:ln>
          <a:effectLst>
            <a:outerShdw blurRad="38100" dist="20000" dir="5400000" rotWithShape="0">
              <a:srgbClr val="FFFFFF">
                <a:alpha val="38000"/>
              </a:srgbClr>
            </a:outerShdw>
          </a:effectLst>
        </p:spPr>
        <p:txBody>
          <a:bodyPr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马克：太好了！我刚学习跳这种舞没多久，我帮你看看，我的这个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       动作对不对。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561975" y="5672138"/>
            <a:ext cx="8280400" cy="938213"/>
          </a:xfrm>
          <a:prstGeom prst="rect">
            <a:avLst/>
          </a:prstGeom>
          <a:ln>
            <a:solidFill>
              <a:srgbClr val="BE4B48"/>
            </a:solidFill>
          </a:ln>
          <a:effectLst>
            <a:outerShdw blurRad="38100" dist="20000" dir="5400000" rotWithShape="0">
              <a:srgbClr val="FFFFFF">
                <a:alpha val="38000"/>
              </a:srgbClr>
            </a:outerShdw>
          </a:effectLst>
        </p:spPr>
        <p:txBody>
          <a:bodyPr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安娜：你这个动作做得还是不太标准，我给你跳一遍。你仔细看着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       ，应该像我这样：先抬胳膊，然后抬腿，最后头再向右转一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       下。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  <p:bldLst>
      <p:bldP spid="234" grpId="0" animBg="1" advAuto="1000"/>
      <p:bldP spid="235" grpId="0" animBg="1" advAuto="1000"/>
      <p:bldP spid="236" grpId="0" animBg="1" advAuto="1000"/>
      <p:bldP spid="237" grpId="0" animBg="1" advAuto="1000"/>
      <p:bldP spid="238" grpId="0" animBg="1" advAuto="1000"/>
      <p:bldP spid="239" grpId="0" animBg="1" advAuto="1000"/>
      <p:bldP spid="240" grpId="0" animBg="1" advAuto="100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Shape 112"/>
          <p:cNvSpPr/>
          <p:nvPr/>
        </p:nvSpPr>
        <p:spPr>
          <a:xfrm>
            <a:off x="0" y="1111250"/>
            <a:ext cx="9144000" cy="1254125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 anchorCtr="0">
            <a:spAutoFit/>
          </a:bodyPr>
          <a:p>
            <a:pPr algn="ctr" eaLnBrk="1">
              <a:lnSpc>
                <a:spcPct val="110000"/>
              </a:lnSpc>
              <a:buNone/>
            </a:pPr>
            <a:r>
              <a:rPr lang="en-US" altLang="zh-CN" sz="4000">
                <a:solidFill>
                  <a:srgbClr val="FEBDBE"/>
                </a:solidFill>
                <a:latin typeface="Calibri" panose="020F0702030404030204" pitchFamily="34" charset="0"/>
              </a:rPr>
              <a:t>STANDARD COURSE </a:t>
            </a:r>
            <a:endParaRPr lang="en-US" altLang="zh-CN" sz="4000">
              <a:solidFill>
                <a:srgbClr val="FEBDBE"/>
              </a:solidFill>
              <a:latin typeface="Calibri" panose="020F0702030404030204" pitchFamily="34" charset="0"/>
            </a:endParaRPr>
          </a:p>
          <a:p>
            <a:pPr algn="ctr" eaLnBrk="1">
              <a:lnSpc>
                <a:spcPct val="110000"/>
              </a:lnSpc>
              <a:buNone/>
            </a:pPr>
            <a:r>
              <a:rPr lang="en-US" altLang="zh-CN" sz="4000">
                <a:solidFill>
                  <a:srgbClr val="FEBDBE"/>
                </a:solidFill>
                <a:latin typeface="Calibri" panose="020F0702030404030204" pitchFamily="34" charset="0"/>
              </a:rPr>
              <a:t>HSK 4 A</a:t>
            </a:r>
            <a:endParaRPr lang="en-US" altLang="zh-CN" sz="4000">
              <a:solidFill>
                <a:srgbClr val="FEBDBE"/>
              </a:solidFill>
              <a:latin typeface="Calibri" panose="020F0702030404030204" pitchFamily="34" charset="0"/>
            </a:endParaRPr>
          </a:p>
        </p:txBody>
      </p:sp>
      <p:sp>
        <p:nvSpPr>
          <p:cNvPr id="31747" name="Shape 113"/>
          <p:cNvSpPr/>
          <p:nvPr/>
        </p:nvSpPr>
        <p:spPr>
          <a:xfrm>
            <a:off x="0" y="4521200"/>
            <a:ext cx="9144000" cy="560388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algn="ctr" eaLnBrk="1">
              <a:buNone/>
            </a:pPr>
            <a:r>
              <a:rPr lang="en-US" altLang="zh-CN" sz="3200">
                <a:solidFill>
                  <a:srgbClr val="A6A6A6"/>
                </a:solidFill>
                <a:latin typeface="Calibri" panose="020F0702030404030204" pitchFamily="34" charset="0"/>
              </a:rPr>
              <a:t>Part4 </a:t>
            </a:r>
            <a:r>
              <a:rPr lang="zh-CN" altLang="en-US" sz="32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课文</a:t>
            </a:r>
            <a:r>
              <a:rPr lang="zh-CN" altLang="en-US" sz="3200">
                <a:solidFill>
                  <a:srgbClr val="A6A6A6"/>
                </a:solidFill>
                <a:latin typeface="Calibri" panose="020F0702030404030204" pitchFamily="34" charset="0"/>
              </a:rPr>
              <a:t> </a:t>
            </a:r>
            <a:r>
              <a:rPr lang="en-US" altLang="zh-CN" sz="3200">
                <a:solidFill>
                  <a:srgbClr val="A6A6A6"/>
                </a:solidFill>
                <a:latin typeface="Calibri" panose="020F0702030404030204" pitchFamily="34" charset="0"/>
              </a:rPr>
              <a:t>4</a:t>
            </a:r>
            <a:endParaRPr lang="en-US" altLang="zh-CN" sz="3200">
              <a:solidFill>
                <a:srgbClr val="A6A6A6"/>
              </a:solidFill>
              <a:latin typeface="Calibri" panose="020F0702030404030204" pitchFamily="34" charset="0"/>
            </a:endParaRPr>
          </a:p>
        </p:txBody>
      </p:sp>
      <p:sp>
        <p:nvSpPr>
          <p:cNvPr id="114" name="Shape 114"/>
          <p:cNvSpPr>
            <a:spLocks noGrp="1"/>
          </p:cNvSpPr>
          <p:nvPr>
            <p:ph type="title" hasCustomPrompt="1"/>
          </p:nvPr>
        </p:nvSpPr>
        <p:spPr>
          <a:xfrm>
            <a:off x="0" y="2916238"/>
            <a:ext cx="9144000" cy="798513"/>
          </a:xfrm>
        </p:spPr>
        <p:txBody>
          <a:bodyPr lIns="45719" rIns="45719" anchor="t">
            <a:normAutofit fontScale="90000"/>
          </a:bodyPr>
          <a:lstStyle>
            <a:lvl1pPr defTabSz="895985">
              <a:defRPr sz="4705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黑体" panose="02010609060101010101" pitchFamily="49" charset="-122"/>
              </a:defRPr>
            </a:lvl1pPr>
          </a:lstStyle>
          <a:p>
            <a:pPr marL="0" marR="0" lvl="0" indent="0" algn="ctr" defTabSz="8959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470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黑体" panose="02010609060101010101" pitchFamily="49" charset="-122"/>
              </a:rPr>
              <a:t>第十九课  生活的味道</a:t>
            </a:r>
            <a:endParaRPr kumimoji="0" sz="470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Shape 116"/>
          <p:cNvSpPr/>
          <p:nvPr/>
        </p:nvSpPr>
        <p:spPr>
          <a:xfrm>
            <a:off x="1071563" y="487363"/>
            <a:ext cx="8072437" cy="596900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eaLnBrk="1">
              <a:buNone/>
            </a:pPr>
            <a:r>
              <a: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词汇（四）</a:t>
            </a:r>
            <a:endParaRPr lang="zh-CN" altLang="en-US" sz="4000">
              <a:solidFill>
                <a:srgbClr val="A6A6A6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32771" name="Group 119"/>
          <p:cNvGrpSpPr/>
          <p:nvPr/>
        </p:nvGrpSpPr>
        <p:grpSpPr>
          <a:xfrm>
            <a:off x="287338" y="228600"/>
            <a:ext cx="608012" cy="919163"/>
            <a:chOff x="0" y="0"/>
            <a:chExt cx="607419" cy="919824"/>
          </a:xfrm>
        </p:grpSpPr>
        <p:sp>
          <p:nvSpPr>
            <p:cNvPr id="32787" name="Shape 117"/>
            <p:cNvSpPr/>
            <p:nvPr/>
          </p:nvSpPr>
          <p:spPr>
            <a:xfrm>
              <a:off x="0" y="0"/>
              <a:ext cx="607420" cy="919825"/>
            </a:xfrm>
            <a:custGeom>
              <a:avLst/>
              <a:gdLst/>
              <a:ahLst/>
              <a:cxnLst>
                <a:cxn ang="0">
                  <a:pos x="303710" y="459913"/>
                </a:cxn>
                <a:cxn ang="5898240">
                  <a:pos x="303710" y="459913"/>
                </a:cxn>
                <a:cxn ang="11796480">
                  <a:pos x="303710" y="459913"/>
                </a:cxn>
                <a:cxn ang="17694720">
                  <a:pos x="303710" y="459913"/>
                </a:cxn>
              </a:cxnLst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FCC">
                <a:alpha val="100000"/>
              </a:srgbClr>
            </a:solidFill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2788" name="Shape 118"/>
            <p:cNvSpPr/>
            <p:nvPr/>
          </p:nvSpPr>
          <p:spPr>
            <a:xfrm>
              <a:off x="192699" y="403848"/>
              <a:ext cx="224224" cy="408299"/>
            </a:xfrm>
            <a:custGeom>
              <a:avLst/>
              <a:gdLst/>
              <a:ahLst/>
              <a:cxnLst>
                <a:cxn ang="0">
                  <a:pos x="112112" y="204150"/>
                </a:cxn>
                <a:cxn ang="5898240">
                  <a:pos x="112112" y="204150"/>
                </a:cxn>
                <a:cxn ang="11796480">
                  <a:pos x="112112" y="204150"/>
                </a:cxn>
                <a:cxn ang="17694720">
                  <a:pos x="112112" y="204150"/>
                </a:cxn>
              </a:cxnLst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20" name="Shape 120"/>
          <p:cNvSpPr/>
          <p:nvPr/>
        </p:nvSpPr>
        <p:spPr>
          <a:xfrm>
            <a:off x="5022850" y="1892300"/>
            <a:ext cx="1966913" cy="4222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to rent, to lease</a:t>
            </a:r>
            <a:endParaRPr lang="en-US" altLang="zh-CN" sz="24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1049338" y="1900238"/>
            <a:ext cx="409575" cy="3968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租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5038725" y="2667000"/>
            <a:ext cx="1289050" cy="4222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adj. noisy</a:t>
            </a:r>
            <a:endParaRPr lang="en-US" altLang="zh-CN" sz="24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1049338" y="2679700"/>
            <a:ext cx="409575" cy="3968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吵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5038725" y="3454400"/>
            <a:ext cx="1306513" cy="4222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n. kitchen</a:t>
            </a:r>
            <a:endParaRPr lang="en-US" altLang="zh-CN" sz="24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1049338" y="3462338"/>
            <a:ext cx="714375" cy="3968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厨房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5038725" y="4229100"/>
            <a:ext cx="2559050" cy="4222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n. landlord/landlady</a:t>
            </a:r>
            <a:endParaRPr lang="en-US" altLang="zh-CN" sz="24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049338" y="4237038"/>
            <a:ext cx="714375" cy="3968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房东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2519363" y="1903413"/>
            <a:ext cx="419100" cy="3968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zū</a:t>
            </a:r>
            <a:endParaRPr lang="en-US" altLang="zh-CN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2514600" y="2671763"/>
            <a:ext cx="895350" cy="3968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chǎo</a:t>
            </a:r>
            <a:endParaRPr lang="en-US" altLang="zh-CN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2514600" y="3454400"/>
            <a:ext cx="1366838" cy="3968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chúfáng</a:t>
            </a:r>
            <a:endParaRPr lang="en-US" altLang="zh-CN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2514600" y="4229100"/>
            <a:ext cx="1598613" cy="3968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fángdōng</a:t>
            </a:r>
            <a:endParaRPr lang="en-US" altLang="zh-CN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32" name="Shape 132"/>
          <p:cNvSpPr/>
          <p:nvPr/>
        </p:nvSpPr>
        <p:spPr>
          <a:xfrm>
            <a:off x="5054600" y="5003800"/>
            <a:ext cx="3605213" cy="7651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v. (of a telephone line) to be</a:t>
            </a:r>
            <a:endParaRPr lang="en-US" altLang="zh-CN" sz="2400">
              <a:latin typeface="Times New Roman" panose="02020703060505090304" pitchFamily="18" charset="0"/>
              <a:cs typeface="Times New Roman" panose="02020703060505090304" pitchFamily="18" charset="0"/>
              <a:sym typeface="Times New Roman" panose="02020703060505090304" pitchFamily="18" charset="0"/>
            </a:endParaRPr>
          </a:p>
          <a:p>
            <a:pPr eaLnBrk="1">
              <a:buNone/>
            </a:pPr>
            <a:r>
              <a:rPr lang="en-US" altLang="zh-CN" sz="24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    busy, to be engaged</a:t>
            </a:r>
            <a:endParaRPr lang="en-US" altLang="zh-CN" sz="24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1065213" y="5011738"/>
            <a:ext cx="714375" cy="3968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占线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2530475" y="5003800"/>
            <a:ext cx="1414463" cy="3968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zhànxiàn</a:t>
            </a:r>
            <a:endParaRPr lang="en-US" altLang="zh-CN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  <p:bldLst>
      <p:bldP spid="120" grpId="0" animBg="1" advAuto="1000"/>
      <p:bldP spid="121" grpId="0" animBg="1" advAuto="1000"/>
      <p:bldP spid="122" grpId="0" animBg="1" advAuto="1000"/>
      <p:bldP spid="123" grpId="0" animBg="1" advAuto="1000"/>
      <p:bldP spid="124" grpId="0" animBg="1" advAuto="1000"/>
      <p:bldP spid="125" grpId="0" animBg="1" advAuto="1000"/>
      <p:bldP spid="126" grpId="0" animBg="1" advAuto="1000"/>
      <p:bldP spid="127" grpId="0" animBg="1" advAuto="1000"/>
      <p:bldP spid="128" grpId="0" animBg="1" advAuto="1000"/>
      <p:bldP spid="129" grpId="0" animBg="1" advAuto="1000"/>
      <p:bldP spid="130" grpId="0" animBg="1" advAuto="1000"/>
      <p:bldP spid="131" grpId="0" animBg="1" advAuto="1000"/>
      <p:bldP spid="132" grpId="0" animBg="1" advAuto="1000"/>
      <p:bldP spid="133" grpId="0" animBg="1" advAuto="1000"/>
      <p:bldP spid="134" grpId="0" animBg="1" advAuto="100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Shape 151"/>
          <p:cNvSpPr/>
          <p:nvPr/>
        </p:nvSpPr>
        <p:spPr>
          <a:xfrm>
            <a:off x="1071563" y="487363"/>
            <a:ext cx="8072437" cy="596900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eaLnBrk="1">
              <a:buNone/>
            </a:pPr>
            <a:r>
              <a: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语言点</a:t>
            </a:r>
            <a:endParaRPr lang="zh-CN" altLang="en-US" sz="4000">
              <a:solidFill>
                <a:srgbClr val="A6A6A6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34819" name="Group 154"/>
          <p:cNvGrpSpPr/>
          <p:nvPr/>
        </p:nvGrpSpPr>
        <p:grpSpPr>
          <a:xfrm>
            <a:off x="287338" y="228600"/>
            <a:ext cx="608012" cy="919163"/>
            <a:chOff x="0" y="0"/>
            <a:chExt cx="607419" cy="919824"/>
          </a:xfrm>
        </p:grpSpPr>
        <p:sp>
          <p:nvSpPr>
            <p:cNvPr id="34824" name="Shape 152"/>
            <p:cNvSpPr/>
            <p:nvPr/>
          </p:nvSpPr>
          <p:spPr>
            <a:xfrm>
              <a:off x="0" y="0"/>
              <a:ext cx="607420" cy="919825"/>
            </a:xfrm>
            <a:custGeom>
              <a:avLst/>
              <a:gdLst/>
              <a:ahLst/>
              <a:cxnLst>
                <a:cxn ang="0">
                  <a:pos x="303710" y="459913"/>
                </a:cxn>
                <a:cxn ang="5898240">
                  <a:pos x="303710" y="459913"/>
                </a:cxn>
                <a:cxn ang="11796480">
                  <a:pos x="303710" y="459913"/>
                </a:cxn>
                <a:cxn ang="17694720">
                  <a:pos x="303710" y="459913"/>
                </a:cxn>
              </a:cxnLst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FCC">
                <a:alpha val="100000"/>
              </a:srgbClr>
            </a:solidFill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4825" name="Shape 153"/>
            <p:cNvSpPr/>
            <p:nvPr/>
          </p:nvSpPr>
          <p:spPr>
            <a:xfrm>
              <a:off x="192699" y="403848"/>
              <a:ext cx="224224" cy="408299"/>
            </a:xfrm>
            <a:custGeom>
              <a:avLst/>
              <a:gdLst/>
              <a:ahLst/>
              <a:cxnLst>
                <a:cxn ang="0">
                  <a:pos x="112112" y="204150"/>
                </a:cxn>
                <a:cxn ang="5898240">
                  <a:pos x="112112" y="204150"/>
                </a:cxn>
                <a:cxn ang="11796480">
                  <a:pos x="112112" y="204150"/>
                </a:cxn>
                <a:cxn ang="17694720">
                  <a:pos x="112112" y="204150"/>
                </a:cxn>
              </a:cxnLst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55" name="Shape 155"/>
          <p:cNvSpPr/>
          <p:nvPr/>
        </p:nvSpPr>
        <p:spPr>
          <a:xfrm>
            <a:off x="2980055" y="1371600"/>
            <a:ext cx="425577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1">
              <a:buNone/>
            </a:pPr>
            <a:r>
              <a:rPr lang="zh-CN" altLang="en-US" sz="2400">
                <a:solidFill>
                  <a:srgbClr val="FF0000"/>
                </a:solidFill>
                <a:latin typeface="Calibri" panose="020F0702030404030204" pitchFamily="34" charset="0"/>
              </a:rPr>
              <a:t>把“总的来说”加进下面的句子</a:t>
            </a:r>
            <a:r>
              <a:rPr lang="zh-CN" altLang="en-US" sz="2400">
                <a:solidFill>
                  <a:srgbClr val="FF0000"/>
                </a:solidFill>
                <a:latin typeface="Calibri" panose="020F0702030404030204" pitchFamily="34" charset="0"/>
              </a:rPr>
              <a:t>里</a:t>
            </a:r>
            <a:endParaRPr lang="zh-CN" altLang="en-US" sz="2400">
              <a:solidFill>
                <a:srgbClr val="FF0000"/>
              </a:solidFill>
              <a:latin typeface="Calibri" panose="020F0702030404030204" pitchFamily="34" charset="0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838200" y="2437607"/>
            <a:ext cx="8072438" cy="768350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>
            <a:spAutoFit/>
          </a:bodyPr>
          <a:p>
            <a:pPr marL="294005" indent="-294005" eaLnBrk="1">
              <a:buSzPct val="100000"/>
              <a:buAutoNum type="arabicPeriod"/>
            </a:pPr>
            <a:r>
              <a:rPr lang="zh-CN" altLang="en-US" sz="2200">
                <a:latin typeface="Calibri" panose="020F0702030404030204" pitchFamily="34" charset="0"/>
              </a:rPr>
              <a:t>广告上说房子交通方便，周围很安静，厨房很大。</a:t>
            </a:r>
            <a:r>
              <a:rPr lang="zh-CN" altLang="en-US" sz="2200">
                <a:solidFill>
                  <a:srgbClr val="FF0000"/>
                </a:solidFill>
                <a:sym typeface="+mn-ea"/>
              </a:rPr>
              <a:t>总的来说</a:t>
            </a:r>
            <a:r>
              <a:rPr lang="zh-CN" altLang="en-US" sz="2200">
                <a:latin typeface="Calibri" panose="020F0702030404030204" pitchFamily="34" charset="0"/>
              </a:rPr>
              <a:t>这套房子他很满意，于是他就记下了房东的手机号码。</a:t>
            </a:r>
            <a:endParaRPr lang="zh-CN" altLang="en-US" sz="2200">
              <a:latin typeface="Calibri" panose="020F0702030404030204" pitchFamily="34" charset="0"/>
            </a:endParaRPr>
          </a:p>
        </p:txBody>
      </p:sp>
      <p:sp>
        <p:nvSpPr>
          <p:cNvPr id="157" name="Shape 157"/>
          <p:cNvSpPr/>
          <p:nvPr/>
        </p:nvSpPr>
        <p:spPr>
          <a:xfrm>
            <a:off x="838200" y="3416301"/>
            <a:ext cx="7951788" cy="768350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>
            <a:spAutoFit/>
          </a:bodyPr>
          <a:p>
            <a:pPr eaLnBrk="1">
              <a:buNone/>
            </a:pPr>
            <a:r>
              <a:rPr lang="en-US" altLang="zh-CN" sz="22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2. </a:t>
            </a:r>
            <a:r>
              <a:rPr lang="zh-CN" altLang="en-US" sz="2200">
                <a:latin typeface="Calibri" panose="020F0702030404030204" pitchFamily="34" charset="0"/>
              </a:rPr>
              <a:t>这个公司的工资虽然不算很高，但是奖金很多，所以</a:t>
            </a:r>
            <a:r>
              <a:rPr lang="zh-CN" altLang="en-US" sz="2200">
                <a:solidFill>
                  <a:srgbClr val="FF0000"/>
                </a:solidFill>
                <a:sym typeface="+mn-ea"/>
              </a:rPr>
              <a:t>总的来说</a:t>
            </a:r>
            <a:r>
              <a:rPr lang="zh-CN" altLang="en-US" sz="2200">
                <a:latin typeface="Calibri" panose="020F0702030404030204" pitchFamily="34" charset="0"/>
              </a:rPr>
              <a:t>收入还不错。</a:t>
            </a:r>
            <a:endParaRPr lang="zh-CN" altLang="en-US" sz="2200">
              <a:latin typeface="Calibri" panose="020F0702030404030204" pitchFamily="34" charset="0"/>
            </a:endParaRPr>
          </a:p>
        </p:txBody>
      </p:sp>
      <p:sp>
        <p:nvSpPr>
          <p:cNvPr id="158" name="Shape 158"/>
          <p:cNvSpPr/>
          <p:nvPr/>
        </p:nvSpPr>
        <p:spPr>
          <a:xfrm>
            <a:off x="863600" y="4474369"/>
            <a:ext cx="8021638" cy="768350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>
            <a:spAutoFit/>
          </a:bodyPr>
          <a:p>
            <a:pPr eaLnBrk="1">
              <a:buNone/>
            </a:pPr>
            <a:r>
              <a:rPr lang="en-US" altLang="zh-CN" sz="22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3. </a:t>
            </a:r>
            <a:r>
              <a:rPr lang="zh-CN" altLang="en-US" sz="2200">
                <a:latin typeface="Calibri" panose="020F0702030404030204" pitchFamily="34" charset="0"/>
              </a:rPr>
              <a:t>很多人问去丽江旅游怎么样，丽江景色不错，那里的人也很热情，</a:t>
            </a:r>
            <a:r>
              <a:rPr lang="zh-CN" altLang="en-US" sz="2200">
                <a:solidFill>
                  <a:srgbClr val="FF0000"/>
                </a:solidFill>
                <a:sym typeface="+mn-ea"/>
              </a:rPr>
              <a:t>总的来说</a:t>
            </a:r>
            <a:r>
              <a:rPr lang="zh-CN" altLang="en-US" sz="2200">
                <a:latin typeface="Calibri" panose="020F0702030404030204" pitchFamily="34" charset="0"/>
              </a:rPr>
              <a:t>去那里旅游是个不错的选择。</a:t>
            </a:r>
            <a:endParaRPr lang="zh-CN" altLang="en-US" sz="2200">
              <a:latin typeface="Calibri" panose="020F07020304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  <p:bldLst>
      <p:bldP spid="155" grpId="0" animBg="1" advAuto="1000"/>
      <p:bldP spid="156" grpId="0" animBg="1" advAuto="1000"/>
      <p:bldP spid="157" grpId="0" animBg="1" advAuto="1000"/>
      <p:bldP spid="158" grpId="0" animBg="1" advAuto="100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5842" name="Group 164"/>
          <p:cNvGrpSpPr/>
          <p:nvPr/>
        </p:nvGrpSpPr>
        <p:grpSpPr>
          <a:xfrm>
            <a:off x="457200" y="190500"/>
            <a:ext cx="8359775" cy="920750"/>
            <a:chOff x="0" y="0"/>
            <a:chExt cx="8360601" cy="919824"/>
          </a:xfrm>
        </p:grpSpPr>
        <p:grpSp>
          <p:nvGrpSpPr>
            <p:cNvPr id="35853" name="Group 162"/>
            <p:cNvGrpSpPr/>
            <p:nvPr/>
          </p:nvGrpSpPr>
          <p:grpSpPr>
            <a:xfrm>
              <a:off x="0" y="0"/>
              <a:ext cx="607420" cy="919825"/>
              <a:chOff x="0" y="0"/>
              <a:chExt cx="607419" cy="919824"/>
            </a:xfrm>
          </p:grpSpPr>
          <p:sp>
            <p:nvSpPr>
              <p:cNvPr id="35855" name="Shape 160"/>
              <p:cNvSpPr/>
              <p:nvPr/>
            </p:nvSpPr>
            <p:spPr>
              <a:xfrm>
                <a:off x="0" y="0"/>
                <a:ext cx="607420" cy="919825"/>
              </a:xfrm>
              <a:custGeom>
                <a:avLst/>
                <a:gdLst/>
                <a:ahLst/>
                <a:cxnLst>
                  <a:cxn ang="0">
                    <a:pos x="303710" y="459913"/>
                  </a:cxn>
                  <a:cxn ang="5898240">
                    <a:pos x="303710" y="459913"/>
                  </a:cxn>
                  <a:cxn ang="11796480">
                    <a:pos x="303710" y="459913"/>
                  </a:cxn>
                  <a:cxn ang="17694720">
                    <a:pos x="303710" y="459913"/>
                  </a:cxn>
                </a:cxnLst>
                <a:pathLst>
                  <a:path w="21600" h="21600">
                    <a:moveTo>
                      <a:pt x="10786" y="21600"/>
                    </a:moveTo>
                    <a:lnTo>
                      <a:pt x="11178" y="21600"/>
                    </a:lnTo>
                    <a:lnTo>
                      <a:pt x="11516" y="21565"/>
                    </a:lnTo>
                    <a:lnTo>
                      <a:pt x="11881" y="21495"/>
                    </a:lnTo>
                    <a:lnTo>
                      <a:pt x="12220" y="21425"/>
                    </a:lnTo>
                    <a:lnTo>
                      <a:pt x="12585" y="21319"/>
                    </a:lnTo>
                    <a:lnTo>
                      <a:pt x="12871" y="21196"/>
                    </a:lnTo>
                    <a:lnTo>
                      <a:pt x="13132" y="21056"/>
                    </a:lnTo>
                    <a:lnTo>
                      <a:pt x="13367" y="20881"/>
                    </a:lnTo>
                    <a:lnTo>
                      <a:pt x="13627" y="20722"/>
                    </a:lnTo>
                    <a:lnTo>
                      <a:pt x="13835" y="20511"/>
                    </a:lnTo>
                    <a:lnTo>
                      <a:pt x="14018" y="20318"/>
                    </a:lnTo>
                    <a:lnTo>
                      <a:pt x="14174" y="20107"/>
                    </a:lnTo>
                    <a:lnTo>
                      <a:pt x="14330" y="19879"/>
                    </a:lnTo>
                    <a:lnTo>
                      <a:pt x="14434" y="19634"/>
                    </a:lnTo>
                    <a:lnTo>
                      <a:pt x="14487" y="19370"/>
                    </a:lnTo>
                    <a:lnTo>
                      <a:pt x="14487" y="15664"/>
                    </a:lnTo>
                    <a:lnTo>
                      <a:pt x="14591" y="15454"/>
                    </a:lnTo>
                    <a:lnTo>
                      <a:pt x="14669" y="15260"/>
                    </a:lnTo>
                    <a:lnTo>
                      <a:pt x="14774" y="15050"/>
                    </a:lnTo>
                    <a:lnTo>
                      <a:pt x="15138" y="14646"/>
                    </a:lnTo>
                    <a:lnTo>
                      <a:pt x="15581" y="14242"/>
                    </a:lnTo>
                    <a:lnTo>
                      <a:pt x="16728" y="13469"/>
                    </a:lnTo>
                    <a:lnTo>
                      <a:pt x="18030" y="12591"/>
                    </a:lnTo>
                    <a:lnTo>
                      <a:pt x="18734" y="12118"/>
                    </a:lnTo>
                    <a:lnTo>
                      <a:pt x="19333" y="11573"/>
                    </a:lnTo>
                    <a:lnTo>
                      <a:pt x="19932" y="11028"/>
                    </a:lnTo>
                    <a:lnTo>
                      <a:pt x="20479" y="10396"/>
                    </a:lnTo>
                    <a:lnTo>
                      <a:pt x="20740" y="10097"/>
                    </a:lnTo>
                    <a:lnTo>
                      <a:pt x="20948" y="9729"/>
                    </a:lnTo>
                    <a:lnTo>
                      <a:pt x="21130" y="9378"/>
                    </a:lnTo>
                    <a:lnTo>
                      <a:pt x="21287" y="8974"/>
                    </a:lnTo>
                    <a:lnTo>
                      <a:pt x="21443" y="8605"/>
                    </a:lnTo>
                    <a:lnTo>
                      <a:pt x="21548" y="8166"/>
                    </a:lnTo>
                    <a:lnTo>
                      <a:pt x="21600" y="7727"/>
                    </a:lnTo>
                    <a:lnTo>
                      <a:pt x="21600" y="6884"/>
                    </a:lnTo>
                    <a:lnTo>
                      <a:pt x="21548" y="6515"/>
                    </a:lnTo>
                    <a:lnTo>
                      <a:pt x="21496" y="6182"/>
                    </a:lnTo>
                    <a:lnTo>
                      <a:pt x="21391" y="5812"/>
                    </a:lnTo>
                    <a:lnTo>
                      <a:pt x="21287" y="5479"/>
                    </a:lnTo>
                    <a:lnTo>
                      <a:pt x="21130" y="5093"/>
                    </a:lnTo>
                    <a:lnTo>
                      <a:pt x="20948" y="4760"/>
                    </a:lnTo>
                    <a:lnTo>
                      <a:pt x="20740" y="4425"/>
                    </a:lnTo>
                    <a:lnTo>
                      <a:pt x="20531" y="4127"/>
                    </a:lnTo>
                    <a:lnTo>
                      <a:pt x="20296" y="3811"/>
                    </a:lnTo>
                    <a:lnTo>
                      <a:pt x="20036" y="3513"/>
                    </a:lnTo>
                    <a:lnTo>
                      <a:pt x="19775" y="3214"/>
                    </a:lnTo>
                    <a:lnTo>
                      <a:pt x="19124" y="2634"/>
                    </a:lnTo>
                    <a:lnTo>
                      <a:pt x="18447" y="2125"/>
                    </a:lnTo>
                    <a:lnTo>
                      <a:pt x="17691" y="1669"/>
                    </a:lnTo>
                    <a:lnTo>
                      <a:pt x="16832" y="1229"/>
                    </a:lnTo>
                    <a:lnTo>
                      <a:pt x="16388" y="1054"/>
                    </a:lnTo>
                    <a:lnTo>
                      <a:pt x="15920" y="879"/>
                    </a:lnTo>
                    <a:lnTo>
                      <a:pt x="15477" y="720"/>
                    </a:lnTo>
                    <a:lnTo>
                      <a:pt x="15034" y="580"/>
                    </a:lnTo>
                    <a:lnTo>
                      <a:pt x="14539" y="439"/>
                    </a:lnTo>
                    <a:lnTo>
                      <a:pt x="14018" y="316"/>
                    </a:lnTo>
                    <a:lnTo>
                      <a:pt x="13471" y="211"/>
                    </a:lnTo>
                    <a:lnTo>
                      <a:pt x="12975" y="140"/>
                    </a:lnTo>
                    <a:lnTo>
                      <a:pt x="12428" y="71"/>
                    </a:lnTo>
                    <a:lnTo>
                      <a:pt x="11934" y="35"/>
                    </a:lnTo>
                    <a:lnTo>
                      <a:pt x="11387" y="0"/>
                    </a:lnTo>
                    <a:lnTo>
                      <a:pt x="10213" y="0"/>
                    </a:lnTo>
                    <a:lnTo>
                      <a:pt x="9666" y="35"/>
                    </a:lnTo>
                    <a:lnTo>
                      <a:pt x="9172" y="71"/>
                    </a:lnTo>
                    <a:lnTo>
                      <a:pt x="8625" y="140"/>
                    </a:lnTo>
                    <a:lnTo>
                      <a:pt x="8129" y="211"/>
                    </a:lnTo>
                    <a:lnTo>
                      <a:pt x="7582" y="316"/>
                    </a:lnTo>
                    <a:lnTo>
                      <a:pt x="7061" y="439"/>
                    </a:lnTo>
                    <a:lnTo>
                      <a:pt x="6566" y="580"/>
                    </a:lnTo>
                    <a:lnTo>
                      <a:pt x="6123" y="720"/>
                    </a:lnTo>
                    <a:lnTo>
                      <a:pt x="5680" y="879"/>
                    </a:lnTo>
                    <a:lnTo>
                      <a:pt x="5212" y="1054"/>
                    </a:lnTo>
                    <a:lnTo>
                      <a:pt x="4768" y="1229"/>
                    </a:lnTo>
                    <a:lnTo>
                      <a:pt x="3909" y="1669"/>
                    </a:lnTo>
                    <a:lnTo>
                      <a:pt x="3153" y="2125"/>
                    </a:lnTo>
                    <a:lnTo>
                      <a:pt x="2476" y="2634"/>
                    </a:lnTo>
                    <a:lnTo>
                      <a:pt x="1825" y="3214"/>
                    </a:lnTo>
                    <a:lnTo>
                      <a:pt x="1303" y="3811"/>
                    </a:lnTo>
                    <a:lnTo>
                      <a:pt x="1069" y="4127"/>
                    </a:lnTo>
                    <a:lnTo>
                      <a:pt x="860" y="4425"/>
                    </a:lnTo>
                    <a:lnTo>
                      <a:pt x="651" y="4760"/>
                    </a:lnTo>
                    <a:lnTo>
                      <a:pt x="470" y="5093"/>
                    </a:lnTo>
                    <a:lnTo>
                      <a:pt x="313" y="5479"/>
                    </a:lnTo>
                    <a:lnTo>
                      <a:pt x="209" y="5812"/>
                    </a:lnTo>
                    <a:lnTo>
                      <a:pt x="104" y="6182"/>
                    </a:lnTo>
                    <a:lnTo>
                      <a:pt x="52" y="6515"/>
                    </a:lnTo>
                    <a:lnTo>
                      <a:pt x="0" y="6884"/>
                    </a:lnTo>
                    <a:lnTo>
                      <a:pt x="0" y="7727"/>
                    </a:lnTo>
                    <a:lnTo>
                      <a:pt x="52" y="8166"/>
                    </a:lnTo>
                    <a:lnTo>
                      <a:pt x="157" y="8605"/>
                    </a:lnTo>
                    <a:lnTo>
                      <a:pt x="313" y="8974"/>
                    </a:lnTo>
                    <a:lnTo>
                      <a:pt x="470" y="9378"/>
                    </a:lnTo>
                    <a:lnTo>
                      <a:pt x="651" y="9729"/>
                    </a:lnTo>
                    <a:lnTo>
                      <a:pt x="860" y="10097"/>
                    </a:lnTo>
                    <a:lnTo>
                      <a:pt x="1121" y="10396"/>
                    </a:lnTo>
                    <a:lnTo>
                      <a:pt x="1668" y="11028"/>
                    </a:lnTo>
                    <a:lnTo>
                      <a:pt x="2267" y="11573"/>
                    </a:lnTo>
                    <a:lnTo>
                      <a:pt x="2866" y="12118"/>
                    </a:lnTo>
                    <a:lnTo>
                      <a:pt x="3570" y="12591"/>
                    </a:lnTo>
                    <a:lnTo>
                      <a:pt x="4872" y="13469"/>
                    </a:lnTo>
                    <a:lnTo>
                      <a:pt x="6019" y="14242"/>
                    </a:lnTo>
                    <a:lnTo>
                      <a:pt x="6462" y="14646"/>
                    </a:lnTo>
                    <a:lnTo>
                      <a:pt x="6826" y="15050"/>
                    </a:lnTo>
                    <a:lnTo>
                      <a:pt x="6931" y="15260"/>
                    </a:lnTo>
                    <a:lnTo>
                      <a:pt x="7009" y="15454"/>
                    </a:lnTo>
                    <a:lnTo>
                      <a:pt x="7113" y="15664"/>
                    </a:lnTo>
                    <a:lnTo>
                      <a:pt x="7113" y="19370"/>
                    </a:lnTo>
                    <a:lnTo>
                      <a:pt x="7166" y="19634"/>
                    </a:lnTo>
                    <a:lnTo>
                      <a:pt x="7270" y="19879"/>
                    </a:lnTo>
                    <a:lnTo>
                      <a:pt x="7425" y="20107"/>
                    </a:lnTo>
                    <a:lnTo>
                      <a:pt x="7582" y="20318"/>
                    </a:lnTo>
                    <a:lnTo>
                      <a:pt x="7765" y="20511"/>
                    </a:lnTo>
                    <a:lnTo>
                      <a:pt x="7973" y="20722"/>
                    </a:lnTo>
                    <a:lnTo>
                      <a:pt x="8233" y="20881"/>
                    </a:lnTo>
                    <a:lnTo>
                      <a:pt x="8468" y="21056"/>
                    </a:lnTo>
                    <a:lnTo>
                      <a:pt x="8729" y="21196"/>
                    </a:lnTo>
                    <a:lnTo>
                      <a:pt x="9015" y="21319"/>
                    </a:lnTo>
                    <a:lnTo>
                      <a:pt x="9380" y="21425"/>
                    </a:lnTo>
                    <a:lnTo>
                      <a:pt x="9719" y="21495"/>
                    </a:lnTo>
                    <a:lnTo>
                      <a:pt x="10084" y="21565"/>
                    </a:lnTo>
                    <a:lnTo>
                      <a:pt x="10422" y="21600"/>
                    </a:lnTo>
                    <a:lnTo>
                      <a:pt x="10786" y="21600"/>
                    </a:lnTo>
                    <a:close/>
                  </a:path>
                </a:pathLst>
              </a:custGeom>
              <a:solidFill>
                <a:srgbClr val="FFFFCC">
                  <a:alpha val="100000"/>
                </a:srgbClr>
              </a:solidFill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5856" name="Shape 161"/>
              <p:cNvSpPr/>
              <p:nvPr/>
            </p:nvSpPr>
            <p:spPr>
              <a:xfrm>
                <a:off x="192699" y="403848"/>
                <a:ext cx="224224" cy="408299"/>
              </a:xfrm>
              <a:custGeom>
                <a:avLst/>
                <a:gdLst/>
                <a:ahLst/>
                <a:cxnLst>
                  <a:cxn ang="0">
                    <a:pos x="112112" y="204150"/>
                  </a:cxn>
                  <a:cxn ang="5898240">
                    <a:pos x="112112" y="204150"/>
                  </a:cxn>
                  <a:cxn ang="11796480">
                    <a:pos x="112112" y="204150"/>
                  </a:cxn>
                  <a:cxn ang="17694720">
                    <a:pos x="112112" y="204150"/>
                  </a:cxn>
                </a:cxnLst>
                <a:pathLst>
                  <a:path w="21600" h="21600">
                    <a:moveTo>
                      <a:pt x="6354" y="10918"/>
                    </a:moveTo>
                    <a:lnTo>
                      <a:pt x="4448" y="5578"/>
                    </a:lnTo>
                    <a:lnTo>
                      <a:pt x="1060" y="1305"/>
                    </a:lnTo>
                    <a:lnTo>
                      <a:pt x="0" y="235"/>
                    </a:lnTo>
                    <a:lnTo>
                      <a:pt x="4448" y="1424"/>
                    </a:lnTo>
                    <a:lnTo>
                      <a:pt x="7835" y="0"/>
                    </a:lnTo>
                    <a:lnTo>
                      <a:pt x="11647" y="1305"/>
                    </a:lnTo>
                    <a:lnTo>
                      <a:pt x="14610" y="0"/>
                    </a:lnTo>
                    <a:lnTo>
                      <a:pt x="17576" y="1186"/>
                    </a:lnTo>
                    <a:lnTo>
                      <a:pt x="21600" y="235"/>
                    </a:lnTo>
                    <a:lnTo>
                      <a:pt x="16304" y="6053"/>
                    </a:lnTo>
                    <a:lnTo>
                      <a:pt x="14822" y="10918"/>
                    </a:lnTo>
                    <a:moveTo>
                      <a:pt x="778" y="14359"/>
                    </a:moveTo>
                    <a:lnTo>
                      <a:pt x="20681" y="14359"/>
                    </a:lnTo>
                    <a:lnTo>
                      <a:pt x="20681" y="16852"/>
                    </a:lnTo>
                    <a:lnTo>
                      <a:pt x="778" y="16814"/>
                    </a:lnTo>
                    <a:lnTo>
                      <a:pt x="778" y="19226"/>
                    </a:lnTo>
                    <a:lnTo>
                      <a:pt x="20681" y="19304"/>
                    </a:lnTo>
                    <a:lnTo>
                      <a:pt x="20752" y="21600"/>
                    </a:lnTo>
                    <a:lnTo>
                      <a:pt x="848" y="21600"/>
                    </a:lnTo>
                  </a:path>
                </a:pathLst>
              </a:custGeom>
              <a:noFill/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35854" name="Shape 163"/>
            <p:cNvSpPr/>
            <p:nvPr/>
          </p:nvSpPr>
          <p:spPr>
            <a:xfrm>
              <a:off x="573891" y="287311"/>
              <a:ext cx="7786711" cy="596902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45719" tIns="45719" rIns="45719" bIns="45719">
              <a:spAutoFit/>
            </a:bodyPr>
            <a:p>
              <a:pPr eaLnBrk="1">
                <a:buNone/>
              </a:pPr>
              <a:r>
                <a:rPr lang="zh-CN" altLang="en-US" sz="4000">
                  <a:solidFill>
                    <a:srgbClr val="A6A6A6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练习</a:t>
              </a:r>
              <a:endPara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sp>
        <p:nvSpPr>
          <p:cNvPr id="35843" name="Shape 165"/>
          <p:cNvSpPr/>
          <p:nvPr/>
        </p:nvSpPr>
        <p:spPr>
          <a:xfrm>
            <a:off x="609600" y="2173288"/>
            <a:ext cx="4570413" cy="344487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1. </a:t>
            </a:r>
            <a:r>
              <a:rPr lang="zh-CN" altLang="en-US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去国外留学有好处也有坏处，</a:t>
            </a: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_______</a:t>
            </a:r>
            <a:endParaRPr lang="en-US" altLang="zh-CN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598488" y="2617788"/>
            <a:ext cx="6337300" cy="346075"/>
          </a:xfrm>
          <a:prstGeom prst="rect">
            <a:avLst/>
          </a:prstGeom>
          <a:ln w="12700">
            <a:miter lim="400000"/>
          </a:ln>
          <a:effectLst>
            <a:outerShdw blurRad="38100" dist="20000" dir="7020000" rotWithShape="0">
              <a:srgbClr val="FFFFFF">
                <a:alpha val="38000"/>
              </a:srgbClr>
            </a:outerShdw>
          </a:effectLst>
        </p:spPr>
        <p:txBody>
          <a:bodyPr lIns="45719" rIns="45719">
            <a:spAutoFit/>
          </a:bodyPr>
          <a:lstStyle>
            <a:lvl1pPr>
              <a:defRPr sz="2000">
                <a:latin typeface="华文细黑"/>
                <a:ea typeface="华文细黑"/>
                <a:cs typeface="华文细黑"/>
                <a:sym typeface="华文细黑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2. 每个人虽然都会遇到一些困难，________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609600" y="4003675"/>
            <a:ext cx="3473450" cy="344488"/>
          </a:xfrm>
          <a:prstGeom prst="rect">
            <a:avLst/>
          </a:prstGeom>
          <a:ln w="12700">
            <a:miter lim="400000"/>
          </a:ln>
          <a:effectLst>
            <a:outerShdw blurRad="38100" dist="20000" dir="702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A: 总的来说，性价比还可以。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35846" name="Shape 168"/>
          <p:cNvSpPr/>
          <p:nvPr/>
        </p:nvSpPr>
        <p:spPr>
          <a:xfrm>
            <a:off x="628650" y="5299075"/>
            <a:ext cx="5349875" cy="34607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C: </a:t>
            </a:r>
            <a:r>
              <a:rPr lang="zh-CN" altLang="en-US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但总的来说，只要努力都能解决。</a:t>
            </a:r>
            <a:endParaRPr lang="zh-CN" altLang="en-US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604838" y="3098800"/>
            <a:ext cx="4189413" cy="346075"/>
          </a:xfrm>
          <a:prstGeom prst="rect">
            <a:avLst/>
          </a:prstGeom>
          <a:ln w="12700">
            <a:miter lim="400000"/>
          </a:ln>
          <a:effectLst>
            <a:outerShdw blurRad="38100" dist="20000" dir="702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3. 这件衣服价格有点儿高，________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628650" y="4568825"/>
            <a:ext cx="4824413" cy="346075"/>
          </a:xfrm>
          <a:prstGeom prst="rect">
            <a:avLst/>
          </a:prstGeom>
          <a:ln w="12700">
            <a:miter lim="400000"/>
          </a:ln>
          <a:effectLst>
            <a:outerShdw blurRad="38100" dist="20000" dir="7020000" rotWithShape="0">
              <a:srgbClr val="FFFFFF">
                <a:alpha val="38000"/>
              </a:srgbClr>
            </a:outerShdw>
          </a:effectLst>
        </p:spPr>
        <p:txBody>
          <a:bodyPr lIns="45719" rIns="45719">
            <a:spAutoFit/>
          </a:bodyPr>
          <a:lstStyle>
            <a:lvl1pPr>
              <a:defRPr sz="2000">
                <a:latin typeface="华文细黑"/>
                <a:ea typeface="华文细黑"/>
                <a:cs typeface="华文细黑"/>
                <a:sym typeface="华文细黑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B: 但是总的来说，好处比坏处多。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35852" name="Shape 174"/>
          <p:cNvSpPr/>
          <p:nvPr/>
        </p:nvSpPr>
        <p:spPr>
          <a:xfrm>
            <a:off x="609600" y="1620838"/>
            <a:ext cx="1120775" cy="3460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完成句子</a:t>
            </a:r>
            <a:endParaRPr lang="zh-CN" altLang="en-US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1142365"/>
            <a:ext cx="7772400" cy="1985010"/>
          </a:xfrm>
        </p:spPr>
        <p:txBody>
          <a:bodyPr/>
          <a:p>
            <a:r>
              <a:rPr lang="zh-CN" altLang="en-US"/>
              <a:t>幽默，不会让人</a:t>
            </a:r>
            <a:r>
              <a:rPr lang="zh-CN" altLang="en-US"/>
              <a:t>不舒服</a:t>
            </a:r>
            <a:br>
              <a:rPr lang="zh-CN" altLang="en-US"/>
            </a:br>
            <a:r>
              <a:rPr lang="zh-CN" altLang="en-US"/>
              <a:t>好心</a:t>
            </a:r>
            <a:r>
              <a:rPr lang="zh-CN" altLang="en-US"/>
              <a:t>办坏事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"/>
          </p:nvPr>
        </p:nvSpPr>
        <p:spPr/>
        <p:txBody>
          <a:bodyPr/>
          <a:p>
            <a:r>
              <a:rPr lang="zh-CN" altLang="en-US"/>
              <a:t>别的作家的书都卖完</a:t>
            </a:r>
            <a:r>
              <a:rPr lang="zh-CN" altLang="en-US"/>
              <a:t>了</a:t>
            </a:r>
            <a:endParaRPr lang="zh-CN" altLang="en-US"/>
          </a:p>
          <a:p>
            <a:r>
              <a:rPr lang="zh-CN" altLang="en-US"/>
              <a:t>（你的书没人买，</a:t>
            </a:r>
            <a:r>
              <a:rPr lang="zh-CN" altLang="en-US"/>
              <a:t>剩下来）</a:t>
            </a:r>
            <a:endParaRPr lang="zh-CN" altLang="en-US"/>
          </a:p>
          <a:p>
            <a:r>
              <a:rPr lang="zh-CN" altLang="en-US"/>
              <a:t>（我的书</a:t>
            </a:r>
            <a:r>
              <a:rPr lang="zh-CN" altLang="en-US"/>
              <a:t>不好）</a:t>
            </a:r>
            <a:endParaRPr lang="zh-CN" altLang="en-US"/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Shape 176"/>
          <p:cNvSpPr/>
          <p:nvPr/>
        </p:nvSpPr>
        <p:spPr>
          <a:xfrm>
            <a:off x="1071563" y="487363"/>
            <a:ext cx="8072437" cy="596900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eaLnBrk="1">
              <a:buNone/>
            </a:pPr>
            <a:r>
              <a: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课文</a:t>
            </a:r>
            <a:endParaRPr lang="zh-CN" altLang="en-US" sz="4000">
              <a:solidFill>
                <a:srgbClr val="A6A6A6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36867" name="Group 179"/>
          <p:cNvGrpSpPr/>
          <p:nvPr/>
        </p:nvGrpSpPr>
        <p:grpSpPr>
          <a:xfrm>
            <a:off x="287338" y="228600"/>
            <a:ext cx="608012" cy="919163"/>
            <a:chOff x="0" y="0"/>
            <a:chExt cx="607419" cy="919824"/>
          </a:xfrm>
        </p:grpSpPr>
        <p:sp>
          <p:nvSpPr>
            <p:cNvPr id="36870" name="Shape 177"/>
            <p:cNvSpPr/>
            <p:nvPr/>
          </p:nvSpPr>
          <p:spPr>
            <a:xfrm>
              <a:off x="0" y="0"/>
              <a:ext cx="607420" cy="919825"/>
            </a:xfrm>
            <a:custGeom>
              <a:avLst/>
              <a:gdLst/>
              <a:ahLst/>
              <a:cxnLst>
                <a:cxn ang="0">
                  <a:pos x="303710" y="459913"/>
                </a:cxn>
                <a:cxn ang="5898240">
                  <a:pos x="303710" y="459913"/>
                </a:cxn>
                <a:cxn ang="11796480">
                  <a:pos x="303710" y="459913"/>
                </a:cxn>
                <a:cxn ang="17694720">
                  <a:pos x="303710" y="459913"/>
                </a:cxn>
              </a:cxnLst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FCC">
                <a:alpha val="100000"/>
              </a:srgbClr>
            </a:solidFill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871" name="Shape 178"/>
            <p:cNvSpPr/>
            <p:nvPr/>
          </p:nvSpPr>
          <p:spPr>
            <a:xfrm>
              <a:off x="192699" y="403848"/>
              <a:ext cx="224224" cy="408299"/>
            </a:xfrm>
            <a:custGeom>
              <a:avLst/>
              <a:gdLst/>
              <a:ahLst/>
              <a:cxnLst>
                <a:cxn ang="0">
                  <a:pos x="112112" y="204150"/>
                </a:cxn>
                <a:cxn ang="5898240">
                  <a:pos x="112112" y="204150"/>
                </a:cxn>
                <a:cxn ang="11796480">
                  <a:pos x="112112" y="204150"/>
                </a:cxn>
                <a:cxn ang="17694720">
                  <a:pos x="112112" y="204150"/>
                </a:cxn>
              </a:cxnLst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80" name="Shape 180"/>
          <p:cNvSpPr/>
          <p:nvPr/>
        </p:nvSpPr>
        <p:spPr>
          <a:xfrm>
            <a:off x="1219200" y="1447800"/>
            <a:ext cx="6213475" cy="1870075"/>
          </a:xfrm>
          <a:prstGeom prst="rect">
            <a:avLst/>
          </a:prstGeom>
          <a:ln w="12700">
            <a:miter lim="400000"/>
          </a:ln>
          <a:effectLst>
            <a:outerShdw blurRad="38100" dist="20000" dir="702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听录音，回答问题：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457200" marR="0" lvl="0" indent="-4572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rabicPeriod"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马克现在租的房子和广告上的房子各有哪些特点？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2.    马克为什么一直没联系上房东？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7890" name="Group 187"/>
          <p:cNvGrpSpPr/>
          <p:nvPr/>
        </p:nvGrpSpPr>
        <p:grpSpPr>
          <a:xfrm>
            <a:off x="287338" y="228600"/>
            <a:ext cx="8699500" cy="919163"/>
            <a:chOff x="0" y="0"/>
            <a:chExt cx="8698936" cy="919824"/>
          </a:xfrm>
        </p:grpSpPr>
        <p:sp>
          <p:nvSpPr>
            <p:cNvPr id="37892" name="Shape 183"/>
            <p:cNvSpPr/>
            <p:nvPr/>
          </p:nvSpPr>
          <p:spPr>
            <a:xfrm>
              <a:off x="626507" y="307615"/>
              <a:ext cx="8072430" cy="596902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45719" tIns="45719" rIns="45719" bIns="45719">
              <a:spAutoFit/>
            </a:bodyPr>
            <a:p>
              <a:pPr eaLnBrk="1">
                <a:buNone/>
              </a:pPr>
              <a:r>
                <a:rPr lang="zh-CN" altLang="en-US" sz="4000">
                  <a:solidFill>
                    <a:srgbClr val="A6A6A6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课文（四）</a:t>
              </a:r>
              <a:endPara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grpSp>
          <p:nvGrpSpPr>
            <p:cNvPr id="37893" name="Group 186"/>
            <p:cNvGrpSpPr/>
            <p:nvPr/>
          </p:nvGrpSpPr>
          <p:grpSpPr>
            <a:xfrm>
              <a:off x="0" y="0"/>
              <a:ext cx="607420" cy="919825"/>
              <a:chOff x="0" y="0"/>
              <a:chExt cx="607419" cy="919824"/>
            </a:xfrm>
          </p:grpSpPr>
          <p:sp>
            <p:nvSpPr>
              <p:cNvPr id="37894" name="Shape 184"/>
              <p:cNvSpPr/>
              <p:nvPr/>
            </p:nvSpPr>
            <p:spPr>
              <a:xfrm>
                <a:off x="0" y="0"/>
                <a:ext cx="607420" cy="919825"/>
              </a:xfrm>
              <a:custGeom>
                <a:avLst/>
                <a:gdLst/>
                <a:ahLst/>
                <a:cxnLst>
                  <a:cxn ang="0">
                    <a:pos x="303710" y="459913"/>
                  </a:cxn>
                  <a:cxn ang="5898240">
                    <a:pos x="303710" y="459913"/>
                  </a:cxn>
                  <a:cxn ang="11796480">
                    <a:pos x="303710" y="459913"/>
                  </a:cxn>
                  <a:cxn ang="17694720">
                    <a:pos x="303710" y="459913"/>
                  </a:cxn>
                </a:cxnLst>
                <a:pathLst>
                  <a:path w="21600" h="21600">
                    <a:moveTo>
                      <a:pt x="10786" y="21600"/>
                    </a:moveTo>
                    <a:lnTo>
                      <a:pt x="11178" y="21600"/>
                    </a:lnTo>
                    <a:lnTo>
                      <a:pt x="11516" y="21565"/>
                    </a:lnTo>
                    <a:lnTo>
                      <a:pt x="11881" y="21495"/>
                    </a:lnTo>
                    <a:lnTo>
                      <a:pt x="12220" y="21425"/>
                    </a:lnTo>
                    <a:lnTo>
                      <a:pt x="12585" y="21319"/>
                    </a:lnTo>
                    <a:lnTo>
                      <a:pt x="12871" y="21196"/>
                    </a:lnTo>
                    <a:lnTo>
                      <a:pt x="13132" y="21056"/>
                    </a:lnTo>
                    <a:lnTo>
                      <a:pt x="13367" y="20881"/>
                    </a:lnTo>
                    <a:lnTo>
                      <a:pt x="13627" y="20722"/>
                    </a:lnTo>
                    <a:lnTo>
                      <a:pt x="13835" y="20511"/>
                    </a:lnTo>
                    <a:lnTo>
                      <a:pt x="14018" y="20318"/>
                    </a:lnTo>
                    <a:lnTo>
                      <a:pt x="14174" y="20107"/>
                    </a:lnTo>
                    <a:lnTo>
                      <a:pt x="14330" y="19879"/>
                    </a:lnTo>
                    <a:lnTo>
                      <a:pt x="14434" y="19634"/>
                    </a:lnTo>
                    <a:lnTo>
                      <a:pt x="14487" y="19370"/>
                    </a:lnTo>
                    <a:lnTo>
                      <a:pt x="14487" y="15664"/>
                    </a:lnTo>
                    <a:lnTo>
                      <a:pt x="14591" y="15454"/>
                    </a:lnTo>
                    <a:lnTo>
                      <a:pt x="14669" y="15260"/>
                    </a:lnTo>
                    <a:lnTo>
                      <a:pt x="14774" y="15050"/>
                    </a:lnTo>
                    <a:lnTo>
                      <a:pt x="15138" y="14646"/>
                    </a:lnTo>
                    <a:lnTo>
                      <a:pt x="15581" y="14242"/>
                    </a:lnTo>
                    <a:lnTo>
                      <a:pt x="16728" y="13469"/>
                    </a:lnTo>
                    <a:lnTo>
                      <a:pt x="18030" y="12591"/>
                    </a:lnTo>
                    <a:lnTo>
                      <a:pt x="18734" y="12118"/>
                    </a:lnTo>
                    <a:lnTo>
                      <a:pt x="19333" y="11573"/>
                    </a:lnTo>
                    <a:lnTo>
                      <a:pt x="19932" y="11028"/>
                    </a:lnTo>
                    <a:lnTo>
                      <a:pt x="20479" y="10396"/>
                    </a:lnTo>
                    <a:lnTo>
                      <a:pt x="20740" y="10097"/>
                    </a:lnTo>
                    <a:lnTo>
                      <a:pt x="20948" y="9729"/>
                    </a:lnTo>
                    <a:lnTo>
                      <a:pt x="21130" y="9378"/>
                    </a:lnTo>
                    <a:lnTo>
                      <a:pt x="21287" y="8974"/>
                    </a:lnTo>
                    <a:lnTo>
                      <a:pt x="21443" y="8605"/>
                    </a:lnTo>
                    <a:lnTo>
                      <a:pt x="21548" y="8166"/>
                    </a:lnTo>
                    <a:lnTo>
                      <a:pt x="21600" y="7727"/>
                    </a:lnTo>
                    <a:lnTo>
                      <a:pt x="21600" y="6884"/>
                    </a:lnTo>
                    <a:lnTo>
                      <a:pt x="21548" y="6515"/>
                    </a:lnTo>
                    <a:lnTo>
                      <a:pt x="21496" y="6182"/>
                    </a:lnTo>
                    <a:lnTo>
                      <a:pt x="21391" y="5812"/>
                    </a:lnTo>
                    <a:lnTo>
                      <a:pt x="21287" y="5479"/>
                    </a:lnTo>
                    <a:lnTo>
                      <a:pt x="21130" y="5093"/>
                    </a:lnTo>
                    <a:lnTo>
                      <a:pt x="20948" y="4760"/>
                    </a:lnTo>
                    <a:lnTo>
                      <a:pt x="20740" y="4425"/>
                    </a:lnTo>
                    <a:lnTo>
                      <a:pt x="20531" y="4127"/>
                    </a:lnTo>
                    <a:lnTo>
                      <a:pt x="20296" y="3811"/>
                    </a:lnTo>
                    <a:lnTo>
                      <a:pt x="20036" y="3513"/>
                    </a:lnTo>
                    <a:lnTo>
                      <a:pt x="19775" y="3214"/>
                    </a:lnTo>
                    <a:lnTo>
                      <a:pt x="19124" y="2634"/>
                    </a:lnTo>
                    <a:lnTo>
                      <a:pt x="18447" y="2125"/>
                    </a:lnTo>
                    <a:lnTo>
                      <a:pt x="17691" y="1669"/>
                    </a:lnTo>
                    <a:lnTo>
                      <a:pt x="16832" y="1229"/>
                    </a:lnTo>
                    <a:lnTo>
                      <a:pt x="16388" y="1054"/>
                    </a:lnTo>
                    <a:lnTo>
                      <a:pt x="15920" y="879"/>
                    </a:lnTo>
                    <a:lnTo>
                      <a:pt x="15477" y="720"/>
                    </a:lnTo>
                    <a:lnTo>
                      <a:pt x="15034" y="580"/>
                    </a:lnTo>
                    <a:lnTo>
                      <a:pt x="14539" y="439"/>
                    </a:lnTo>
                    <a:lnTo>
                      <a:pt x="14018" y="316"/>
                    </a:lnTo>
                    <a:lnTo>
                      <a:pt x="13471" y="211"/>
                    </a:lnTo>
                    <a:lnTo>
                      <a:pt x="12975" y="140"/>
                    </a:lnTo>
                    <a:lnTo>
                      <a:pt x="12428" y="71"/>
                    </a:lnTo>
                    <a:lnTo>
                      <a:pt x="11934" y="35"/>
                    </a:lnTo>
                    <a:lnTo>
                      <a:pt x="11387" y="0"/>
                    </a:lnTo>
                    <a:lnTo>
                      <a:pt x="10213" y="0"/>
                    </a:lnTo>
                    <a:lnTo>
                      <a:pt x="9666" y="35"/>
                    </a:lnTo>
                    <a:lnTo>
                      <a:pt x="9172" y="71"/>
                    </a:lnTo>
                    <a:lnTo>
                      <a:pt x="8625" y="140"/>
                    </a:lnTo>
                    <a:lnTo>
                      <a:pt x="8129" y="211"/>
                    </a:lnTo>
                    <a:lnTo>
                      <a:pt x="7582" y="316"/>
                    </a:lnTo>
                    <a:lnTo>
                      <a:pt x="7061" y="439"/>
                    </a:lnTo>
                    <a:lnTo>
                      <a:pt x="6566" y="580"/>
                    </a:lnTo>
                    <a:lnTo>
                      <a:pt x="6123" y="720"/>
                    </a:lnTo>
                    <a:lnTo>
                      <a:pt x="5680" y="879"/>
                    </a:lnTo>
                    <a:lnTo>
                      <a:pt x="5212" y="1054"/>
                    </a:lnTo>
                    <a:lnTo>
                      <a:pt x="4768" y="1229"/>
                    </a:lnTo>
                    <a:lnTo>
                      <a:pt x="3909" y="1669"/>
                    </a:lnTo>
                    <a:lnTo>
                      <a:pt x="3153" y="2125"/>
                    </a:lnTo>
                    <a:lnTo>
                      <a:pt x="2476" y="2634"/>
                    </a:lnTo>
                    <a:lnTo>
                      <a:pt x="1825" y="3214"/>
                    </a:lnTo>
                    <a:lnTo>
                      <a:pt x="1303" y="3811"/>
                    </a:lnTo>
                    <a:lnTo>
                      <a:pt x="1069" y="4127"/>
                    </a:lnTo>
                    <a:lnTo>
                      <a:pt x="860" y="4425"/>
                    </a:lnTo>
                    <a:lnTo>
                      <a:pt x="651" y="4760"/>
                    </a:lnTo>
                    <a:lnTo>
                      <a:pt x="470" y="5093"/>
                    </a:lnTo>
                    <a:lnTo>
                      <a:pt x="313" y="5479"/>
                    </a:lnTo>
                    <a:lnTo>
                      <a:pt x="209" y="5812"/>
                    </a:lnTo>
                    <a:lnTo>
                      <a:pt x="104" y="6182"/>
                    </a:lnTo>
                    <a:lnTo>
                      <a:pt x="52" y="6515"/>
                    </a:lnTo>
                    <a:lnTo>
                      <a:pt x="0" y="6884"/>
                    </a:lnTo>
                    <a:lnTo>
                      <a:pt x="0" y="7727"/>
                    </a:lnTo>
                    <a:lnTo>
                      <a:pt x="52" y="8166"/>
                    </a:lnTo>
                    <a:lnTo>
                      <a:pt x="157" y="8605"/>
                    </a:lnTo>
                    <a:lnTo>
                      <a:pt x="313" y="8974"/>
                    </a:lnTo>
                    <a:lnTo>
                      <a:pt x="470" y="9378"/>
                    </a:lnTo>
                    <a:lnTo>
                      <a:pt x="651" y="9729"/>
                    </a:lnTo>
                    <a:lnTo>
                      <a:pt x="860" y="10097"/>
                    </a:lnTo>
                    <a:lnTo>
                      <a:pt x="1121" y="10396"/>
                    </a:lnTo>
                    <a:lnTo>
                      <a:pt x="1668" y="11028"/>
                    </a:lnTo>
                    <a:lnTo>
                      <a:pt x="2267" y="11573"/>
                    </a:lnTo>
                    <a:lnTo>
                      <a:pt x="2866" y="12118"/>
                    </a:lnTo>
                    <a:lnTo>
                      <a:pt x="3570" y="12591"/>
                    </a:lnTo>
                    <a:lnTo>
                      <a:pt x="4872" y="13469"/>
                    </a:lnTo>
                    <a:lnTo>
                      <a:pt x="6019" y="14242"/>
                    </a:lnTo>
                    <a:lnTo>
                      <a:pt x="6462" y="14646"/>
                    </a:lnTo>
                    <a:lnTo>
                      <a:pt x="6826" y="15050"/>
                    </a:lnTo>
                    <a:lnTo>
                      <a:pt x="6931" y="15260"/>
                    </a:lnTo>
                    <a:lnTo>
                      <a:pt x="7009" y="15454"/>
                    </a:lnTo>
                    <a:lnTo>
                      <a:pt x="7113" y="15664"/>
                    </a:lnTo>
                    <a:lnTo>
                      <a:pt x="7113" y="19370"/>
                    </a:lnTo>
                    <a:lnTo>
                      <a:pt x="7166" y="19634"/>
                    </a:lnTo>
                    <a:lnTo>
                      <a:pt x="7270" y="19879"/>
                    </a:lnTo>
                    <a:lnTo>
                      <a:pt x="7425" y="20107"/>
                    </a:lnTo>
                    <a:lnTo>
                      <a:pt x="7582" y="20318"/>
                    </a:lnTo>
                    <a:lnTo>
                      <a:pt x="7765" y="20511"/>
                    </a:lnTo>
                    <a:lnTo>
                      <a:pt x="7973" y="20722"/>
                    </a:lnTo>
                    <a:lnTo>
                      <a:pt x="8233" y="20881"/>
                    </a:lnTo>
                    <a:lnTo>
                      <a:pt x="8468" y="21056"/>
                    </a:lnTo>
                    <a:lnTo>
                      <a:pt x="8729" y="21196"/>
                    </a:lnTo>
                    <a:lnTo>
                      <a:pt x="9015" y="21319"/>
                    </a:lnTo>
                    <a:lnTo>
                      <a:pt x="9380" y="21425"/>
                    </a:lnTo>
                    <a:lnTo>
                      <a:pt x="9719" y="21495"/>
                    </a:lnTo>
                    <a:lnTo>
                      <a:pt x="10084" y="21565"/>
                    </a:lnTo>
                    <a:lnTo>
                      <a:pt x="10422" y="21600"/>
                    </a:lnTo>
                    <a:lnTo>
                      <a:pt x="10786" y="21600"/>
                    </a:lnTo>
                    <a:close/>
                  </a:path>
                </a:pathLst>
              </a:custGeom>
              <a:solidFill>
                <a:srgbClr val="FFFFCC">
                  <a:alpha val="100000"/>
                </a:srgbClr>
              </a:solidFill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7895" name="Shape 185"/>
              <p:cNvSpPr/>
              <p:nvPr/>
            </p:nvSpPr>
            <p:spPr>
              <a:xfrm>
                <a:off x="192699" y="403848"/>
                <a:ext cx="224224" cy="408299"/>
              </a:xfrm>
              <a:custGeom>
                <a:avLst/>
                <a:gdLst/>
                <a:ahLst/>
                <a:cxnLst>
                  <a:cxn ang="0">
                    <a:pos x="112112" y="204150"/>
                  </a:cxn>
                  <a:cxn ang="5898240">
                    <a:pos x="112112" y="204150"/>
                  </a:cxn>
                  <a:cxn ang="11796480">
                    <a:pos x="112112" y="204150"/>
                  </a:cxn>
                  <a:cxn ang="17694720">
                    <a:pos x="112112" y="204150"/>
                  </a:cxn>
                </a:cxnLst>
                <a:pathLst>
                  <a:path w="21600" h="21600">
                    <a:moveTo>
                      <a:pt x="6354" y="10918"/>
                    </a:moveTo>
                    <a:lnTo>
                      <a:pt x="4448" y="5578"/>
                    </a:lnTo>
                    <a:lnTo>
                      <a:pt x="1060" y="1305"/>
                    </a:lnTo>
                    <a:lnTo>
                      <a:pt x="0" y="235"/>
                    </a:lnTo>
                    <a:lnTo>
                      <a:pt x="4448" y="1424"/>
                    </a:lnTo>
                    <a:lnTo>
                      <a:pt x="7835" y="0"/>
                    </a:lnTo>
                    <a:lnTo>
                      <a:pt x="11647" y="1305"/>
                    </a:lnTo>
                    <a:lnTo>
                      <a:pt x="14610" y="0"/>
                    </a:lnTo>
                    <a:lnTo>
                      <a:pt x="17576" y="1186"/>
                    </a:lnTo>
                    <a:lnTo>
                      <a:pt x="21600" y="235"/>
                    </a:lnTo>
                    <a:lnTo>
                      <a:pt x="16304" y="6053"/>
                    </a:lnTo>
                    <a:lnTo>
                      <a:pt x="14822" y="10918"/>
                    </a:lnTo>
                    <a:moveTo>
                      <a:pt x="778" y="14359"/>
                    </a:moveTo>
                    <a:lnTo>
                      <a:pt x="20681" y="14359"/>
                    </a:lnTo>
                    <a:lnTo>
                      <a:pt x="20681" y="16852"/>
                    </a:lnTo>
                    <a:lnTo>
                      <a:pt x="778" y="16814"/>
                    </a:lnTo>
                    <a:lnTo>
                      <a:pt x="778" y="19226"/>
                    </a:lnTo>
                    <a:lnTo>
                      <a:pt x="20681" y="19304"/>
                    </a:lnTo>
                    <a:lnTo>
                      <a:pt x="20752" y="21600"/>
                    </a:lnTo>
                    <a:lnTo>
                      <a:pt x="848" y="21600"/>
                    </a:lnTo>
                  </a:path>
                </a:pathLst>
              </a:custGeom>
              <a:noFill/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188" name="Shape 188"/>
          <p:cNvSpPr/>
          <p:nvPr/>
        </p:nvSpPr>
        <p:spPr>
          <a:xfrm>
            <a:off x="736600" y="1963738"/>
            <a:ext cx="7496175" cy="35972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1">
              <a:lnSpc>
                <a:spcPct val="150000"/>
              </a:lnSpc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        </a:t>
            </a: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马克去年</a:t>
            </a:r>
            <a:r>
              <a:rPr lang="zh-CN" altLang="en-US" sz="2400">
                <a:highlight>
                  <a:srgbClr val="FFFF00"/>
                </a:highlight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租的房子</a:t>
            </a: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离马路很近，对面有大大小小的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  <a:p>
            <a:pPr eaLnBrk="1">
              <a:lnSpc>
                <a:spcPct val="150000"/>
              </a:lnSpc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商店，周围环境非常吵。所以，房子还没到期，马克就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  <a:p>
            <a:pPr eaLnBrk="1">
              <a:lnSpc>
                <a:spcPct val="150000"/>
              </a:lnSpc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开始着急换房子了。有一天，他在小区门口看到一个租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  <a:p>
            <a:pPr eaLnBrk="1">
              <a:lnSpc>
                <a:spcPct val="150000"/>
              </a:lnSpc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房子的广告。广告上说房子交通方便，周围很安静，厨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  <a:p>
            <a:pPr eaLnBrk="1">
              <a:lnSpc>
                <a:spcPct val="150000"/>
              </a:lnSpc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房很大。总的来说，这套房子他很满意，于是他就记下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  <a:p>
            <a:pPr eaLnBrk="1">
              <a:lnSpc>
                <a:spcPct val="150000"/>
              </a:lnSpc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了房东的手机号码。可回家后打电话，电话总是占线。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  <a:p>
            <a:pPr eaLnBrk="1">
              <a:lnSpc>
                <a:spcPct val="150000"/>
              </a:lnSpc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第二天，他路过小区门口时，又仔细看了一下广告，原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  <a:p>
            <a:pPr eaLnBrk="1">
              <a:lnSpc>
                <a:spcPct val="150000"/>
              </a:lnSpc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来在记号码的时候写错了一个数字。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  <p:bldLst>
      <p:bldP spid="188" grpId="0" animBg="1" advAuto="100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你们想租怎样的</a:t>
            </a:r>
            <a:r>
              <a:rPr lang="zh-CN" altLang="en-US"/>
              <a:t>房子？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zh-CN" altLang="en-US"/>
              <a:t>离工作地点近的</a:t>
            </a:r>
            <a:r>
              <a:rPr lang="zh-CN" altLang="en-US"/>
              <a:t>房子</a:t>
            </a:r>
            <a:endParaRPr lang="zh-CN" altLang="en-US"/>
          </a:p>
          <a:p>
            <a:r>
              <a:rPr lang="zh-CN" altLang="en-US"/>
              <a:t>四室一厅（四个房间</a:t>
            </a:r>
            <a:r>
              <a:rPr lang="en-US" altLang="zh-CN"/>
              <a:t>+</a:t>
            </a:r>
            <a:r>
              <a:rPr lang="zh-CN" altLang="en-US"/>
              <a:t>一个</a:t>
            </a:r>
            <a:r>
              <a:rPr lang="zh-CN" altLang="en-US"/>
              <a:t>客厅）</a:t>
            </a:r>
            <a:endParaRPr lang="zh-CN" altLang="en-US"/>
          </a:p>
          <a:p>
            <a:r>
              <a:rPr lang="zh-CN" altLang="en-US"/>
              <a:t>在农村、有花园、</a:t>
            </a:r>
            <a:r>
              <a:rPr lang="zh-CN" altLang="en-US"/>
              <a:t>养马</a:t>
            </a:r>
            <a:endParaRPr lang="zh-CN" altLang="en-US"/>
          </a:p>
          <a:p>
            <a:r>
              <a:rPr lang="zh-CN" altLang="en-US"/>
              <a:t>英式田园风</a:t>
            </a:r>
            <a:endParaRPr lang="zh-CN" altLang="en-US"/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Shape 190"/>
          <p:cNvSpPr/>
          <p:nvPr/>
        </p:nvSpPr>
        <p:spPr>
          <a:xfrm>
            <a:off x="598488" y="1438275"/>
            <a:ext cx="2454275" cy="3460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选择合适的词语填空 </a:t>
            </a:r>
            <a:endParaRPr lang="zh-CN" altLang="en-US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grpSp>
        <p:nvGrpSpPr>
          <p:cNvPr id="38915" name="Group 195"/>
          <p:cNvGrpSpPr/>
          <p:nvPr/>
        </p:nvGrpSpPr>
        <p:grpSpPr>
          <a:xfrm>
            <a:off x="392113" y="127000"/>
            <a:ext cx="8359775" cy="922338"/>
            <a:chOff x="0" y="0"/>
            <a:chExt cx="8360601" cy="922312"/>
          </a:xfrm>
        </p:grpSpPr>
        <p:grpSp>
          <p:nvGrpSpPr>
            <p:cNvPr id="38924" name="Group 193"/>
            <p:cNvGrpSpPr/>
            <p:nvPr/>
          </p:nvGrpSpPr>
          <p:grpSpPr>
            <a:xfrm>
              <a:off x="0" y="0"/>
              <a:ext cx="607420" cy="919825"/>
              <a:chOff x="0" y="0"/>
              <a:chExt cx="607419" cy="919824"/>
            </a:xfrm>
          </p:grpSpPr>
          <p:sp>
            <p:nvSpPr>
              <p:cNvPr id="38926" name="Shape 191"/>
              <p:cNvSpPr/>
              <p:nvPr/>
            </p:nvSpPr>
            <p:spPr>
              <a:xfrm>
                <a:off x="0" y="0"/>
                <a:ext cx="607420" cy="919825"/>
              </a:xfrm>
              <a:custGeom>
                <a:avLst/>
                <a:gdLst/>
                <a:ahLst/>
                <a:cxnLst>
                  <a:cxn ang="0">
                    <a:pos x="303710" y="459913"/>
                  </a:cxn>
                  <a:cxn ang="5898240">
                    <a:pos x="303710" y="459913"/>
                  </a:cxn>
                  <a:cxn ang="11796480">
                    <a:pos x="303710" y="459913"/>
                  </a:cxn>
                  <a:cxn ang="17694720">
                    <a:pos x="303710" y="459913"/>
                  </a:cxn>
                </a:cxnLst>
                <a:pathLst>
                  <a:path w="21600" h="21600">
                    <a:moveTo>
                      <a:pt x="10786" y="21600"/>
                    </a:moveTo>
                    <a:lnTo>
                      <a:pt x="11178" y="21600"/>
                    </a:lnTo>
                    <a:lnTo>
                      <a:pt x="11516" y="21565"/>
                    </a:lnTo>
                    <a:lnTo>
                      <a:pt x="11881" y="21495"/>
                    </a:lnTo>
                    <a:lnTo>
                      <a:pt x="12220" y="21425"/>
                    </a:lnTo>
                    <a:lnTo>
                      <a:pt x="12585" y="21319"/>
                    </a:lnTo>
                    <a:lnTo>
                      <a:pt x="12871" y="21196"/>
                    </a:lnTo>
                    <a:lnTo>
                      <a:pt x="13132" y="21056"/>
                    </a:lnTo>
                    <a:lnTo>
                      <a:pt x="13367" y="20881"/>
                    </a:lnTo>
                    <a:lnTo>
                      <a:pt x="13627" y="20722"/>
                    </a:lnTo>
                    <a:lnTo>
                      <a:pt x="13835" y="20511"/>
                    </a:lnTo>
                    <a:lnTo>
                      <a:pt x="14018" y="20318"/>
                    </a:lnTo>
                    <a:lnTo>
                      <a:pt x="14174" y="20107"/>
                    </a:lnTo>
                    <a:lnTo>
                      <a:pt x="14330" y="19879"/>
                    </a:lnTo>
                    <a:lnTo>
                      <a:pt x="14434" y="19634"/>
                    </a:lnTo>
                    <a:lnTo>
                      <a:pt x="14487" y="19370"/>
                    </a:lnTo>
                    <a:lnTo>
                      <a:pt x="14487" y="15664"/>
                    </a:lnTo>
                    <a:lnTo>
                      <a:pt x="14591" y="15454"/>
                    </a:lnTo>
                    <a:lnTo>
                      <a:pt x="14669" y="15260"/>
                    </a:lnTo>
                    <a:lnTo>
                      <a:pt x="14774" y="15050"/>
                    </a:lnTo>
                    <a:lnTo>
                      <a:pt x="15138" y="14646"/>
                    </a:lnTo>
                    <a:lnTo>
                      <a:pt x="15581" y="14242"/>
                    </a:lnTo>
                    <a:lnTo>
                      <a:pt x="16728" y="13469"/>
                    </a:lnTo>
                    <a:lnTo>
                      <a:pt x="18030" y="12591"/>
                    </a:lnTo>
                    <a:lnTo>
                      <a:pt x="18734" y="12118"/>
                    </a:lnTo>
                    <a:lnTo>
                      <a:pt x="19333" y="11573"/>
                    </a:lnTo>
                    <a:lnTo>
                      <a:pt x="19932" y="11028"/>
                    </a:lnTo>
                    <a:lnTo>
                      <a:pt x="20479" y="10396"/>
                    </a:lnTo>
                    <a:lnTo>
                      <a:pt x="20740" y="10097"/>
                    </a:lnTo>
                    <a:lnTo>
                      <a:pt x="20948" y="9729"/>
                    </a:lnTo>
                    <a:lnTo>
                      <a:pt x="21130" y="9378"/>
                    </a:lnTo>
                    <a:lnTo>
                      <a:pt x="21287" y="8974"/>
                    </a:lnTo>
                    <a:lnTo>
                      <a:pt x="21443" y="8605"/>
                    </a:lnTo>
                    <a:lnTo>
                      <a:pt x="21548" y="8166"/>
                    </a:lnTo>
                    <a:lnTo>
                      <a:pt x="21600" y="7727"/>
                    </a:lnTo>
                    <a:lnTo>
                      <a:pt x="21600" y="6884"/>
                    </a:lnTo>
                    <a:lnTo>
                      <a:pt x="21548" y="6515"/>
                    </a:lnTo>
                    <a:lnTo>
                      <a:pt x="21496" y="6182"/>
                    </a:lnTo>
                    <a:lnTo>
                      <a:pt x="21391" y="5812"/>
                    </a:lnTo>
                    <a:lnTo>
                      <a:pt x="21287" y="5479"/>
                    </a:lnTo>
                    <a:lnTo>
                      <a:pt x="21130" y="5093"/>
                    </a:lnTo>
                    <a:lnTo>
                      <a:pt x="20948" y="4760"/>
                    </a:lnTo>
                    <a:lnTo>
                      <a:pt x="20740" y="4425"/>
                    </a:lnTo>
                    <a:lnTo>
                      <a:pt x="20531" y="4127"/>
                    </a:lnTo>
                    <a:lnTo>
                      <a:pt x="20296" y="3811"/>
                    </a:lnTo>
                    <a:lnTo>
                      <a:pt x="20036" y="3513"/>
                    </a:lnTo>
                    <a:lnTo>
                      <a:pt x="19775" y="3214"/>
                    </a:lnTo>
                    <a:lnTo>
                      <a:pt x="19124" y="2634"/>
                    </a:lnTo>
                    <a:lnTo>
                      <a:pt x="18447" y="2125"/>
                    </a:lnTo>
                    <a:lnTo>
                      <a:pt x="17691" y="1669"/>
                    </a:lnTo>
                    <a:lnTo>
                      <a:pt x="16832" y="1229"/>
                    </a:lnTo>
                    <a:lnTo>
                      <a:pt x="16388" y="1054"/>
                    </a:lnTo>
                    <a:lnTo>
                      <a:pt x="15920" y="879"/>
                    </a:lnTo>
                    <a:lnTo>
                      <a:pt x="15477" y="720"/>
                    </a:lnTo>
                    <a:lnTo>
                      <a:pt x="15034" y="580"/>
                    </a:lnTo>
                    <a:lnTo>
                      <a:pt x="14539" y="439"/>
                    </a:lnTo>
                    <a:lnTo>
                      <a:pt x="14018" y="316"/>
                    </a:lnTo>
                    <a:lnTo>
                      <a:pt x="13471" y="211"/>
                    </a:lnTo>
                    <a:lnTo>
                      <a:pt x="12975" y="140"/>
                    </a:lnTo>
                    <a:lnTo>
                      <a:pt x="12428" y="71"/>
                    </a:lnTo>
                    <a:lnTo>
                      <a:pt x="11934" y="35"/>
                    </a:lnTo>
                    <a:lnTo>
                      <a:pt x="11387" y="0"/>
                    </a:lnTo>
                    <a:lnTo>
                      <a:pt x="10213" y="0"/>
                    </a:lnTo>
                    <a:lnTo>
                      <a:pt x="9666" y="35"/>
                    </a:lnTo>
                    <a:lnTo>
                      <a:pt x="9172" y="71"/>
                    </a:lnTo>
                    <a:lnTo>
                      <a:pt x="8625" y="140"/>
                    </a:lnTo>
                    <a:lnTo>
                      <a:pt x="8129" y="211"/>
                    </a:lnTo>
                    <a:lnTo>
                      <a:pt x="7582" y="316"/>
                    </a:lnTo>
                    <a:lnTo>
                      <a:pt x="7061" y="439"/>
                    </a:lnTo>
                    <a:lnTo>
                      <a:pt x="6566" y="580"/>
                    </a:lnTo>
                    <a:lnTo>
                      <a:pt x="6123" y="720"/>
                    </a:lnTo>
                    <a:lnTo>
                      <a:pt x="5680" y="879"/>
                    </a:lnTo>
                    <a:lnTo>
                      <a:pt x="5212" y="1054"/>
                    </a:lnTo>
                    <a:lnTo>
                      <a:pt x="4768" y="1229"/>
                    </a:lnTo>
                    <a:lnTo>
                      <a:pt x="3909" y="1669"/>
                    </a:lnTo>
                    <a:lnTo>
                      <a:pt x="3153" y="2125"/>
                    </a:lnTo>
                    <a:lnTo>
                      <a:pt x="2476" y="2634"/>
                    </a:lnTo>
                    <a:lnTo>
                      <a:pt x="1825" y="3214"/>
                    </a:lnTo>
                    <a:lnTo>
                      <a:pt x="1303" y="3811"/>
                    </a:lnTo>
                    <a:lnTo>
                      <a:pt x="1069" y="4127"/>
                    </a:lnTo>
                    <a:lnTo>
                      <a:pt x="860" y="4425"/>
                    </a:lnTo>
                    <a:lnTo>
                      <a:pt x="651" y="4760"/>
                    </a:lnTo>
                    <a:lnTo>
                      <a:pt x="470" y="5093"/>
                    </a:lnTo>
                    <a:lnTo>
                      <a:pt x="313" y="5479"/>
                    </a:lnTo>
                    <a:lnTo>
                      <a:pt x="209" y="5812"/>
                    </a:lnTo>
                    <a:lnTo>
                      <a:pt x="104" y="6182"/>
                    </a:lnTo>
                    <a:lnTo>
                      <a:pt x="52" y="6515"/>
                    </a:lnTo>
                    <a:lnTo>
                      <a:pt x="0" y="6884"/>
                    </a:lnTo>
                    <a:lnTo>
                      <a:pt x="0" y="7727"/>
                    </a:lnTo>
                    <a:lnTo>
                      <a:pt x="52" y="8166"/>
                    </a:lnTo>
                    <a:lnTo>
                      <a:pt x="157" y="8605"/>
                    </a:lnTo>
                    <a:lnTo>
                      <a:pt x="313" y="8974"/>
                    </a:lnTo>
                    <a:lnTo>
                      <a:pt x="470" y="9378"/>
                    </a:lnTo>
                    <a:lnTo>
                      <a:pt x="651" y="9729"/>
                    </a:lnTo>
                    <a:lnTo>
                      <a:pt x="860" y="10097"/>
                    </a:lnTo>
                    <a:lnTo>
                      <a:pt x="1121" y="10396"/>
                    </a:lnTo>
                    <a:lnTo>
                      <a:pt x="1668" y="11028"/>
                    </a:lnTo>
                    <a:lnTo>
                      <a:pt x="2267" y="11573"/>
                    </a:lnTo>
                    <a:lnTo>
                      <a:pt x="2866" y="12118"/>
                    </a:lnTo>
                    <a:lnTo>
                      <a:pt x="3570" y="12591"/>
                    </a:lnTo>
                    <a:lnTo>
                      <a:pt x="4872" y="13469"/>
                    </a:lnTo>
                    <a:lnTo>
                      <a:pt x="6019" y="14242"/>
                    </a:lnTo>
                    <a:lnTo>
                      <a:pt x="6462" y="14646"/>
                    </a:lnTo>
                    <a:lnTo>
                      <a:pt x="6826" y="15050"/>
                    </a:lnTo>
                    <a:lnTo>
                      <a:pt x="6931" y="15260"/>
                    </a:lnTo>
                    <a:lnTo>
                      <a:pt x="7009" y="15454"/>
                    </a:lnTo>
                    <a:lnTo>
                      <a:pt x="7113" y="15664"/>
                    </a:lnTo>
                    <a:lnTo>
                      <a:pt x="7113" y="19370"/>
                    </a:lnTo>
                    <a:lnTo>
                      <a:pt x="7166" y="19634"/>
                    </a:lnTo>
                    <a:lnTo>
                      <a:pt x="7270" y="19879"/>
                    </a:lnTo>
                    <a:lnTo>
                      <a:pt x="7425" y="20107"/>
                    </a:lnTo>
                    <a:lnTo>
                      <a:pt x="7582" y="20318"/>
                    </a:lnTo>
                    <a:lnTo>
                      <a:pt x="7765" y="20511"/>
                    </a:lnTo>
                    <a:lnTo>
                      <a:pt x="7973" y="20722"/>
                    </a:lnTo>
                    <a:lnTo>
                      <a:pt x="8233" y="20881"/>
                    </a:lnTo>
                    <a:lnTo>
                      <a:pt x="8468" y="21056"/>
                    </a:lnTo>
                    <a:lnTo>
                      <a:pt x="8729" y="21196"/>
                    </a:lnTo>
                    <a:lnTo>
                      <a:pt x="9015" y="21319"/>
                    </a:lnTo>
                    <a:lnTo>
                      <a:pt x="9380" y="21425"/>
                    </a:lnTo>
                    <a:lnTo>
                      <a:pt x="9719" y="21495"/>
                    </a:lnTo>
                    <a:lnTo>
                      <a:pt x="10084" y="21565"/>
                    </a:lnTo>
                    <a:lnTo>
                      <a:pt x="10422" y="21600"/>
                    </a:lnTo>
                    <a:lnTo>
                      <a:pt x="10786" y="21600"/>
                    </a:lnTo>
                    <a:close/>
                  </a:path>
                </a:pathLst>
              </a:custGeom>
              <a:solidFill>
                <a:srgbClr val="FFFFCC">
                  <a:alpha val="100000"/>
                </a:srgbClr>
              </a:solidFill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8927" name="Shape 192"/>
              <p:cNvSpPr/>
              <p:nvPr/>
            </p:nvSpPr>
            <p:spPr>
              <a:xfrm>
                <a:off x="192699" y="403848"/>
                <a:ext cx="224224" cy="408299"/>
              </a:xfrm>
              <a:custGeom>
                <a:avLst/>
                <a:gdLst/>
                <a:ahLst/>
                <a:cxnLst>
                  <a:cxn ang="0">
                    <a:pos x="112112" y="204150"/>
                  </a:cxn>
                  <a:cxn ang="5898240">
                    <a:pos x="112112" y="204150"/>
                  </a:cxn>
                  <a:cxn ang="11796480">
                    <a:pos x="112112" y="204150"/>
                  </a:cxn>
                  <a:cxn ang="17694720">
                    <a:pos x="112112" y="204150"/>
                  </a:cxn>
                </a:cxnLst>
                <a:pathLst>
                  <a:path w="21600" h="21600">
                    <a:moveTo>
                      <a:pt x="6354" y="10918"/>
                    </a:moveTo>
                    <a:lnTo>
                      <a:pt x="4448" y="5578"/>
                    </a:lnTo>
                    <a:lnTo>
                      <a:pt x="1060" y="1305"/>
                    </a:lnTo>
                    <a:lnTo>
                      <a:pt x="0" y="235"/>
                    </a:lnTo>
                    <a:lnTo>
                      <a:pt x="4448" y="1424"/>
                    </a:lnTo>
                    <a:lnTo>
                      <a:pt x="7835" y="0"/>
                    </a:lnTo>
                    <a:lnTo>
                      <a:pt x="11647" y="1305"/>
                    </a:lnTo>
                    <a:lnTo>
                      <a:pt x="14610" y="0"/>
                    </a:lnTo>
                    <a:lnTo>
                      <a:pt x="17576" y="1186"/>
                    </a:lnTo>
                    <a:lnTo>
                      <a:pt x="21600" y="235"/>
                    </a:lnTo>
                    <a:lnTo>
                      <a:pt x="16304" y="6053"/>
                    </a:lnTo>
                    <a:lnTo>
                      <a:pt x="14822" y="10918"/>
                    </a:lnTo>
                    <a:moveTo>
                      <a:pt x="778" y="14359"/>
                    </a:moveTo>
                    <a:lnTo>
                      <a:pt x="20681" y="14359"/>
                    </a:lnTo>
                    <a:lnTo>
                      <a:pt x="20681" y="16852"/>
                    </a:lnTo>
                    <a:lnTo>
                      <a:pt x="778" y="16814"/>
                    </a:lnTo>
                    <a:lnTo>
                      <a:pt x="778" y="19226"/>
                    </a:lnTo>
                    <a:lnTo>
                      <a:pt x="20681" y="19304"/>
                    </a:lnTo>
                    <a:lnTo>
                      <a:pt x="20752" y="21600"/>
                    </a:lnTo>
                    <a:lnTo>
                      <a:pt x="848" y="21600"/>
                    </a:lnTo>
                  </a:path>
                </a:pathLst>
              </a:custGeom>
              <a:noFill/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38925" name="Shape 194"/>
            <p:cNvSpPr/>
            <p:nvPr/>
          </p:nvSpPr>
          <p:spPr>
            <a:xfrm>
              <a:off x="573891" y="325411"/>
              <a:ext cx="7786711" cy="596902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45719" tIns="45719" rIns="45719" bIns="45719">
              <a:spAutoFit/>
            </a:bodyPr>
            <a:p>
              <a:pPr eaLnBrk="1">
                <a:buNone/>
              </a:pPr>
              <a:r>
                <a:rPr lang="zh-CN" altLang="en-US" sz="4000">
                  <a:solidFill>
                    <a:srgbClr val="A6A6A6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练习</a:t>
              </a:r>
              <a:endPara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sp>
        <p:nvSpPr>
          <p:cNvPr id="196" name="Shape 196"/>
          <p:cNvSpPr/>
          <p:nvPr/>
        </p:nvSpPr>
        <p:spPr>
          <a:xfrm>
            <a:off x="2798763" y="1841500"/>
            <a:ext cx="382587" cy="3714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2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吵</a:t>
            </a:r>
            <a:endParaRPr lang="zh-CN" altLang="en-US" sz="22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1481138" y="1846263"/>
            <a:ext cx="941387" cy="369887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2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打招呼</a:t>
            </a:r>
            <a:endParaRPr lang="zh-CN" altLang="en-US" sz="22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3695700" y="1852613"/>
            <a:ext cx="731838" cy="369887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2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占线 </a:t>
            </a:r>
            <a:endParaRPr lang="zh-CN" altLang="en-US" sz="22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633413" y="2501900"/>
            <a:ext cx="8156575" cy="760413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1">
              <a:buNone/>
            </a:pPr>
            <a:r>
              <a:rPr lang="en-US" altLang="zh-CN" sz="2200">
                <a:latin typeface="Calibri" panose="020F0702030404030204" pitchFamily="34" charset="0"/>
              </a:rPr>
              <a:t>1.</a:t>
            </a:r>
            <a:r>
              <a:rPr lang="zh-CN" altLang="en-US" sz="2200">
                <a:latin typeface="Calibri" panose="020F0702030404030204" pitchFamily="34" charset="0"/>
              </a:rPr>
              <a:t>我觉得咱们还是换个地方住吧。这个小区太</a:t>
            </a:r>
            <a:r>
              <a:rPr lang="en-US" altLang="zh-CN" sz="2200">
                <a:latin typeface="Calibri" panose="020F0702030404030204" pitchFamily="34" charset="0"/>
              </a:rPr>
              <a:t>_____</a:t>
            </a:r>
            <a:r>
              <a:rPr lang="zh-CN" altLang="en-US" sz="2200">
                <a:latin typeface="Calibri" panose="020F0702030404030204" pitchFamily="34" charset="0"/>
              </a:rPr>
              <a:t>了，我怕影响</a:t>
            </a:r>
            <a:endParaRPr lang="zh-CN" altLang="en-US" sz="2200">
              <a:latin typeface="Calibri" panose="020F0702030404030204" pitchFamily="34" charset="0"/>
            </a:endParaRPr>
          </a:p>
          <a:p>
            <a:pPr eaLnBrk="1">
              <a:buNone/>
            </a:pPr>
            <a:r>
              <a:rPr lang="zh-CN" altLang="en-US" sz="2200">
                <a:latin typeface="Calibri" panose="020F0702030404030204" pitchFamily="34" charset="0"/>
              </a:rPr>
              <a:t>   孩子学习和休息。</a:t>
            </a:r>
            <a:endParaRPr lang="zh-CN" altLang="en-US" sz="2200">
              <a:latin typeface="Calibri" panose="020F0702030404030204" pitchFamily="34" charset="0"/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633413" y="3257074"/>
            <a:ext cx="8201660" cy="98361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1">
              <a:buNone/>
            </a:pPr>
            <a:r>
              <a:rPr lang="en-US" altLang="zh-CN" sz="2200">
                <a:latin typeface="Calibri" panose="020F0702030404030204" pitchFamily="34" charset="0"/>
              </a:rPr>
              <a:t>2.</a:t>
            </a:r>
            <a:r>
              <a:rPr lang="zh-CN" altLang="en-US" sz="2200">
                <a:latin typeface="Calibri" panose="020F0702030404030204" pitchFamily="34" charset="0"/>
              </a:rPr>
              <a:t>要想更快适应新环境，其实有很多办法。比如，多和</a:t>
            </a:r>
            <a:r>
              <a:rPr lang="zh-CN" altLang="en-US" sz="3600">
                <a:latin typeface="Aa楷书拼音" panose="02010600010101010101" charset="-122"/>
                <a:ea typeface="Aa楷书拼音" panose="02010600010101010101" charset="-122"/>
              </a:rPr>
              <a:t>周围</a:t>
            </a:r>
            <a:r>
              <a:rPr lang="zh-CN" altLang="en-US" sz="2200">
                <a:latin typeface="Calibri" panose="020F0702030404030204" pitchFamily="34" charset="0"/>
              </a:rPr>
              <a:t>的人</a:t>
            </a:r>
            <a:endParaRPr lang="zh-CN" altLang="en-US" sz="2200">
              <a:latin typeface="Calibri" panose="020F0702030404030204" pitchFamily="34" charset="0"/>
            </a:endParaRPr>
          </a:p>
          <a:p>
            <a:pPr eaLnBrk="1">
              <a:buNone/>
            </a:pPr>
            <a:r>
              <a:rPr lang="zh-CN" altLang="en-US" sz="2200">
                <a:latin typeface="Calibri" panose="020F0702030404030204" pitchFamily="34" charset="0"/>
              </a:rPr>
              <a:t>   </a:t>
            </a:r>
            <a:r>
              <a:rPr lang="en-US" altLang="zh-CN" sz="2200">
                <a:latin typeface="Calibri" panose="020F0702030404030204" pitchFamily="34" charset="0"/>
              </a:rPr>
              <a:t>_____</a:t>
            </a:r>
            <a:r>
              <a:rPr lang="zh-CN" altLang="en-US" sz="2200">
                <a:latin typeface="Calibri" panose="020F0702030404030204" pitchFamily="34" charset="0"/>
              </a:rPr>
              <a:t>，在别人遇到麻烦的时候去帮一把，等等。</a:t>
            </a:r>
            <a:endParaRPr lang="zh-CN" altLang="en-US" sz="2200">
              <a:latin typeface="Calibri" panose="020F0702030404030204" pitchFamily="34" charset="0"/>
            </a:endParaRPr>
          </a:p>
        </p:txBody>
      </p:sp>
      <p:sp>
        <p:nvSpPr>
          <p:cNvPr id="201" name="Shape 201"/>
          <p:cNvSpPr/>
          <p:nvPr/>
        </p:nvSpPr>
        <p:spPr>
          <a:xfrm>
            <a:off x="633413" y="4523740"/>
            <a:ext cx="6935787" cy="760413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1">
              <a:buNone/>
            </a:pPr>
            <a:r>
              <a:rPr lang="en-US" altLang="zh-CN" sz="2200">
                <a:latin typeface="Calibri" panose="020F0702030404030204" pitchFamily="34" charset="0"/>
              </a:rPr>
              <a:t>3.A: </a:t>
            </a:r>
            <a:r>
              <a:rPr lang="zh-CN" altLang="en-US" sz="2200">
                <a:latin typeface="Calibri" panose="020F0702030404030204" pitchFamily="34" charset="0"/>
              </a:rPr>
              <a:t>先生，一共二百三十九块七。您付现金还是刷卡？</a:t>
            </a:r>
            <a:endParaRPr lang="zh-CN" altLang="en-US" sz="2200">
              <a:latin typeface="Calibri" panose="020F0702030404030204" pitchFamily="34" charset="0"/>
            </a:endParaRPr>
          </a:p>
          <a:p>
            <a:pPr eaLnBrk="1">
              <a:buNone/>
            </a:pPr>
            <a:r>
              <a:rPr lang="zh-CN" altLang="en-US" sz="2200">
                <a:latin typeface="Calibri" panose="020F0702030404030204" pitchFamily="34" charset="0"/>
              </a:rPr>
              <a:t>   </a:t>
            </a:r>
            <a:r>
              <a:rPr lang="en-US" altLang="zh-CN" sz="2200">
                <a:latin typeface="Calibri" panose="020F0702030404030204" pitchFamily="34" charset="0"/>
              </a:rPr>
              <a:t>B: </a:t>
            </a:r>
            <a:r>
              <a:rPr lang="zh-CN" altLang="en-US" sz="2200">
                <a:latin typeface="Calibri" panose="020F0702030404030204" pitchFamily="34" charset="0"/>
              </a:rPr>
              <a:t>现金。我带的</a:t>
            </a:r>
            <a:r>
              <a:rPr lang="en-US" altLang="zh-CN" sz="2200">
                <a:latin typeface="Calibri" panose="020F0702030404030204" pitchFamily="34" charset="0"/>
              </a:rPr>
              <a:t>_____</a:t>
            </a:r>
            <a:r>
              <a:rPr lang="zh-CN" altLang="en-US" sz="2200">
                <a:latin typeface="Calibri" panose="020F0702030404030204" pitchFamily="34" charset="0"/>
              </a:rPr>
              <a:t>应该够了。</a:t>
            </a:r>
            <a:endParaRPr lang="zh-CN" altLang="en-US" sz="2200">
              <a:latin typeface="Calibri" panose="020F0702030404030204" pitchFamily="34" charset="0"/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4737100" y="1841500"/>
            <a:ext cx="731838" cy="3714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2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零钱 </a:t>
            </a:r>
            <a:endParaRPr lang="zh-CN" altLang="en-US" sz="22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633413" y="5486401"/>
            <a:ext cx="7723505" cy="12604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1">
              <a:buNone/>
            </a:pPr>
            <a:r>
              <a:rPr lang="en-US" altLang="zh-CN" sz="2200">
                <a:latin typeface="Calibri" panose="020F0702030404030204" pitchFamily="34" charset="0"/>
              </a:rPr>
              <a:t>4.A: </a:t>
            </a:r>
            <a:r>
              <a:rPr lang="zh-CN" altLang="en-US" sz="2200">
                <a:latin typeface="Calibri" panose="020F0702030404030204" pitchFamily="34" charset="0"/>
              </a:rPr>
              <a:t>李经理的电话一直</a:t>
            </a:r>
            <a:r>
              <a:rPr lang="en-US" altLang="zh-CN" sz="2200">
                <a:latin typeface="Calibri" panose="020F0702030404030204" pitchFamily="34" charset="0"/>
              </a:rPr>
              <a:t>_____</a:t>
            </a:r>
            <a:r>
              <a:rPr lang="zh-CN" altLang="en-US" sz="2200">
                <a:latin typeface="Calibri" panose="020F0702030404030204" pitchFamily="34" charset="0"/>
              </a:rPr>
              <a:t>，去办公室找他，敲了半天门，也</a:t>
            </a:r>
            <a:endParaRPr lang="zh-CN" altLang="en-US" sz="2200">
              <a:latin typeface="Calibri" panose="020F0702030404030204" pitchFamily="34" charset="0"/>
            </a:endParaRPr>
          </a:p>
          <a:p>
            <a:pPr eaLnBrk="1">
              <a:buNone/>
            </a:pPr>
            <a:r>
              <a:rPr lang="zh-CN" altLang="en-US" sz="2200">
                <a:latin typeface="Calibri" panose="020F0702030404030204" pitchFamily="34" charset="0"/>
              </a:rPr>
              <a:t>       没人开。</a:t>
            </a:r>
            <a:r>
              <a:rPr lang="zh-CN" altLang="en-US" sz="3200">
                <a:latin typeface="Aa楷书拼音" panose="02010600010101010101" charset="-122"/>
                <a:ea typeface="Aa楷书拼音" panose="02010600010101010101" charset="-122"/>
              </a:rPr>
              <a:t>敲门</a:t>
            </a:r>
            <a:endParaRPr lang="zh-CN" altLang="en-US" sz="2200">
              <a:latin typeface="Calibri" panose="020F0702030404030204" pitchFamily="34" charset="0"/>
            </a:endParaRPr>
          </a:p>
          <a:p>
            <a:pPr eaLnBrk="1">
              <a:buNone/>
            </a:pPr>
            <a:r>
              <a:rPr lang="zh-CN" altLang="en-US" sz="2200">
                <a:latin typeface="Calibri" panose="020F0702030404030204" pitchFamily="34" charset="0"/>
              </a:rPr>
              <a:t>   </a:t>
            </a:r>
            <a:r>
              <a:rPr lang="en-US" altLang="zh-CN" sz="2200">
                <a:latin typeface="Calibri" panose="020F0702030404030204" pitchFamily="34" charset="0"/>
              </a:rPr>
              <a:t>B: </a:t>
            </a:r>
            <a:r>
              <a:rPr lang="zh-CN" altLang="en-US" sz="2200">
                <a:latin typeface="Calibri" panose="020F0702030404030204" pitchFamily="34" charset="0"/>
              </a:rPr>
              <a:t>他刚出去开会了，可能下午才能回来。</a:t>
            </a:r>
            <a:endParaRPr lang="zh-CN" altLang="en-US" sz="2200">
              <a:latin typeface="Calibri" panose="020F07020304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  <p:bldLst>
      <p:bldP spid="199" grpId="0" animBg="1" advAuto="1000"/>
      <p:bldP spid="200" grpId="0" animBg="1" advAuto="1000"/>
      <p:bldP spid="201" grpId="0" animBg="1" advAuto="1000"/>
      <p:bldP spid="203" grpId="0" animBg="1" advAuto="100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Shape 112"/>
          <p:cNvSpPr/>
          <p:nvPr/>
        </p:nvSpPr>
        <p:spPr>
          <a:xfrm>
            <a:off x="0" y="1111250"/>
            <a:ext cx="9144000" cy="1254125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 anchorCtr="0">
            <a:spAutoFit/>
          </a:bodyPr>
          <a:p>
            <a:pPr algn="ctr" eaLnBrk="1">
              <a:lnSpc>
                <a:spcPct val="110000"/>
              </a:lnSpc>
              <a:buNone/>
            </a:pPr>
            <a:r>
              <a:rPr lang="en-US" altLang="zh-CN" sz="4000">
                <a:solidFill>
                  <a:srgbClr val="FEBDBE"/>
                </a:solidFill>
                <a:latin typeface="Calibri" panose="020F0702030404030204" pitchFamily="34" charset="0"/>
              </a:rPr>
              <a:t>STANDARD COURSE </a:t>
            </a:r>
            <a:endParaRPr lang="en-US" altLang="zh-CN" sz="4000">
              <a:solidFill>
                <a:srgbClr val="FEBDBE"/>
              </a:solidFill>
              <a:latin typeface="Calibri" panose="020F0702030404030204" pitchFamily="34" charset="0"/>
            </a:endParaRPr>
          </a:p>
          <a:p>
            <a:pPr algn="ctr" eaLnBrk="1">
              <a:lnSpc>
                <a:spcPct val="110000"/>
              </a:lnSpc>
              <a:buNone/>
            </a:pPr>
            <a:r>
              <a:rPr lang="en-US" altLang="zh-CN" sz="4000">
                <a:solidFill>
                  <a:srgbClr val="FEBDBE"/>
                </a:solidFill>
                <a:latin typeface="Calibri" panose="020F0702030404030204" pitchFamily="34" charset="0"/>
              </a:rPr>
              <a:t>HSK 4 A</a:t>
            </a:r>
            <a:endParaRPr lang="en-US" altLang="zh-CN" sz="4000">
              <a:solidFill>
                <a:srgbClr val="FEBDBE"/>
              </a:solidFill>
              <a:latin typeface="Calibri" panose="020F0702030404030204" pitchFamily="34" charset="0"/>
            </a:endParaRPr>
          </a:p>
        </p:txBody>
      </p:sp>
      <p:sp>
        <p:nvSpPr>
          <p:cNvPr id="39939" name="Shape 113"/>
          <p:cNvSpPr/>
          <p:nvPr/>
        </p:nvSpPr>
        <p:spPr>
          <a:xfrm>
            <a:off x="0" y="4521200"/>
            <a:ext cx="9144000" cy="560388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algn="ctr" eaLnBrk="1">
              <a:buNone/>
            </a:pPr>
            <a:r>
              <a:rPr lang="en-US" altLang="zh-CN" sz="3200">
                <a:solidFill>
                  <a:srgbClr val="A6A6A6"/>
                </a:solidFill>
                <a:latin typeface="Calibri" panose="020F0702030404030204" pitchFamily="34" charset="0"/>
              </a:rPr>
              <a:t>Part5 </a:t>
            </a:r>
            <a:r>
              <a:rPr lang="zh-CN" altLang="en-US" sz="32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课文</a:t>
            </a:r>
            <a:r>
              <a:rPr lang="zh-CN" altLang="en-US" sz="3200">
                <a:solidFill>
                  <a:srgbClr val="A6A6A6"/>
                </a:solidFill>
                <a:latin typeface="Calibri" panose="020F0702030404030204" pitchFamily="34" charset="0"/>
              </a:rPr>
              <a:t> </a:t>
            </a:r>
            <a:r>
              <a:rPr lang="en-US" altLang="zh-CN" sz="3200">
                <a:solidFill>
                  <a:srgbClr val="A6A6A6"/>
                </a:solidFill>
                <a:latin typeface="Calibri" panose="020F0702030404030204" pitchFamily="34" charset="0"/>
              </a:rPr>
              <a:t>5</a:t>
            </a:r>
            <a:endParaRPr lang="en-US" altLang="zh-CN" sz="3200">
              <a:solidFill>
                <a:srgbClr val="A6A6A6"/>
              </a:solidFill>
              <a:latin typeface="Calibri" panose="020F0702030404030204" pitchFamily="34" charset="0"/>
            </a:endParaRPr>
          </a:p>
        </p:txBody>
      </p:sp>
      <p:sp>
        <p:nvSpPr>
          <p:cNvPr id="114" name="Shape 114"/>
          <p:cNvSpPr>
            <a:spLocks noGrp="1"/>
          </p:cNvSpPr>
          <p:nvPr>
            <p:ph type="title" hasCustomPrompt="1"/>
          </p:nvPr>
        </p:nvSpPr>
        <p:spPr>
          <a:xfrm>
            <a:off x="0" y="2916238"/>
            <a:ext cx="9144000" cy="798513"/>
          </a:xfrm>
        </p:spPr>
        <p:txBody>
          <a:bodyPr lIns="45719" rIns="45719" anchor="t">
            <a:normAutofit fontScale="90000"/>
          </a:bodyPr>
          <a:lstStyle>
            <a:lvl1pPr defTabSz="895985">
              <a:defRPr sz="4705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黑体" panose="02010609060101010101" pitchFamily="49" charset="-122"/>
              </a:defRPr>
            </a:lvl1pPr>
          </a:lstStyle>
          <a:p>
            <a:pPr marL="0" marR="0" lvl="0" indent="0" algn="ctr" defTabSz="8959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470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黑体" panose="02010609060101010101" pitchFamily="49" charset="-122"/>
              </a:rPr>
              <a:t>第十九课  生活的味道</a:t>
            </a:r>
            <a:endParaRPr kumimoji="0" sz="470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Shape 116"/>
          <p:cNvSpPr/>
          <p:nvPr/>
        </p:nvSpPr>
        <p:spPr>
          <a:xfrm>
            <a:off x="1071563" y="487363"/>
            <a:ext cx="8072437" cy="596900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eaLnBrk="1">
              <a:buNone/>
            </a:pPr>
            <a:r>
              <a: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词汇（五）</a:t>
            </a:r>
            <a:endParaRPr lang="zh-CN" altLang="en-US" sz="4000">
              <a:solidFill>
                <a:srgbClr val="A6A6A6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40963" name="Group 119"/>
          <p:cNvGrpSpPr/>
          <p:nvPr/>
        </p:nvGrpSpPr>
        <p:grpSpPr>
          <a:xfrm>
            <a:off x="287338" y="228600"/>
            <a:ext cx="608012" cy="919163"/>
            <a:chOff x="0" y="0"/>
            <a:chExt cx="607419" cy="919824"/>
          </a:xfrm>
        </p:grpSpPr>
        <p:sp>
          <p:nvSpPr>
            <p:cNvPr id="40982" name="Shape 117"/>
            <p:cNvSpPr/>
            <p:nvPr/>
          </p:nvSpPr>
          <p:spPr>
            <a:xfrm>
              <a:off x="0" y="0"/>
              <a:ext cx="607420" cy="919825"/>
            </a:xfrm>
            <a:custGeom>
              <a:avLst/>
              <a:gdLst/>
              <a:ahLst/>
              <a:cxnLst>
                <a:cxn ang="0">
                  <a:pos x="303710" y="459913"/>
                </a:cxn>
                <a:cxn ang="5898240">
                  <a:pos x="303710" y="459913"/>
                </a:cxn>
                <a:cxn ang="11796480">
                  <a:pos x="303710" y="459913"/>
                </a:cxn>
                <a:cxn ang="17694720">
                  <a:pos x="303710" y="459913"/>
                </a:cxn>
              </a:cxnLst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FCC">
                <a:alpha val="100000"/>
              </a:srgbClr>
            </a:solidFill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0983" name="Shape 118"/>
            <p:cNvSpPr/>
            <p:nvPr/>
          </p:nvSpPr>
          <p:spPr>
            <a:xfrm>
              <a:off x="192699" y="403848"/>
              <a:ext cx="224224" cy="408299"/>
            </a:xfrm>
            <a:custGeom>
              <a:avLst/>
              <a:gdLst/>
              <a:ahLst/>
              <a:cxnLst>
                <a:cxn ang="0">
                  <a:pos x="112112" y="204150"/>
                </a:cxn>
                <a:cxn ang="5898240">
                  <a:pos x="112112" y="204150"/>
                </a:cxn>
                <a:cxn ang="11796480">
                  <a:pos x="112112" y="204150"/>
                </a:cxn>
                <a:cxn ang="17694720">
                  <a:pos x="112112" y="204150"/>
                </a:cxn>
              </a:cxnLst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20" name="Shape 120"/>
          <p:cNvSpPr/>
          <p:nvPr/>
        </p:nvSpPr>
        <p:spPr>
          <a:xfrm>
            <a:off x="5022850" y="1892300"/>
            <a:ext cx="1416050" cy="4222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n. Kung fu</a:t>
            </a:r>
            <a:endParaRPr lang="en-US" altLang="zh-CN" sz="24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1049338" y="1900238"/>
            <a:ext cx="714375" cy="3968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功夫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5038725" y="2667000"/>
            <a:ext cx="3211513" cy="4222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n. table tennis, ping-pong</a:t>
            </a:r>
            <a:endParaRPr lang="en-US" altLang="zh-CN" sz="24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1049338" y="2679700"/>
            <a:ext cx="1019175" cy="3968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乒乓球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5038725" y="3454400"/>
            <a:ext cx="1712913" cy="4222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n. badminton</a:t>
            </a:r>
            <a:endParaRPr lang="en-US" altLang="zh-CN" sz="24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1049338" y="3462338"/>
            <a:ext cx="1019175" cy="3968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羽毛球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5038725" y="4229100"/>
            <a:ext cx="4284663" cy="7651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m. used for sports or recreational </a:t>
            </a:r>
            <a:endParaRPr lang="en-US" altLang="zh-CN" sz="2400">
              <a:latin typeface="Times New Roman" panose="02020703060505090304" pitchFamily="18" charset="0"/>
              <a:cs typeface="Times New Roman" panose="02020703060505090304" pitchFamily="18" charset="0"/>
              <a:sym typeface="Times New Roman" panose="02020703060505090304" pitchFamily="18" charset="0"/>
            </a:endParaRPr>
          </a:p>
          <a:p>
            <a:pPr eaLnBrk="1">
              <a:buNone/>
            </a:pPr>
            <a:r>
              <a:rPr lang="en-US" altLang="zh-CN" sz="24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events, etc.</a:t>
            </a:r>
            <a:endParaRPr lang="en-US" altLang="zh-CN" sz="24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049338" y="4237038"/>
            <a:ext cx="409575" cy="3968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场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2519363" y="1903413"/>
            <a:ext cx="1181100" cy="3968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gōngfu</a:t>
            </a:r>
            <a:endParaRPr lang="en-US" altLang="zh-CN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2514600" y="2671763"/>
            <a:ext cx="2073275" cy="3968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pīngpāngqiú</a:t>
            </a:r>
            <a:endParaRPr lang="en-US" altLang="zh-CN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2514600" y="3454400"/>
            <a:ext cx="1600200" cy="3968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yǔmáoqiú</a:t>
            </a:r>
            <a:endParaRPr lang="en-US" altLang="zh-CN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2514600" y="4229100"/>
            <a:ext cx="1085850" cy="3968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chǎng</a:t>
            </a:r>
            <a:endParaRPr lang="en-US" altLang="zh-CN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32" name="Shape 132"/>
          <p:cNvSpPr/>
          <p:nvPr/>
        </p:nvSpPr>
        <p:spPr>
          <a:xfrm>
            <a:off x="5064125" y="5016500"/>
            <a:ext cx="2878138" cy="4222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v. to prohibit, to forbid</a:t>
            </a:r>
            <a:endParaRPr lang="en-US" altLang="zh-CN" sz="24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1074738" y="5024438"/>
            <a:ext cx="714375" cy="3968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禁止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5064125" y="5791200"/>
            <a:ext cx="882650" cy="4222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n. seat</a:t>
            </a:r>
            <a:endParaRPr lang="en-US" altLang="zh-CN" sz="24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1074738" y="5799138"/>
            <a:ext cx="714375" cy="3968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座位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2540000" y="5016500"/>
            <a:ext cx="885825" cy="3968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jīnzhǐ</a:t>
            </a:r>
            <a:endParaRPr lang="en-US" altLang="zh-CN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2540000" y="5791200"/>
            <a:ext cx="1130300" cy="3968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zuòwèi</a:t>
            </a:r>
            <a:endParaRPr lang="en-US" altLang="zh-CN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  <p:bldLst>
      <p:bldP spid="120" grpId="0" animBg="1" advAuto="1000"/>
      <p:bldP spid="121" grpId="0" animBg="1" advAuto="1000"/>
      <p:bldP spid="122" grpId="0" animBg="1" advAuto="1000"/>
      <p:bldP spid="123" grpId="0" animBg="1" advAuto="1000"/>
      <p:bldP spid="124" grpId="0" animBg="1" advAuto="1000"/>
      <p:bldP spid="125" grpId="0" animBg="1" advAuto="1000"/>
      <p:bldP spid="126" grpId="0" animBg="1" advAuto="1000"/>
      <p:bldP spid="127" grpId="0" animBg="1" advAuto="1000"/>
      <p:bldP spid="128" grpId="0" animBg="1" advAuto="1000"/>
      <p:bldP spid="129" grpId="0" animBg="1" advAuto="1000"/>
      <p:bldP spid="130" grpId="0" animBg="1" advAuto="1000"/>
      <p:bldP spid="131" grpId="0" animBg="1" advAuto="1000"/>
      <p:bldP spid="132" grpId="0" animBg="1" advAuto="1000"/>
      <p:bldP spid="133" grpId="0" animBg="1" advAuto="1000"/>
      <p:bldP spid="134" grpId="0" animBg="1" advAuto="1000"/>
      <p:bldP spid="135" grpId="0" animBg="1" advAuto="1000"/>
      <p:bldP spid="136" grpId="0" animBg="1" advAuto="1000"/>
      <p:bldP spid="137" grpId="0" animBg="1" advAuto="100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Shape 154"/>
          <p:cNvSpPr/>
          <p:nvPr/>
        </p:nvSpPr>
        <p:spPr>
          <a:xfrm>
            <a:off x="1071563" y="487363"/>
            <a:ext cx="8072437" cy="596900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eaLnBrk="1">
              <a:buNone/>
            </a:pPr>
            <a:r>
              <a: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语言点</a:t>
            </a:r>
            <a:endParaRPr lang="zh-CN" altLang="en-US" sz="4000">
              <a:solidFill>
                <a:srgbClr val="A6A6A6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43011" name="Group 157"/>
          <p:cNvGrpSpPr/>
          <p:nvPr/>
        </p:nvGrpSpPr>
        <p:grpSpPr>
          <a:xfrm>
            <a:off x="287338" y="228600"/>
            <a:ext cx="608012" cy="919163"/>
            <a:chOff x="0" y="0"/>
            <a:chExt cx="607419" cy="919824"/>
          </a:xfrm>
        </p:grpSpPr>
        <p:sp>
          <p:nvSpPr>
            <p:cNvPr id="43016" name="Shape 155"/>
            <p:cNvSpPr/>
            <p:nvPr/>
          </p:nvSpPr>
          <p:spPr>
            <a:xfrm>
              <a:off x="0" y="0"/>
              <a:ext cx="607420" cy="919825"/>
            </a:xfrm>
            <a:custGeom>
              <a:avLst/>
              <a:gdLst/>
              <a:ahLst/>
              <a:cxnLst>
                <a:cxn ang="0">
                  <a:pos x="303710" y="459913"/>
                </a:cxn>
                <a:cxn ang="5898240">
                  <a:pos x="303710" y="459913"/>
                </a:cxn>
                <a:cxn ang="11796480">
                  <a:pos x="303710" y="459913"/>
                </a:cxn>
                <a:cxn ang="17694720">
                  <a:pos x="303710" y="459913"/>
                </a:cxn>
              </a:cxnLst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FCC">
                <a:alpha val="100000"/>
              </a:srgbClr>
            </a:solidFill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3017" name="Shape 156"/>
            <p:cNvSpPr/>
            <p:nvPr/>
          </p:nvSpPr>
          <p:spPr>
            <a:xfrm>
              <a:off x="192699" y="403848"/>
              <a:ext cx="224224" cy="408299"/>
            </a:xfrm>
            <a:custGeom>
              <a:avLst/>
              <a:gdLst/>
              <a:ahLst/>
              <a:cxnLst>
                <a:cxn ang="0">
                  <a:pos x="112112" y="204150"/>
                </a:cxn>
                <a:cxn ang="5898240">
                  <a:pos x="112112" y="204150"/>
                </a:cxn>
                <a:cxn ang="11796480">
                  <a:pos x="112112" y="204150"/>
                </a:cxn>
                <a:cxn ang="17694720">
                  <a:pos x="112112" y="204150"/>
                </a:cxn>
              </a:cxnLst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58" name="Shape 158"/>
          <p:cNvSpPr/>
          <p:nvPr/>
        </p:nvSpPr>
        <p:spPr>
          <a:xfrm>
            <a:off x="4215130" y="1401763"/>
            <a:ext cx="714375" cy="40005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1">
              <a:buNone/>
            </a:pPr>
            <a:r>
              <a:rPr lang="zh-CN" altLang="en-US" sz="2400">
                <a:solidFill>
                  <a:srgbClr val="FF0000"/>
                </a:solidFill>
                <a:latin typeface="Calibri" panose="020F0702030404030204" pitchFamily="34" charset="0"/>
              </a:rPr>
              <a:t>在于</a:t>
            </a:r>
            <a:endParaRPr lang="zh-CN" altLang="en-US" sz="2400">
              <a:solidFill>
                <a:srgbClr val="FF0000"/>
              </a:solidFill>
              <a:latin typeface="Calibri" panose="020F0702030404030204" pitchFamily="34" charset="0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838200" y="2437607"/>
            <a:ext cx="7467600" cy="768350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>
            <a:spAutoFit/>
          </a:bodyPr>
          <a:p>
            <a:pPr marL="294005" indent="-294005" eaLnBrk="1">
              <a:buSzPct val="100000"/>
              <a:buAutoNum type="arabicPeriod"/>
            </a:pPr>
            <a:r>
              <a:rPr lang="zh-CN" altLang="en-US" sz="2200">
                <a:latin typeface="Calibri" panose="020F0702030404030204" pitchFamily="34" charset="0"/>
              </a:rPr>
              <a:t>人们常说“生命</a:t>
            </a:r>
            <a:r>
              <a:rPr lang="en-US" altLang="zh-CN" sz="2200">
                <a:latin typeface="Calibri" panose="020F0702030404030204" pitchFamily="34" charset="0"/>
              </a:rPr>
              <a:t>_____</a:t>
            </a:r>
            <a:r>
              <a:rPr lang="zh-CN" altLang="en-US" sz="2200">
                <a:latin typeface="Calibri" panose="020F0702030404030204" pitchFamily="34" charset="0"/>
              </a:rPr>
              <a:t>运动”，所以很多人一到周末就会到体育馆打几场球。</a:t>
            </a:r>
            <a:endParaRPr lang="zh-CN" altLang="en-US" sz="2200">
              <a:latin typeface="Calibri" panose="020F0702030404030204" pitchFamily="34" charset="0"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838200" y="3438366"/>
            <a:ext cx="7467600" cy="110680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>
            <a:spAutoFit/>
          </a:bodyPr>
          <a:p>
            <a:pPr eaLnBrk="1">
              <a:buNone/>
            </a:pPr>
            <a:r>
              <a:rPr lang="en-US" altLang="zh-CN" sz="22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2. </a:t>
            </a:r>
            <a:r>
              <a:rPr lang="zh-CN" altLang="en-US" sz="2200">
                <a:latin typeface="Calibri" panose="020F0702030404030204" pitchFamily="34" charset="0"/>
              </a:rPr>
              <a:t>选择职业的关键</a:t>
            </a:r>
            <a:r>
              <a:rPr lang="zh-CN" altLang="en-US" sz="2200">
                <a:solidFill>
                  <a:srgbClr val="FF0000"/>
                </a:solidFill>
                <a:sym typeface="+mn-ea"/>
              </a:rPr>
              <a:t>在于</a:t>
            </a:r>
            <a:r>
              <a:rPr lang="zh-CN" altLang="en-US" sz="2200">
                <a:latin typeface="Calibri" panose="020F0702030404030204" pitchFamily="34" charset="0"/>
              </a:rPr>
              <a:t>兴趣，当你喜欢做一件事情的时候，</a:t>
            </a:r>
            <a:endParaRPr lang="zh-CN" altLang="en-US" sz="2200">
              <a:latin typeface="Calibri" panose="020F0702030404030204" pitchFamily="34" charset="0"/>
            </a:endParaRPr>
          </a:p>
          <a:p>
            <a:pPr eaLnBrk="1">
              <a:buNone/>
            </a:pPr>
            <a:r>
              <a:rPr lang="zh-CN" altLang="en-US" sz="2200">
                <a:latin typeface="Calibri" panose="020F0702030404030204" pitchFamily="34" charset="0"/>
              </a:rPr>
              <a:t>    你会带着热情去工作，就不会感到累，更不会觉得有太大</a:t>
            </a:r>
            <a:endParaRPr lang="zh-CN" altLang="en-US" sz="2200">
              <a:latin typeface="Calibri" panose="020F0702030404030204" pitchFamily="34" charset="0"/>
            </a:endParaRPr>
          </a:p>
          <a:p>
            <a:pPr eaLnBrk="1">
              <a:buNone/>
            </a:pPr>
            <a:r>
              <a:rPr lang="zh-CN" altLang="en-US" sz="2200">
                <a:latin typeface="Calibri" panose="020F0702030404030204" pitchFamily="34" charset="0"/>
              </a:rPr>
              <a:t>    的压力。</a:t>
            </a:r>
            <a:endParaRPr lang="zh-CN" altLang="en-US" sz="2200">
              <a:latin typeface="Calibri" panose="020F0702030404030204" pitchFamily="34" charset="0"/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704850" y="4957921"/>
            <a:ext cx="7731125" cy="110680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>
            <a:spAutoFit/>
          </a:bodyPr>
          <a:p>
            <a:pPr eaLnBrk="1">
              <a:buNone/>
            </a:pPr>
            <a:r>
              <a:rPr lang="en-US" altLang="zh-CN" sz="22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3. </a:t>
            </a:r>
            <a:r>
              <a:rPr lang="zh-CN" altLang="en-US" sz="2200">
                <a:latin typeface="Calibri" panose="020F0702030404030204" pitchFamily="34" charset="0"/>
              </a:rPr>
              <a:t>没有人能一生都顺顺利利、没有失败。区别</a:t>
            </a:r>
            <a:r>
              <a:rPr lang="zh-CN" altLang="en-US" sz="2200">
                <a:solidFill>
                  <a:srgbClr val="FF0000"/>
                </a:solidFill>
                <a:sym typeface="+mn-ea"/>
              </a:rPr>
              <a:t>在于</a:t>
            </a:r>
            <a:r>
              <a:rPr lang="zh-CN" altLang="en-US" sz="2200">
                <a:latin typeface="Calibri" panose="020F0702030404030204" pitchFamily="34" charset="0"/>
              </a:rPr>
              <a:t>有的人能接</a:t>
            </a:r>
            <a:endParaRPr lang="zh-CN" altLang="en-US" sz="2200">
              <a:latin typeface="Calibri" panose="020F0702030404030204" pitchFamily="34" charset="0"/>
            </a:endParaRPr>
          </a:p>
          <a:p>
            <a:pPr eaLnBrk="1">
              <a:buNone/>
            </a:pPr>
            <a:r>
              <a:rPr lang="zh-CN" altLang="en-US" sz="2200">
                <a:latin typeface="Calibri" panose="020F0702030404030204" pitchFamily="34" charset="0"/>
              </a:rPr>
              <a:t>    受失败，找到失败的原因并继续努力；而有的人却在失败面</a:t>
            </a:r>
            <a:endParaRPr lang="zh-CN" altLang="en-US" sz="2200">
              <a:latin typeface="Calibri" panose="020F0702030404030204" pitchFamily="34" charset="0"/>
            </a:endParaRPr>
          </a:p>
          <a:p>
            <a:pPr eaLnBrk="1">
              <a:buNone/>
            </a:pPr>
            <a:r>
              <a:rPr lang="zh-CN" altLang="en-US" sz="2200">
                <a:latin typeface="Calibri" panose="020F0702030404030204" pitchFamily="34" charset="0"/>
              </a:rPr>
              <a:t>    前停下了脚步。</a:t>
            </a:r>
            <a:endParaRPr lang="zh-CN" altLang="en-US" sz="2200">
              <a:latin typeface="Calibri" panose="020F07020304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  <p:bldLst>
      <p:bldP spid="158" grpId="0" animBg="1" advAuto="1000"/>
      <p:bldP spid="159" grpId="0" animBg="1" advAuto="1000"/>
      <p:bldP spid="160" grpId="0" animBg="1" advAuto="1000"/>
      <p:bldP spid="161" grpId="0" animBg="1" advAuto="100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4034" name="Group 167"/>
          <p:cNvGrpSpPr/>
          <p:nvPr/>
        </p:nvGrpSpPr>
        <p:grpSpPr>
          <a:xfrm>
            <a:off x="457200" y="190500"/>
            <a:ext cx="8359775" cy="920750"/>
            <a:chOff x="0" y="0"/>
            <a:chExt cx="8360601" cy="919824"/>
          </a:xfrm>
        </p:grpSpPr>
        <p:grpSp>
          <p:nvGrpSpPr>
            <p:cNvPr id="44045" name="Group 165"/>
            <p:cNvGrpSpPr/>
            <p:nvPr/>
          </p:nvGrpSpPr>
          <p:grpSpPr>
            <a:xfrm>
              <a:off x="0" y="0"/>
              <a:ext cx="607420" cy="919825"/>
              <a:chOff x="0" y="0"/>
              <a:chExt cx="607419" cy="919824"/>
            </a:xfrm>
          </p:grpSpPr>
          <p:sp>
            <p:nvSpPr>
              <p:cNvPr id="44047" name="Shape 163"/>
              <p:cNvSpPr/>
              <p:nvPr/>
            </p:nvSpPr>
            <p:spPr>
              <a:xfrm>
                <a:off x="0" y="0"/>
                <a:ext cx="607420" cy="919825"/>
              </a:xfrm>
              <a:custGeom>
                <a:avLst/>
                <a:gdLst/>
                <a:ahLst/>
                <a:cxnLst>
                  <a:cxn ang="0">
                    <a:pos x="303710" y="459913"/>
                  </a:cxn>
                  <a:cxn ang="5898240">
                    <a:pos x="303710" y="459913"/>
                  </a:cxn>
                  <a:cxn ang="11796480">
                    <a:pos x="303710" y="459913"/>
                  </a:cxn>
                  <a:cxn ang="17694720">
                    <a:pos x="303710" y="459913"/>
                  </a:cxn>
                </a:cxnLst>
                <a:pathLst>
                  <a:path w="21600" h="21600">
                    <a:moveTo>
                      <a:pt x="10786" y="21600"/>
                    </a:moveTo>
                    <a:lnTo>
                      <a:pt x="11178" y="21600"/>
                    </a:lnTo>
                    <a:lnTo>
                      <a:pt x="11516" y="21565"/>
                    </a:lnTo>
                    <a:lnTo>
                      <a:pt x="11881" y="21495"/>
                    </a:lnTo>
                    <a:lnTo>
                      <a:pt x="12220" y="21425"/>
                    </a:lnTo>
                    <a:lnTo>
                      <a:pt x="12585" y="21319"/>
                    </a:lnTo>
                    <a:lnTo>
                      <a:pt x="12871" y="21196"/>
                    </a:lnTo>
                    <a:lnTo>
                      <a:pt x="13132" y="21056"/>
                    </a:lnTo>
                    <a:lnTo>
                      <a:pt x="13367" y="20881"/>
                    </a:lnTo>
                    <a:lnTo>
                      <a:pt x="13627" y="20722"/>
                    </a:lnTo>
                    <a:lnTo>
                      <a:pt x="13835" y="20511"/>
                    </a:lnTo>
                    <a:lnTo>
                      <a:pt x="14018" y="20318"/>
                    </a:lnTo>
                    <a:lnTo>
                      <a:pt x="14174" y="20107"/>
                    </a:lnTo>
                    <a:lnTo>
                      <a:pt x="14330" y="19879"/>
                    </a:lnTo>
                    <a:lnTo>
                      <a:pt x="14434" y="19634"/>
                    </a:lnTo>
                    <a:lnTo>
                      <a:pt x="14487" y="19370"/>
                    </a:lnTo>
                    <a:lnTo>
                      <a:pt x="14487" y="15664"/>
                    </a:lnTo>
                    <a:lnTo>
                      <a:pt x="14591" y="15454"/>
                    </a:lnTo>
                    <a:lnTo>
                      <a:pt x="14669" y="15260"/>
                    </a:lnTo>
                    <a:lnTo>
                      <a:pt x="14774" y="15050"/>
                    </a:lnTo>
                    <a:lnTo>
                      <a:pt x="15138" y="14646"/>
                    </a:lnTo>
                    <a:lnTo>
                      <a:pt x="15581" y="14242"/>
                    </a:lnTo>
                    <a:lnTo>
                      <a:pt x="16728" y="13469"/>
                    </a:lnTo>
                    <a:lnTo>
                      <a:pt x="18030" y="12591"/>
                    </a:lnTo>
                    <a:lnTo>
                      <a:pt x="18734" y="12118"/>
                    </a:lnTo>
                    <a:lnTo>
                      <a:pt x="19333" y="11573"/>
                    </a:lnTo>
                    <a:lnTo>
                      <a:pt x="19932" y="11028"/>
                    </a:lnTo>
                    <a:lnTo>
                      <a:pt x="20479" y="10396"/>
                    </a:lnTo>
                    <a:lnTo>
                      <a:pt x="20740" y="10097"/>
                    </a:lnTo>
                    <a:lnTo>
                      <a:pt x="20948" y="9729"/>
                    </a:lnTo>
                    <a:lnTo>
                      <a:pt x="21130" y="9378"/>
                    </a:lnTo>
                    <a:lnTo>
                      <a:pt x="21287" y="8974"/>
                    </a:lnTo>
                    <a:lnTo>
                      <a:pt x="21443" y="8605"/>
                    </a:lnTo>
                    <a:lnTo>
                      <a:pt x="21548" y="8166"/>
                    </a:lnTo>
                    <a:lnTo>
                      <a:pt x="21600" y="7727"/>
                    </a:lnTo>
                    <a:lnTo>
                      <a:pt x="21600" y="6884"/>
                    </a:lnTo>
                    <a:lnTo>
                      <a:pt x="21548" y="6515"/>
                    </a:lnTo>
                    <a:lnTo>
                      <a:pt x="21496" y="6182"/>
                    </a:lnTo>
                    <a:lnTo>
                      <a:pt x="21391" y="5812"/>
                    </a:lnTo>
                    <a:lnTo>
                      <a:pt x="21287" y="5479"/>
                    </a:lnTo>
                    <a:lnTo>
                      <a:pt x="21130" y="5093"/>
                    </a:lnTo>
                    <a:lnTo>
                      <a:pt x="20948" y="4760"/>
                    </a:lnTo>
                    <a:lnTo>
                      <a:pt x="20740" y="4425"/>
                    </a:lnTo>
                    <a:lnTo>
                      <a:pt x="20531" y="4127"/>
                    </a:lnTo>
                    <a:lnTo>
                      <a:pt x="20296" y="3811"/>
                    </a:lnTo>
                    <a:lnTo>
                      <a:pt x="20036" y="3513"/>
                    </a:lnTo>
                    <a:lnTo>
                      <a:pt x="19775" y="3214"/>
                    </a:lnTo>
                    <a:lnTo>
                      <a:pt x="19124" y="2634"/>
                    </a:lnTo>
                    <a:lnTo>
                      <a:pt x="18447" y="2125"/>
                    </a:lnTo>
                    <a:lnTo>
                      <a:pt x="17691" y="1669"/>
                    </a:lnTo>
                    <a:lnTo>
                      <a:pt x="16832" y="1229"/>
                    </a:lnTo>
                    <a:lnTo>
                      <a:pt x="16388" y="1054"/>
                    </a:lnTo>
                    <a:lnTo>
                      <a:pt x="15920" y="879"/>
                    </a:lnTo>
                    <a:lnTo>
                      <a:pt x="15477" y="720"/>
                    </a:lnTo>
                    <a:lnTo>
                      <a:pt x="15034" y="580"/>
                    </a:lnTo>
                    <a:lnTo>
                      <a:pt x="14539" y="439"/>
                    </a:lnTo>
                    <a:lnTo>
                      <a:pt x="14018" y="316"/>
                    </a:lnTo>
                    <a:lnTo>
                      <a:pt x="13471" y="211"/>
                    </a:lnTo>
                    <a:lnTo>
                      <a:pt x="12975" y="140"/>
                    </a:lnTo>
                    <a:lnTo>
                      <a:pt x="12428" y="71"/>
                    </a:lnTo>
                    <a:lnTo>
                      <a:pt x="11934" y="35"/>
                    </a:lnTo>
                    <a:lnTo>
                      <a:pt x="11387" y="0"/>
                    </a:lnTo>
                    <a:lnTo>
                      <a:pt x="10213" y="0"/>
                    </a:lnTo>
                    <a:lnTo>
                      <a:pt x="9666" y="35"/>
                    </a:lnTo>
                    <a:lnTo>
                      <a:pt x="9172" y="71"/>
                    </a:lnTo>
                    <a:lnTo>
                      <a:pt x="8625" y="140"/>
                    </a:lnTo>
                    <a:lnTo>
                      <a:pt x="8129" y="211"/>
                    </a:lnTo>
                    <a:lnTo>
                      <a:pt x="7582" y="316"/>
                    </a:lnTo>
                    <a:lnTo>
                      <a:pt x="7061" y="439"/>
                    </a:lnTo>
                    <a:lnTo>
                      <a:pt x="6566" y="580"/>
                    </a:lnTo>
                    <a:lnTo>
                      <a:pt x="6123" y="720"/>
                    </a:lnTo>
                    <a:lnTo>
                      <a:pt x="5680" y="879"/>
                    </a:lnTo>
                    <a:lnTo>
                      <a:pt x="5212" y="1054"/>
                    </a:lnTo>
                    <a:lnTo>
                      <a:pt x="4768" y="1229"/>
                    </a:lnTo>
                    <a:lnTo>
                      <a:pt x="3909" y="1669"/>
                    </a:lnTo>
                    <a:lnTo>
                      <a:pt x="3153" y="2125"/>
                    </a:lnTo>
                    <a:lnTo>
                      <a:pt x="2476" y="2634"/>
                    </a:lnTo>
                    <a:lnTo>
                      <a:pt x="1825" y="3214"/>
                    </a:lnTo>
                    <a:lnTo>
                      <a:pt x="1303" y="3811"/>
                    </a:lnTo>
                    <a:lnTo>
                      <a:pt x="1069" y="4127"/>
                    </a:lnTo>
                    <a:lnTo>
                      <a:pt x="860" y="4425"/>
                    </a:lnTo>
                    <a:lnTo>
                      <a:pt x="651" y="4760"/>
                    </a:lnTo>
                    <a:lnTo>
                      <a:pt x="470" y="5093"/>
                    </a:lnTo>
                    <a:lnTo>
                      <a:pt x="313" y="5479"/>
                    </a:lnTo>
                    <a:lnTo>
                      <a:pt x="209" y="5812"/>
                    </a:lnTo>
                    <a:lnTo>
                      <a:pt x="104" y="6182"/>
                    </a:lnTo>
                    <a:lnTo>
                      <a:pt x="52" y="6515"/>
                    </a:lnTo>
                    <a:lnTo>
                      <a:pt x="0" y="6884"/>
                    </a:lnTo>
                    <a:lnTo>
                      <a:pt x="0" y="7727"/>
                    </a:lnTo>
                    <a:lnTo>
                      <a:pt x="52" y="8166"/>
                    </a:lnTo>
                    <a:lnTo>
                      <a:pt x="157" y="8605"/>
                    </a:lnTo>
                    <a:lnTo>
                      <a:pt x="313" y="8974"/>
                    </a:lnTo>
                    <a:lnTo>
                      <a:pt x="470" y="9378"/>
                    </a:lnTo>
                    <a:lnTo>
                      <a:pt x="651" y="9729"/>
                    </a:lnTo>
                    <a:lnTo>
                      <a:pt x="860" y="10097"/>
                    </a:lnTo>
                    <a:lnTo>
                      <a:pt x="1121" y="10396"/>
                    </a:lnTo>
                    <a:lnTo>
                      <a:pt x="1668" y="11028"/>
                    </a:lnTo>
                    <a:lnTo>
                      <a:pt x="2267" y="11573"/>
                    </a:lnTo>
                    <a:lnTo>
                      <a:pt x="2866" y="12118"/>
                    </a:lnTo>
                    <a:lnTo>
                      <a:pt x="3570" y="12591"/>
                    </a:lnTo>
                    <a:lnTo>
                      <a:pt x="4872" y="13469"/>
                    </a:lnTo>
                    <a:lnTo>
                      <a:pt x="6019" y="14242"/>
                    </a:lnTo>
                    <a:lnTo>
                      <a:pt x="6462" y="14646"/>
                    </a:lnTo>
                    <a:lnTo>
                      <a:pt x="6826" y="15050"/>
                    </a:lnTo>
                    <a:lnTo>
                      <a:pt x="6931" y="15260"/>
                    </a:lnTo>
                    <a:lnTo>
                      <a:pt x="7009" y="15454"/>
                    </a:lnTo>
                    <a:lnTo>
                      <a:pt x="7113" y="15664"/>
                    </a:lnTo>
                    <a:lnTo>
                      <a:pt x="7113" y="19370"/>
                    </a:lnTo>
                    <a:lnTo>
                      <a:pt x="7166" y="19634"/>
                    </a:lnTo>
                    <a:lnTo>
                      <a:pt x="7270" y="19879"/>
                    </a:lnTo>
                    <a:lnTo>
                      <a:pt x="7425" y="20107"/>
                    </a:lnTo>
                    <a:lnTo>
                      <a:pt x="7582" y="20318"/>
                    </a:lnTo>
                    <a:lnTo>
                      <a:pt x="7765" y="20511"/>
                    </a:lnTo>
                    <a:lnTo>
                      <a:pt x="7973" y="20722"/>
                    </a:lnTo>
                    <a:lnTo>
                      <a:pt x="8233" y="20881"/>
                    </a:lnTo>
                    <a:lnTo>
                      <a:pt x="8468" y="21056"/>
                    </a:lnTo>
                    <a:lnTo>
                      <a:pt x="8729" y="21196"/>
                    </a:lnTo>
                    <a:lnTo>
                      <a:pt x="9015" y="21319"/>
                    </a:lnTo>
                    <a:lnTo>
                      <a:pt x="9380" y="21425"/>
                    </a:lnTo>
                    <a:lnTo>
                      <a:pt x="9719" y="21495"/>
                    </a:lnTo>
                    <a:lnTo>
                      <a:pt x="10084" y="21565"/>
                    </a:lnTo>
                    <a:lnTo>
                      <a:pt x="10422" y="21600"/>
                    </a:lnTo>
                    <a:lnTo>
                      <a:pt x="10786" y="21600"/>
                    </a:lnTo>
                    <a:close/>
                  </a:path>
                </a:pathLst>
              </a:custGeom>
              <a:solidFill>
                <a:srgbClr val="FFFFCC">
                  <a:alpha val="100000"/>
                </a:srgbClr>
              </a:solidFill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44048" name="Shape 164"/>
              <p:cNvSpPr/>
              <p:nvPr/>
            </p:nvSpPr>
            <p:spPr>
              <a:xfrm>
                <a:off x="192699" y="403848"/>
                <a:ext cx="224224" cy="408299"/>
              </a:xfrm>
              <a:custGeom>
                <a:avLst/>
                <a:gdLst/>
                <a:ahLst/>
                <a:cxnLst>
                  <a:cxn ang="0">
                    <a:pos x="112112" y="204150"/>
                  </a:cxn>
                  <a:cxn ang="5898240">
                    <a:pos x="112112" y="204150"/>
                  </a:cxn>
                  <a:cxn ang="11796480">
                    <a:pos x="112112" y="204150"/>
                  </a:cxn>
                  <a:cxn ang="17694720">
                    <a:pos x="112112" y="204150"/>
                  </a:cxn>
                </a:cxnLst>
                <a:pathLst>
                  <a:path w="21600" h="21600">
                    <a:moveTo>
                      <a:pt x="6354" y="10918"/>
                    </a:moveTo>
                    <a:lnTo>
                      <a:pt x="4448" y="5578"/>
                    </a:lnTo>
                    <a:lnTo>
                      <a:pt x="1060" y="1305"/>
                    </a:lnTo>
                    <a:lnTo>
                      <a:pt x="0" y="235"/>
                    </a:lnTo>
                    <a:lnTo>
                      <a:pt x="4448" y="1424"/>
                    </a:lnTo>
                    <a:lnTo>
                      <a:pt x="7835" y="0"/>
                    </a:lnTo>
                    <a:lnTo>
                      <a:pt x="11647" y="1305"/>
                    </a:lnTo>
                    <a:lnTo>
                      <a:pt x="14610" y="0"/>
                    </a:lnTo>
                    <a:lnTo>
                      <a:pt x="17576" y="1186"/>
                    </a:lnTo>
                    <a:lnTo>
                      <a:pt x="21600" y="235"/>
                    </a:lnTo>
                    <a:lnTo>
                      <a:pt x="16304" y="6053"/>
                    </a:lnTo>
                    <a:lnTo>
                      <a:pt x="14822" y="10918"/>
                    </a:lnTo>
                    <a:moveTo>
                      <a:pt x="778" y="14359"/>
                    </a:moveTo>
                    <a:lnTo>
                      <a:pt x="20681" y="14359"/>
                    </a:lnTo>
                    <a:lnTo>
                      <a:pt x="20681" y="16852"/>
                    </a:lnTo>
                    <a:lnTo>
                      <a:pt x="778" y="16814"/>
                    </a:lnTo>
                    <a:lnTo>
                      <a:pt x="778" y="19226"/>
                    </a:lnTo>
                    <a:lnTo>
                      <a:pt x="20681" y="19304"/>
                    </a:lnTo>
                    <a:lnTo>
                      <a:pt x="20752" y="21600"/>
                    </a:lnTo>
                    <a:lnTo>
                      <a:pt x="848" y="21600"/>
                    </a:lnTo>
                  </a:path>
                </a:pathLst>
              </a:custGeom>
              <a:noFill/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44046" name="Shape 166"/>
            <p:cNvSpPr/>
            <p:nvPr/>
          </p:nvSpPr>
          <p:spPr>
            <a:xfrm>
              <a:off x="573891" y="287311"/>
              <a:ext cx="7786711" cy="596902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45719" tIns="45719" rIns="45719" bIns="45719">
              <a:spAutoFit/>
            </a:bodyPr>
            <a:p>
              <a:pPr eaLnBrk="1">
                <a:buNone/>
              </a:pPr>
              <a:r>
                <a:rPr lang="zh-CN" altLang="en-US" sz="4000">
                  <a:solidFill>
                    <a:srgbClr val="A6A6A6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练习</a:t>
              </a:r>
              <a:endPara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sp>
        <p:nvSpPr>
          <p:cNvPr id="44035" name="Shape 168"/>
          <p:cNvSpPr/>
          <p:nvPr/>
        </p:nvSpPr>
        <p:spPr>
          <a:xfrm>
            <a:off x="609600" y="2173288"/>
            <a:ext cx="4316413" cy="344487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1. </a:t>
            </a:r>
            <a:r>
              <a:rPr lang="zh-CN" altLang="en-US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每个人对幸福的理解不同，</a:t>
            </a: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_______</a:t>
            </a:r>
            <a:endParaRPr lang="en-US" altLang="zh-CN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598488" y="2617788"/>
            <a:ext cx="6337300" cy="346075"/>
          </a:xfrm>
          <a:prstGeom prst="rect">
            <a:avLst/>
          </a:prstGeom>
          <a:ln w="12700">
            <a:miter lim="400000"/>
          </a:ln>
          <a:effectLst>
            <a:outerShdw blurRad="38100" dist="20000" dir="7020000" rotWithShape="0">
              <a:srgbClr val="FFFFFF">
                <a:alpha val="38000"/>
              </a:srgbClr>
            </a:outerShdw>
          </a:effectLst>
        </p:spPr>
        <p:txBody>
          <a:bodyPr lIns="45719" rIns="45719">
            <a:spAutoFit/>
          </a:bodyPr>
          <a:lstStyle>
            <a:lvl1pPr>
              <a:defRPr sz="2000">
                <a:latin typeface="华文细黑"/>
                <a:ea typeface="华文细黑"/>
                <a:cs typeface="华文细黑"/>
                <a:sym typeface="华文细黑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2. 取得成功的人都经历过许多失败，________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609600" y="4003675"/>
            <a:ext cx="3981450" cy="344488"/>
          </a:xfrm>
          <a:prstGeom prst="rect">
            <a:avLst/>
          </a:prstGeom>
          <a:ln w="12700">
            <a:miter lim="400000"/>
          </a:ln>
          <a:effectLst>
            <a:outerShdw blurRad="38100" dist="20000" dir="702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A: 关键在于他做事情总是很专心。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44038" name="Shape 171"/>
          <p:cNvSpPr/>
          <p:nvPr/>
        </p:nvSpPr>
        <p:spPr>
          <a:xfrm>
            <a:off x="628650" y="5299075"/>
            <a:ext cx="5349875" cy="34607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C: </a:t>
            </a:r>
            <a:r>
              <a:rPr lang="zh-CN" altLang="en-US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他们的成功在于坚持不放弃。</a:t>
            </a:r>
            <a:endParaRPr lang="zh-CN" altLang="en-US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604838" y="3098800"/>
            <a:ext cx="5713413" cy="346075"/>
          </a:xfrm>
          <a:prstGeom prst="rect">
            <a:avLst/>
          </a:prstGeom>
          <a:ln w="12700">
            <a:miter lim="400000"/>
          </a:ln>
          <a:effectLst>
            <a:outerShdw blurRad="38100" dist="20000" dir="702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3. 他做事情常常能达到事半功倍的效果，________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590550" y="4568825"/>
            <a:ext cx="4824413" cy="346075"/>
          </a:xfrm>
          <a:prstGeom prst="rect">
            <a:avLst/>
          </a:prstGeom>
          <a:ln w="12700">
            <a:miter lim="400000"/>
          </a:ln>
          <a:effectLst>
            <a:outerShdw blurRad="38100" dist="20000" dir="7020000" rotWithShape="0">
              <a:srgbClr val="FFFFFF">
                <a:alpha val="38000"/>
              </a:srgbClr>
            </a:outerShdw>
          </a:effectLst>
        </p:spPr>
        <p:txBody>
          <a:bodyPr lIns="45719" rIns="45719">
            <a:spAutoFit/>
          </a:bodyPr>
          <a:lstStyle>
            <a:lvl1pPr>
              <a:defRPr sz="2000">
                <a:latin typeface="华文细黑"/>
                <a:ea typeface="华文细黑"/>
                <a:cs typeface="华文细黑"/>
                <a:sym typeface="华文细黑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B: 关键在于每个人的人生经历不同。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44044" name="Shape 177"/>
          <p:cNvSpPr/>
          <p:nvPr/>
        </p:nvSpPr>
        <p:spPr>
          <a:xfrm>
            <a:off x="609600" y="1620838"/>
            <a:ext cx="1120775" cy="3460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完成句子</a:t>
            </a:r>
            <a:endParaRPr lang="zh-CN" altLang="en-US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5058" name="Group 183"/>
          <p:cNvGrpSpPr/>
          <p:nvPr/>
        </p:nvGrpSpPr>
        <p:grpSpPr>
          <a:xfrm>
            <a:off x="287338" y="228600"/>
            <a:ext cx="8699500" cy="919163"/>
            <a:chOff x="0" y="0"/>
            <a:chExt cx="8698936" cy="919824"/>
          </a:xfrm>
        </p:grpSpPr>
        <p:sp>
          <p:nvSpPr>
            <p:cNvPr id="45061" name="Shape 179"/>
            <p:cNvSpPr/>
            <p:nvPr/>
          </p:nvSpPr>
          <p:spPr>
            <a:xfrm>
              <a:off x="626507" y="307615"/>
              <a:ext cx="8072430" cy="596902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45719" tIns="45719" rIns="45719" bIns="45719">
              <a:spAutoFit/>
            </a:bodyPr>
            <a:p>
              <a:pPr eaLnBrk="1">
                <a:buNone/>
              </a:pPr>
              <a:r>
                <a:rPr lang="zh-CN" altLang="en-US" sz="4000">
                  <a:solidFill>
                    <a:srgbClr val="A6A6A6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课文（五）</a:t>
              </a:r>
              <a:endPara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grpSp>
          <p:nvGrpSpPr>
            <p:cNvPr id="45062" name="Group 182"/>
            <p:cNvGrpSpPr/>
            <p:nvPr/>
          </p:nvGrpSpPr>
          <p:grpSpPr>
            <a:xfrm>
              <a:off x="0" y="0"/>
              <a:ext cx="607420" cy="919825"/>
              <a:chOff x="0" y="0"/>
              <a:chExt cx="607419" cy="919824"/>
            </a:xfrm>
          </p:grpSpPr>
          <p:sp>
            <p:nvSpPr>
              <p:cNvPr id="45063" name="Shape 180"/>
              <p:cNvSpPr/>
              <p:nvPr/>
            </p:nvSpPr>
            <p:spPr>
              <a:xfrm>
                <a:off x="0" y="0"/>
                <a:ext cx="607420" cy="919825"/>
              </a:xfrm>
              <a:custGeom>
                <a:avLst/>
                <a:gdLst/>
                <a:ahLst/>
                <a:cxnLst>
                  <a:cxn ang="0">
                    <a:pos x="303710" y="459913"/>
                  </a:cxn>
                  <a:cxn ang="5898240">
                    <a:pos x="303710" y="459913"/>
                  </a:cxn>
                  <a:cxn ang="11796480">
                    <a:pos x="303710" y="459913"/>
                  </a:cxn>
                  <a:cxn ang="17694720">
                    <a:pos x="303710" y="459913"/>
                  </a:cxn>
                </a:cxnLst>
                <a:pathLst>
                  <a:path w="21600" h="21600">
                    <a:moveTo>
                      <a:pt x="10786" y="21600"/>
                    </a:moveTo>
                    <a:lnTo>
                      <a:pt x="11178" y="21600"/>
                    </a:lnTo>
                    <a:lnTo>
                      <a:pt x="11516" y="21565"/>
                    </a:lnTo>
                    <a:lnTo>
                      <a:pt x="11881" y="21495"/>
                    </a:lnTo>
                    <a:lnTo>
                      <a:pt x="12220" y="21425"/>
                    </a:lnTo>
                    <a:lnTo>
                      <a:pt x="12585" y="21319"/>
                    </a:lnTo>
                    <a:lnTo>
                      <a:pt x="12871" y="21196"/>
                    </a:lnTo>
                    <a:lnTo>
                      <a:pt x="13132" y="21056"/>
                    </a:lnTo>
                    <a:lnTo>
                      <a:pt x="13367" y="20881"/>
                    </a:lnTo>
                    <a:lnTo>
                      <a:pt x="13627" y="20722"/>
                    </a:lnTo>
                    <a:lnTo>
                      <a:pt x="13835" y="20511"/>
                    </a:lnTo>
                    <a:lnTo>
                      <a:pt x="14018" y="20318"/>
                    </a:lnTo>
                    <a:lnTo>
                      <a:pt x="14174" y="20107"/>
                    </a:lnTo>
                    <a:lnTo>
                      <a:pt x="14330" y="19879"/>
                    </a:lnTo>
                    <a:lnTo>
                      <a:pt x="14434" y="19634"/>
                    </a:lnTo>
                    <a:lnTo>
                      <a:pt x="14487" y="19370"/>
                    </a:lnTo>
                    <a:lnTo>
                      <a:pt x="14487" y="15664"/>
                    </a:lnTo>
                    <a:lnTo>
                      <a:pt x="14591" y="15454"/>
                    </a:lnTo>
                    <a:lnTo>
                      <a:pt x="14669" y="15260"/>
                    </a:lnTo>
                    <a:lnTo>
                      <a:pt x="14774" y="15050"/>
                    </a:lnTo>
                    <a:lnTo>
                      <a:pt x="15138" y="14646"/>
                    </a:lnTo>
                    <a:lnTo>
                      <a:pt x="15581" y="14242"/>
                    </a:lnTo>
                    <a:lnTo>
                      <a:pt x="16728" y="13469"/>
                    </a:lnTo>
                    <a:lnTo>
                      <a:pt x="18030" y="12591"/>
                    </a:lnTo>
                    <a:lnTo>
                      <a:pt x="18734" y="12118"/>
                    </a:lnTo>
                    <a:lnTo>
                      <a:pt x="19333" y="11573"/>
                    </a:lnTo>
                    <a:lnTo>
                      <a:pt x="19932" y="11028"/>
                    </a:lnTo>
                    <a:lnTo>
                      <a:pt x="20479" y="10396"/>
                    </a:lnTo>
                    <a:lnTo>
                      <a:pt x="20740" y="10097"/>
                    </a:lnTo>
                    <a:lnTo>
                      <a:pt x="20948" y="9729"/>
                    </a:lnTo>
                    <a:lnTo>
                      <a:pt x="21130" y="9378"/>
                    </a:lnTo>
                    <a:lnTo>
                      <a:pt x="21287" y="8974"/>
                    </a:lnTo>
                    <a:lnTo>
                      <a:pt x="21443" y="8605"/>
                    </a:lnTo>
                    <a:lnTo>
                      <a:pt x="21548" y="8166"/>
                    </a:lnTo>
                    <a:lnTo>
                      <a:pt x="21600" y="7727"/>
                    </a:lnTo>
                    <a:lnTo>
                      <a:pt x="21600" y="6884"/>
                    </a:lnTo>
                    <a:lnTo>
                      <a:pt x="21548" y="6515"/>
                    </a:lnTo>
                    <a:lnTo>
                      <a:pt x="21496" y="6182"/>
                    </a:lnTo>
                    <a:lnTo>
                      <a:pt x="21391" y="5812"/>
                    </a:lnTo>
                    <a:lnTo>
                      <a:pt x="21287" y="5479"/>
                    </a:lnTo>
                    <a:lnTo>
                      <a:pt x="21130" y="5093"/>
                    </a:lnTo>
                    <a:lnTo>
                      <a:pt x="20948" y="4760"/>
                    </a:lnTo>
                    <a:lnTo>
                      <a:pt x="20740" y="4425"/>
                    </a:lnTo>
                    <a:lnTo>
                      <a:pt x="20531" y="4127"/>
                    </a:lnTo>
                    <a:lnTo>
                      <a:pt x="20296" y="3811"/>
                    </a:lnTo>
                    <a:lnTo>
                      <a:pt x="20036" y="3513"/>
                    </a:lnTo>
                    <a:lnTo>
                      <a:pt x="19775" y="3214"/>
                    </a:lnTo>
                    <a:lnTo>
                      <a:pt x="19124" y="2634"/>
                    </a:lnTo>
                    <a:lnTo>
                      <a:pt x="18447" y="2125"/>
                    </a:lnTo>
                    <a:lnTo>
                      <a:pt x="17691" y="1669"/>
                    </a:lnTo>
                    <a:lnTo>
                      <a:pt x="16832" y="1229"/>
                    </a:lnTo>
                    <a:lnTo>
                      <a:pt x="16388" y="1054"/>
                    </a:lnTo>
                    <a:lnTo>
                      <a:pt x="15920" y="879"/>
                    </a:lnTo>
                    <a:lnTo>
                      <a:pt x="15477" y="720"/>
                    </a:lnTo>
                    <a:lnTo>
                      <a:pt x="15034" y="580"/>
                    </a:lnTo>
                    <a:lnTo>
                      <a:pt x="14539" y="439"/>
                    </a:lnTo>
                    <a:lnTo>
                      <a:pt x="14018" y="316"/>
                    </a:lnTo>
                    <a:lnTo>
                      <a:pt x="13471" y="211"/>
                    </a:lnTo>
                    <a:lnTo>
                      <a:pt x="12975" y="140"/>
                    </a:lnTo>
                    <a:lnTo>
                      <a:pt x="12428" y="71"/>
                    </a:lnTo>
                    <a:lnTo>
                      <a:pt x="11934" y="35"/>
                    </a:lnTo>
                    <a:lnTo>
                      <a:pt x="11387" y="0"/>
                    </a:lnTo>
                    <a:lnTo>
                      <a:pt x="10213" y="0"/>
                    </a:lnTo>
                    <a:lnTo>
                      <a:pt x="9666" y="35"/>
                    </a:lnTo>
                    <a:lnTo>
                      <a:pt x="9172" y="71"/>
                    </a:lnTo>
                    <a:lnTo>
                      <a:pt x="8625" y="140"/>
                    </a:lnTo>
                    <a:lnTo>
                      <a:pt x="8129" y="211"/>
                    </a:lnTo>
                    <a:lnTo>
                      <a:pt x="7582" y="316"/>
                    </a:lnTo>
                    <a:lnTo>
                      <a:pt x="7061" y="439"/>
                    </a:lnTo>
                    <a:lnTo>
                      <a:pt x="6566" y="580"/>
                    </a:lnTo>
                    <a:lnTo>
                      <a:pt x="6123" y="720"/>
                    </a:lnTo>
                    <a:lnTo>
                      <a:pt x="5680" y="879"/>
                    </a:lnTo>
                    <a:lnTo>
                      <a:pt x="5212" y="1054"/>
                    </a:lnTo>
                    <a:lnTo>
                      <a:pt x="4768" y="1229"/>
                    </a:lnTo>
                    <a:lnTo>
                      <a:pt x="3909" y="1669"/>
                    </a:lnTo>
                    <a:lnTo>
                      <a:pt x="3153" y="2125"/>
                    </a:lnTo>
                    <a:lnTo>
                      <a:pt x="2476" y="2634"/>
                    </a:lnTo>
                    <a:lnTo>
                      <a:pt x="1825" y="3214"/>
                    </a:lnTo>
                    <a:lnTo>
                      <a:pt x="1303" y="3811"/>
                    </a:lnTo>
                    <a:lnTo>
                      <a:pt x="1069" y="4127"/>
                    </a:lnTo>
                    <a:lnTo>
                      <a:pt x="860" y="4425"/>
                    </a:lnTo>
                    <a:lnTo>
                      <a:pt x="651" y="4760"/>
                    </a:lnTo>
                    <a:lnTo>
                      <a:pt x="470" y="5093"/>
                    </a:lnTo>
                    <a:lnTo>
                      <a:pt x="313" y="5479"/>
                    </a:lnTo>
                    <a:lnTo>
                      <a:pt x="209" y="5812"/>
                    </a:lnTo>
                    <a:lnTo>
                      <a:pt x="104" y="6182"/>
                    </a:lnTo>
                    <a:lnTo>
                      <a:pt x="52" y="6515"/>
                    </a:lnTo>
                    <a:lnTo>
                      <a:pt x="0" y="6884"/>
                    </a:lnTo>
                    <a:lnTo>
                      <a:pt x="0" y="7727"/>
                    </a:lnTo>
                    <a:lnTo>
                      <a:pt x="52" y="8166"/>
                    </a:lnTo>
                    <a:lnTo>
                      <a:pt x="157" y="8605"/>
                    </a:lnTo>
                    <a:lnTo>
                      <a:pt x="313" y="8974"/>
                    </a:lnTo>
                    <a:lnTo>
                      <a:pt x="470" y="9378"/>
                    </a:lnTo>
                    <a:lnTo>
                      <a:pt x="651" y="9729"/>
                    </a:lnTo>
                    <a:lnTo>
                      <a:pt x="860" y="10097"/>
                    </a:lnTo>
                    <a:lnTo>
                      <a:pt x="1121" y="10396"/>
                    </a:lnTo>
                    <a:lnTo>
                      <a:pt x="1668" y="11028"/>
                    </a:lnTo>
                    <a:lnTo>
                      <a:pt x="2267" y="11573"/>
                    </a:lnTo>
                    <a:lnTo>
                      <a:pt x="2866" y="12118"/>
                    </a:lnTo>
                    <a:lnTo>
                      <a:pt x="3570" y="12591"/>
                    </a:lnTo>
                    <a:lnTo>
                      <a:pt x="4872" y="13469"/>
                    </a:lnTo>
                    <a:lnTo>
                      <a:pt x="6019" y="14242"/>
                    </a:lnTo>
                    <a:lnTo>
                      <a:pt x="6462" y="14646"/>
                    </a:lnTo>
                    <a:lnTo>
                      <a:pt x="6826" y="15050"/>
                    </a:lnTo>
                    <a:lnTo>
                      <a:pt x="6931" y="15260"/>
                    </a:lnTo>
                    <a:lnTo>
                      <a:pt x="7009" y="15454"/>
                    </a:lnTo>
                    <a:lnTo>
                      <a:pt x="7113" y="15664"/>
                    </a:lnTo>
                    <a:lnTo>
                      <a:pt x="7113" y="19370"/>
                    </a:lnTo>
                    <a:lnTo>
                      <a:pt x="7166" y="19634"/>
                    </a:lnTo>
                    <a:lnTo>
                      <a:pt x="7270" y="19879"/>
                    </a:lnTo>
                    <a:lnTo>
                      <a:pt x="7425" y="20107"/>
                    </a:lnTo>
                    <a:lnTo>
                      <a:pt x="7582" y="20318"/>
                    </a:lnTo>
                    <a:lnTo>
                      <a:pt x="7765" y="20511"/>
                    </a:lnTo>
                    <a:lnTo>
                      <a:pt x="7973" y="20722"/>
                    </a:lnTo>
                    <a:lnTo>
                      <a:pt x="8233" y="20881"/>
                    </a:lnTo>
                    <a:lnTo>
                      <a:pt x="8468" y="21056"/>
                    </a:lnTo>
                    <a:lnTo>
                      <a:pt x="8729" y="21196"/>
                    </a:lnTo>
                    <a:lnTo>
                      <a:pt x="9015" y="21319"/>
                    </a:lnTo>
                    <a:lnTo>
                      <a:pt x="9380" y="21425"/>
                    </a:lnTo>
                    <a:lnTo>
                      <a:pt x="9719" y="21495"/>
                    </a:lnTo>
                    <a:lnTo>
                      <a:pt x="10084" y="21565"/>
                    </a:lnTo>
                    <a:lnTo>
                      <a:pt x="10422" y="21600"/>
                    </a:lnTo>
                    <a:lnTo>
                      <a:pt x="10786" y="21600"/>
                    </a:lnTo>
                    <a:close/>
                  </a:path>
                </a:pathLst>
              </a:custGeom>
              <a:solidFill>
                <a:srgbClr val="FFFFCC">
                  <a:alpha val="100000"/>
                </a:srgbClr>
              </a:solidFill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45064" name="Shape 181"/>
              <p:cNvSpPr/>
              <p:nvPr/>
            </p:nvSpPr>
            <p:spPr>
              <a:xfrm>
                <a:off x="192699" y="403848"/>
                <a:ext cx="224224" cy="408299"/>
              </a:xfrm>
              <a:custGeom>
                <a:avLst/>
                <a:gdLst/>
                <a:ahLst/>
                <a:cxnLst>
                  <a:cxn ang="0">
                    <a:pos x="112112" y="204150"/>
                  </a:cxn>
                  <a:cxn ang="5898240">
                    <a:pos x="112112" y="204150"/>
                  </a:cxn>
                  <a:cxn ang="11796480">
                    <a:pos x="112112" y="204150"/>
                  </a:cxn>
                  <a:cxn ang="17694720">
                    <a:pos x="112112" y="204150"/>
                  </a:cxn>
                </a:cxnLst>
                <a:pathLst>
                  <a:path w="21600" h="21600">
                    <a:moveTo>
                      <a:pt x="6354" y="10918"/>
                    </a:moveTo>
                    <a:lnTo>
                      <a:pt x="4448" y="5578"/>
                    </a:lnTo>
                    <a:lnTo>
                      <a:pt x="1060" y="1305"/>
                    </a:lnTo>
                    <a:lnTo>
                      <a:pt x="0" y="235"/>
                    </a:lnTo>
                    <a:lnTo>
                      <a:pt x="4448" y="1424"/>
                    </a:lnTo>
                    <a:lnTo>
                      <a:pt x="7835" y="0"/>
                    </a:lnTo>
                    <a:lnTo>
                      <a:pt x="11647" y="1305"/>
                    </a:lnTo>
                    <a:lnTo>
                      <a:pt x="14610" y="0"/>
                    </a:lnTo>
                    <a:lnTo>
                      <a:pt x="17576" y="1186"/>
                    </a:lnTo>
                    <a:lnTo>
                      <a:pt x="21600" y="235"/>
                    </a:lnTo>
                    <a:lnTo>
                      <a:pt x="16304" y="6053"/>
                    </a:lnTo>
                    <a:lnTo>
                      <a:pt x="14822" y="10918"/>
                    </a:lnTo>
                    <a:moveTo>
                      <a:pt x="778" y="14359"/>
                    </a:moveTo>
                    <a:lnTo>
                      <a:pt x="20681" y="14359"/>
                    </a:lnTo>
                    <a:lnTo>
                      <a:pt x="20681" y="16852"/>
                    </a:lnTo>
                    <a:lnTo>
                      <a:pt x="778" y="16814"/>
                    </a:lnTo>
                    <a:lnTo>
                      <a:pt x="778" y="19226"/>
                    </a:lnTo>
                    <a:lnTo>
                      <a:pt x="20681" y="19304"/>
                    </a:lnTo>
                    <a:lnTo>
                      <a:pt x="20752" y="21600"/>
                    </a:lnTo>
                    <a:lnTo>
                      <a:pt x="848" y="21600"/>
                    </a:lnTo>
                  </a:path>
                </a:pathLst>
              </a:custGeom>
              <a:noFill/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184" name="Shape 184"/>
          <p:cNvSpPr/>
          <p:nvPr/>
        </p:nvSpPr>
        <p:spPr>
          <a:xfrm>
            <a:off x="671513" y="1658938"/>
            <a:ext cx="7800975" cy="40544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1">
              <a:lnSpc>
                <a:spcPct val="150000"/>
              </a:lnSpc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        </a:t>
            </a: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很多外国人认为所有中国人都会</a:t>
            </a:r>
            <a:r>
              <a:rPr lang="zh-CN" altLang="en-US" sz="2400">
                <a:highlight>
                  <a:srgbClr val="FFFF00"/>
                </a:highlight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功夫和乒乓球</a:t>
            </a: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，其实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  <a:p>
            <a:pPr eaLnBrk="1">
              <a:lnSpc>
                <a:spcPct val="150000"/>
              </a:lnSpc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只是喜爱这两种运动的中国人比较多。中国人特别喜欢打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  <a:p>
            <a:pPr eaLnBrk="1">
              <a:lnSpc>
                <a:spcPct val="150000"/>
              </a:lnSpc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乒乓球，在中国你会发现到处都有乒乓球桌。像乒乓球、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  <a:p>
            <a:pPr eaLnBrk="1">
              <a:lnSpc>
                <a:spcPct val="150000"/>
              </a:lnSpc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羽毛球、跑步等运动对条件要求不高，所以它们都成为人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  <a:p>
            <a:pPr eaLnBrk="1">
              <a:lnSpc>
                <a:spcPct val="150000"/>
              </a:lnSpc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们运动不错的选择。人们常说“生命在于运动”，所以很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  <a:p>
            <a:pPr eaLnBrk="1">
              <a:lnSpc>
                <a:spcPct val="150000"/>
              </a:lnSpc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多人一到周末就会到体育馆打几场球。“乒乓球”这个名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  <a:p>
            <a:pPr eaLnBrk="1">
              <a:lnSpc>
                <a:spcPct val="150000"/>
              </a:lnSpc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字也很有意思，“乒”和“乓”就是打球时发出的声音。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  <a:p>
            <a:pPr eaLnBrk="1">
              <a:lnSpc>
                <a:spcPct val="150000"/>
              </a:lnSpc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在看乒乓球比赛时，尤其是在运动员发球的时候，观众要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  <a:p>
            <a:pPr eaLnBrk="1">
              <a:lnSpc>
                <a:spcPct val="150000"/>
              </a:lnSpc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安静，禁止大声讲话或者离开座位随便走动。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  <p:bldLst>
      <p:bldP spid="184" grpId="0" animBg="1" advAuto="100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Shape 187"/>
          <p:cNvSpPr/>
          <p:nvPr/>
        </p:nvSpPr>
        <p:spPr>
          <a:xfrm>
            <a:off x="1071563" y="487363"/>
            <a:ext cx="8072437" cy="596900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eaLnBrk="1">
              <a:buNone/>
            </a:pPr>
            <a:r>
              <a: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课文</a:t>
            </a:r>
            <a:endParaRPr lang="zh-CN" altLang="en-US" sz="4000">
              <a:solidFill>
                <a:srgbClr val="A6A6A6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46083" name="Group 190"/>
          <p:cNvGrpSpPr/>
          <p:nvPr/>
        </p:nvGrpSpPr>
        <p:grpSpPr>
          <a:xfrm>
            <a:off x="287338" y="228600"/>
            <a:ext cx="608012" cy="919163"/>
            <a:chOff x="0" y="0"/>
            <a:chExt cx="607419" cy="919824"/>
          </a:xfrm>
        </p:grpSpPr>
        <p:sp>
          <p:nvSpPr>
            <p:cNvPr id="46086" name="Shape 188"/>
            <p:cNvSpPr/>
            <p:nvPr/>
          </p:nvSpPr>
          <p:spPr>
            <a:xfrm>
              <a:off x="0" y="0"/>
              <a:ext cx="607420" cy="919825"/>
            </a:xfrm>
            <a:custGeom>
              <a:avLst/>
              <a:gdLst/>
              <a:ahLst/>
              <a:cxnLst>
                <a:cxn ang="0">
                  <a:pos x="303710" y="459913"/>
                </a:cxn>
                <a:cxn ang="5898240">
                  <a:pos x="303710" y="459913"/>
                </a:cxn>
                <a:cxn ang="11796480">
                  <a:pos x="303710" y="459913"/>
                </a:cxn>
                <a:cxn ang="17694720">
                  <a:pos x="303710" y="459913"/>
                </a:cxn>
              </a:cxnLst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FCC">
                <a:alpha val="100000"/>
              </a:srgbClr>
            </a:solidFill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6087" name="Shape 189"/>
            <p:cNvSpPr/>
            <p:nvPr/>
          </p:nvSpPr>
          <p:spPr>
            <a:xfrm>
              <a:off x="192699" y="403848"/>
              <a:ext cx="224224" cy="408299"/>
            </a:xfrm>
            <a:custGeom>
              <a:avLst/>
              <a:gdLst/>
              <a:ahLst/>
              <a:cxnLst>
                <a:cxn ang="0">
                  <a:pos x="112112" y="204150"/>
                </a:cxn>
                <a:cxn ang="5898240">
                  <a:pos x="112112" y="204150"/>
                </a:cxn>
                <a:cxn ang="11796480">
                  <a:pos x="112112" y="204150"/>
                </a:cxn>
                <a:cxn ang="17694720">
                  <a:pos x="112112" y="204150"/>
                </a:cxn>
              </a:cxnLst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91" name="Shape 191"/>
          <p:cNvSpPr/>
          <p:nvPr/>
        </p:nvSpPr>
        <p:spPr>
          <a:xfrm>
            <a:off x="1219200" y="1447800"/>
            <a:ext cx="7283450" cy="1920875"/>
          </a:xfrm>
          <a:prstGeom prst="rect">
            <a:avLst/>
          </a:prstGeom>
          <a:ln w="12700">
            <a:miter lim="400000"/>
          </a:ln>
          <a:effectLst>
            <a:outerShdw blurRad="38100" dist="20000" dir="702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回答问题：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>
                <a:latin typeface="华文细黑"/>
                <a:ea typeface="华文细黑"/>
                <a:cs typeface="华文细黑"/>
                <a:sym typeface="华文细黑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>
                <a:latin typeface="华文细黑"/>
                <a:ea typeface="华文细黑"/>
                <a:cs typeface="华文细黑"/>
                <a:sym typeface="华文细黑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320675" marR="0" lvl="0" indent="-320675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rabicPeriod"/>
              <a:defRPr sz="24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很多外国人对中国人有什么印象？这种印象对吗？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为什么？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46085" name="Shape 192"/>
          <p:cNvSpPr/>
          <p:nvPr/>
        </p:nvSpPr>
        <p:spPr>
          <a:xfrm>
            <a:off x="1263650" y="3381375"/>
            <a:ext cx="7007225" cy="70167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marL="455930" indent="-455930" eaLnBrk="1">
              <a:buSzPct val="100000"/>
              <a:buAutoNum type="arabicPeriod" startAt="2"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“乒乓球”这个名字是怎么来的？看乒乓球比赛时要注意哪些问题？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截屏2024-05-13 17.04.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45285"/>
            <a:ext cx="9256395" cy="481076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Shape 194"/>
          <p:cNvSpPr/>
          <p:nvPr/>
        </p:nvSpPr>
        <p:spPr>
          <a:xfrm>
            <a:off x="598488" y="1438275"/>
            <a:ext cx="2454275" cy="3460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选择合适的词语填空 </a:t>
            </a:r>
            <a:endParaRPr lang="zh-CN" altLang="en-US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grpSp>
        <p:nvGrpSpPr>
          <p:cNvPr id="47107" name="Group 199"/>
          <p:cNvGrpSpPr/>
          <p:nvPr/>
        </p:nvGrpSpPr>
        <p:grpSpPr>
          <a:xfrm>
            <a:off x="392113" y="127000"/>
            <a:ext cx="8359775" cy="922338"/>
            <a:chOff x="0" y="0"/>
            <a:chExt cx="8360601" cy="922312"/>
          </a:xfrm>
        </p:grpSpPr>
        <p:grpSp>
          <p:nvGrpSpPr>
            <p:cNvPr id="47114" name="Group 197"/>
            <p:cNvGrpSpPr/>
            <p:nvPr/>
          </p:nvGrpSpPr>
          <p:grpSpPr>
            <a:xfrm>
              <a:off x="0" y="0"/>
              <a:ext cx="607420" cy="919825"/>
              <a:chOff x="0" y="0"/>
              <a:chExt cx="607419" cy="919824"/>
            </a:xfrm>
          </p:grpSpPr>
          <p:sp>
            <p:nvSpPr>
              <p:cNvPr id="47116" name="Shape 195"/>
              <p:cNvSpPr/>
              <p:nvPr/>
            </p:nvSpPr>
            <p:spPr>
              <a:xfrm>
                <a:off x="0" y="0"/>
                <a:ext cx="607420" cy="919825"/>
              </a:xfrm>
              <a:custGeom>
                <a:avLst/>
                <a:gdLst/>
                <a:ahLst/>
                <a:cxnLst>
                  <a:cxn ang="0">
                    <a:pos x="303710" y="459913"/>
                  </a:cxn>
                  <a:cxn ang="5898240">
                    <a:pos x="303710" y="459913"/>
                  </a:cxn>
                  <a:cxn ang="11796480">
                    <a:pos x="303710" y="459913"/>
                  </a:cxn>
                  <a:cxn ang="17694720">
                    <a:pos x="303710" y="459913"/>
                  </a:cxn>
                </a:cxnLst>
                <a:pathLst>
                  <a:path w="21600" h="21600">
                    <a:moveTo>
                      <a:pt x="10786" y="21600"/>
                    </a:moveTo>
                    <a:lnTo>
                      <a:pt x="11178" y="21600"/>
                    </a:lnTo>
                    <a:lnTo>
                      <a:pt x="11516" y="21565"/>
                    </a:lnTo>
                    <a:lnTo>
                      <a:pt x="11881" y="21495"/>
                    </a:lnTo>
                    <a:lnTo>
                      <a:pt x="12220" y="21425"/>
                    </a:lnTo>
                    <a:lnTo>
                      <a:pt x="12585" y="21319"/>
                    </a:lnTo>
                    <a:lnTo>
                      <a:pt x="12871" y="21196"/>
                    </a:lnTo>
                    <a:lnTo>
                      <a:pt x="13132" y="21056"/>
                    </a:lnTo>
                    <a:lnTo>
                      <a:pt x="13367" y="20881"/>
                    </a:lnTo>
                    <a:lnTo>
                      <a:pt x="13627" y="20722"/>
                    </a:lnTo>
                    <a:lnTo>
                      <a:pt x="13835" y="20511"/>
                    </a:lnTo>
                    <a:lnTo>
                      <a:pt x="14018" y="20318"/>
                    </a:lnTo>
                    <a:lnTo>
                      <a:pt x="14174" y="20107"/>
                    </a:lnTo>
                    <a:lnTo>
                      <a:pt x="14330" y="19879"/>
                    </a:lnTo>
                    <a:lnTo>
                      <a:pt x="14434" y="19634"/>
                    </a:lnTo>
                    <a:lnTo>
                      <a:pt x="14487" y="19370"/>
                    </a:lnTo>
                    <a:lnTo>
                      <a:pt x="14487" y="15664"/>
                    </a:lnTo>
                    <a:lnTo>
                      <a:pt x="14591" y="15454"/>
                    </a:lnTo>
                    <a:lnTo>
                      <a:pt x="14669" y="15260"/>
                    </a:lnTo>
                    <a:lnTo>
                      <a:pt x="14774" y="15050"/>
                    </a:lnTo>
                    <a:lnTo>
                      <a:pt x="15138" y="14646"/>
                    </a:lnTo>
                    <a:lnTo>
                      <a:pt x="15581" y="14242"/>
                    </a:lnTo>
                    <a:lnTo>
                      <a:pt x="16728" y="13469"/>
                    </a:lnTo>
                    <a:lnTo>
                      <a:pt x="18030" y="12591"/>
                    </a:lnTo>
                    <a:lnTo>
                      <a:pt x="18734" y="12118"/>
                    </a:lnTo>
                    <a:lnTo>
                      <a:pt x="19333" y="11573"/>
                    </a:lnTo>
                    <a:lnTo>
                      <a:pt x="19932" y="11028"/>
                    </a:lnTo>
                    <a:lnTo>
                      <a:pt x="20479" y="10396"/>
                    </a:lnTo>
                    <a:lnTo>
                      <a:pt x="20740" y="10097"/>
                    </a:lnTo>
                    <a:lnTo>
                      <a:pt x="20948" y="9729"/>
                    </a:lnTo>
                    <a:lnTo>
                      <a:pt x="21130" y="9378"/>
                    </a:lnTo>
                    <a:lnTo>
                      <a:pt x="21287" y="8974"/>
                    </a:lnTo>
                    <a:lnTo>
                      <a:pt x="21443" y="8605"/>
                    </a:lnTo>
                    <a:lnTo>
                      <a:pt x="21548" y="8166"/>
                    </a:lnTo>
                    <a:lnTo>
                      <a:pt x="21600" y="7727"/>
                    </a:lnTo>
                    <a:lnTo>
                      <a:pt x="21600" y="6884"/>
                    </a:lnTo>
                    <a:lnTo>
                      <a:pt x="21548" y="6515"/>
                    </a:lnTo>
                    <a:lnTo>
                      <a:pt x="21496" y="6182"/>
                    </a:lnTo>
                    <a:lnTo>
                      <a:pt x="21391" y="5812"/>
                    </a:lnTo>
                    <a:lnTo>
                      <a:pt x="21287" y="5479"/>
                    </a:lnTo>
                    <a:lnTo>
                      <a:pt x="21130" y="5093"/>
                    </a:lnTo>
                    <a:lnTo>
                      <a:pt x="20948" y="4760"/>
                    </a:lnTo>
                    <a:lnTo>
                      <a:pt x="20740" y="4425"/>
                    </a:lnTo>
                    <a:lnTo>
                      <a:pt x="20531" y="4127"/>
                    </a:lnTo>
                    <a:lnTo>
                      <a:pt x="20296" y="3811"/>
                    </a:lnTo>
                    <a:lnTo>
                      <a:pt x="20036" y="3513"/>
                    </a:lnTo>
                    <a:lnTo>
                      <a:pt x="19775" y="3214"/>
                    </a:lnTo>
                    <a:lnTo>
                      <a:pt x="19124" y="2634"/>
                    </a:lnTo>
                    <a:lnTo>
                      <a:pt x="18447" y="2125"/>
                    </a:lnTo>
                    <a:lnTo>
                      <a:pt x="17691" y="1669"/>
                    </a:lnTo>
                    <a:lnTo>
                      <a:pt x="16832" y="1229"/>
                    </a:lnTo>
                    <a:lnTo>
                      <a:pt x="16388" y="1054"/>
                    </a:lnTo>
                    <a:lnTo>
                      <a:pt x="15920" y="879"/>
                    </a:lnTo>
                    <a:lnTo>
                      <a:pt x="15477" y="720"/>
                    </a:lnTo>
                    <a:lnTo>
                      <a:pt x="15034" y="580"/>
                    </a:lnTo>
                    <a:lnTo>
                      <a:pt x="14539" y="439"/>
                    </a:lnTo>
                    <a:lnTo>
                      <a:pt x="14018" y="316"/>
                    </a:lnTo>
                    <a:lnTo>
                      <a:pt x="13471" y="211"/>
                    </a:lnTo>
                    <a:lnTo>
                      <a:pt x="12975" y="140"/>
                    </a:lnTo>
                    <a:lnTo>
                      <a:pt x="12428" y="71"/>
                    </a:lnTo>
                    <a:lnTo>
                      <a:pt x="11934" y="35"/>
                    </a:lnTo>
                    <a:lnTo>
                      <a:pt x="11387" y="0"/>
                    </a:lnTo>
                    <a:lnTo>
                      <a:pt x="10213" y="0"/>
                    </a:lnTo>
                    <a:lnTo>
                      <a:pt x="9666" y="35"/>
                    </a:lnTo>
                    <a:lnTo>
                      <a:pt x="9172" y="71"/>
                    </a:lnTo>
                    <a:lnTo>
                      <a:pt x="8625" y="140"/>
                    </a:lnTo>
                    <a:lnTo>
                      <a:pt x="8129" y="211"/>
                    </a:lnTo>
                    <a:lnTo>
                      <a:pt x="7582" y="316"/>
                    </a:lnTo>
                    <a:lnTo>
                      <a:pt x="7061" y="439"/>
                    </a:lnTo>
                    <a:lnTo>
                      <a:pt x="6566" y="580"/>
                    </a:lnTo>
                    <a:lnTo>
                      <a:pt x="6123" y="720"/>
                    </a:lnTo>
                    <a:lnTo>
                      <a:pt x="5680" y="879"/>
                    </a:lnTo>
                    <a:lnTo>
                      <a:pt x="5212" y="1054"/>
                    </a:lnTo>
                    <a:lnTo>
                      <a:pt x="4768" y="1229"/>
                    </a:lnTo>
                    <a:lnTo>
                      <a:pt x="3909" y="1669"/>
                    </a:lnTo>
                    <a:lnTo>
                      <a:pt x="3153" y="2125"/>
                    </a:lnTo>
                    <a:lnTo>
                      <a:pt x="2476" y="2634"/>
                    </a:lnTo>
                    <a:lnTo>
                      <a:pt x="1825" y="3214"/>
                    </a:lnTo>
                    <a:lnTo>
                      <a:pt x="1303" y="3811"/>
                    </a:lnTo>
                    <a:lnTo>
                      <a:pt x="1069" y="4127"/>
                    </a:lnTo>
                    <a:lnTo>
                      <a:pt x="860" y="4425"/>
                    </a:lnTo>
                    <a:lnTo>
                      <a:pt x="651" y="4760"/>
                    </a:lnTo>
                    <a:lnTo>
                      <a:pt x="470" y="5093"/>
                    </a:lnTo>
                    <a:lnTo>
                      <a:pt x="313" y="5479"/>
                    </a:lnTo>
                    <a:lnTo>
                      <a:pt x="209" y="5812"/>
                    </a:lnTo>
                    <a:lnTo>
                      <a:pt x="104" y="6182"/>
                    </a:lnTo>
                    <a:lnTo>
                      <a:pt x="52" y="6515"/>
                    </a:lnTo>
                    <a:lnTo>
                      <a:pt x="0" y="6884"/>
                    </a:lnTo>
                    <a:lnTo>
                      <a:pt x="0" y="7727"/>
                    </a:lnTo>
                    <a:lnTo>
                      <a:pt x="52" y="8166"/>
                    </a:lnTo>
                    <a:lnTo>
                      <a:pt x="157" y="8605"/>
                    </a:lnTo>
                    <a:lnTo>
                      <a:pt x="313" y="8974"/>
                    </a:lnTo>
                    <a:lnTo>
                      <a:pt x="470" y="9378"/>
                    </a:lnTo>
                    <a:lnTo>
                      <a:pt x="651" y="9729"/>
                    </a:lnTo>
                    <a:lnTo>
                      <a:pt x="860" y="10097"/>
                    </a:lnTo>
                    <a:lnTo>
                      <a:pt x="1121" y="10396"/>
                    </a:lnTo>
                    <a:lnTo>
                      <a:pt x="1668" y="11028"/>
                    </a:lnTo>
                    <a:lnTo>
                      <a:pt x="2267" y="11573"/>
                    </a:lnTo>
                    <a:lnTo>
                      <a:pt x="2866" y="12118"/>
                    </a:lnTo>
                    <a:lnTo>
                      <a:pt x="3570" y="12591"/>
                    </a:lnTo>
                    <a:lnTo>
                      <a:pt x="4872" y="13469"/>
                    </a:lnTo>
                    <a:lnTo>
                      <a:pt x="6019" y="14242"/>
                    </a:lnTo>
                    <a:lnTo>
                      <a:pt x="6462" y="14646"/>
                    </a:lnTo>
                    <a:lnTo>
                      <a:pt x="6826" y="15050"/>
                    </a:lnTo>
                    <a:lnTo>
                      <a:pt x="6931" y="15260"/>
                    </a:lnTo>
                    <a:lnTo>
                      <a:pt x="7009" y="15454"/>
                    </a:lnTo>
                    <a:lnTo>
                      <a:pt x="7113" y="15664"/>
                    </a:lnTo>
                    <a:lnTo>
                      <a:pt x="7113" y="19370"/>
                    </a:lnTo>
                    <a:lnTo>
                      <a:pt x="7166" y="19634"/>
                    </a:lnTo>
                    <a:lnTo>
                      <a:pt x="7270" y="19879"/>
                    </a:lnTo>
                    <a:lnTo>
                      <a:pt x="7425" y="20107"/>
                    </a:lnTo>
                    <a:lnTo>
                      <a:pt x="7582" y="20318"/>
                    </a:lnTo>
                    <a:lnTo>
                      <a:pt x="7765" y="20511"/>
                    </a:lnTo>
                    <a:lnTo>
                      <a:pt x="7973" y="20722"/>
                    </a:lnTo>
                    <a:lnTo>
                      <a:pt x="8233" y="20881"/>
                    </a:lnTo>
                    <a:lnTo>
                      <a:pt x="8468" y="21056"/>
                    </a:lnTo>
                    <a:lnTo>
                      <a:pt x="8729" y="21196"/>
                    </a:lnTo>
                    <a:lnTo>
                      <a:pt x="9015" y="21319"/>
                    </a:lnTo>
                    <a:lnTo>
                      <a:pt x="9380" y="21425"/>
                    </a:lnTo>
                    <a:lnTo>
                      <a:pt x="9719" y="21495"/>
                    </a:lnTo>
                    <a:lnTo>
                      <a:pt x="10084" y="21565"/>
                    </a:lnTo>
                    <a:lnTo>
                      <a:pt x="10422" y="21600"/>
                    </a:lnTo>
                    <a:lnTo>
                      <a:pt x="10786" y="21600"/>
                    </a:lnTo>
                    <a:close/>
                  </a:path>
                </a:pathLst>
              </a:custGeom>
              <a:solidFill>
                <a:srgbClr val="FFFFCC">
                  <a:alpha val="100000"/>
                </a:srgbClr>
              </a:solidFill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47117" name="Shape 196"/>
              <p:cNvSpPr/>
              <p:nvPr/>
            </p:nvSpPr>
            <p:spPr>
              <a:xfrm>
                <a:off x="192699" y="403848"/>
                <a:ext cx="224224" cy="408299"/>
              </a:xfrm>
              <a:custGeom>
                <a:avLst/>
                <a:gdLst/>
                <a:ahLst/>
                <a:cxnLst>
                  <a:cxn ang="0">
                    <a:pos x="112112" y="204150"/>
                  </a:cxn>
                  <a:cxn ang="5898240">
                    <a:pos x="112112" y="204150"/>
                  </a:cxn>
                  <a:cxn ang="11796480">
                    <a:pos x="112112" y="204150"/>
                  </a:cxn>
                  <a:cxn ang="17694720">
                    <a:pos x="112112" y="204150"/>
                  </a:cxn>
                </a:cxnLst>
                <a:pathLst>
                  <a:path w="21600" h="21600">
                    <a:moveTo>
                      <a:pt x="6354" y="10918"/>
                    </a:moveTo>
                    <a:lnTo>
                      <a:pt x="4448" y="5578"/>
                    </a:lnTo>
                    <a:lnTo>
                      <a:pt x="1060" y="1305"/>
                    </a:lnTo>
                    <a:lnTo>
                      <a:pt x="0" y="235"/>
                    </a:lnTo>
                    <a:lnTo>
                      <a:pt x="4448" y="1424"/>
                    </a:lnTo>
                    <a:lnTo>
                      <a:pt x="7835" y="0"/>
                    </a:lnTo>
                    <a:lnTo>
                      <a:pt x="11647" y="1305"/>
                    </a:lnTo>
                    <a:lnTo>
                      <a:pt x="14610" y="0"/>
                    </a:lnTo>
                    <a:lnTo>
                      <a:pt x="17576" y="1186"/>
                    </a:lnTo>
                    <a:lnTo>
                      <a:pt x="21600" y="235"/>
                    </a:lnTo>
                    <a:lnTo>
                      <a:pt x="16304" y="6053"/>
                    </a:lnTo>
                    <a:lnTo>
                      <a:pt x="14822" y="10918"/>
                    </a:lnTo>
                    <a:moveTo>
                      <a:pt x="778" y="14359"/>
                    </a:moveTo>
                    <a:lnTo>
                      <a:pt x="20681" y="14359"/>
                    </a:lnTo>
                    <a:lnTo>
                      <a:pt x="20681" y="16852"/>
                    </a:lnTo>
                    <a:lnTo>
                      <a:pt x="778" y="16814"/>
                    </a:lnTo>
                    <a:lnTo>
                      <a:pt x="778" y="19226"/>
                    </a:lnTo>
                    <a:lnTo>
                      <a:pt x="20681" y="19304"/>
                    </a:lnTo>
                    <a:lnTo>
                      <a:pt x="20752" y="21600"/>
                    </a:lnTo>
                    <a:lnTo>
                      <a:pt x="848" y="21600"/>
                    </a:lnTo>
                  </a:path>
                </a:pathLst>
              </a:custGeom>
              <a:noFill/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47115" name="Shape 198"/>
            <p:cNvSpPr/>
            <p:nvPr/>
          </p:nvSpPr>
          <p:spPr>
            <a:xfrm>
              <a:off x="573891" y="325411"/>
              <a:ext cx="7786711" cy="596902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45719" tIns="45719" rIns="45719" bIns="45719">
              <a:spAutoFit/>
            </a:bodyPr>
            <a:p>
              <a:pPr eaLnBrk="1">
                <a:buNone/>
              </a:pPr>
              <a:r>
                <a:rPr lang="zh-CN" altLang="en-US" sz="4000">
                  <a:solidFill>
                    <a:srgbClr val="A6A6A6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练习</a:t>
              </a:r>
              <a:endPara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sp>
        <p:nvSpPr>
          <p:cNvPr id="203" name="Shape 203"/>
          <p:cNvSpPr/>
          <p:nvPr/>
        </p:nvSpPr>
        <p:spPr>
          <a:xfrm>
            <a:off x="633413" y="2501900"/>
            <a:ext cx="7961312" cy="760413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1">
              <a:buNone/>
            </a:pPr>
            <a:r>
              <a:rPr lang="en-US" altLang="zh-CN" sz="2200">
                <a:latin typeface="Calibri" panose="020F0702030404030204" pitchFamily="34" charset="0"/>
              </a:rPr>
              <a:t>1. </a:t>
            </a:r>
            <a:r>
              <a:rPr lang="zh-CN" altLang="en-US" sz="2200">
                <a:latin typeface="Calibri" panose="020F0702030404030204" pitchFamily="34" charset="0"/>
              </a:rPr>
              <a:t>这个京剧我一直想看，下星期六是他们在这儿的最后一</a:t>
            </a:r>
            <a:r>
              <a:rPr lang="en-US" altLang="zh-CN" sz="2200">
                <a:latin typeface="Calibri" panose="020F0702030404030204" pitchFamily="34" charset="0"/>
              </a:rPr>
              <a:t>_____</a:t>
            </a:r>
            <a:endParaRPr lang="en-US" altLang="zh-CN" sz="2200">
              <a:latin typeface="Calibri" panose="020F0702030404030204" pitchFamily="34" charset="0"/>
            </a:endParaRPr>
          </a:p>
          <a:p>
            <a:pPr eaLnBrk="1">
              <a:buNone/>
            </a:pPr>
            <a:r>
              <a:rPr lang="en-US" altLang="zh-CN" sz="2200">
                <a:latin typeface="Calibri" panose="020F0702030404030204" pitchFamily="34" charset="0"/>
              </a:rPr>
              <a:t>    </a:t>
            </a:r>
            <a:r>
              <a:rPr lang="zh-CN" altLang="en-US" sz="2200">
                <a:latin typeface="Calibri" panose="020F0702030404030204" pitchFamily="34" charset="0"/>
              </a:rPr>
              <a:t>演出。中午你记得提醒我去买票，否则我就没有机会看了。</a:t>
            </a:r>
            <a:endParaRPr lang="zh-CN" altLang="en-US" sz="2200">
              <a:latin typeface="Calibri" panose="020F0702030404030204" pitchFamily="34" charset="0"/>
            </a:endParaRPr>
          </a:p>
        </p:txBody>
      </p:sp>
      <p:sp>
        <p:nvSpPr>
          <p:cNvPr id="204" name="Shape 204"/>
          <p:cNvSpPr/>
          <p:nvPr/>
        </p:nvSpPr>
        <p:spPr>
          <a:xfrm>
            <a:off x="633413" y="3368675"/>
            <a:ext cx="8066087" cy="760413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1">
              <a:buNone/>
            </a:pPr>
            <a:r>
              <a:rPr lang="en-US" altLang="zh-CN" sz="2200">
                <a:latin typeface="Calibri" panose="020F0702030404030204" pitchFamily="34" charset="0"/>
              </a:rPr>
              <a:t>2. </a:t>
            </a:r>
            <a:r>
              <a:rPr lang="zh-CN" altLang="en-US" sz="2200">
                <a:latin typeface="Calibri" panose="020F0702030404030204" pitchFamily="34" charset="0"/>
              </a:rPr>
              <a:t>抽烟不但污染空气，影响身体健康，而且在加油站这样的地方</a:t>
            </a:r>
            <a:endParaRPr lang="zh-CN" altLang="en-US" sz="2200">
              <a:latin typeface="Calibri" panose="020F0702030404030204" pitchFamily="34" charset="0"/>
            </a:endParaRPr>
          </a:p>
          <a:p>
            <a:pPr eaLnBrk="1">
              <a:buNone/>
            </a:pPr>
            <a:r>
              <a:rPr lang="zh-CN" altLang="en-US" sz="2200">
                <a:latin typeface="Calibri" panose="020F0702030404030204" pitchFamily="34" charset="0"/>
              </a:rPr>
              <a:t>    抽烟非常危险，因此，很多地方都</a:t>
            </a:r>
            <a:r>
              <a:rPr lang="en-US" altLang="zh-CN" sz="2200">
                <a:latin typeface="Calibri" panose="020F0702030404030204" pitchFamily="34" charset="0"/>
              </a:rPr>
              <a:t>_____</a:t>
            </a:r>
            <a:r>
              <a:rPr lang="zh-CN" altLang="en-US" sz="2200">
                <a:latin typeface="Calibri" panose="020F0702030404030204" pitchFamily="34" charset="0"/>
              </a:rPr>
              <a:t>抽烟。</a:t>
            </a:r>
            <a:endParaRPr lang="zh-CN" altLang="en-US" sz="2200">
              <a:latin typeface="Calibri" panose="020F0702030404030204" pitchFamily="34" charset="0"/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633413" y="4219575"/>
            <a:ext cx="7581900" cy="760413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1">
              <a:buNone/>
            </a:pPr>
            <a:r>
              <a:rPr lang="en-US" altLang="zh-CN" sz="2200">
                <a:latin typeface="Calibri" panose="020F0702030404030204" pitchFamily="34" charset="0"/>
              </a:rPr>
              <a:t>3.A: </a:t>
            </a:r>
            <a:r>
              <a:rPr lang="zh-CN" altLang="en-US" sz="2200">
                <a:latin typeface="Calibri" panose="020F0702030404030204" pitchFamily="34" charset="0"/>
              </a:rPr>
              <a:t>请问，您一共几位？</a:t>
            </a:r>
            <a:endParaRPr lang="zh-CN" altLang="en-US" sz="2200">
              <a:latin typeface="Calibri" panose="020F0702030404030204" pitchFamily="34" charset="0"/>
            </a:endParaRPr>
          </a:p>
          <a:p>
            <a:pPr eaLnBrk="1">
              <a:buNone/>
            </a:pPr>
            <a:r>
              <a:rPr lang="zh-CN" altLang="en-US" sz="2200">
                <a:latin typeface="Calibri" panose="020F0702030404030204" pitchFamily="34" charset="0"/>
              </a:rPr>
              <a:t>   </a:t>
            </a:r>
            <a:r>
              <a:rPr lang="en-US" altLang="zh-CN" sz="2200">
                <a:latin typeface="Calibri" panose="020F0702030404030204" pitchFamily="34" charset="0"/>
              </a:rPr>
              <a:t>B: </a:t>
            </a:r>
            <a:r>
              <a:rPr lang="zh-CN" altLang="en-US" sz="2200">
                <a:latin typeface="Calibri" panose="020F0702030404030204" pitchFamily="34" charset="0"/>
              </a:rPr>
              <a:t>我们一共四个人，麻烦你给我们找个安静点儿的</a:t>
            </a:r>
            <a:r>
              <a:rPr lang="en-US" altLang="zh-CN" sz="2200">
                <a:latin typeface="Calibri" panose="020F0702030404030204" pitchFamily="34" charset="0"/>
              </a:rPr>
              <a:t>_____</a:t>
            </a:r>
            <a:r>
              <a:rPr lang="zh-CN" altLang="en-US" sz="2200">
                <a:latin typeface="Calibri" panose="020F0702030404030204" pitchFamily="34" charset="0"/>
              </a:rPr>
              <a:t>。</a:t>
            </a:r>
            <a:endParaRPr lang="zh-CN" altLang="en-US" sz="2200">
              <a:latin typeface="Calibri" panose="020F07020304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  <p:bldLst>
      <p:bldP spid="203" grpId="0" animBg="1" advAuto="1000"/>
      <p:bldP spid="204" grpId="0" animBg="1" advAuto="1000"/>
      <p:bldP spid="205" grpId="0" animBg="1" advAuto="10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1039495"/>
            <a:ext cx="7772400" cy="1999615"/>
          </a:xfrm>
        </p:spPr>
        <p:txBody>
          <a:bodyPr/>
          <a:p>
            <a:r>
              <a:rPr lang="zh-CN" altLang="en-US"/>
              <a:t>不劳而获</a:t>
            </a:r>
            <a:r>
              <a:rPr lang="en-US" altLang="zh-CN"/>
              <a:t>   </a:t>
            </a:r>
            <a:br>
              <a:rPr lang="en-US" altLang="zh-CN"/>
            </a:br>
            <a:r>
              <a:rPr lang="zh-CN" altLang="en-US"/>
              <a:t>不用劳动也能获得东西（食物</a:t>
            </a:r>
            <a:r>
              <a:rPr lang="en-US" altLang="zh-CN"/>
              <a:t>/</a:t>
            </a:r>
            <a:r>
              <a:rPr lang="zh-CN" altLang="en-US"/>
              <a:t>钱）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截屏2024-05-13 17.04.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5450" y="3903980"/>
            <a:ext cx="5536565" cy="295402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3091180"/>
            <a:ext cx="7772400" cy="1470025"/>
          </a:xfrm>
        </p:spPr>
        <p:txBody>
          <a:bodyPr/>
          <a:p>
            <a:r>
              <a:rPr lang="zh-CN" altLang="en-US"/>
              <a:t>彩票中奖</a:t>
            </a:r>
            <a:r>
              <a:rPr lang="en-US" altLang="zh-CN"/>
              <a:t>=</a:t>
            </a:r>
            <a:r>
              <a:rPr lang="zh-CN" altLang="en-US"/>
              <a:t>不劳而获</a:t>
            </a:r>
            <a:br>
              <a:rPr lang="zh-CN" altLang="en-US"/>
            </a:br>
            <a:r>
              <a:rPr lang="zh-CN" altLang="en-US"/>
              <a:t>不能把一切放在运气上</a:t>
            </a:r>
            <a:br>
              <a:rPr lang="zh-CN" altLang="en-US"/>
            </a:br>
            <a:r>
              <a:rPr lang="zh-CN" altLang="en-US"/>
              <a:t>天下没有免费的</a:t>
            </a:r>
            <a:r>
              <a:rPr lang="zh-CN" altLang="en-US"/>
              <a:t>午餐</a:t>
            </a:r>
            <a:endParaRPr lang="zh-CN" altLang="en-US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截屏2024-05-13 17.04.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49985"/>
            <a:ext cx="9144000" cy="481076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448945"/>
            <a:ext cx="7772400" cy="3192145"/>
          </a:xfrm>
        </p:spPr>
        <p:txBody>
          <a:bodyPr/>
          <a:p>
            <a:r>
              <a:rPr lang="zh-CN" altLang="en-US"/>
              <a:t>什么是生活的味道？</a:t>
            </a:r>
            <a:br>
              <a:rPr lang="zh-CN" altLang="en-US"/>
            </a:br>
            <a:r>
              <a:rPr lang="zh-CN" altLang="en-US" sz="3600"/>
              <a:t>最近的生活</a:t>
            </a:r>
            <a:r>
              <a:rPr lang="zh-CN" altLang="en-US" sz="3600">
                <a:highlight>
                  <a:srgbClr val="FFFF00"/>
                </a:highlight>
              </a:rPr>
              <a:t>索然无味</a:t>
            </a:r>
            <a:br>
              <a:rPr lang="zh-CN" altLang="en-US" sz="3600"/>
            </a:br>
            <a:r>
              <a:rPr lang="zh-CN" altLang="en-US" sz="3600"/>
              <a:t>（没有味道，生活很无聊）</a:t>
            </a:r>
            <a:br>
              <a:rPr lang="zh-CN" altLang="en-US" sz="3600"/>
            </a:br>
            <a:r>
              <a:rPr lang="zh-CN" altLang="en-US" sz="3600"/>
              <a:t>斯洛伐克的电影院：</a:t>
            </a:r>
            <a:r>
              <a:rPr lang="en-US" altLang="zh-CN" sz="3600"/>
              <a:t>6-9</a:t>
            </a:r>
            <a:r>
              <a:rPr lang="zh-CN" altLang="en-US" sz="3600"/>
              <a:t>欧元</a:t>
            </a:r>
            <a:br>
              <a:rPr lang="zh-CN" altLang="en-US" sz="3600"/>
            </a:br>
            <a:r>
              <a:rPr lang="en-US" altLang="zh-CN" sz="3600"/>
              <a:t>13</a:t>
            </a:r>
            <a:r>
              <a:rPr lang="zh-CN" altLang="en-US" sz="3600"/>
              <a:t>欧元，</a:t>
            </a:r>
            <a:r>
              <a:rPr lang="en-US" altLang="zh-CN" sz="3600"/>
              <a:t>25-27</a:t>
            </a:r>
            <a:r>
              <a:rPr lang="zh-CN" altLang="en-US" sz="3600"/>
              <a:t>欧元（含海报）</a:t>
            </a:r>
            <a:br>
              <a:rPr lang="zh-CN" altLang="en-US" sz="3600"/>
            </a:br>
            <a:r>
              <a:rPr lang="zh-CN" altLang="en-US" sz="3600"/>
              <a:t>演唱会</a:t>
            </a:r>
            <a:r>
              <a:rPr lang="en-US" altLang="zh-CN" sz="3600"/>
              <a:t>50-400</a:t>
            </a:r>
            <a:r>
              <a:rPr lang="zh-CN" altLang="en-US" sz="3600"/>
              <a:t>欧</a:t>
            </a:r>
            <a:endParaRPr lang="zh-CN" altLang="en-US" sz="360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"/>
          </p:nvPr>
        </p:nvSpPr>
        <p:spPr>
          <a:xfrm>
            <a:off x="1371600" y="4324350"/>
            <a:ext cx="6400800" cy="2392680"/>
          </a:xfrm>
        </p:spPr>
        <p:txBody>
          <a:bodyPr/>
          <a:p>
            <a:r>
              <a:rPr lang="zh-CN" altLang="en-US"/>
              <a:t>这一单元讲了</a:t>
            </a:r>
            <a:r>
              <a:rPr lang="zh-CN" altLang="en-US"/>
              <a:t>什么？</a:t>
            </a:r>
            <a:endParaRPr lang="zh-CN" altLang="en-US"/>
          </a:p>
          <a:p>
            <a:r>
              <a:rPr lang="zh-CN" altLang="en-US">
                <a:highlight>
                  <a:srgbClr val="FFFF00"/>
                </a:highlight>
              </a:rPr>
              <a:t>概括：</a:t>
            </a:r>
            <a:r>
              <a:rPr lang="en-US" altLang="zh-CN">
                <a:highlight>
                  <a:srgbClr val="FFFF00"/>
                </a:highlight>
              </a:rPr>
              <a:t> </a:t>
            </a:r>
            <a:r>
              <a:rPr lang="zh-CN" altLang="en-US">
                <a:highlight>
                  <a:srgbClr val="FFFF00"/>
                </a:highlight>
              </a:rPr>
              <a:t>生活的方方面面</a:t>
            </a:r>
            <a:endParaRPr lang="zh-CN" altLang="en-US">
              <a:highlight>
                <a:srgbClr val="FFFF00"/>
              </a:highlight>
            </a:endParaRPr>
          </a:p>
          <a:p>
            <a:r>
              <a:rPr lang="zh-CN" altLang="en-US">
                <a:highlight>
                  <a:srgbClr val="FFFF00"/>
                </a:highlight>
              </a:rPr>
              <a:t>衣食住行，兴趣</a:t>
            </a:r>
            <a:r>
              <a:rPr lang="zh-CN" altLang="en-US">
                <a:highlight>
                  <a:srgbClr val="FFFF00"/>
                </a:highlight>
              </a:rPr>
              <a:t>爱好。。。。</a:t>
            </a:r>
            <a:endParaRPr lang="zh-CN" altLang="en-US">
              <a:highlight>
                <a:srgbClr val="FFFF00"/>
              </a:highlight>
            </a:endParaRPr>
          </a:p>
          <a:p>
            <a:r>
              <a:rPr lang="en-US" altLang="zh-CN"/>
              <a:t>Natalia</a:t>
            </a:r>
            <a:r>
              <a:rPr lang="zh-CN" altLang="en-US"/>
              <a:t>非常喜欢冰球</a:t>
            </a:r>
            <a:r>
              <a:rPr lang="zh-CN" altLang="en-US"/>
              <a:t>🏒</a:t>
            </a:r>
            <a:endParaRPr lang="zh-CN" altLang="en-US"/>
          </a:p>
        </p:txBody>
      </p:sp>
    </p:spTree>
  </p:cSld>
  <p:clrMapOvr>
    <a:masterClrMapping/>
  </p:clrMapOvr>
  <p:transition spd="med"/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7020304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7020304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7020304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7020304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7020304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7020304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5968</Words>
  <Application>WPS 文字</Application>
  <PresentationFormat>全屏显示(4:3)</PresentationFormat>
  <Paragraphs>683</Paragraphs>
  <Slides>50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50</vt:i4>
      </vt:variant>
    </vt:vector>
  </HeadingPairs>
  <TitlesOfParts>
    <vt:vector size="70" baseType="lpstr">
      <vt:lpstr>Arial</vt:lpstr>
      <vt:lpstr>宋体</vt:lpstr>
      <vt:lpstr>Wingdings</vt:lpstr>
      <vt:lpstr>Calibri</vt:lpstr>
      <vt:lpstr>Helvetica</vt:lpstr>
      <vt:lpstr>黑体</vt:lpstr>
      <vt:lpstr>Times New Roman</vt:lpstr>
      <vt:lpstr>华文细黑</vt:lpstr>
      <vt:lpstr>黑体-简</vt:lpstr>
      <vt:lpstr>Calibri</vt:lpstr>
      <vt:lpstr>Arial</vt:lpstr>
      <vt:lpstr>华文细黑</vt:lpstr>
      <vt:lpstr>宋体-简</vt:lpstr>
      <vt:lpstr>微软雅黑</vt:lpstr>
      <vt:lpstr>Arial Unicode MS</vt:lpstr>
      <vt:lpstr>Apple Color Emoji</vt:lpstr>
      <vt:lpstr>华文细黑</vt:lpstr>
      <vt:lpstr>Aa楷书拼音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什么是生活的味道？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第十九课  生活的味道</dc:title>
  <dc:creator>Fengi</dc:creator>
  <cp:lastModifiedBy>WPS_1337180402</cp:lastModifiedBy>
  <cp:revision>6</cp:revision>
  <dcterms:created xsi:type="dcterms:W3CDTF">2024-05-14T07:22:43Z</dcterms:created>
  <dcterms:modified xsi:type="dcterms:W3CDTF">2024-05-14T07:22:43Z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5C256E995CFAE75494DD416639B8B295_43</vt:lpwstr>
  </property>
  <property fmtid="{D5CDD505-2E9C-101B-9397-08002B2CF9AE}" pid="3" name="KSOProductBuildVer">
    <vt:lpwstr>2052-6.6.1.8808</vt:lpwstr>
  </property>
</Properties>
</file>