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32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3351817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428763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144674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88824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295716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3BDCD7B-A956-416F-A2C8-A028CF99ABFD}"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254666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3BDCD7B-A956-416F-A2C8-A028CF99ABFD}" type="datetimeFigureOut">
              <a:rPr lang="cs-CZ" smtClean="0"/>
              <a:t>16.04.2024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58135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3BDCD7B-A956-416F-A2C8-A028CF99ABFD}" type="datetimeFigureOut">
              <a:rPr lang="cs-CZ" smtClean="0"/>
              <a:t>16.04.2024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1639952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3BDCD7B-A956-416F-A2C8-A028CF99ABFD}" type="datetimeFigureOut">
              <a:rPr lang="cs-CZ" smtClean="0"/>
              <a:t>16.04.2024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329952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3BDCD7B-A956-416F-A2C8-A028CF99ABFD}"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252079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3BDCD7B-A956-416F-A2C8-A028CF99ABFD}" type="datetimeFigureOut">
              <a:rPr lang="cs-CZ" smtClean="0"/>
              <a:t>16.04.2024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FD225C-383D-4695-9CEF-64ADC16D4354}" type="slidenum">
              <a:rPr lang="cs-CZ" smtClean="0"/>
              <a:t>‹#›</a:t>
            </a:fld>
            <a:endParaRPr lang="cs-CZ"/>
          </a:p>
        </p:txBody>
      </p:sp>
    </p:spTree>
    <p:extLst>
      <p:ext uri="{BB962C8B-B14F-4D97-AF65-F5344CB8AC3E}">
        <p14:creationId xmlns:p14="http://schemas.microsoft.com/office/powerpoint/2010/main" val="153993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DCD7B-A956-416F-A2C8-A028CF99ABFD}" type="datetimeFigureOut">
              <a:rPr lang="cs-CZ" smtClean="0"/>
              <a:t>16.04.2024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25C-383D-4695-9CEF-64ADC16D4354}" type="slidenum">
              <a:rPr lang="cs-CZ" smtClean="0"/>
              <a:t>‹#›</a:t>
            </a:fld>
            <a:endParaRPr lang="cs-CZ"/>
          </a:p>
        </p:txBody>
      </p:sp>
    </p:spTree>
    <p:extLst>
      <p:ext uri="{BB962C8B-B14F-4D97-AF65-F5344CB8AC3E}">
        <p14:creationId xmlns:p14="http://schemas.microsoft.com/office/powerpoint/2010/main" val="4055137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topic/marriage" TargetMode="External"/><Relationship Id="rId7" Type="http://schemas.openxmlformats.org/officeDocument/2006/relationships/hyperlink" Target="https://www.britannica.com/biography/Ellen-Key" TargetMode="External"/><Relationship Id="rId2" Type="http://schemas.openxmlformats.org/officeDocument/2006/relationships/hyperlink" Target="https://www.britannica.com/topic/womens-movement" TargetMode="External"/><Relationship Id="rId1" Type="http://schemas.openxmlformats.org/officeDocument/2006/relationships/slideLayout" Target="../slideLayouts/slideLayout7.xml"/><Relationship Id="rId6" Type="http://schemas.openxmlformats.org/officeDocument/2006/relationships/hyperlink" Target="https://www.merriam-webster.com/dictionary/propagated" TargetMode="External"/><Relationship Id="rId5" Type="http://schemas.openxmlformats.org/officeDocument/2006/relationships/hyperlink" Target="https://www.britannica.com/topic/The-Century-of-the-Child" TargetMode="External"/><Relationship Id="rId4" Type="http://schemas.openxmlformats.org/officeDocument/2006/relationships/hyperlink" Target="https://www.merriam-webster.com/dictionary/mora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v.wikipedia.org/wiki/Litteratur%C3%A5ret_1924" TargetMode="External"/><Relationship Id="rId2" Type="http://schemas.openxmlformats.org/officeDocument/2006/relationships/hyperlink" Target="https://sv.wikipedia.org/wiki/Markurells_i_Wadk%C3%B6ping" TargetMode="External"/><Relationship Id="rId1" Type="http://schemas.openxmlformats.org/officeDocument/2006/relationships/slideLayout" Target="../slideLayouts/slideLayout2.xml"/><Relationship Id="rId6" Type="http://schemas.openxmlformats.org/officeDocument/2006/relationships/hyperlink" Target="https://www.themodernnovel.org/europe/w-europe/sweden/bergman/" TargetMode="External"/><Relationship Id="rId5" Type="http://schemas.openxmlformats.org/officeDocument/2006/relationships/hyperlink" Target="https://sv.wikipedia.org/wiki/Litteratur%C3%A5ret_1930" TargetMode="External"/><Relationship Id="rId4" Type="http://schemas.openxmlformats.org/officeDocument/2006/relationships/hyperlink" Target="https://sv.wikipedia.org/wiki/Clownen_Ja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Švédská literatura a kultura počátkem 20. stol.</a:t>
            </a:r>
          </a:p>
        </p:txBody>
      </p:sp>
      <p:sp>
        <p:nvSpPr>
          <p:cNvPr id="3" name="Podnadpis 2"/>
          <p:cNvSpPr>
            <a:spLocks noGrp="1"/>
          </p:cNvSpPr>
          <p:nvPr>
            <p:ph type="subTitle" idx="1"/>
          </p:nvPr>
        </p:nvSpPr>
        <p:spPr/>
        <p:txBody>
          <a:bodyPr/>
          <a:lstStyle/>
          <a:p>
            <a:r>
              <a:rPr lang="cs-CZ"/>
              <a:t>SE</a:t>
            </a:r>
            <a:endParaRPr lang="cs-CZ" dirty="0"/>
          </a:p>
        </p:txBody>
      </p:sp>
    </p:spTree>
    <p:extLst>
      <p:ext uri="{BB962C8B-B14F-4D97-AF65-F5344CB8AC3E}">
        <p14:creationId xmlns:p14="http://schemas.microsoft.com/office/powerpoint/2010/main" val="306558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Ellen </a:t>
            </a:r>
            <a:r>
              <a:rPr lang="cs-CZ" dirty="0" err="1"/>
              <a:t>Key</a:t>
            </a:r>
            <a:br>
              <a:rPr lang="cs-CZ" dirty="0"/>
            </a:br>
            <a:r>
              <a:rPr lang="cs-CZ" dirty="0"/>
              <a:t>1849 - 1926</a:t>
            </a:r>
          </a:p>
        </p:txBody>
      </p:sp>
      <p:sp>
        <p:nvSpPr>
          <p:cNvPr id="3" name="Zástupný symbol pro obsah 2"/>
          <p:cNvSpPr>
            <a:spLocks noGrp="1"/>
          </p:cNvSpPr>
          <p:nvPr>
            <p:ph idx="1"/>
          </p:nvPr>
        </p:nvSpPr>
        <p:spPr/>
        <p:txBody>
          <a:bodyPr>
            <a:normAutofit fontScale="92500" lnSpcReduction="10000"/>
          </a:bodyPr>
          <a:lstStyle/>
          <a:p>
            <a:r>
              <a:rPr lang="cs-CZ" dirty="0"/>
              <a:t>Kultivace kultury jako životní potřeba člověka</a:t>
            </a:r>
          </a:p>
          <a:p>
            <a:r>
              <a:rPr lang="cs-CZ" dirty="0"/>
              <a:t>O  vlastnickém právu ženy a emancipaci její z moci manželovy</a:t>
            </a:r>
          </a:p>
          <a:p>
            <a:r>
              <a:rPr lang="cs-CZ" dirty="0"/>
              <a:t>Svoboda osobnosti</a:t>
            </a:r>
          </a:p>
          <a:p>
            <a:r>
              <a:rPr lang="cs-CZ" i="1" dirty="0"/>
              <a:t>Žena budoucnosti</a:t>
            </a:r>
          </a:p>
          <a:p>
            <a:r>
              <a:rPr lang="cs-CZ" i="1" dirty="0"/>
              <a:t>Století dítěte – </a:t>
            </a:r>
            <a:r>
              <a:rPr lang="cs-CZ" i="1" dirty="0" err="1"/>
              <a:t>Barnets</a:t>
            </a:r>
            <a:r>
              <a:rPr lang="cs-CZ" i="1" dirty="0"/>
              <a:t> </a:t>
            </a:r>
            <a:r>
              <a:rPr lang="nb-NO" i="1" dirty="0"/>
              <a:t>århundrade</a:t>
            </a:r>
            <a:endParaRPr lang="cs-CZ" i="1" dirty="0"/>
          </a:p>
          <a:p>
            <a:endParaRPr lang="cs-CZ" dirty="0"/>
          </a:p>
          <a:p>
            <a:r>
              <a:rPr lang="cs-CZ" dirty="0"/>
              <a:t>Výchova zcela přirozená, neinstitucionální, v blízkosti k anarchismu</a:t>
            </a:r>
          </a:p>
        </p:txBody>
      </p:sp>
    </p:spTree>
    <p:extLst>
      <p:ext uri="{BB962C8B-B14F-4D97-AF65-F5344CB8AC3E}">
        <p14:creationId xmlns:p14="http://schemas.microsoft.com/office/powerpoint/2010/main" val="508512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979712" y="332655"/>
            <a:ext cx="5472608" cy="6463308"/>
          </a:xfrm>
          <a:prstGeom prst="rect">
            <a:avLst/>
          </a:prstGeom>
        </p:spPr>
        <p:txBody>
          <a:bodyPr wrap="square">
            <a:spAutoFit/>
          </a:bodyPr>
          <a:lstStyle/>
          <a:p>
            <a:pPr fontAlgn="base"/>
            <a:r>
              <a:rPr lang="en-US" b="1" dirty="0"/>
              <a:t>Ellen Key</a:t>
            </a:r>
            <a:r>
              <a:rPr lang="en-US" dirty="0"/>
              <a:t>, in full </a:t>
            </a:r>
            <a:r>
              <a:rPr lang="en-US" b="1" dirty="0"/>
              <a:t>Ellen Karolina Sofia Key</a:t>
            </a:r>
            <a:r>
              <a:rPr lang="en-US" dirty="0"/>
              <a:t>, (born December 11, 1849, </a:t>
            </a:r>
            <a:r>
              <a:rPr lang="en-US" dirty="0" err="1"/>
              <a:t>Sundsholm</a:t>
            </a:r>
            <a:r>
              <a:rPr lang="en-US" dirty="0"/>
              <a:t>, Sweden—died April 25, 1926, Strand), Swedish </a:t>
            </a:r>
            <a:r>
              <a:rPr lang="en-US" u="sng" dirty="0">
                <a:hlinkClick r:id="rId2"/>
              </a:rPr>
              <a:t>feminist</a:t>
            </a:r>
            <a:r>
              <a:rPr lang="en-US" dirty="0"/>
              <a:t> and writer whose advanced ideas on sex, love and </a:t>
            </a:r>
            <a:r>
              <a:rPr lang="en-US" u="sng" dirty="0">
                <a:hlinkClick r:id="rId3"/>
              </a:rPr>
              <a:t>marriage</a:t>
            </a:r>
            <a:r>
              <a:rPr lang="en-US" dirty="0"/>
              <a:t>, and </a:t>
            </a:r>
            <a:r>
              <a:rPr lang="en-US" dirty="0">
                <a:hlinkClick r:id="rId4"/>
              </a:rPr>
              <a:t>moral</a:t>
            </a:r>
            <a:r>
              <a:rPr lang="en-US" dirty="0"/>
              <a:t> conduct had wide influence; she was called the “Pallas of Sweden.”</a:t>
            </a:r>
          </a:p>
          <a:p>
            <a:pPr fontAlgn="base"/>
            <a:r>
              <a:rPr lang="en-US" dirty="0"/>
              <a:t>Key was born the daughter of the landowner and politician Emil Key (1822–92). Family misfortune obliged her to take up teaching in Stockholm in the late 1870s, and for the next 20 years she also lectured at the workers’ institute there. </a:t>
            </a:r>
            <a:r>
              <a:rPr lang="en-US" i="1" dirty="0" err="1"/>
              <a:t>Barnets</a:t>
            </a:r>
            <a:r>
              <a:rPr lang="en-US" i="1" dirty="0"/>
              <a:t> </a:t>
            </a:r>
            <a:r>
              <a:rPr lang="en-US" i="1" dirty="0" err="1"/>
              <a:t>århundrade</a:t>
            </a:r>
            <a:r>
              <a:rPr lang="en-US" dirty="0"/>
              <a:t> (1900; </a:t>
            </a:r>
            <a:r>
              <a:rPr lang="en-US" i="1" u="sng" dirty="0">
                <a:hlinkClick r:id="rId5"/>
              </a:rPr>
              <a:t>The Century of the Child</a:t>
            </a:r>
            <a:r>
              <a:rPr lang="en-US" i="1" dirty="0"/>
              <a:t>,</a:t>
            </a:r>
            <a:r>
              <a:rPr lang="en-US" dirty="0"/>
              <a:t> 1909) made her world famous. This book and numerous other publications concerning the issues of marriage, motherhood, and family life were translated into many languages. In 1903 she started lecture tours abroad, particularly in Germany. She also </a:t>
            </a:r>
            <a:r>
              <a:rPr lang="en-US" dirty="0">
                <a:hlinkClick r:id="rId6"/>
              </a:rPr>
              <a:t>propagated</a:t>
            </a:r>
            <a:r>
              <a:rPr lang="en-US" dirty="0"/>
              <a:t> her ideas through an enormous correspondence, and many young authors were influenced by her. Her liberal and radical opinions in most fields of cultural life, and especially on love and marriage, led to controversy.</a:t>
            </a:r>
          </a:p>
          <a:p>
            <a:pPr fontAlgn="base"/>
            <a:r>
              <a:rPr lang="en-US" dirty="0">
                <a:hlinkClick r:id="rId7"/>
              </a:rPr>
              <a:t>https://www.britannica.com/biography/Ellen-Key</a:t>
            </a:r>
            <a:endParaRPr lang="en-US" dirty="0"/>
          </a:p>
          <a:p>
            <a:pPr fontAlgn="base"/>
            <a:endParaRPr lang="en-US" dirty="0"/>
          </a:p>
        </p:txBody>
      </p:sp>
    </p:spTree>
    <p:extLst>
      <p:ext uri="{BB962C8B-B14F-4D97-AF65-F5344CB8AC3E}">
        <p14:creationId xmlns:p14="http://schemas.microsoft.com/office/powerpoint/2010/main" val="3533885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Hjalmar</a:t>
            </a:r>
            <a:r>
              <a:rPr lang="cs-CZ" dirty="0"/>
              <a:t> Bergman</a:t>
            </a:r>
          </a:p>
        </p:txBody>
      </p:sp>
      <p:sp>
        <p:nvSpPr>
          <p:cNvPr id="3" name="Zástupný symbol pro obsah 2"/>
          <p:cNvSpPr>
            <a:spLocks noGrp="1"/>
          </p:cNvSpPr>
          <p:nvPr>
            <p:ph idx="1"/>
          </p:nvPr>
        </p:nvSpPr>
        <p:spPr/>
        <p:txBody>
          <a:bodyPr/>
          <a:lstStyle/>
          <a:p>
            <a:r>
              <a:rPr lang="cs-CZ" dirty="0"/>
              <a:t>1883 </a:t>
            </a:r>
            <a:r>
              <a:rPr lang="de-DE" dirty="0"/>
              <a:t>Örebro (</a:t>
            </a:r>
            <a:r>
              <a:rPr lang="de-DE" dirty="0" err="1"/>
              <a:t>Wadköping</a:t>
            </a:r>
            <a:r>
              <a:rPr lang="de-DE" dirty="0"/>
              <a:t>) </a:t>
            </a:r>
            <a:r>
              <a:rPr lang="cs-CZ" dirty="0"/>
              <a:t>– 1931</a:t>
            </a:r>
            <a:r>
              <a:rPr lang="de-DE" dirty="0"/>
              <a:t> Berlin</a:t>
            </a:r>
          </a:p>
          <a:p>
            <a:endParaRPr lang="de-DE" dirty="0"/>
          </a:p>
          <a:p>
            <a:endParaRPr lang="cs-CZ" dirty="0"/>
          </a:p>
        </p:txBody>
      </p:sp>
    </p:spTree>
    <p:extLst>
      <p:ext uri="{BB962C8B-B14F-4D97-AF65-F5344CB8AC3E}">
        <p14:creationId xmlns:p14="http://schemas.microsoft.com/office/powerpoint/2010/main" val="143082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Ã½sledek obrÃ¡zku pro Hjalmar Berg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1902"/>
            <a:ext cx="4498556" cy="6804000"/>
          </a:xfrm>
          <a:prstGeom prst="rect">
            <a:avLst/>
          </a:prstGeom>
          <a:noFill/>
          <a:extLst>
            <a:ext uri="{909E8E84-426E-40DD-AFC4-6F175D3DCCD1}">
              <a14:hiddenFill xmlns:a14="http://schemas.microsoft.com/office/drawing/2010/main">
                <a:solidFill>
                  <a:srgbClr val="FFFFFF"/>
                </a:solidFill>
              </a14:hiddenFill>
            </a:ext>
          </a:extLst>
        </p:spPr>
      </p:pic>
      <p:pic>
        <p:nvPicPr>
          <p:cNvPr id="2" name="Obrázek 1">
            <a:extLst>
              <a:ext uri="{FF2B5EF4-FFF2-40B4-BE49-F238E27FC236}">
                <a16:creationId xmlns:a16="http://schemas.microsoft.com/office/drawing/2014/main" id="{37EF48B4-D080-DC2C-52DA-35531A31B2DC}"/>
              </a:ext>
            </a:extLst>
          </p:cNvPr>
          <p:cNvPicPr>
            <a:picLocks noChangeAspect="1"/>
          </p:cNvPicPr>
          <p:nvPr/>
        </p:nvPicPr>
        <p:blipFill>
          <a:blip r:embed="rId3"/>
          <a:stretch>
            <a:fillRect/>
          </a:stretch>
        </p:blipFill>
        <p:spPr>
          <a:xfrm>
            <a:off x="5038108" y="1786984"/>
            <a:ext cx="3279932" cy="3273836"/>
          </a:xfrm>
          <a:prstGeom prst="rect">
            <a:avLst/>
          </a:prstGeom>
        </p:spPr>
      </p:pic>
    </p:spTree>
    <p:extLst>
      <p:ext uri="{BB962C8B-B14F-4D97-AF65-F5344CB8AC3E}">
        <p14:creationId xmlns:p14="http://schemas.microsoft.com/office/powerpoint/2010/main" val="1014249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t>Romaner</a:t>
            </a:r>
            <a:endParaRPr lang="cs-CZ" sz="3600" dirty="0"/>
          </a:p>
        </p:txBody>
      </p:sp>
      <p:sp>
        <p:nvSpPr>
          <p:cNvPr id="3" name="Zástupný symbol pro obsah 2"/>
          <p:cNvSpPr>
            <a:spLocks noGrp="1"/>
          </p:cNvSpPr>
          <p:nvPr>
            <p:ph idx="1"/>
          </p:nvPr>
        </p:nvSpPr>
        <p:spPr>
          <a:ln>
            <a:solidFill>
              <a:srgbClr val="FFC000"/>
            </a:solidFill>
          </a:ln>
        </p:spPr>
        <p:txBody>
          <a:bodyPr/>
          <a:lstStyle/>
          <a:p>
            <a:r>
              <a:rPr lang="cs-CZ" dirty="0"/>
              <a:t>En </a:t>
            </a:r>
            <a:r>
              <a:rPr lang="cs-CZ" dirty="0" err="1"/>
              <a:t>döds</a:t>
            </a:r>
            <a:r>
              <a:rPr lang="cs-CZ" dirty="0"/>
              <a:t> </a:t>
            </a:r>
            <a:r>
              <a:rPr lang="cs-CZ" dirty="0" err="1"/>
              <a:t>memoarer</a:t>
            </a:r>
            <a:r>
              <a:rPr lang="de-DE" dirty="0"/>
              <a:t> (1918)</a:t>
            </a:r>
            <a:endParaRPr lang="de-DE" i="1" u="sng" dirty="0">
              <a:hlinkClick r:id="rId2"/>
            </a:endParaRPr>
          </a:p>
          <a:p>
            <a:r>
              <a:rPr lang="cs-CZ" i="1" u="sng" dirty="0" err="1">
                <a:hlinkClick r:id="rId2"/>
              </a:rPr>
              <a:t>Markurells</a:t>
            </a:r>
            <a:r>
              <a:rPr lang="cs-CZ" i="1" u="sng" dirty="0">
                <a:hlinkClick r:id="rId2"/>
              </a:rPr>
              <a:t> i </a:t>
            </a:r>
            <a:r>
              <a:rPr lang="cs-CZ" i="1" u="sng" dirty="0" err="1">
                <a:hlinkClick r:id="rId2"/>
              </a:rPr>
              <a:t>Wadköping</a:t>
            </a:r>
            <a:r>
              <a:rPr lang="de-DE" i="1" u="sng" dirty="0"/>
              <a:t> (1919)</a:t>
            </a:r>
          </a:p>
          <a:p>
            <a:r>
              <a:rPr lang="cs-CZ" i="1" dirty="0" err="1"/>
              <a:t>Chefen</a:t>
            </a:r>
            <a:r>
              <a:rPr lang="cs-CZ" i="1" dirty="0"/>
              <a:t> </a:t>
            </a:r>
            <a:r>
              <a:rPr lang="cs-CZ" i="1" dirty="0" err="1"/>
              <a:t>fru</a:t>
            </a:r>
            <a:r>
              <a:rPr lang="cs-CZ" i="1" dirty="0"/>
              <a:t> Ingeborg</a:t>
            </a:r>
            <a:r>
              <a:rPr lang="cs-CZ" dirty="0"/>
              <a:t> (</a:t>
            </a:r>
            <a:r>
              <a:rPr lang="cs-CZ" dirty="0">
                <a:hlinkClick r:id="rId3" tooltip="Litteraturåret 1924"/>
              </a:rPr>
              <a:t>1924</a:t>
            </a:r>
            <a:r>
              <a:rPr lang="cs-CZ" dirty="0"/>
              <a:t>)</a:t>
            </a:r>
            <a:endParaRPr lang="de-DE" dirty="0"/>
          </a:p>
          <a:p>
            <a:r>
              <a:rPr lang="cs-CZ" i="1" u="sng" dirty="0" err="1">
                <a:hlinkClick r:id="rId4"/>
              </a:rPr>
              <a:t>Clownen</a:t>
            </a:r>
            <a:r>
              <a:rPr lang="cs-CZ" i="1" u="sng" dirty="0">
                <a:hlinkClick r:id="rId4"/>
              </a:rPr>
              <a:t> </a:t>
            </a:r>
            <a:r>
              <a:rPr lang="cs-CZ" i="1" u="sng" dirty="0" err="1">
                <a:hlinkClick r:id="rId4"/>
              </a:rPr>
              <a:t>Jac</a:t>
            </a:r>
            <a:r>
              <a:rPr lang="cs-CZ" dirty="0"/>
              <a:t> (</a:t>
            </a:r>
            <a:r>
              <a:rPr lang="cs-CZ" dirty="0">
                <a:hlinkClick r:id="rId5" tooltip="Litteraturåret 1930"/>
              </a:rPr>
              <a:t>1930</a:t>
            </a:r>
            <a:r>
              <a:rPr lang="de-DE" dirty="0"/>
              <a:t>)</a:t>
            </a:r>
          </a:p>
          <a:p>
            <a:endParaRPr lang="de-DE" dirty="0"/>
          </a:p>
          <a:p>
            <a:r>
              <a:rPr lang="de-DE" i="1" u="sng" dirty="0">
                <a:hlinkClick r:id="rId6"/>
              </a:rPr>
              <a:t>https://www.themodernnovel.org/europe/w-europe/sweden/bergman/</a:t>
            </a:r>
            <a:endParaRPr lang="cs-CZ" i="1" u="sng" dirty="0"/>
          </a:p>
          <a:p>
            <a:endParaRPr lang="de-DE" i="1" u="sng" dirty="0"/>
          </a:p>
          <a:p>
            <a:endParaRPr lang="cs-CZ" dirty="0"/>
          </a:p>
        </p:txBody>
      </p:sp>
    </p:spTree>
    <p:extLst>
      <p:ext uri="{BB962C8B-B14F-4D97-AF65-F5344CB8AC3E}">
        <p14:creationId xmlns:p14="http://schemas.microsoft.com/office/powerpoint/2010/main" val="423177729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312</Words>
  <Application>Microsoft Office PowerPoint</Application>
  <PresentationFormat>Předvádění na obrazovce (4:3)</PresentationFormat>
  <Paragraphs>22</Paragraphs>
  <Slides>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6</vt:i4>
      </vt:variant>
    </vt:vector>
  </HeadingPairs>
  <TitlesOfParts>
    <vt:vector size="9" baseType="lpstr">
      <vt:lpstr>Arial</vt:lpstr>
      <vt:lpstr>Calibri</vt:lpstr>
      <vt:lpstr>Motiv systému Office</vt:lpstr>
      <vt:lpstr>Švédská literatura a kultura počátkem 20. stol.</vt:lpstr>
      <vt:lpstr>Ellen Key 1849 - 1926</vt:lpstr>
      <vt:lpstr>Prezentace aplikace PowerPoint</vt:lpstr>
      <vt:lpstr>Hjalmar Bergman</vt:lpstr>
      <vt:lpstr>Prezentace aplikace PowerPoint</vt:lpstr>
      <vt:lpstr>Romaner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Švédská literatura a kultura počátkem 20. stol.</dc:title>
  <dc:creator>user</dc:creator>
  <cp:lastModifiedBy>Miluše Juříčková</cp:lastModifiedBy>
  <cp:revision>9</cp:revision>
  <dcterms:created xsi:type="dcterms:W3CDTF">2019-03-18T10:29:24Z</dcterms:created>
  <dcterms:modified xsi:type="dcterms:W3CDTF">2024-04-16T08:33:42Z</dcterms:modified>
</cp:coreProperties>
</file>