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17" r:id="rId47"/>
    <p:sldId id="318" r:id="rId48"/>
    <p:sldId id="319" r:id="rId49"/>
    <p:sldId id="320" r:id="rId50"/>
    <p:sldId id="322" r:id="rId51"/>
    <p:sldId id="325" r:id="rId52"/>
    <p:sldId id="326" r:id="rId53"/>
    <p:sldId id="327" r:id="rId54"/>
    <p:sldId id="328" r:id="rId55"/>
    <p:sldId id="329" r:id="rId56"/>
    <p:sldId id="310" r:id="rId57"/>
    <p:sldId id="311" r:id="rId58"/>
    <p:sldId id="330" r:id="rId59"/>
    <p:sldId id="312" r:id="rId60"/>
    <p:sldId id="313" r:id="rId61"/>
    <p:sldId id="314" r:id="rId62"/>
    <p:sldId id="315" r:id="rId63"/>
    <p:sldId id="316" r:id="rId6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3CE91-8120-41AC-9C10-CF4447868766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C46B-DDED-47F2-853D-6EEF1855C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940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09F7DE-17BF-44BC-80A9-7771AB28FAF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677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A0322D-88FD-40E9-8F8F-FEE3DFD938D7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074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80A6B4-6905-4B6D-A8B7-6A28DCFE627D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9612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0640A2-31D6-4F6C-953E-9864868794FB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5963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49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45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112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427A4FB-7714-4475-9BED-886FDA939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9949161"/>
      </p:ext>
    </p:extLst>
  </p:cSld>
  <p:clrMapOvr>
    <a:masterClrMapping/>
  </p:clrMapOvr>
  <p:transition spd="med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5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86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11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72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47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5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0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12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9C10F-68F2-4D2F-90CA-2D2DB9A76B4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B86BB-5CDD-4B11-813F-B4B37CE38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8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Psychologie osobnosti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00376" y="1600201"/>
            <a:ext cx="7210425" cy="4525963"/>
          </a:xfrm>
        </p:spPr>
        <p:txBody>
          <a:bodyPr/>
          <a:lstStyle/>
          <a:p>
            <a:pPr>
              <a:buFontTx/>
              <a:buNone/>
            </a:pPr>
            <a:endParaRPr lang="cs-CZ" altLang="cs-CZ"/>
          </a:p>
          <a:p>
            <a:pPr lvl="1"/>
            <a:r>
              <a:rPr lang="cs-CZ" altLang="cs-CZ" sz="3600"/>
              <a:t>  individuální rozdíly</a:t>
            </a:r>
          </a:p>
          <a:p>
            <a:pPr lvl="1"/>
            <a:r>
              <a:rPr lang="cs-CZ" altLang="cs-CZ" sz="3600"/>
              <a:t>  osoba jako celek</a:t>
            </a:r>
          </a:p>
        </p:txBody>
      </p:sp>
    </p:spTree>
    <p:extLst>
      <p:ext uri="{BB962C8B-B14F-4D97-AF65-F5344CB8AC3E}">
        <p14:creationId xmlns:p14="http://schemas.microsoft.com/office/powerpoint/2010/main" val="393679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Sebepojetí, Self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William James:</a:t>
            </a:r>
          </a:p>
          <a:p>
            <a:pPr eaLnBrk="1" hangingPunct="1"/>
            <a:r>
              <a:rPr lang="cs-CZ" altLang="cs-CZ"/>
              <a:t>čisté Já (pure ego, "I", self-as-knower), agens duševního života</a:t>
            </a:r>
          </a:p>
          <a:p>
            <a:pPr eaLnBrk="1" hangingPunct="1"/>
            <a:r>
              <a:rPr lang="cs-CZ" altLang="cs-CZ"/>
              <a:t>empirické Já (empirical self, "me", self-as-known), obraz tohoto činného Já - SEBEPOJETÍ</a:t>
            </a:r>
          </a:p>
        </p:txBody>
      </p:sp>
    </p:spTree>
    <p:extLst>
      <p:ext uri="{BB962C8B-B14F-4D97-AF65-F5344CB8AC3E}">
        <p14:creationId xmlns:p14="http://schemas.microsoft.com/office/powerpoint/2010/main" val="2607734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 err="1"/>
              <a:t>Shavelson</a:t>
            </a:r>
            <a:r>
              <a:rPr lang="cs-CZ" altLang="cs-CZ" dirty="0"/>
              <a:t>, </a:t>
            </a:r>
            <a:r>
              <a:rPr lang="cs-CZ" altLang="cs-CZ" dirty="0" err="1"/>
              <a:t>Hubner</a:t>
            </a:r>
            <a:r>
              <a:rPr lang="cs-CZ" altLang="cs-CZ" dirty="0"/>
              <a:t> a </a:t>
            </a:r>
            <a:r>
              <a:rPr lang="cs-CZ" altLang="cs-CZ" dirty="0" err="1"/>
              <a:t>Stanton</a:t>
            </a:r>
            <a:r>
              <a:rPr lang="cs-CZ" altLang="cs-CZ" dirty="0"/>
              <a:t>, 1976: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"V nejširším smyslu je sebepojetí (</a:t>
            </a:r>
            <a:r>
              <a:rPr lang="cs-CZ" altLang="cs-CZ" dirty="0" err="1"/>
              <a:t>self-concept</a:t>
            </a:r>
            <a:r>
              <a:rPr lang="cs-CZ" altLang="cs-CZ" dirty="0"/>
              <a:t>) percepcí sebe samého. Tyto percepce jsou formovány prostřednictvím zkušenosti s prostředím ... a jsou ovlivněny zvláště posílením z prostředí a od významných druhých" </a:t>
            </a:r>
          </a:p>
        </p:txBody>
      </p:sp>
    </p:spTree>
    <p:extLst>
      <p:ext uri="{BB962C8B-B14F-4D97-AF65-F5344CB8AC3E}">
        <p14:creationId xmlns:p14="http://schemas.microsoft.com/office/powerpoint/2010/main" val="3258564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691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err="1"/>
              <a:t>Kihlstrom</a:t>
            </a:r>
            <a:r>
              <a:rPr lang="cs-CZ" altLang="cs-CZ" dirty="0"/>
              <a:t> a </a:t>
            </a:r>
            <a:r>
              <a:rPr lang="cs-CZ" altLang="cs-CZ" dirty="0" err="1"/>
              <a:t>Cantor</a:t>
            </a:r>
            <a:r>
              <a:rPr lang="cs-CZ" altLang="cs-CZ" dirty="0"/>
              <a:t>, 1984: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"Definujeme Já (</a:t>
            </a:r>
            <a:r>
              <a:rPr lang="cs-CZ" altLang="cs-CZ" dirty="0" err="1"/>
              <a:t>self</a:t>
            </a:r>
            <a:r>
              <a:rPr lang="cs-CZ" altLang="cs-CZ" dirty="0"/>
              <a:t>) jako mentální reprezentaci sebe neodlišující se v podstatě od mentálních reprezentací, které má člověk ohledně jiných myšlenek, objektů a událostí a jejich atributů a implikací. Jinými slovy, Já je pojem, ne nepodobný jiným pojmům, který je uložen v paměti jako struktura znalostí, ne nepodobná jiným znalostním strukturám" </a:t>
            </a:r>
          </a:p>
        </p:txBody>
      </p:sp>
    </p:spTree>
    <p:extLst>
      <p:ext uri="{BB962C8B-B14F-4D97-AF65-F5344CB8AC3E}">
        <p14:creationId xmlns:p14="http://schemas.microsoft.com/office/powerpoint/2010/main" val="1426820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Současný pohled na sebepojetí:</a:t>
            </a:r>
          </a:p>
          <a:p>
            <a:pPr eaLnBrk="1" hangingPunct="1"/>
            <a:r>
              <a:rPr lang="cs-CZ" altLang="cs-CZ" dirty="0" err="1"/>
              <a:t>multifacetové</a:t>
            </a:r>
            <a:endParaRPr lang="cs-CZ" altLang="cs-CZ" dirty="0"/>
          </a:p>
          <a:p>
            <a:pPr eaLnBrk="1" hangingPunct="1"/>
            <a:r>
              <a:rPr lang="cs-CZ" altLang="cs-CZ" dirty="0"/>
              <a:t>hierarchicky uspořádané</a:t>
            </a:r>
          </a:p>
          <a:p>
            <a:pPr eaLnBrk="1" hangingPunct="1"/>
            <a:r>
              <a:rPr lang="cs-CZ" altLang="cs-CZ" dirty="0"/>
              <a:t>dynamické 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(</a:t>
            </a:r>
            <a:r>
              <a:rPr lang="cs-CZ" altLang="cs-CZ" dirty="0" err="1"/>
              <a:t>working</a:t>
            </a:r>
            <a:r>
              <a:rPr lang="cs-CZ" altLang="cs-CZ" dirty="0"/>
              <a:t> </a:t>
            </a:r>
            <a:r>
              <a:rPr lang="cs-CZ" altLang="cs-CZ" dirty="0" err="1"/>
              <a:t>self-concept</a:t>
            </a:r>
            <a:r>
              <a:rPr lang="cs-CZ" altLang="cs-CZ" dirty="0"/>
              <a:t>, Markus, </a:t>
            </a:r>
            <a:r>
              <a:rPr lang="cs-CZ" altLang="cs-CZ" dirty="0" err="1"/>
              <a:t>Wurf</a:t>
            </a:r>
            <a:r>
              <a:rPr lang="cs-CZ" altLang="cs-CZ" dirty="0"/>
              <a:t>, 1987)</a:t>
            </a:r>
          </a:p>
          <a:p>
            <a:pPr eaLnBrk="1" hangingPunct="1"/>
            <a:r>
              <a:rPr lang="cs-CZ" altLang="cs-CZ" dirty="0"/>
              <a:t>systém (A. Bandura, </a:t>
            </a:r>
            <a:r>
              <a:rPr lang="cs-CZ" altLang="cs-CZ" dirty="0" err="1"/>
              <a:t>self-system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30300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Já jako subjekt činnosti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673" y="1690688"/>
            <a:ext cx="8229600" cy="49244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Paměť:</a:t>
            </a:r>
          </a:p>
          <a:p>
            <a:pPr eaLnBrk="1" hangingPunct="1"/>
            <a:r>
              <a:rPr lang="cs-CZ" altLang="cs-CZ" dirty="0" err="1"/>
              <a:t>sebeprodukční</a:t>
            </a:r>
            <a:r>
              <a:rPr lang="cs-CZ" altLang="cs-CZ" dirty="0"/>
              <a:t> efekt (</a:t>
            </a:r>
            <a:r>
              <a:rPr lang="cs-CZ" altLang="cs-CZ" dirty="0" err="1"/>
              <a:t>self-generation</a:t>
            </a:r>
            <a:r>
              <a:rPr lang="cs-CZ" altLang="cs-CZ" dirty="0"/>
              <a:t> </a:t>
            </a:r>
            <a:r>
              <a:rPr lang="cs-CZ" altLang="cs-CZ" dirty="0" err="1"/>
              <a:t>effect</a:t>
            </a:r>
            <a:r>
              <a:rPr lang="cs-CZ" altLang="cs-CZ" dirty="0"/>
              <a:t>) - materiál člověkem aktivně produkovaný se vybavuje lépe než pasivně osvojený</a:t>
            </a:r>
          </a:p>
          <a:p>
            <a:pPr eaLnBrk="1" hangingPunct="1"/>
            <a:r>
              <a:rPr lang="cs-CZ" altLang="cs-CZ" dirty="0" err="1"/>
              <a:t>sebevztažný</a:t>
            </a:r>
            <a:r>
              <a:rPr lang="cs-CZ" altLang="cs-CZ" dirty="0"/>
              <a:t> efekt (</a:t>
            </a:r>
            <a:r>
              <a:rPr lang="cs-CZ" altLang="cs-CZ" dirty="0" err="1"/>
              <a:t>self</a:t>
            </a:r>
            <a:r>
              <a:rPr lang="cs-CZ" altLang="cs-CZ" dirty="0"/>
              <a:t>-reference </a:t>
            </a:r>
            <a:r>
              <a:rPr lang="cs-CZ" altLang="cs-CZ" dirty="0" err="1"/>
              <a:t>effect</a:t>
            </a:r>
            <a:r>
              <a:rPr lang="cs-CZ" altLang="cs-CZ" dirty="0"/>
              <a:t>) - materiál uložený ve vztahu k Já se vybavuje lépe než obecně uložený</a:t>
            </a:r>
          </a:p>
          <a:p>
            <a:pPr eaLnBrk="1" hangingPunct="1"/>
            <a:r>
              <a:rPr lang="cs-CZ" altLang="cs-CZ" dirty="0" err="1"/>
              <a:t>sebezapojující</a:t>
            </a:r>
            <a:r>
              <a:rPr lang="cs-CZ" altLang="cs-CZ" dirty="0"/>
              <a:t> efekt (ego-</a:t>
            </a:r>
            <a:r>
              <a:rPr lang="cs-CZ" altLang="cs-CZ" dirty="0" err="1"/>
              <a:t>involvement</a:t>
            </a:r>
            <a:r>
              <a:rPr lang="cs-CZ" altLang="cs-CZ" dirty="0"/>
              <a:t> </a:t>
            </a:r>
            <a:r>
              <a:rPr lang="cs-CZ" altLang="cs-CZ" dirty="0" err="1"/>
              <a:t>effect</a:t>
            </a:r>
            <a:r>
              <a:rPr lang="cs-CZ" altLang="cs-CZ" dirty="0"/>
              <a:t>) - materiál spojený s trvajícím úkolem se vybavuje lépe než materiál spojený s ukončeným úkolem</a:t>
            </a:r>
          </a:p>
        </p:txBody>
      </p:sp>
    </p:spTree>
    <p:extLst>
      <p:ext uri="{BB962C8B-B14F-4D97-AF65-F5344CB8AC3E}">
        <p14:creationId xmlns:p14="http://schemas.microsoft.com/office/powerpoint/2010/main" val="388380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 err="1"/>
              <a:t>Greenwald</a:t>
            </a:r>
            <a:r>
              <a:rPr lang="cs-CZ" altLang="cs-CZ" dirty="0"/>
              <a:t> (1980) - „totalitní ego“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Sklony v </a:t>
            </a:r>
            <a:r>
              <a:rPr lang="cs-CZ" altLang="cs-CZ" dirty="0" err="1"/>
              <a:t>sebeposuzování</a:t>
            </a:r>
            <a:r>
              <a:rPr lang="cs-CZ" altLang="cs-CZ" dirty="0"/>
              <a:t>:</a:t>
            </a:r>
          </a:p>
          <a:p>
            <a:pPr eaLnBrk="1" hangingPunct="1"/>
            <a:r>
              <a:rPr lang="cs-CZ" altLang="cs-CZ" dirty="0" err="1"/>
              <a:t>egocentrita</a:t>
            </a:r>
            <a:endParaRPr lang="cs-CZ" altLang="cs-CZ" dirty="0"/>
          </a:p>
          <a:p>
            <a:pPr eaLnBrk="1" hangingPunct="1"/>
            <a:r>
              <a:rPr lang="cs-CZ" altLang="cs-CZ" dirty="0" err="1"/>
              <a:t>benefektance</a:t>
            </a:r>
            <a:r>
              <a:rPr lang="cs-CZ" altLang="cs-CZ" dirty="0"/>
              <a:t> (spojení anglických slov </a:t>
            </a:r>
            <a:r>
              <a:rPr lang="cs-CZ" altLang="cs-CZ" dirty="0" err="1"/>
              <a:t>beneficence</a:t>
            </a:r>
            <a:r>
              <a:rPr lang="cs-CZ" altLang="cs-CZ" dirty="0"/>
              <a:t> a </a:t>
            </a:r>
            <a:r>
              <a:rPr lang="cs-CZ" altLang="cs-CZ" dirty="0" err="1"/>
              <a:t>effectance</a:t>
            </a:r>
            <a:r>
              <a:rPr lang="cs-CZ" altLang="cs-CZ" dirty="0"/>
              <a:t>, dobročinnost a kompetence)</a:t>
            </a:r>
          </a:p>
          <a:p>
            <a:pPr eaLnBrk="1" hangingPunct="1"/>
            <a:r>
              <a:rPr lang="cs-CZ" altLang="cs-CZ" dirty="0"/>
              <a:t>kognitivní konzervatismus</a:t>
            </a:r>
          </a:p>
        </p:txBody>
      </p:sp>
    </p:spTree>
    <p:extLst>
      <p:ext uri="{BB962C8B-B14F-4D97-AF65-F5344CB8AC3E}">
        <p14:creationId xmlns:p14="http://schemas.microsoft.com/office/powerpoint/2010/main" val="70500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cs-CZ" altLang="cs-CZ"/>
              <a:t>Já-motivy (např. Swann, 1990, 1992): </a:t>
            </a:r>
          </a:p>
          <a:p>
            <a:pPr marL="533400" indent="-533400">
              <a:buFontTx/>
              <a:buAutoNum type="arabicPeriod"/>
            </a:pPr>
            <a:r>
              <a:rPr lang="cs-CZ" altLang="cs-CZ"/>
              <a:t>tendence udržovat stálý, konzistentní pohled na vlastní Já, vyjádřená v motivech </a:t>
            </a:r>
            <a:r>
              <a:rPr lang="cs-CZ" altLang="cs-CZ" b="1"/>
              <a:t>konzistence Já</a:t>
            </a:r>
            <a:r>
              <a:rPr lang="cs-CZ" altLang="cs-CZ"/>
              <a:t> (self-consistency, Lecky, 1945) či </a:t>
            </a:r>
            <a:r>
              <a:rPr lang="cs-CZ" altLang="cs-CZ" b="1"/>
              <a:t>sebepotvrzení</a:t>
            </a:r>
            <a:r>
              <a:rPr lang="cs-CZ" altLang="cs-CZ"/>
              <a:t> (self-verification, Swann, 1990), </a:t>
            </a:r>
          </a:p>
          <a:p>
            <a:pPr marL="533400" indent="-533400">
              <a:buFontTx/>
              <a:buAutoNum type="arabicPeriod"/>
            </a:pPr>
            <a:r>
              <a:rPr lang="cs-CZ" altLang="cs-CZ"/>
              <a:t>tendence vyhledávat pozitivní informace o sobě, označovaná jako motiv </a:t>
            </a:r>
            <a:r>
              <a:rPr lang="cs-CZ" altLang="cs-CZ" b="1"/>
              <a:t>sebeposílení</a:t>
            </a:r>
            <a:r>
              <a:rPr lang="cs-CZ" altLang="cs-CZ"/>
              <a:t> (self-enhancement).</a:t>
            </a:r>
          </a:p>
        </p:txBody>
      </p:sp>
    </p:spTree>
    <p:extLst>
      <p:ext uri="{BB962C8B-B14F-4D97-AF65-F5344CB8AC3E}">
        <p14:creationId xmlns:p14="http://schemas.microsoft.com/office/powerpoint/2010/main" val="2317402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Sebepojetí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Sebepojetí </a:t>
            </a:r>
            <a:r>
              <a:rPr lang="en-US" altLang="cs-CZ">
                <a:cs typeface="Arial" panose="020B0604020202020204" pitchFamily="34" charset="0"/>
              </a:rPr>
              <a:t>~</a:t>
            </a:r>
            <a:r>
              <a:rPr lang="cs-CZ" altLang="cs-CZ">
                <a:cs typeface="Arial" panose="020B0604020202020204" pitchFamily="34" charset="0"/>
              </a:rPr>
              <a:t> </a:t>
            </a:r>
            <a:r>
              <a:rPr lang="cs-CZ" altLang="cs-CZ" u="sng">
                <a:cs typeface="Arial" panose="020B0604020202020204" pitchFamily="34" charset="0"/>
              </a:rPr>
              <a:t>postoj</a:t>
            </a:r>
            <a:r>
              <a:rPr lang="cs-CZ" altLang="cs-CZ">
                <a:cs typeface="Arial" panose="020B0604020202020204" pitchFamily="34" charset="0"/>
              </a:rPr>
              <a:t> k sobě – složky:</a:t>
            </a:r>
            <a:endParaRPr lang="cs-CZ" altLang="cs-CZ"/>
          </a:p>
          <a:p>
            <a:pPr eaLnBrk="1" hangingPunct="1"/>
            <a:r>
              <a:rPr lang="cs-CZ" altLang="cs-CZ"/>
              <a:t>Kognitivní (obsah a struktura)</a:t>
            </a:r>
          </a:p>
          <a:p>
            <a:pPr eaLnBrk="1" hangingPunct="1"/>
            <a:r>
              <a:rPr lang="cs-CZ" altLang="cs-CZ"/>
              <a:t>Emoční (vztah k sobě, sebehodnocení)</a:t>
            </a:r>
          </a:p>
          <a:p>
            <a:pPr eaLnBrk="1" hangingPunct="1"/>
            <a:r>
              <a:rPr lang="cs-CZ" altLang="cs-CZ"/>
              <a:t>Konativní (motivace, seberegulace)</a:t>
            </a:r>
          </a:p>
        </p:txBody>
      </p:sp>
    </p:spTree>
    <p:extLst>
      <p:ext uri="{BB962C8B-B14F-4D97-AF65-F5344CB8AC3E}">
        <p14:creationId xmlns:p14="http://schemas.microsoft.com/office/powerpoint/2010/main" val="2978020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Kognitivní aspekt Já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Obsah sebepojetí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Extenze Já (narůstání informací o sobě)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Princip význačnosti (Greenwald a Pratkanis, 1984, Markus, 1980)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Struktura sebepojetí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= kognitivní organizace obsahu sebepojetí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Schemata já (self-schema), Markus 1980</a:t>
            </a:r>
          </a:p>
        </p:txBody>
      </p:sp>
    </p:spTree>
    <p:extLst>
      <p:ext uri="{BB962C8B-B14F-4D97-AF65-F5344CB8AC3E}">
        <p14:creationId xmlns:p14="http://schemas.microsoft.com/office/powerpoint/2010/main" val="642038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Typy reprezentací Já</a:t>
            </a:r>
          </a:p>
          <a:p>
            <a:pPr eaLnBrk="1" hangingPunct="1"/>
            <a:r>
              <a:rPr lang="cs-CZ" altLang="cs-CZ" dirty="0"/>
              <a:t>centrální X periferní </a:t>
            </a:r>
          </a:p>
          <a:p>
            <a:pPr eaLnBrk="1" hangingPunct="1"/>
            <a:r>
              <a:rPr lang="cs-CZ" altLang="cs-CZ" dirty="0"/>
              <a:t>pozitivní X negativní </a:t>
            </a:r>
          </a:p>
          <a:p>
            <a:pPr eaLnBrk="1" hangingPunct="1"/>
            <a:r>
              <a:rPr lang="cs-CZ" altLang="cs-CZ" dirty="0"/>
              <a:t>reálné X možné, ideální, požadované, nechtěné Já</a:t>
            </a:r>
          </a:p>
          <a:p>
            <a:pPr eaLnBrk="1" hangingPunct="1"/>
            <a:r>
              <a:rPr lang="cs-CZ" altLang="cs-CZ" dirty="0"/>
              <a:t>časové hledisko (minulé, současné, budoucí Já)</a:t>
            </a:r>
          </a:p>
          <a:p>
            <a:pPr eaLnBrk="1" hangingPunct="1"/>
            <a:r>
              <a:rPr lang="cs-CZ" altLang="cs-CZ" dirty="0"/>
              <a:t>adekvátnost (pravdivé vs. falešné Já)</a:t>
            </a:r>
          </a:p>
        </p:txBody>
      </p:sp>
    </p:spTree>
    <p:extLst>
      <p:ext uri="{BB962C8B-B14F-4D97-AF65-F5344CB8AC3E}">
        <p14:creationId xmlns:p14="http://schemas.microsoft.com/office/powerpoint/2010/main" val="409222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Definice osobnosti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dirty="0" err="1"/>
              <a:t>Gordon</a:t>
            </a:r>
            <a:r>
              <a:rPr lang="cs-CZ" altLang="cs-CZ" dirty="0"/>
              <a:t> W. </a:t>
            </a:r>
            <a:r>
              <a:rPr lang="cs-CZ" altLang="cs-CZ" dirty="0" err="1"/>
              <a:t>Allport</a:t>
            </a:r>
            <a:r>
              <a:rPr lang="cs-CZ" altLang="cs-CZ" dirty="0"/>
              <a:t>: </a:t>
            </a:r>
          </a:p>
          <a:p>
            <a:r>
              <a:rPr lang="cs-CZ" altLang="cs-CZ" dirty="0"/>
              <a:t>osobnost = dynamická organizace psychofyzických systémů uvnitř individua, která determinuje jeho jedinečné přizpůsobení k jeho prostředí</a:t>
            </a:r>
          </a:p>
          <a:p>
            <a:pPr>
              <a:buFontTx/>
              <a:buNone/>
            </a:pPr>
            <a:r>
              <a:rPr lang="cs-CZ" altLang="cs-CZ" dirty="0"/>
              <a:t>L. A. </a:t>
            </a:r>
            <a:r>
              <a:rPr lang="cs-CZ" altLang="cs-CZ" dirty="0" err="1"/>
              <a:t>Pervin</a:t>
            </a:r>
            <a:r>
              <a:rPr lang="cs-CZ" altLang="cs-CZ" dirty="0"/>
              <a:t>, 1993:</a:t>
            </a:r>
          </a:p>
          <a:p>
            <a:r>
              <a:rPr lang="cs-CZ" altLang="cs-CZ" dirty="0"/>
              <a:t>Osobnost = ty charakteristiky člověka, které jsou podkladem konzistentních vzorců chování</a:t>
            </a:r>
          </a:p>
          <a:p>
            <a:r>
              <a:rPr lang="cs-CZ" altLang="cs-CZ" dirty="0"/>
              <a:t>(Vnitřní kvality, vysvětlující konzistentní vzorce chování: myšlenky, city a pozorovatelné (vyjádřené) chování)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3208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Emoční aspekt Já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vztah k sobě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mentální reprezentace emočního vztahu k sobě: sebehodnocení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Zdroje sebehodnocení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Posílení z prostředí (looking glass self)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Diskrepance v sebepojetí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Emoční dispozice</a:t>
            </a:r>
          </a:p>
        </p:txBody>
      </p:sp>
    </p:spTree>
    <p:extLst>
      <p:ext uri="{BB962C8B-B14F-4D97-AF65-F5344CB8AC3E}">
        <p14:creationId xmlns:p14="http://schemas.microsoft.com/office/powerpoint/2010/main" val="3203183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218488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E. T. </a:t>
            </a:r>
            <a:r>
              <a:rPr lang="cs-CZ" altLang="cs-CZ" dirty="0" err="1"/>
              <a:t>Higgins</a:t>
            </a:r>
            <a:r>
              <a:rPr lang="cs-CZ" altLang="cs-CZ" dirty="0"/>
              <a:t> (1987) - teorie diskrepancí v sebepojetí (</a:t>
            </a:r>
            <a:r>
              <a:rPr lang="cs-CZ" altLang="cs-CZ" dirty="0" err="1"/>
              <a:t>self-discrepancy</a:t>
            </a:r>
            <a:r>
              <a:rPr lang="cs-CZ" altLang="cs-CZ" dirty="0"/>
              <a:t> </a:t>
            </a:r>
            <a:r>
              <a:rPr lang="cs-CZ" altLang="cs-CZ" dirty="0" err="1"/>
              <a:t>theory</a:t>
            </a:r>
            <a:r>
              <a:rPr lang="cs-CZ" altLang="cs-CZ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Reprezentace Já: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aktuální, ideální, požadované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Diskrepance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3200" dirty="0"/>
              <a:t>aktuální/ideální = nedostatek </a:t>
            </a:r>
            <a:r>
              <a:rPr lang="cs-CZ" altLang="cs-CZ" sz="3200" dirty="0" err="1"/>
              <a:t>pozit</a:t>
            </a:r>
            <a:r>
              <a:rPr lang="cs-CZ" altLang="cs-CZ" sz="3200" dirty="0"/>
              <a:t>. emocí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3200" dirty="0"/>
              <a:t>aktuální/požadované = úzkost</a:t>
            </a:r>
          </a:p>
        </p:txBody>
      </p:sp>
    </p:spTree>
    <p:extLst>
      <p:ext uri="{BB962C8B-B14F-4D97-AF65-F5344CB8AC3E}">
        <p14:creationId xmlns:p14="http://schemas.microsoft.com/office/powerpoint/2010/main" val="1612687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Dimenze globálního sebehodnocení – Tafarodi a Swann:</a:t>
            </a:r>
          </a:p>
          <a:p>
            <a:pPr eaLnBrk="1" hangingPunct="1"/>
            <a:r>
              <a:rPr lang="cs-CZ" altLang="cs-CZ"/>
              <a:t>Kompetentnost (self-competence)</a:t>
            </a:r>
          </a:p>
          <a:p>
            <a:pPr eaLnBrk="1" hangingPunct="1"/>
            <a:r>
              <a:rPr lang="cs-CZ" altLang="cs-CZ"/>
              <a:t>Sebepřijetí (self-liking)</a:t>
            </a:r>
          </a:p>
        </p:txBody>
      </p:sp>
    </p:spTree>
    <p:extLst>
      <p:ext uri="{BB962C8B-B14F-4D97-AF65-F5344CB8AC3E}">
        <p14:creationId xmlns:p14="http://schemas.microsoft.com/office/powerpoint/2010/main" val="1239172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Konativní (behaviorální) aspekt Já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Gordon W. Allport – </a:t>
            </a:r>
            <a:r>
              <a:rPr lang="cs-CZ" altLang="cs-CZ" b="1"/>
              <a:t>funkční autonomie:</a:t>
            </a:r>
            <a:r>
              <a:rPr lang="cs-CZ" altLang="cs-CZ"/>
              <a:t> </a:t>
            </a:r>
          </a:p>
          <a:p>
            <a:pPr eaLnBrk="1" hangingPunct="1">
              <a:buFontTx/>
              <a:buNone/>
            </a:pPr>
            <a:r>
              <a:rPr lang="cs-CZ" altLang="cs-CZ"/>
              <a:t>	motivy lidského chování se stávají v průběhu vývoje nezávislými (autonomními) na svých původních pobídkách a (často hmotných) odměnách: chování se z prostředku dosažení cíle (např. uspokojení biologické potřeby) samo stává cílem. 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8127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218488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E. T. </a:t>
            </a:r>
            <a:r>
              <a:rPr lang="cs-CZ" altLang="cs-CZ" dirty="0" err="1"/>
              <a:t>Higgins</a:t>
            </a:r>
            <a:r>
              <a:rPr lang="cs-CZ" altLang="cs-CZ" dirty="0"/>
              <a:t> (1987) - teorie diskrepancí v sebepojetí (</a:t>
            </a:r>
            <a:r>
              <a:rPr lang="cs-CZ" altLang="cs-CZ" dirty="0" err="1"/>
              <a:t>self-discrepancy</a:t>
            </a:r>
            <a:r>
              <a:rPr lang="cs-CZ" altLang="cs-CZ" dirty="0"/>
              <a:t> </a:t>
            </a:r>
            <a:r>
              <a:rPr lang="cs-CZ" altLang="cs-CZ" dirty="0" err="1"/>
              <a:t>theory</a:t>
            </a:r>
            <a:r>
              <a:rPr lang="cs-CZ" altLang="cs-CZ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Reprezentace Já: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aktuální, ideální, požadované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	</a:t>
            </a:r>
            <a:r>
              <a:rPr lang="cs-CZ" altLang="cs-CZ" b="1" dirty="0"/>
              <a:t>ideální, požadované = osobní vodítka 						      (motivy)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Diskrepance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aktuální/ideální = nedostatek </a:t>
            </a:r>
            <a:r>
              <a:rPr lang="cs-CZ" altLang="cs-CZ" dirty="0" err="1"/>
              <a:t>pozit</a:t>
            </a:r>
            <a:r>
              <a:rPr lang="cs-CZ" altLang="cs-CZ" dirty="0"/>
              <a:t>. emocí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aktuální/požadované = úzkost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67981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229600" cy="49244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Albert Bandura – osobní standardy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Procesy: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Sebepozorování (odpovídající zaměření pozornosti k vlastnímu chování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Sebehodnocení – na základě OSOBNÍCH STANDARDŮ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Reakce na vlastní chování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	hmotné a hodnotící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Aktivní roli člověka při nastavování standardů: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	lidé si stav </a:t>
            </a:r>
            <a:r>
              <a:rPr lang="cs-CZ" altLang="cs-CZ" sz="2400" dirty="0" err="1"/>
              <a:t>disekvilibria</a:t>
            </a:r>
            <a:r>
              <a:rPr lang="cs-CZ" altLang="cs-CZ" sz="2400" dirty="0"/>
              <a:t> </a:t>
            </a:r>
            <a:r>
              <a:rPr lang="cs-CZ" altLang="cs-CZ" sz="2400" i="1" dirty="0"/>
              <a:t>primárně vytvářejí sami </a:t>
            </a:r>
            <a:r>
              <a:rPr lang="cs-CZ" altLang="cs-CZ" sz="2400" dirty="0"/>
              <a:t>formulováním standardů  </a:t>
            </a:r>
          </a:p>
        </p:txBody>
      </p:sp>
    </p:spTree>
    <p:extLst>
      <p:ext uri="{BB962C8B-B14F-4D97-AF65-F5344CB8AC3E}">
        <p14:creationId xmlns:p14="http://schemas.microsoft.com/office/powerpoint/2010/main" val="3684466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Aspekty sebepojetí jako celku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komplexita Já (self-complexity, Linville, 1985, 1987)</a:t>
            </a:r>
          </a:p>
          <a:p>
            <a:pPr eaLnBrk="1" hangingPunct="1"/>
            <a:r>
              <a:rPr lang="cs-CZ" altLang="cs-CZ"/>
              <a:t>jasnost sebepojetí (clarity of self-concept, Campbell, 1990)</a:t>
            </a:r>
          </a:p>
          <a:p>
            <a:pPr eaLnBrk="1" hangingPunct="1"/>
            <a:r>
              <a:rPr lang="cs-CZ" altLang="cs-CZ"/>
              <a:t>stabilita sebepojetí/sebehodnocení (např. Kernis, Grannemann a Barclay, 1992, Kernis a kol., 1993)</a:t>
            </a:r>
          </a:p>
          <a:p>
            <a:pPr eaLnBrk="1" hangingPunct="1"/>
            <a:r>
              <a:rPr lang="cs-CZ" altLang="cs-CZ"/>
              <a:t>pozitivita/negativita</a:t>
            </a:r>
          </a:p>
        </p:txBody>
      </p:sp>
    </p:spTree>
    <p:extLst>
      <p:ext uri="{BB962C8B-B14F-4D97-AF65-F5344CB8AC3E}">
        <p14:creationId xmlns:p14="http://schemas.microsoft.com/office/powerpoint/2010/main" val="2425852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cs-CZ" altLang="cs-CZ" b="1"/>
              <a:t>MOTIVACE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507413" cy="4525963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None/>
            </a:pPr>
            <a:r>
              <a:rPr lang="cs-CZ" altLang="cs-CZ"/>
              <a:t>Tři směry uvažování o důvodech jednání</a:t>
            </a:r>
          </a:p>
          <a:p>
            <a:pPr marL="609600" indent="-609600">
              <a:spcBef>
                <a:spcPct val="50000"/>
              </a:spcBef>
              <a:buNone/>
            </a:pPr>
            <a:r>
              <a:rPr lang="cs-CZ" altLang="cs-CZ"/>
              <a:t>1. Osobnostní dispozice (motivy)</a:t>
            </a:r>
          </a:p>
          <a:p>
            <a:pPr marL="990600" lvl="1" indent="-533400">
              <a:spcBef>
                <a:spcPct val="50000"/>
              </a:spcBef>
              <a:buNone/>
            </a:pPr>
            <a:r>
              <a:rPr lang="cs-CZ" altLang="cs-CZ"/>
              <a:t>klasifikace (počet), metody měření, přirozené vs. kulturně podmíněné, dědičnost vs. výchova, modifikovatelnost </a:t>
            </a:r>
          </a:p>
          <a:p>
            <a:pPr marL="609600" indent="-609600">
              <a:spcBef>
                <a:spcPct val="50000"/>
              </a:spcBef>
              <a:buNone/>
            </a:pPr>
            <a:r>
              <a:rPr lang="cs-CZ" altLang="cs-CZ"/>
              <a:t>2. Situace </a:t>
            </a:r>
          </a:p>
          <a:p>
            <a:pPr marL="990600" lvl="1" indent="-533400">
              <a:spcBef>
                <a:spcPct val="50000"/>
              </a:spcBef>
              <a:buNone/>
            </a:pPr>
            <a:r>
              <a:rPr lang="cs-CZ" altLang="cs-CZ"/>
              <a:t>incentivní hodnota, očekávání (pravděpodobnost dosažení cíle)</a:t>
            </a:r>
          </a:p>
          <a:p>
            <a:pPr marL="609600" indent="-609600">
              <a:spcBef>
                <a:spcPct val="50000"/>
              </a:spcBef>
              <a:buNone/>
            </a:pPr>
            <a:r>
              <a:rPr lang="cs-CZ" altLang="cs-CZ"/>
              <a:t>3. Volní regulace chování</a:t>
            </a:r>
          </a:p>
          <a:p>
            <a:pPr marL="609600" indent="-609600">
              <a:spcBef>
                <a:spcPct val="50000"/>
              </a:spcBef>
              <a:buNone/>
            </a:pPr>
            <a:r>
              <a:rPr lang="cs-CZ" altLang="cs-CZ" sz="2400"/>
              <a:t>	„jak“ motivované chování probíhá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046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94510" y="260350"/>
            <a:ext cx="8507413" cy="65976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b="1" dirty="0"/>
              <a:t>Motivace</a:t>
            </a:r>
            <a:r>
              <a:rPr lang="cs-CZ" altLang="cs-CZ" dirty="0"/>
              <a:t> = umělý koncept - není přímo a bezprostředně </a:t>
            </a:r>
            <a:r>
              <a:rPr lang="cs-CZ" altLang="cs-CZ" dirty="0" err="1"/>
              <a:t>operacionalizovatelná</a:t>
            </a:r>
            <a:r>
              <a:rPr lang="en-US" altLang="cs-CZ" dirty="0"/>
              <a:t>;</a:t>
            </a:r>
            <a:r>
              <a:rPr lang="cs-CZ" altLang="cs-CZ" dirty="0"/>
              <a:t> na motivaci jako interní proces regulace chování lze usuzovat pouze nepřímo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dirty="0"/>
              <a:t>vymezována jako vnitřní dynamický stav, který sestává z emočních a kognitivních procesů a podněcuje, směřuje a udržuje chování k určitému cíli (Klinger, </a:t>
            </a:r>
            <a:r>
              <a:rPr lang="cs-CZ" altLang="cs-CZ" dirty="0" err="1"/>
              <a:t>Cox</a:t>
            </a:r>
            <a:r>
              <a:rPr lang="cs-CZ" altLang="cs-CZ" dirty="0"/>
              <a:t>, 2004).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dirty="0">
                <a:solidFill>
                  <a:srgbClr val="000099"/>
                </a:solidFill>
              </a:rPr>
              <a:t>Operacionalizace</a:t>
            </a:r>
            <a:r>
              <a:rPr lang="cs-CZ" altLang="cs-CZ" dirty="0"/>
              <a:t> takového konceptu je z podstaty </a:t>
            </a:r>
            <a:r>
              <a:rPr lang="cs-CZ" altLang="cs-CZ" dirty="0">
                <a:solidFill>
                  <a:srgbClr val="000099"/>
                </a:solidFill>
              </a:rPr>
              <a:t>problematická, proto se motivační psychologie věnovala rozpracovaní měřitelných konstruktů</a:t>
            </a:r>
            <a:r>
              <a:rPr lang="cs-CZ" altLang="cs-CZ" dirty="0"/>
              <a:t> jako jsou </a:t>
            </a:r>
            <a:r>
              <a:rPr lang="cs-CZ" altLang="cs-CZ" b="1" dirty="0"/>
              <a:t>samotné motivy</a:t>
            </a:r>
            <a:r>
              <a:rPr lang="cs-CZ" altLang="cs-CZ" dirty="0"/>
              <a:t>, změny emočních a kognitivních procesů při osobním zavázání se usilovat o nějaký cíl (</a:t>
            </a:r>
            <a:r>
              <a:rPr lang="cs-CZ" altLang="cs-CZ" b="1" dirty="0" err="1"/>
              <a:t>commitment</a:t>
            </a:r>
            <a:r>
              <a:rPr lang="cs-CZ" altLang="cs-CZ" dirty="0"/>
              <a:t>) či vysvětlování příčin (</a:t>
            </a:r>
            <a:r>
              <a:rPr lang="cs-CZ" altLang="cs-CZ" b="1" dirty="0" err="1"/>
              <a:t>atribuce</a:t>
            </a:r>
            <a:r>
              <a:rPr lang="cs-CZ" altLang="cs-CZ" dirty="0"/>
              <a:t>) spojených s dosažením (nebo nedosažením) cíle.</a:t>
            </a:r>
          </a:p>
        </p:txBody>
      </p:sp>
    </p:spTree>
    <p:extLst>
      <p:ext uri="{BB962C8B-B14F-4D97-AF65-F5344CB8AC3E}">
        <p14:creationId xmlns:p14="http://schemas.microsoft.com/office/powerpoint/2010/main" val="2510509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260351"/>
            <a:ext cx="8507413" cy="626427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dirty="0"/>
              <a:t>Dvě hlavní paradigmata - </a:t>
            </a:r>
            <a:r>
              <a:rPr lang="cs-CZ" altLang="cs-CZ" sz="2400" b="1" dirty="0" err="1"/>
              <a:t>Weiner</a:t>
            </a:r>
            <a:r>
              <a:rPr lang="cs-CZ" altLang="cs-CZ" sz="2400" b="1" dirty="0"/>
              <a:t> (1992):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 b="1" dirty="0">
                <a:solidFill>
                  <a:srgbClr val="000099"/>
                </a:solidFill>
              </a:rPr>
              <a:t>metafora stroje (</a:t>
            </a:r>
            <a:r>
              <a:rPr lang="cs-CZ" altLang="cs-CZ" sz="2000" b="1" dirty="0" err="1">
                <a:solidFill>
                  <a:srgbClr val="000099"/>
                </a:solidFill>
              </a:rPr>
              <a:t>machine-like</a:t>
            </a:r>
            <a:r>
              <a:rPr lang="cs-CZ" altLang="cs-CZ" sz="2000" b="1" dirty="0">
                <a:solidFill>
                  <a:srgbClr val="000099"/>
                </a:solidFill>
              </a:rPr>
              <a:t>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 b="1" dirty="0">
                <a:solidFill>
                  <a:srgbClr val="000099"/>
                </a:solidFill>
              </a:rPr>
              <a:t>metafora boha (</a:t>
            </a:r>
            <a:r>
              <a:rPr lang="cs-CZ" altLang="cs-CZ" sz="2000" b="1" dirty="0" err="1">
                <a:solidFill>
                  <a:srgbClr val="000099"/>
                </a:solidFill>
              </a:rPr>
              <a:t>god-like</a:t>
            </a:r>
            <a:r>
              <a:rPr lang="cs-CZ" altLang="cs-CZ" sz="2000" b="1" dirty="0">
                <a:solidFill>
                  <a:srgbClr val="000099"/>
                </a:solidFill>
              </a:rPr>
              <a:t>)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 dirty="0"/>
              <a:t>metafora stroje = motivace je z většiny nezáměrná a reaktivní </a:t>
            </a:r>
            <a:endParaRPr lang="en-US" altLang="cs-CZ" sz="2400" dirty="0"/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 dirty="0"/>
              <a:t>30. - 60. léta XX. století - psychoanalytické, etologické a biologické teorie.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 dirty="0"/>
              <a:t>metafora boha = lidé racionálně posuzují situace a jednají účelně – volí adekvátní cíle</a:t>
            </a:r>
            <a:endParaRPr lang="en-US" altLang="cs-CZ" sz="2400" dirty="0"/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 dirty="0"/>
              <a:t>60. do 80. let 20. století - teorie očekávané hodnoty </a:t>
            </a:r>
            <a:r>
              <a:rPr lang="en-US" altLang="cs-CZ" sz="2000" dirty="0"/>
              <a:t>&amp; </a:t>
            </a:r>
            <a:r>
              <a:rPr lang="cs-CZ" altLang="cs-CZ" sz="2000" dirty="0"/>
              <a:t>atribuční teorie motivace</a:t>
            </a:r>
            <a:r>
              <a:rPr lang="en-US" altLang="cs-CZ" sz="2000" dirty="0"/>
              <a:t>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Lewin</a:t>
            </a:r>
            <a:r>
              <a:rPr lang="cs-CZ" altLang="cs-CZ" sz="2000" dirty="0"/>
              <a:t>, Atkinson, </a:t>
            </a:r>
            <a:r>
              <a:rPr lang="cs-CZ" altLang="cs-CZ" sz="2000" dirty="0" err="1"/>
              <a:t>McClelland</a:t>
            </a:r>
            <a:r>
              <a:rPr lang="cs-CZ" altLang="cs-CZ" sz="2000" dirty="0"/>
              <a:t>, Rotter).  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 dirty="0"/>
              <a:t>tento pohled na lidskou motivaci </a:t>
            </a:r>
            <a:r>
              <a:rPr lang="cs-CZ" altLang="cs-CZ" sz="2400" b="1" dirty="0"/>
              <a:t>přehnaně optimistický</a:t>
            </a:r>
            <a:r>
              <a:rPr lang="cs-CZ" altLang="cs-CZ" sz="2400" dirty="0"/>
              <a:t>, protože </a:t>
            </a:r>
            <a:r>
              <a:rPr lang="cs-CZ" altLang="cs-CZ" sz="2400" b="1" dirty="0"/>
              <a:t>lidé nejednají vždy racionálně ani ve svém nejlepším zájmu</a:t>
            </a:r>
            <a:r>
              <a:rPr lang="cs-CZ" altLang="cs-CZ" sz="2400" dirty="0"/>
              <a:t>. Proto hovoří o druhém atributu metafory - finální soudce - a v něm vidí klíčové trendy motivační psychologie po 80. letech 20. století, tj. akcent na interpretaci kontextu a role emocí v hodnocení situací. </a:t>
            </a:r>
          </a:p>
        </p:txBody>
      </p:sp>
    </p:spTree>
    <p:extLst>
      <p:ext uri="{BB962C8B-B14F-4D97-AF65-F5344CB8AC3E}">
        <p14:creationId xmlns:p14="http://schemas.microsoft.com/office/powerpoint/2010/main" val="157069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Osobnost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struktura (reakce, rys, typ)</a:t>
            </a:r>
          </a:p>
          <a:p>
            <a:r>
              <a:rPr lang="cs-CZ" altLang="cs-CZ"/>
              <a:t>proces (dynamika osobnosti, motivace)</a:t>
            </a:r>
          </a:p>
          <a:p>
            <a:r>
              <a:rPr lang="cs-CZ" altLang="cs-CZ"/>
              <a:t>růst a vývoj </a:t>
            </a:r>
          </a:p>
          <a:p>
            <a:pPr lvl="1"/>
            <a:r>
              <a:rPr lang="cs-CZ" altLang="cs-CZ"/>
              <a:t>prostředí (kultura, sociální třída, rodina)</a:t>
            </a:r>
          </a:p>
          <a:p>
            <a:pPr lvl="1"/>
            <a:r>
              <a:rPr lang="cs-CZ" altLang="cs-CZ"/>
              <a:t>dědičnost (inteligence, temperament)</a:t>
            </a:r>
          </a:p>
        </p:txBody>
      </p:sp>
    </p:spTree>
    <p:extLst>
      <p:ext uri="{BB962C8B-B14F-4D97-AF65-F5344CB8AC3E}">
        <p14:creationId xmlns:p14="http://schemas.microsoft.com/office/powerpoint/2010/main" val="3867574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4000" dirty="0"/>
              <a:t>Motiv jako stav a rys</a:t>
            </a:r>
            <a:br>
              <a:rPr lang="cs-CZ" altLang="cs-CZ" sz="4000" dirty="0"/>
            </a:br>
            <a:r>
              <a:rPr lang="cs-CZ" altLang="cs-CZ" sz="4000" dirty="0"/>
              <a:t>(</a:t>
            </a:r>
            <a:r>
              <a:rPr lang="cs-CZ" altLang="cs-CZ" sz="3200" dirty="0"/>
              <a:t>tématem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osobnosti motiv jako rys)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0"/>
            <a:ext cx="8507413" cy="499745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altLang="cs-CZ" dirty="0" err="1"/>
              <a:t>Wienerovy</a:t>
            </a:r>
            <a:r>
              <a:rPr lang="cs-CZ" altLang="cs-CZ" dirty="0"/>
              <a:t> metafory vodítkem pro rozlišování mezi studiem </a:t>
            </a:r>
            <a:r>
              <a:rPr lang="cs-CZ" altLang="cs-CZ" dirty="0">
                <a:solidFill>
                  <a:srgbClr val="000099"/>
                </a:solidFill>
              </a:rPr>
              <a:t>motivačních stavů a motivačních dispozic</a:t>
            </a:r>
            <a:r>
              <a:rPr lang="cs-CZ" altLang="cs-CZ" dirty="0"/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dirty="0"/>
              <a:t>Studium </a:t>
            </a:r>
            <a:r>
              <a:rPr lang="cs-CZ" altLang="cs-CZ" b="1" dirty="0"/>
              <a:t>motivačních stavů</a:t>
            </a:r>
            <a:r>
              <a:rPr lang="cs-CZ" altLang="cs-CZ" dirty="0"/>
              <a:t> je spojeno s předpokladem existence krátkodobých vnitřních stavů (byť většinou cyklické povahy) spojených s </a:t>
            </a:r>
            <a:r>
              <a:rPr lang="cs-CZ" altLang="cs-CZ" dirty="0">
                <a:solidFill>
                  <a:srgbClr val="000099"/>
                </a:solidFill>
              </a:rPr>
              <a:t>narušením rovnováhy</a:t>
            </a:r>
            <a:r>
              <a:rPr lang="cs-CZ" altLang="cs-CZ" dirty="0"/>
              <a:t> homeostatické, či rovnováhy v širším poli sociobiologických sil (MACHINE-LIKE).</a:t>
            </a:r>
          </a:p>
        </p:txBody>
      </p:sp>
    </p:spTree>
    <p:extLst>
      <p:ext uri="{BB962C8B-B14F-4D97-AF65-F5344CB8AC3E}">
        <p14:creationId xmlns:p14="http://schemas.microsoft.com/office/powerpoint/2010/main" val="4177306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507413" cy="49974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dirty="0"/>
              <a:t>Uvažování o motivech jako obecnějších </a:t>
            </a:r>
            <a:r>
              <a:rPr lang="cs-CZ" altLang="cs-CZ" b="1" dirty="0"/>
              <a:t>dispozicích </a:t>
            </a:r>
            <a:r>
              <a:rPr lang="cs-CZ" altLang="cs-CZ" dirty="0"/>
              <a:t>rysové či habituální povahy je pak spojeno s úvahami o </a:t>
            </a:r>
            <a:r>
              <a:rPr lang="cs-CZ" altLang="cs-CZ" dirty="0">
                <a:solidFill>
                  <a:srgbClr val="000099"/>
                </a:solidFill>
              </a:rPr>
              <a:t>existenci osobnostních rysů daných neuropsychickými dispozicemi či přetrvávajícími behaviorálními preferencemi v reakcích na určité výzvy prostředí</a:t>
            </a:r>
            <a:r>
              <a:rPr lang="cs-CZ" altLang="cs-CZ" dirty="0"/>
              <a:t> (GOD-LIKE)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dirty="0"/>
              <a:t>V 90. letech se ustálilo pojetí </a:t>
            </a:r>
            <a:r>
              <a:rPr lang="cs-CZ" altLang="cs-CZ" b="1" dirty="0">
                <a:solidFill>
                  <a:schemeClr val="accent2"/>
                </a:solidFill>
              </a:rPr>
              <a:t>motivu</a:t>
            </a:r>
            <a:r>
              <a:rPr lang="cs-CZ" altLang="cs-CZ" dirty="0"/>
              <a:t> jako </a:t>
            </a:r>
            <a:r>
              <a:rPr lang="cs-CZ" altLang="cs-CZ" b="1" dirty="0">
                <a:solidFill>
                  <a:schemeClr val="accent2"/>
                </a:solidFill>
              </a:rPr>
              <a:t>ohraničitelné, ale zároveň velmi všeobecné třídy připraveností k jednání</a:t>
            </a:r>
            <a:r>
              <a:rPr lang="cs-CZ" altLang="cs-CZ" dirty="0">
                <a:solidFill>
                  <a:schemeClr val="accent2"/>
                </a:solidFill>
              </a:rPr>
              <a:t>.</a:t>
            </a:r>
            <a:r>
              <a:rPr lang="cs-CZ" altLang="cs-CZ" dirty="0"/>
              <a:t> Podle </a:t>
            </a:r>
            <a:r>
              <a:rPr lang="cs-CZ" altLang="cs-CZ" dirty="0" err="1"/>
              <a:t>Heckhausena</a:t>
            </a:r>
            <a:r>
              <a:rPr lang="cs-CZ" altLang="cs-CZ" dirty="0"/>
              <a:t> (1991) je motiv hodnotící dispozice – tj. hodnota, kterou osoba připisuje široké třídě cílů. 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23111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cs-CZ" altLang="cs-CZ" dirty="0"/>
              <a:t>Motivace jako proces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507413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 b="1"/>
              <a:t>Motivace</a:t>
            </a:r>
            <a:r>
              <a:rPr lang="cs-CZ" altLang="cs-CZ" sz="2400"/>
              <a:t> v psychologii osobnosti tradičně zahrnována pod </a:t>
            </a:r>
            <a:r>
              <a:rPr lang="cs-CZ" altLang="cs-CZ" sz="2400" b="1"/>
              <a:t>dynamiku osobnosti</a:t>
            </a:r>
            <a:r>
              <a:rPr lang="cs-CZ" altLang="cs-CZ" sz="2400"/>
              <a:t>, společně s adaptací na prostředí (</a:t>
            </a:r>
            <a:r>
              <a:rPr lang="cs-CZ" altLang="cs-CZ" sz="2400" b="1"/>
              <a:t>coping</a:t>
            </a:r>
            <a:r>
              <a:rPr lang="cs-CZ" altLang="cs-CZ" sz="2400"/>
              <a:t>), a </a:t>
            </a:r>
            <a:r>
              <a:rPr lang="cs-CZ" altLang="cs-CZ" sz="2400" b="1"/>
              <a:t>jástvím</a:t>
            </a:r>
            <a:r>
              <a:rPr lang="cs-CZ" altLang="cs-CZ" sz="2400"/>
              <a:t> jako integrací osobnostních subsystémů (Cloninger, 1996).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motivace = propojení emočních a kognitivních procesů v procesech volby cíle a volního úsilí o jeho dosažení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Petri (1996): čtyři úrovně motivační analýzy 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fyziologická, individuální, sociální a filosofická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mimo fyziologickou úroveň je motivace </a:t>
            </a:r>
            <a:r>
              <a:rPr lang="cs-CZ" altLang="cs-CZ" sz="2400" b="1"/>
              <a:t>metapojmem</a:t>
            </a:r>
            <a:r>
              <a:rPr lang="cs-CZ" altLang="cs-CZ" sz="2400"/>
              <a:t>, který v sobě obsahuje všechny psychické procesy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rgbClr val="000099"/>
                </a:solidFill>
              </a:rPr>
              <a:t>nejznámější procesuální model motivace</a:t>
            </a:r>
            <a:r>
              <a:rPr lang="cs-CZ" altLang="cs-CZ" sz="2400"/>
              <a:t>, který uvedené propojení emočních a kognitivních procesů do výsledného procesu označovaného jako motivace je </a:t>
            </a:r>
            <a:r>
              <a:rPr lang="cs-CZ" altLang="cs-CZ" sz="2400" b="1">
                <a:solidFill>
                  <a:srgbClr val="000099"/>
                </a:solidFill>
              </a:rPr>
              <a:t>Heckhausenův Rubikon model čtyř fází jednání. </a:t>
            </a:r>
          </a:p>
        </p:txBody>
      </p:sp>
    </p:spTree>
    <p:extLst>
      <p:ext uri="{BB962C8B-B14F-4D97-AF65-F5344CB8AC3E}">
        <p14:creationId xmlns:p14="http://schemas.microsoft.com/office/powerpoint/2010/main" val="3801762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cs-CZ" altLang="cs-CZ" sz="2800"/>
              <a:t>Heckhausenův Rubikon model čtyř fází jednání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628775"/>
            <a:ext cx="8507412" cy="5068888"/>
          </a:xfrm>
        </p:spPr>
        <p:txBody>
          <a:bodyPr/>
          <a:lstStyle/>
          <a:p>
            <a:pPr marL="533400" indent="-533400">
              <a:spcBef>
                <a:spcPct val="50000"/>
              </a:spcBef>
            </a:pPr>
            <a:r>
              <a:rPr lang="cs-CZ" altLang="cs-CZ"/>
              <a:t>Dvě klíčové myšlenky: 1) mezi jednotlivými fázemi existují jasné hranice, 2) dílčí fáze mají své zvláštní funkční charakteristiky. </a:t>
            </a:r>
          </a:p>
          <a:p>
            <a:pPr marL="533400" indent="-533400">
              <a:spcBef>
                <a:spcPct val="50000"/>
              </a:spcBef>
            </a:pPr>
            <a:r>
              <a:rPr lang="cs-CZ" altLang="cs-CZ"/>
              <a:t>Jádrem modelu je rozlišení </a:t>
            </a:r>
            <a:r>
              <a:rPr lang="cs-CZ" altLang="cs-CZ">
                <a:solidFill>
                  <a:srgbClr val="000099"/>
                </a:solidFill>
              </a:rPr>
              <a:t>dvou odlišných stavů mysli</a:t>
            </a:r>
            <a:r>
              <a:rPr lang="cs-CZ" altLang="cs-CZ"/>
              <a:t> (dvou různých způsobů integrace psychických procesů) v průběhu událostí, které probíhají od objevení se přání až po realizaci cíle: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První z nich je spojeno se </a:t>
            </a:r>
            <a:r>
              <a:rPr lang="cs-CZ" altLang="cs-CZ" b="1">
                <a:solidFill>
                  <a:schemeClr val="accent2"/>
                </a:solidFill>
              </a:rPr>
              <a:t>zvažováním, hodnocením</a:t>
            </a:r>
            <a:r>
              <a:rPr lang="cs-CZ" altLang="cs-CZ"/>
              <a:t> potenciálních cílů a výběrem toho osobně nejvíc žádoucího, 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druhé je spojeno s </a:t>
            </a:r>
            <a:r>
              <a:rPr lang="cs-CZ" altLang="cs-CZ" b="1">
                <a:solidFill>
                  <a:schemeClr val="accent2"/>
                </a:solidFill>
              </a:rPr>
              <a:t>usilováním o zvolený cíl</a:t>
            </a:r>
            <a:r>
              <a:rPr lang="cs-CZ" altLang="cs-CZ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17916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1" y="1052513"/>
            <a:ext cx="9396413" cy="4610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528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cs-CZ" altLang="cs-CZ"/>
              <a:t>Motivační systém osobnosti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0"/>
            <a:ext cx="8507413" cy="49974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Biologicky a fyziologicky zakotvené motivy…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Hlavní role = motivy psychosociální povahy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Implicitní a explicitní motivační systém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Implicitní motivy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nejsou dostupné sebereflexi, utvářejí se na základě našich emočních zkušeností v raném dětství, které nedokážeme verbalizovat, vázány spíše k energizaci chování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Explicitní motivy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dokážeme sami u sebe popsat, vázány na mentální reprezentace sebe sama a vznikají později, na základě postupné reflexe vlastních preferencí, vázány spíše k zaměřování chování na adekvátní cíle.  </a:t>
            </a:r>
          </a:p>
        </p:txBody>
      </p:sp>
    </p:spTree>
    <p:extLst>
      <p:ext uri="{BB962C8B-B14F-4D97-AF65-F5344CB8AC3E}">
        <p14:creationId xmlns:p14="http://schemas.microsoft.com/office/powerpoint/2010/main" val="15343317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549275"/>
            <a:ext cx="8507412" cy="57594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 b="1"/>
              <a:t>Henry Murray</a:t>
            </a:r>
            <a:r>
              <a:rPr lang="cs-CZ" altLang="cs-CZ" sz="2400"/>
              <a:t> - taxonomie potřeb a motivačních témat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 b="1"/>
              <a:t>opakující se tematické konstelace</a:t>
            </a:r>
            <a:r>
              <a:rPr lang="cs-CZ" altLang="cs-CZ" sz="2400"/>
              <a:t>, které charakterizují jedince jako celek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Lidská motivace = interakce potřeb a tlaků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>
                <a:solidFill>
                  <a:schemeClr val="accent2"/>
                </a:solidFill>
              </a:rPr>
              <a:t>potřeby</a:t>
            </a:r>
            <a:r>
              <a:rPr lang="cs-CZ" altLang="cs-CZ" sz="2000"/>
              <a:t> = proč člověk dělá to, co dělá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>
                <a:solidFill>
                  <a:schemeClr val="accent2"/>
                </a:solidFill>
              </a:rPr>
              <a:t>osobnostní rysy</a:t>
            </a:r>
            <a:r>
              <a:rPr lang="cs-CZ" altLang="cs-CZ" sz="2000"/>
              <a:t> = jak to dělá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>
                <a:solidFill>
                  <a:schemeClr val="accent2"/>
                </a:solidFill>
              </a:rPr>
              <a:t>tlaky</a:t>
            </a:r>
            <a:r>
              <a:rPr lang="cs-CZ" altLang="cs-CZ" sz="2000"/>
              <a:t> = určují, jak bude chování probíhat za dané situace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Murray popsal 20 základních psychogenních potřeb, které významným způsobem ovlivňují naše chování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u tlaků rozlišil tzv.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alfa úroveň = rovina reálně existujících podmínek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beta úroveň = subjektivní interpretací těchto podmínek </a:t>
            </a:r>
          </a:p>
        </p:txBody>
      </p:sp>
    </p:spTree>
    <p:extLst>
      <p:ext uri="{BB962C8B-B14F-4D97-AF65-F5344CB8AC3E}">
        <p14:creationId xmlns:p14="http://schemas.microsoft.com/office/powerpoint/2010/main" val="5064821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cs-CZ" altLang="cs-CZ" sz="4000" dirty="0"/>
              <a:t>Implicitní motivy</a:t>
            </a:r>
            <a:br>
              <a:rPr lang="cs-CZ" altLang="cs-CZ" sz="4000" dirty="0"/>
            </a:br>
            <a:r>
              <a:rPr lang="cs-CZ" altLang="cs-CZ" sz="3200" dirty="0"/>
              <a:t>velká trojka motivů - </a:t>
            </a:r>
            <a:r>
              <a:rPr lang="cs-CZ" altLang="cs-CZ" sz="3200" dirty="0">
                <a:solidFill>
                  <a:schemeClr val="accent2"/>
                </a:solidFill>
              </a:rPr>
              <a:t>výkonu, moci a afiliace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507413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accent2"/>
                </a:solidFill>
              </a:rPr>
              <a:t>Výkonový motiv</a:t>
            </a:r>
            <a:r>
              <a:rPr lang="cs-CZ" altLang="cs-CZ" sz="2400"/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nejvíce studovanou oblastí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tendence k usilování o znamenitost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energizuje osobnost k usilování o úspěch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soupeření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dosažení něčeho jedinečného, překonání osobních standardů, dlouhodobý vytrvalý postup k cíli.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dvě protichůdné motivační tendence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přiblížení se pozitivnímu = naděje na úspěch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vyhýbání se negativnímu = obava z neúspěchu </a:t>
            </a:r>
          </a:p>
        </p:txBody>
      </p:sp>
    </p:spTree>
    <p:extLst>
      <p:ext uri="{BB962C8B-B14F-4D97-AF65-F5344CB8AC3E}">
        <p14:creationId xmlns:p14="http://schemas.microsoft.com/office/powerpoint/2010/main" val="29987687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507413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accent2"/>
                </a:solidFill>
              </a:rPr>
              <a:t>Potřeba afiliace a intimity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potřeba vytvářet přátelství a spojenectví = zájem o ustavení, udržování a obnovu pozitivního emočního vztahu k jiné osobě či skupině osob (Murray)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dvě komponenty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naděje na přijetí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000"/>
              <a:t>strach z odmítnutí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/>
              <a:t>aktivní afiliace nepopisovala důležitou součást sociálních interakcí, kterou je sdílení a stav sounáležitosti s blízkými lidmi </a:t>
            </a:r>
            <a:r>
              <a:rPr lang="cs-CZ" altLang="cs-CZ" sz="2400">
                <a:sym typeface="Wingdings" panose="05000000000000000000" pitchFamily="2" charset="2"/>
              </a:rPr>
              <a:t></a:t>
            </a:r>
            <a:r>
              <a:rPr lang="cs-CZ" altLang="cs-CZ" sz="2400"/>
              <a:t> Mc Adams (1982): </a:t>
            </a:r>
            <a:r>
              <a:rPr lang="cs-CZ" altLang="cs-CZ" sz="2400" b="1">
                <a:solidFill>
                  <a:schemeClr val="accent2"/>
                </a:solidFill>
              </a:rPr>
              <a:t>motiv intimity = </a:t>
            </a:r>
            <a:r>
              <a:rPr lang="cs-CZ" altLang="cs-CZ" sz="2400"/>
              <a:t>tento motiv zdůrazňuje bytí s druhým(i). 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931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507413" cy="492442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accent2"/>
                </a:solidFill>
              </a:rPr>
              <a:t>Motiv moci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/>
              <a:t>nejkomplexnější z velké trojice, protože může zahrnovat řadu motivů realizovaných v situacích, kdy se snažíme cítit vlastní sílu nebo ovlivňovat druhé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/>
              <a:t>několik konceptualizací, které postupně skládaly jednotlivé části celkové mozaiky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/>
              <a:t>Veroff (1957) formuloval moc jako dispozici prožívat uspokojení, když osoba disponuje prostředky, jimiž může ovlivňovat druhé lidi.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/>
              <a:t>Uleman (1972) doplnil aktivní získávání moci, ale zúžil ji na ovlivňování druhých osob.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/>
              <a:t>McClelland rozlišil </a:t>
            </a:r>
            <a:r>
              <a:rPr lang="cs-CZ" altLang="cs-CZ" sz="2000" b="1"/>
              <a:t>dvě podoby moci – </a:t>
            </a:r>
            <a:r>
              <a:rPr lang="cs-CZ" altLang="cs-CZ" sz="2000" b="1">
                <a:solidFill>
                  <a:schemeClr val="accent2"/>
                </a:solidFill>
              </a:rPr>
              <a:t>personalizovanou</a:t>
            </a:r>
            <a:r>
              <a:rPr lang="cs-CZ" altLang="cs-CZ" sz="2000"/>
              <a:t>,  která se soustřeďuje na budování a udržování vlastní pozice, a </a:t>
            </a:r>
            <a:r>
              <a:rPr lang="cs-CZ" altLang="cs-CZ" sz="2000" b="1">
                <a:solidFill>
                  <a:schemeClr val="accent2"/>
                </a:solidFill>
              </a:rPr>
              <a:t>socializovanou</a:t>
            </a:r>
            <a:r>
              <a:rPr lang="cs-CZ" altLang="cs-CZ" sz="2000"/>
              <a:t>, která se projevuje v podpoře druhých a v pomáhání jim (McClelland, Davis, 1972).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971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Rysy osobnosti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Výzkum rysů osobnosti:</a:t>
            </a:r>
          </a:p>
          <a:p>
            <a:pPr lvl="1" eaLnBrk="1" hangingPunct="1"/>
            <a:r>
              <a:rPr lang="cs-CZ" altLang="cs-CZ" dirty="0"/>
              <a:t>základní předpoklad: lidé jsou vybaveni širokými predispozicemi reagovat určitým způsobem</a:t>
            </a:r>
          </a:p>
          <a:p>
            <a:pPr lvl="1" eaLnBrk="1" hangingPunct="1"/>
            <a:r>
              <a:rPr lang="cs-CZ" altLang="cs-CZ" dirty="0"/>
              <a:t>tyto predispozice označovány jako RYSY (základní stavební jednotky osobnosti, biologický základ)</a:t>
            </a:r>
          </a:p>
          <a:p>
            <a:pPr lvl="1" eaLnBrk="1" hangingPunct="1"/>
            <a:r>
              <a:rPr lang="cs-CZ" altLang="cs-CZ" dirty="0"/>
              <a:t>hierarchická organizace chování a osobnosti</a:t>
            </a:r>
          </a:p>
          <a:p>
            <a:r>
              <a:rPr lang="cs-CZ" altLang="cs-CZ" dirty="0"/>
              <a:t>Strukturální modely rysů osobnosti </a:t>
            </a:r>
          </a:p>
          <a:p>
            <a:pPr lvl="1"/>
            <a:r>
              <a:rPr lang="cs-CZ" altLang="cs-CZ" dirty="0"/>
              <a:t>popis celé osobnosti (především pětifaktorový model osobnosti - tzv. Big </a:t>
            </a:r>
            <a:r>
              <a:rPr lang="cs-CZ" altLang="cs-CZ" dirty="0" err="1"/>
              <a:t>Five</a:t>
            </a:r>
            <a:endParaRPr lang="cs-CZ" altLang="cs-CZ" dirty="0"/>
          </a:p>
          <a:p>
            <a:pPr lvl="1"/>
            <a:r>
              <a:rPr lang="cs-CZ" altLang="cs-CZ" dirty="0"/>
              <a:t>určitá oblast rysů osobnosti (např. </a:t>
            </a:r>
            <a:r>
              <a:rPr lang="cs-CZ" altLang="cs-CZ" dirty="0" err="1"/>
              <a:t>temperamentové</a:t>
            </a:r>
            <a:r>
              <a:rPr lang="cs-CZ" altLang="cs-CZ" dirty="0"/>
              <a:t> nebo interpersonální rysy osobnosti)</a:t>
            </a:r>
          </a:p>
          <a:p>
            <a:pPr marL="457200" lvl="1" indent="0" eaLnBrk="1" hangingPunct="1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14890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cs-CZ" altLang="cs-CZ"/>
              <a:t>Explicitní motivy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291513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/>
              <a:t>Explicitní, sobě připisované motivy se částečně překrývají s implicitními, ale ne tolik, kolik by odpovídalo reprezentaci reflektovaného chování.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/>
              <a:t>Motivy x cíle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/>
              <a:t>motivy – implicitní, energizace chování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altLang="cs-CZ"/>
              <a:t>cíle – explicitní, zaměřenost chování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/>
              <a:t>Cíle jsou interní reprezentace pozitivně oceňovaného konečného stavu nějaké behaviorální sekvence </a:t>
            </a:r>
          </a:p>
        </p:txBody>
      </p:sp>
    </p:spTree>
    <p:extLst>
      <p:ext uri="{BB962C8B-B14F-4D97-AF65-F5344CB8AC3E}">
        <p14:creationId xmlns:p14="http://schemas.microsoft.com/office/powerpoint/2010/main" val="12764336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549276"/>
            <a:ext cx="8507413" cy="6048375"/>
          </a:xfrm>
        </p:spPr>
        <p:txBody>
          <a:bodyPr/>
          <a:lstStyle/>
          <a:p>
            <a:pPr marL="381000" indent="-381000">
              <a:spcBef>
                <a:spcPct val="50000"/>
              </a:spcBef>
            </a:pPr>
            <a:r>
              <a:rPr lang="cs-CZ" altLang="cs-CZ" sz="2400"/>
              <a:t>Usilování o osobně žádoucí cíle je nahlíženo z různých motivačních či osobnostních perspektiv – např.:</a:t>
            </a:r>
          </a:p>
          <a:p>
            <a:pPr marL="800100" lvl="1" indent="-342900">
              <a:spcBef>
                <a:spcPct val="50000"/>
              </a:spcBef>
            </a:pPr>
            <a:r>
              <a:rPr lang="cs-CZ" altLang="cs-CZ" sz="2000"/>
              <a:t>životní úkoly, Cantor, 1990</a:t>
            </a:r>
          </a:p>
          <a:p>
            <a:pPr marL="800100" lvl="1" indent="-342900">
              <a:spcBef>
                <a:spcPct val="50000"/>
              </a:spcBef>
            </a:pPr>
            <a:r>
              <a:rPr lang="cs-CZ" altLang="cs-CZ" sz="2000"/>
              <a:t>osobní projekty, Little, 1983</a:t>
            </a:r>
          </a:p>
          <a:p>
            <a:pPr marL="800100" lvl="1" indent="-342900">
              <a:spcBef>
                <a:spcPct val="50000"/>
              </a:spcBef>
            </a:pPr>
            <a:r>
              <a:rPr lang="cs-CZ" altLang="cs-CZ" sz="2000"/>
              <a:t>osobní usilování, Emmons, 1996</a:t>
            </a:r>
          </a:p>
          <a:p>
            <a:pPr marL="800100" lvl="1" indent="-342900">
              <a:spcBef>
                <a:spcPct val="50000"/>
              </a:spcBef>
            </a:pPr>
            <a:r>
              <a:rPr lang="cs-CZ" altLang="cs-CZ" sz="2000"/>
              <a:t>aktuální zájmy (current concerns), Klinger, 1977</a:t>
            </a:r>
          </a:p>
          <a:p>
            <a:pPr marL="381000" indent="-381000">
              <a:spcBef>
                <a:spcPct val="50000"/>
              </a:spcBef>
            </a:pPr>
            <a:r>
              <a:rPr lang="cs-CZ" altLang="cs-CZ" sz="2400"/>
              <a:t>všechny tyto pohledy se shodují v tom, že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cs-CZ" altLang="cs-CZ" sz="2000"/>
              <a:t>cíle hrají klíčovou organizující a řídící roli v našem chování 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cs-CZ" altLang="cs-CZ" sz="2000"/>
              <a:t>v zásadě existují cíle povahy přiblížení se či vyhnutí se (approach versus avoidance) 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cs-CZ" altLang="cs-CZ" sz="2000"/>
              <a:t>cíle mají ohromný vliv na průběh našich emočních a kognitivních procesů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cs-CZ" altLang="cs-CZ" sz="2000"/>
              <a:t>reprezentace cíle je přítomna i tehdy, když není realizováno nějaké konkrétní chování směrem k cíli. </a:t>
            </a:r>
          </a:p>
        </p:txBody>
      </p:sp>
    </p:spTree>
    <p:extLst>
      <p:ext uri="{BB962C8B-B14F-4D97-AF65-F5344CB8AC3E}">
        <p14:creationId xmlns:p14="http://schemas.microsoft.com/office/powerpoint/2010/main" val="42566991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476250"/>
            <a:ext cx="8507413" cy="6121400"/>
          </a:xfrm>
        </p:spPr>
        <p:txBody>
          <a:bodyPr/>
          <a:lstStyle/>
          <a:p>
            <a:pPr marL="457200" indent="-457200">
              <a:spcBef>
                <a:spcPct val="50000"/>
              </a:spcBef>
            </a:pPr>
            <a:r>
              <a:rPr lang="cs-CZ" altLang="cs-CZ"/>
              <a:t>Existují dvě vysvětlení vztahu mezi motivy a cíli:</a:t>
            </a:r>
          </a:p>
          <a:p>
            <a:pPr marL="838200" lvl="1" indent="-381000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První z nich, vycházející z Murrayho tradice předpokládá, že </a:t>
            </a:r>
            <a:r>
              <a:rPr lang="cs-CZ" altLang="cs-CZ" b="1"/>
              <a:t>explicitní cíle jsou „personalizací“ implictních motivů </a:t>
            </a:r>
          </a:p>
          <a:p>
            <a:pPr marL="838200" lvl="1" indent="-381000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Druhé vysvětlení předpokládá </a:t>
            </a:r>
            <a:r>
              <a:rPr lang="cs-CZ" altLang="cs-CZ" b="1"/>
              <a:t>nezávislost implicitního a explicitního systému motivace</a:t>
            </a:r>
            <a:r>
              <a:rPr lang="cs-CZ" altLang="cs-CZ"/>
              <a:t>, což činí naše chování flexibilnějším a adaptivnějším, protože to umožňuje odlišné způsoby řízení chování </a:t>
            </a:r>
            <a:r>
              <a:rPr lang="en-US" altLang="cs-CZ">
                <a:sym typeface="Wingdings" panose="05000000000000000000" pitchFamily="2" charset="2"/>
              </a:rPr>
              <a:t></a:t>
            </a:r>
            <a:r>
              <a:rPr lang="cs-CZ" altLang="cs-CZ"/>
              <a:t> </a:t>
            </a:r>
            <a:r>
              <a:rPr lang="en-US" altLang="cs-CZ" b="1"/>
              <a:t>j</a:t>
            </a:r>
            <a:r>
              <a:rPr lang="cs-CZ" altLang="cs-CZ" b="1"/>
              <a:t>ednání</a:t>
            </a:r>
            <a:r>
              <a:rPr lang="cs-CZ" altLang="cs-CZ"/>
              <a:t> tak může být viděno jako </a:t>
            </a:r>
            <a:r>
              <a:rPr lang="cs-CZ" altLang="cs-CZ" b="1"/>
              <a:t>výsledek vzájemné interakce mezi implicitním a explicitním systémem </a:t>
            </a:r>
          </a:p>
          <a:p>
            <a:pPr marL="1257300" lvl="2" indent="-342900">
              <a:spcBef>
                <a:spcPct val="50000"/>
              </a:spcBef>
            </a:pPr>
            <a:r>
              <a:rPr lang="cs-CZ" altLang="cs-CZ"/>
              <a:t>Z tohoto hlediska jsou </a:t>
            </a:r>
            <a:r>
              <a:rPr lang="cs-CZ" altLang="cs-CZ" b="1">
                <a:solidFill>
                  <a:srgbClr val="000099"/>
                </a:solidFill>
              </a:rPr>
              <a:t>explicitní motivy</a:t>
            </a:r>
            <a:r>
              <a:rPr lang="cs-CZ" altLang="cs-CZ">
                <a:solidFill>
                  <a:srgbClr val="000099"/>
                </a:solidFill>
              </a:rPr>
              <a:t> chápány jako síly,  které stojí za cílesměrným chováním</a:t>
            </a:r>
            <a:r>
              <a:rPr lang="cs-CZ" altLang="cs-CZ"/>
              <a:t>,  a tak </a:t>
            </a:r>
            <a:r>
              <a:rPr lang="cs-CZ" altLang="cs-CZ" b="1"/>
              <a:t>se liší</a:t>
            </a:r>
            <a:r>
              <a:rPr lang="cs-CZ" altLang="cs-CZ"/>
              <a:t> </a:t>
            </a:r>
            <a:r>
              <a:rPr lang="cs-CZ" altLang="cs-CZ">
                <a:solidFill>
                  <a:srgbClr val="000099"/>
                </a:solidFill>
              </a:rPr>
              <a:t>od </a:t>
            </a:r>
            <a:r>
              <a:rPr lang="cs-CZ" altLang="cs-CZ" b="1">
                <a:solidFill>
                  <a:srgbClr val="000099"/>
                </a:solidFill>
              </a:rPr>
              <a:t>sobě připisovaných motivů</a:t>
            </a:r>
            <a:r>
              <a:rPr lang="cs-CZ" altLang="cs-CZ">
                <a:solidFill>
                  <a:srgbClr val="000099"/>
                </a:solidFill>
              </a:rPr>
              <a:t>, které jsou chápány jako součást sebepojetí</a:t>
            </a:r>
            <a:r>
              <a:rPr lang="cs-CZ" altLang="cs-CZ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00162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cs-CZ" altLang="cs-CZ" sz="4000"/>
              <a:t>Vztahy implicitní-explicitní motivace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0"/>
            <a:ext cx="8435975" cy="5068888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/>
              <a:t>dvou odlišných systémů lidské zkušenosti – </a:t>
            </a:r>
            <a:r>
              <a:rPr lang="cs-CZ" altLang="cs-CZ" sz="2400" b="1">
                <a:solidFill>
                  <a:srgbClr val="009900"/>
                </a:solidFill>
              </a:rPr>
              <a:t>emocionálně laděného implicitního systému</a:t>
            </a:r>
            <a:r>
              <a:rPr lang="cs-CZ" altLang="cs-CZ" sz="2400"/>
              <a:t> a </a:t>
            </a:r>
            <a:r>
              <a:rPr lang="cs-CZ" altLang="cs-CZ" sz="2400" b="1">
                <a:solidFill>
                  <a:srgbClr val="000099"/>
                </a:solidFill>
              </a:rPr>
              <a:t>s kognicí spojeného explicitního systému</a:t>
            </a:r>
            <a:r>
              <a:rPr lang="cs-CZ" altLang="cs-CZ" sz="2400" b="1"/>
              <a:t> </a:t>
            </a:r>
            <a:endParaRPr lang="en-US" altLang="cs-CZ" sz="2400" b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 b="1"/>
              <a:t>Implicitní systém motivů</a:t>
            </a:r>
            <a:r>
              <a:rPr lang="cs-CZ" altLang="cs-CZ" sz="2400"/>
              <a:t> má </a:t>
            </a:r>
            <a:r>
              <a:rPr lang="cs-CZ" altLang="cs-CZ" sz="2400" b="1"/>
              <a:t>biologické kořeny a utváří se v raném dětství na základě široce zobecněné emocionální zkušenosti</a:t>
            </a:r>
            <a:r>
              <a:rPr lang="en-US" altLang="cs-CZ" sz="2400"/>
              <a:t>;</a:t>
            </a:r>
            <a:r>
              <a:rPr lang="cs-CZ" altLang="cs-CZ" sz="2400"/>
              <a:t> </a:t>
            </a:r>
            <a:r>
              <a:rPr lang="en-US" altLang="cs-CZ" sz="2400"/>
              <a:t>i</a:t>
            </a:r>
            <a:r>
              <a:rPr lang="cs-CZ" altLang="cs-CZ" sz="2400"/>
              <a:t>mplicitní motivy energizují spontánní impulsy k jednání, ale nezaměřují na cíl konkrétní akty chovaní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 b="1"/>
              <a:t>explicitní motivační systém</a:t>
            </a:r>
            <a:r>
              <a:rPr lang="cs-CZ" altLang="cs-CZ" sz="2400"/>
              <a:t>, zahrnující sobě připisované motivy a osobní cíle je mnohem </a:t>
            </a:r>
            <a:r>
              <a:rPr lang="cs-CZ" altLang="cs-CZ" sz="2400" b="1"/>
              <a:t>více závislý na reprezentacích, vytvořených v průběhu vývoje verbálně-symbolických kognitivních struktur</a:t>
            </a:r>
            <a:r>
              <a:rPr lang="cs-CZ" altLang="cs-CZ" sz="2400"/>
              <a:t> a umožňuje reprezentaci potřeb širší sociální skupiny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(Role emocí je v tomto systému jiná - fungují jako zpětná vazba o tom, jak se daří přibližovat se k cíli) </a:t>
            </a:r>
          </a:p>
        </p:txBody>
      </p:sp>
    </p:spTree>
    <p:extLst>
      <p:ext uri="{BB962C8B-B14F-4D97-AF65-F5344CB8AC3E}">
        <p14:creationId xmlns:p14="http://schemas.microsoft.com/office/powerpoint/2010/main" val="36673221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0"/>
            <a:ext cx="8435975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/>
              <a:t>Míra souladu obou systémů je velmi důležitá. </a:t>
            </a:r>
            <a:r>
              <a:rPr lang="cs-CZ" altLang="cs-CZ" b="1">
                <a:solidFill>
                  <a:schemeClr val="accent2"/>
                </a:solidFill>
              </a:rPr>
              <a:t>Kongruence motivů a cílů souvisí s kognitivní náročností usilování o cíl</a:t>
            </a:r>
            <a:r>
              <a:rPr lang="cs-CZ" altLang="cs-CZ"/>
              <a:t> a také prostřednictvím míry uspokojení při dosažení cílů </a:t>
            </a:r>
            <a:r>
              <a:rPr lang="cs-CZ" altLang="cs-CZ" b="1">
                <a:solidFill>
                  <a:schemeClr val="accent2"/>
                </a:solidFill>
              </a:rPr>
              <a:t>ovlivňuje subjektivní pohodu</a:t>
            </a:r>
            <a:r>
              <a:rPr lang="cs-CZ" altLang="cs-CZ" b="1"/>
              <a:t>.</a:t>
            </a:r>
            <a:r>
              <a:rPr lang="cs-CZ" altLang="cs-CZ"/>
              <a:t> Brunstein a kol (1999) uvádí, že kongruence mezi vlastními motivy a cíli je dosahováno postupně, cestou osobního vývoje a růstu. </a:t>
            </a:r>
          </a:p>
          <a:p>
            <a:pPr>
              <a:lnSpc>
                <a:spcPct val="80000"/>
              </a:lnSpc>
            </a:pPr>
            <a:r>
              <a:rPr lang="cs-CZ" altLang="cs-CZ"/>
              <a:t>Nesoulad mezi implicitními motivy a osobními cíli vede ke zhoršení subjektivní pohody, nižší životní spokojenosti, k poklesu síly vůle a k emocionální nepohodě (Kehr, 2004, Winter, 1996, Brunstein, Maier, Schultheiss, 1999, Hofer, Chasiotis, 2003)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74572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altLang="cs-CZ"/>
              <a:t>Vývoj osobnosti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507413" cy="452596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altLang="cs-CZ"/>
              <a:t>Vývoj člověka: nature vs. nurture</a:t>
            </a:r>
          </a:p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A50021"/>
                </a:solidFill>
              </a:rPr>
              <a:t>Psychologie celoživotního vývoje člověka</a:t>
            </a:r>
            <a:r>
              <a:rPr lang="cs-CZ" altLang="cs-CZ"/>
              <a:t> (70.-90. léta XX. století) // </a:t>
            </a:r>
            <a:r>
              <a:rPr lang="cs-CZ" altLang="cs-CZ">
                <a:solidFill>
                  <a:srgbClr val="A50021"/>
                </a:solidFill>
              </a:rPr>
              <a:t>vývojová věda</a:t>
            </a:r>
            <a:r>
              <a:rPr lang="cs-CZ" altLang="cs-CZ"/>
              <a:t> (po r. 2000)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Klasické teorie (např. E. Erikson)</a:t>
            </a:r>
          </a:p>
          <a:p>
            <a:pPr lvl="1">
              <a:spcBef>
                <a:spcPct val="50000"/>
              </a:spcBef>
            </a:pPr>
            <a:r>
              <a:rPr lang="cs-CZ" altLang="cs-CZ"/>
              <a:t>stádia </a:t>
            </a:r>
            <a:r>
              <a:rPr lang="en-US" altLang="cs-CZ"/>
              <a:t>&amp;</a:t>
            </a:r>
            <a:r>
              <a:rPr lang="cs-CZ" altLang="cs-CZ"/>
              <a:t> obecné principy vývoje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Novodobé teorie (např. Paul Baltes)</a:t>
            </a:r>
          </a:p>
          <a:p>
            <a:pPr lvl="1">
              <a:spcBef>
                <a:spcPct val="50000"/>
              </a:spcBef>
            </a:pPr>
            <a:r>
              <a:rPr lang="cs-CZ" altLang="cs-CZ"/>
              <a:t>procesy </a:t>
            </a:r>
            <a:r>
              <a:rPr lang="en-US" altLang="cs-CZ"/>
              <a:t>&amp;</a:t>
            </a:r>
            <a:r>
              <a:rPr lang="cs-CZ" altLang="cs-CZ"/>
              <a:t> vztahy jedinec-prostředí </a:t>
            </a:r>
            <a:r>
              <a:rPr lang="en-US" altLang="cs-CZ"/>
              <a:t>&amp; multidisciplinarita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19191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83163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buNone/>
              <a:defRPr/>
            </a:pPr>
            <a:r>
              <a:rPr lang="cs-CZ" altLang="cs-CZ" dirty="0"/>
              <a:t>Klasické teorie = stadiální</a:t>
            </a:r>
          </a:p>
          <a:p>
            <a:pPr marL="609600" indent="-609600">
              <a:buNone/>
              <a:defRPr/>
            </a:pPr>
            <a:r>
              <a:rPr lang="cs-CZ" altLang="cs-CZ" dirty="0">
                <a:cs typeface="Arial" panose="020B0604020202020204" pitchFamily="34" charset="0"/>
              </a:rPr>
              <a:t>Jean </a:t>
            </a:r>
            <a:r>
              <a:rPr lang="cs-CZ" altLang="cs-CZ" dirty="0" err="1">
                <a:cs typeface="Arial" panose="020B0604020202020204" pitchFamily="34" charset="0"/>
              </a:rPr>
              <a:t>Piaget</a:t>
            </a:r>
            <a:r>
              <a:rPr lang="cs-CZ" altLang="cs-CZ" dirty="0">
                <a:cs typeface="Arial" panose="020B0604020202020204" pitchFamily="34" charset="0"/>
              </a:rPr>
              <a:t>:</a:t>
            </a:r>
          </a:p>
          <a:p>
            <a:pPr marL="1009650" lvl="1" indent="-609600">
              <a:buNone/>
              <a:defRPr/>
            </a:pPr>
            <a:r>
              <a:rPr lang="cs-CZ" dirty="0">
                <a:cs typeface="Arial" panose="020B0604020202020204" pitchFamily="34" charset="0"/>
              </a:rPr>
              <a:t>1. Pořadí stadií je stálé a trvalé</a:t>
            </a:r>
          </a:p>
          <a:p>
            <a:pPr marL="1009650" lvl="1" indent="-609600">
              <a:buNone/>
              <a:defRPr/>
            </a:pPr>
            <a:r>
              <a:rPr lang="cs-CZ" dirty="0">
                <a:cs typeface="Arial" panose="020B0604020202020204" pitchFamily="34" charset="0"/>
              </a:rPr>
              <a:t>2. Každé stadium je charakterizováno celostní strukturou, která umožňuje vysvětlit hlavní specifické reakce.</a:t>
            </a:r>
          </a:p>
          <a:p>
            <a:pPr marL="1009650" lvl="1" indent="-609600">
              <a:buNone/>
              <a:defRPr/>
            </a:pPr>
            <a:r>
              <a:rPr lang="cs-CZ" dirty="0">
                <a:cs typeface="Arial" panose="020B0604020202020204" pitchFamily="34" charset="0"/>
              </a:rPr>
              <a:t>3. Jedno stadium (struktura) není náhradou za jiné stadium. </a:t>
            </a:r>
          </a:p>
          <a:p>
            <a:pPr marL="609600" indent="-609600">
              <a:buNone/>
              <a:defRPr/>
            </a:pPr>
            <a:r>
              <a:rPr lang="cs-CZ" altLang="cs-CZ" dirty="0" err="1">
                <a:cs typeface="Arial" panose="020B0604020202020204" pitchFamily="34" charset="0"/>
              </a:rPr>
              <a:t>Lawrence</a:t>
            </a:r>
            <a:r>
              <a:rPr lang="cs-CZ" altLang="cs-CZ" dirty="0">
                <a:cs typeface="Arial" panose="020B0604020202020204" pitchFamily="34" charset="0"/>
              </a:rPr>
              <a:t> </a:t>
            </a:r>
            <a:r>
              <a:rPr lang="cs-CZ" altLang="cs-CZ" dirty="0" err="1">
                <a:cs typeface="Arial" panose="020B0604020202020204" pitchFamily="34" charset="0"/>
              </a:rPr>
              <a:t>Kohlberg</a:t>
            </a:r>
            <a:r>
              <a:rPr lang="cs-CZ" altLang="cs-CZ" dirty="0">
                <a:cs typeface="Arial" panose="020B0604020202020204" pitchFamily="34" charset="0"/>
              </a:rPr>
              <a:t> definuje vývoj jako:</a:t>
            </a:r>
          </a:p>
          <a:p>
            <a:pPr marL="1009650" lvl="1" indent="-609600">
              <a:buNone/>
              <a:defRPr/>
            </a:pPr>
            <a:r>
              <a:rPr lang="cs-CZ" sz="2700" dirty="0">
                <a:cs typeface="Arial" panose="020B0604020202020204" pitchFamily="34" charset="0"/>
              </a:rPr>
              <a:t>1. kvalitativně odlišnou organizaci myšlení, nejde pouze o kvantitativní rozdíly;</a:t>
            </a:r>
          </a:p>
          <a:p>
            <a:pPr marL="1009650" lvl="1" indent="-609600">
              <a:buNone/>
              <a:defRPr/>
            </a:pPr>
            <a:r>
              <a:rPr lang="cs-CZ" sz="2700" dirty="0">
                <a:cs typeface="Arial" panose="020B0604020202020204" pitchFamily="34" charset="0"/>
              </a:rPr>
              <a:t>2. neměnné pořadí stadií; </a:t>
            </a:r>
          </a:p>
          <a:p>
            <a:pPr marL="1009650" lvl="1" indent="-609600">
              <a:buNone/>
              <a:defRPr/>
            </a:pPr>
            <a:r>
              <a:rPr lang="cs-CZ" sz="2700" dirty="0">
                <a:cs typeface="Arial" panose="020B0604020202020204" pitchFamily="34" charset="0"/>
              </a:rPr>
              <a:t>3. ireverzibilní (nezvratný) proces; </a:t>
            </a:r>
          </a:p>
          <a:p>
            <a:pPr marL="1009650" lvl="1" indent="-609600">
              <a:buNone/>
              <a:defRPr/>
            </a:pPr>
            <a:r>
              <a:rPr lang="cs-CZ" sz="2700" dirty="0">
                <a:cs typeface="Arial" panose="020B0604020202020204" pitchFamily="34" charset="0"/>
              </a:rPr>
              <a:t>4. kultura může urychlit anebo zpomalit postup jednotlivými stadii, ale nemůže změnit jejich kvalitu anebo pořadí;</a:t>
            </a:r>
          </a:p>
          <a:p>
            <a:pPr marL="1009650" lvl="1" indent="-609600">
              <a:buNone/>
              <a:defRPr/>
            </a:pPr>
            <a:r>
              <a:rPr lang="cs-CZ" sz="2700" dirty="0">
                <a:cs typeface="Arial" panose="020B0604020202020204" pitchFamily="34" charset="0"/>
              </a:rPr>
              <a:t>5. s postupujícími stadii se zvyšuje diferenciace, integrace a jedincova schopnost řešit konflikty </a:t>
            </a:r>
            <a:endParaRPr lang="cs-CZ" altLang="cs-CZ" sz="2700" dirty="0">
              <a:cs typeface="Arial" panose="020B0604020202020204" pitchFamily="34" charset="0"/>
            </a:endParaRPr>
          </a:p>
          <a:p>
            <a:pPr marL="609600" indent="-609600">
              <a:buNone/>
              <a:defRPr/>
            </a:pPr>
            <a:endParaRPr lang="cs-CZ" altLang="cs-CZ" dirty="0">
              <a:cs typeface="Arial" panose="020B0604020202020204" pitchFamily="34" charset="0"/>
            </a:endParaRPr>
          </a:p>
          <a:p>
            <a:pPr marL="609600" indent="-609600">
              <a:buNone/>
              <a:defRPr/>
            </a:pPr>
            <a:endParaRPr lang="cs-CZ" altLang="cs-CZ" sz="1400" dirty="0">
              <a:cs typeface="Arial" panose="020B0604020202020204" pitchFamily="34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Klasické teorie vývoje</a:t>
            </a:r>
          </a:p>
        </p:txBody>
      </p:sp>
    </p:spTree>
    <p:extLst>
      <p:ext uri="{BB962C8B-B14F-4D97-AF65-F5344CB8AC3E}">
        <p14:creationId xmlns:p14="http://schemas.microsoft.com/office/powerpoint/2010/main" val="28870837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831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dirty="0"/>
              <a:t>Duševní život člověka = činnost jednotné </a:t>
            </a:r>
            <a:r>
              <a:rPr lang="cs-CZ" altLang="cs-CZ" b="1" dirty="0"/>
              <a:t>homeostatické energetické soustavy (princip slasti)</a:t>
            </a:r>
            <a:r>
              <a:rPr lang="cs-CZ" altLang="cs-CZ" dirty="0"/>
              <a:t>, kde hlavními hybnými silami jsou </a:t>
            </a:r>
            <a:r>
              <a:rPr lang="cs-CZ" altLang="cs-CZ" b="1" dirty="0"/>
              <a:t>pudové nároky </a:t>
            </a:r>
            <a:r>
              <a:rPr lang="cs-CZ" altLang="cs-CZ" dirty="0"/>
              <a:t>organismu a funkce </a:t>
            </a:r>
            <a:r>
              <a:rPr lang="cs-CZ" altLang="cs-CZ" b="1" dirty="0"/>
              <a:t>jáských struktur</a:t>
            </a:r>
            <a:r>
              <a:rPr lang="cs-CZ" altLang="cs-CZ" dirty="0"/>
              <a:t> člověka. Tyto hybné síly jsou podle Freuda z větší části </a:t>
            </a:r>
            <a:r>
              <a:rPr lang="cs-CZ" altLang="cs-CZ" b="1" dirty="0"/>
              <a:t>nevědomé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Úrovně vědomí – </a:t>
            </a:r>
            <a:r>
              <a:rPr lang="cs-CZ" altLang="cs-CZ" sz="2600" dirty="0"/>
              <a:t>vědomí, předvědomí, nevědomí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Id, ego, superego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Sexuální pud </a:t>
            </a:r>
            <a:r>
              <a:rPr lang="en-US" altLang="cs-CZ" dirty="0"/>
              <a:t>&amp;</a:t>
            </a:r>
            <a:r>
              <a:rPr lang="cs-CZ" altLang="cs-CZ" dirty="0"/>
              <a:t> pud ega (jáský, sebezáchovný)/ pud agrese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  <a:p>
            <a:pPr marL="609600" indent="-609600">
              <a:buNone/>
              <a:defRPr/>
            </a:pPr>
            <a:endParaRPr lang="cs-CZ" altLang="cs-CZ" dirty="0">
              <a:cs typeface="Arial" panose="020B0604020202020204" pitchFamily="34" charset="0"/>
            </a:endParaRPr>
          </a:p>
          <a:p>
            <a:pPr marL="609600" indent="-609600">
              <a:buNone/>
              <a:defRPr/>
            </a:pPr>
            <a:endParaRPr lang="cs-CZ" altLang="cs-CZ" sz="1400" dirty="0">
              <a:cs typeface="Arial" panose="020B0604020202020204" pitchFamily="34" charset="0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/>
              <a:t>Klasické teorie – S. Freud</a:t>
            </a:r>
          </a:p>
        </p:txBody>
      </p:sp>
    </p:spTree>
    <p:extLst>
      <p:ext uri="{BB962C8B-B14F-4D97-AF65-F5344CB8AC3E}">
        <p14:creationId xmlns:p14="http://schemas.microsoft.com/office/powerpoint/2010/main" val="15806234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83163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altLang="cs-CZ" dirty="0"/>
              <a:t>Vývoj pudů (erogenní zóny):</a:t>
            </a:r>
          </a:p>
          <a:p>
            <a:pPr>
              <a:defRPr/>
            </a:pPr>
            <a:r>
              <a:rPr lang="cs-CZ" altLang="cs-CZ" dirty="0"/>
              <a:t>orální stadium (0 - 1)</a:t>
            </a:r>
          </a:p>
          <a:p>
            <a:pPr>
              <a:defRPr/>
            </a:pPr>
            <a:r>
              <a:rPr lang="cs-CZ" altLang="cs-CZ" dirty="0"/>
              <a:t>anální stádium (2 - 3)</a:t>
            </a:r>
          </a:p>
          <a:p>
            <a:pPr>
              <a:defRPr/>
            </a:pPr>
            <a:r>
              <a:rPr lang="cs-CZ" altLang="cs-CZ" dirty="0"/>
              <a:t>falické stádium (4 - 5)</a:t>
            </a:r>
          </a:p>
          <a:p>
            <a:pPr lvl="1">
              <a:defRPr/>
            </a:pPr>
            <a:r>
              <a:rPr lang="cs-CZ" altLang="cs-CZ" dirty="0"/>
              <a:t>Chlapci: kastrační úzkost, Oidipův komplex</a:t>
            </a:r>
          </a:p>
          <a:p>
            <a:pPr lvl="1">
              <a:defRPr/>
            </a:pPr>
            <a:r>
              <a:rPr lang="cs-CZ" altLang="cs-CZ" dirty="0"/>
              <a:t>Dívky: závidění penisu, Elektřin komplex</a:t>
            </a:r>
          </a:p>
          <a:p>
            <a:pPr lvl="1">
              <a:defRPr/>
            </a:pPr>
            <a:r>
              <a:rPr lang="cs-CZ" altLang="cs-CZ" dirty="0"/>
              <a:t>identifikace</a:t>
            </a:r>
          </a:p>
          <a:p>
            <a:pPr>
              <a:defRPr/>
            </a:pPr>
            <a:r>
              <a:rPr lang="cs-CZ" altLang="cs-CZ" dirty="0"/>
              <a:t>období latence (6 - puberta)</a:t>
            </a:r>
          </a:p>
          <a:p>
            <a:pPr>
              <a:defRPr/>
            </a:pPr>
            <a:r>
              <a:rPr lang="cs-CZ" altLang="cs-CZ" dirty="0"/>
              <a:t>genitální stádium (puberta a dále)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  <a:p>
            <a:pPr marL="609600" indent="-609600">
              <a:buNone/>
              <a:defRPr/>
            </a:pPr>
            <a:endParaRPr lang="cs-CZ" altLang="cs-CZ" dirty="0">
              <a:cs typeface="Arial" panose="020B0604020202020204" pitchFamily="34" charset="0"/>
            </a:endParaRPr>
          </a:p>
          <a:p>
            <a:pPr marL="609600" indent="-609600">
              <a:buNone/>
              <a:defRPr/>
            </a:pPr>
            <a:endParaRPr lang="cs-CZ" altLang="cs-CZ" sz="1400" dirty="0">
              <a:cs typeface="Arial" panose="020B0604020202020204" pitchFamily="34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dirty="0"/>
              <a:t>Klasické teorie – S. Freud</a:t>
            </a:r>
          </a:p>
        </p:txBody>
      </p:sp>
    </p:spTree>
    <p:extLst>
      <p:ext uri="{BB962C8B-B14F-4D97-AF65-F5344CB8AC3E}">
        <p14:creationId xmlns:p14="http://schemas.microsoft.com/office/powerpoint/2010/main" val="6848788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/>
              <a:t>Klasické teorie – E. Erikson</a:t>
            </a:r>
          </a:p>
        </p:txBody>
      </p:sp>
      <p:graphicFrame>
        <p:nvGraphicFramePr>
          <p:cNvPr id="6207" name="Group 63"/>
          <p:cNvGraphicFramePr>
            <a:graphicFrameLocks noGrp="1"/>
          </p:cNvGraphicFramePr>
          <p:nvPr>
            <p:ph type="tbl" idx="1"/>
          </p:nvPr>
        </p:nvGraphicFramePr>
        <p:xfrm>
          <a:off x="1981200" y="2211388"/>
          <a:ext cx="8229600" cy="443389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PÓLY PSYCHICKÉ KRIZE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CTNOST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důvěra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nedůvěra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naděje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autonomie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zahanbení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v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ůle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iniciativa 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vina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účelnost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snaživost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méněcennost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kompetence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identita 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zmatení rolí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věrnost/oddanost</a:t>
                      </a: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intimita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izolace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láska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generativa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stagnace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pečování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integrita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zoufalství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moudrost</a:t>
                      </a: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84" name="Text Box 49"/>
          <p:cNvSpPr txBox="1">
            <a:spLocks noChangeArrowheads="1"/>
          </p:cNvSpPr>
          <p:nvPr/>
        </p:nvSpPr>
        <p:spPr bwMode="auto">
          <a:xfrm>
            <a:off x="1919288" y="1557338"/>
            <a:ext cx="8280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600"/>
              <a:t>8 stádií vývoje, psychická krize, prvek růstu a ohrožení</a:t>
            </a:r>
          </a:p>
        </p:txBody>
      </p:sp>
    </p:spTree>
    <p:extLst>
      <p:ext uri="{BB962C8B-B14F-4D97-AF65-F5344CB8AC3E}">
        <p14:creationId xmlns:p14="http://schemas.microsoft.com/office/powerpoint/2010/main" val="488184169"/>
      </p:ext>
    </p:extLst>
  </p:cSld>
  <p:clrMapOvr>
    <a:masterClrMapping/>
  </p:clrMapOvr>
  <p:transition spd="med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Chápání pojmu rys osobnosti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psychologický slovník: rys = vrozená nebo získaná charakteristika, která je konzistentní, persistentní a stabilní. Je to cokoliv, čím se jedna osoba liší od druhé. Často může být reprezentován lineární dimenzí (B. B. Wollman, 1973)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L. W. Pervin (1993): rysy osobnosti = široké dispozice chovat se určitým způsobem, které jsou hierarchicky organizovány od specifických odpovědí až k obecným stylům psychologického fungování</a:t>
            </a:r>
          </a:p>
        </p:txBody>
      </p:sp>
    </p:spTree>
    <p:extLst>
      <p:ext uri="{BB962C8B-B14F-4D97-AF65-F5344CB8AC3E}">
        <p14:creationId xmlns:p14="http://schemas.microsoft.com/office/powerpoint/2010/main" val="26515750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83163"/>
          </a:xfrm>
        </p:spPr>
        <p:txBody>
          <a:bodyPr/>
          <a:lstStyle/>
          <a:p>
            <a:pPr marL="609600" indent="-609600">
              <a:buNone/>
            </a:pPr>
            <a:r>
              <a:rPr lang="cs-CZ" altLang="cs-CZ" sz="2400">
                <a:cs typeface="Calibri" panose="020F0502020204030204" pitchFamily="34" charset="0"/>
              </a:rPr>
              <a:t>Teorie kognitivního vývoje, </a:t>
            </a:r>
            <a:r>
              <a:rPr lang="cs-CZ" altLang="cs-CZ" sz="2400" i="1">
                <a:cs typeface="Calibri" panose="020F0502020204030204" pitchFamily="34" charset="0"/>
              </a:rPr>
              <a:t>psychologie inteligence</a:t>
            </a:r>
            <a:r>
              <a:rPr lang="cs-CZ" altLang="cs-CZ" sz="2400">
                <a:cs typeface="Calibri" panose="020F0502020204030204" pitchFamily="34" charset="0"/>
              </a:rPr>
              <a:t> </a:t>
            </a:r>
          </a:p>
          <a:p>
            <a:pPr marL="609600" indent="-609600">
              <a:buNone/>
            </a:pPr>
            <a:r>
              <a:rPr lang="cs-CZ" altLang="cs-CZ" sz="2400">
                <a:cs typeface="Calibri" panose="020F0502020204030204" pitchFamily="34" charset="0"/>
              </a:rPr>
              <a:t>Duševní vývoj - čtyři faktory: </a:t>
            </a:r>
            <a:endParaRPr lang="cs-CZ" altLang="cs-CZ" sz="2000">
              <a:cs typeface="Calibri" panose="020F0502020204030204" pitchFamily="34" charset="0"/>
            </a:endParaRPr>
          </a:p>
          <a:p>
            <a:pPr marL="609600" indent="-609600"/>
            <a:r>
              <a:rPr lang="cs-CZ" altLang="cs-CZ" sz="2000">
                <a:cs typeface="Calibri" panose="020F0502020204030204" pitchFamily="34" charset="0"/>
              </a:rPr>
              <a:t>organický růst</a:t>
            </a:r>
            <a:r>
              <a:rPr lang="cs-CZ" altLang="cs-CZ" sz="2000" b="1">
                <a:cs typeface="Calibri" panose="020F0502020204030204" pitchFamily="34" charset="0"/>
              </a:rPr>
              <a:t> </a:t>
            </a:r>
          </a:p>
          <a:p>
            <a:pPr marL="609600" indent="-609600"/>
            <a:r>
              <a:rPr lang="cs-CZ" altLang="cs-CZ" sz="2000">
                <a:cs typeface="Calibri" panose="020F0502020204030204" pitchFamily="34" charset="0"/>
              </a:rPr>
              <a:t>učení a zkušenosti </a:t>
            </a:r>
          </a:p>
          <a:p>
            <a:pPr marL="609600" indent="-609600"/>
            <a:r>
              <a:rPr lang="cs-CZ" altLang="cs-CZ" sz="2000">
                <a:cs typeface="Calibri" panose="020F0502020204030204" pitchFamily="34" charset="0"/>
              </a:rPr>
              <a:t>sociální vztahy </a:t>
            </a:r>
          </a:p>
          <a:p>
            <a:pPr marL="609600" indent="-609600"/>
            <a:r>
              <a:rPr lang="cs-CZ" altLang="cs-CZ" sz="2000">
                <a:cs typeface="Calibri" panose="020F0502020204030204" pitchFamily="34" charset="0"/>
              </a:rPr>
              <a:t>jednota činnosti vývojových faktorů</a:t>
            </a:r>
          </a:p>
          <a:p>
            <a:pPr marL="609600" indent="-609600">
              <a:buNone/>
            </a:pPr>
            <a:r>
              <a:rPr lang="cs-CZ" altLang="cs-CZ" sz="2400">
                <a:cs typeface="Calibri" panose="020F0502020204030204" pitchFamily="34" charset="0"/>
              </a:rPr>
              <a:t>Vývoj kognitivních funkcí probíhá v pěti stadiích </a:t>
            </a:r>
            <a:endParaRPr lang="cs-CZ" altLang="cs-CZ" sz="2000">
              <a:cs typeface="Calibri" panose="020F0502020204030204" pitchFamily="34" charset="0"/>
            </a:endParaRPr>
          </a:p>
          <a:p>
            <a:pPr marL="609600" indent="-609600">
              <a:buNone/>
            </a:pP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1. Senzomotorické stadium</a:t>
            </a:r>
            <a:r>
              <a:rPr lang="cs-CZ" altLang="cs-CZ" sz="2000" b="1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(do 18. měsíce života)</a:t>
            </a:r>
          </a:p>
          <a:p>
            <a:pPr marL="609600" indent="-609600">
              <a:buNone/>
            </a:pP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2. Symbolické období</a:t>
            </a:r>
            <a:r>
              <a:rPr lang="cs-CZ" altLang="cs-CZ" sz="2000" b="1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(2 až 4 roky)</a:t>
            </a:r>
          </a:p>
          <a:p>
            <a:pPr marL="609600" indent="-609600">
              <a:buNone/>
            </a:pP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3. Předoperační stadium</a:t>
            </a:r>
            <a:r>
              <a:rPr lang="cs-CZ" altLang="cs-CZ" sz="2000" b="1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(2/3 až 6/7 let)</a:t>
            </a:r>
          </a:p>
          <a:p>
            <a:pPr marL="609600" indent="-609600">
              <a:buNone/>
            </a:pP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4. Stadium konkrétních operací (7/8 až 11/12 let)</a:t>
            </a:r>
          </a:p>
          <a:p>
            <a:pPr marL="609600" indent="-609600">
              <a:buNone/>
            </a:pP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5. Období formálních operací</a:t>
            </a:r>
            <a:r>
              <a:rPr lang="cs-CZ" altLang="cs-CZ" sz="2000" b="1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>
                <a:ea typeface="Calibri" panose="020F0502020204030204" pitchFamily="34" charset="0"/>
                <a:cs typeface="Times New Roman" panose="02020603050405020304" pitchFamily="18" charset="0"/>
              </a:rPr>
              <a:t>(od 12 let)</a:t>
            </a:r>
          </a:p>
          <a:p>
            <a:pPr marL="609600" indent="-609600">
              <a:lnSpc>
                <a:spcPct val="70000"/>
              </a:lnSpc>
              <a:buNone/>
            </a:pPr>
            <a:endParaRPr lang="en-US" altLang="cs-CZ" sz="2000">
              <a:cs typeface="Arial" panose="020B0604020202020204" pitchFamily="34" charset="0"/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/>
              <a:t>Klasické teorie – J. Piaget</a:t>
            </a:r>
          </a:p>
        </p:txBody>
      </p:sp>
    </p:spTree>
    <p:extLst>
      <p:ext uri="{BB962C8B-B14F-4D97-AF65-F5344CB8AC3E}">
        <p14:creationId xmlns:p14="http://schemas.microsoft.com/office/powerpoint/2010/main" val="33703819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83163"/>
          </a:xfrm>
        </p:spPr>
        <p:txBody>
          <a:bodyPr/>
          <a:lstStyle/>
          <a:p>
            <a:pPr marL="609600" indent="-609600">
              <a:buNone/>
            </a:pPr>
            <a:r>
              <a:rPr lang="cs-CZ" altLang="cs-CZ">
                <a:cs typeface="Arial" panose="020B0604020202020204" pitchFamily="34" charset="0"/>
              </a:rPr>
              <a:t>Vývoj morálky</a:t>
            </a:r>
          </a:p>
          <a:p>
            <a:pPr marL="609600" indent="-609600">
              <a:buFontTx/>
              <a:buAutoNum type="arabicPeriod"/>
            </a:pPr>
            <a:r>
              <a:rPr lang="cs-CZ" altLang="cs-CZ">
                <a:cs typeface="Arial" panose="020B0604020202020204" pitchFamily="34" charset="0"/>
              </a:rPr>
              <a:t>Heteronomní stadium: dítě se podřizuje příkazům a pravidlům dospělých. </a:t>
            </a:r>
          </a:p>
          <a:p>
            <a:pPr marL="609600" indent="-609600">
              <a:buFontTx/>
              <a:buAutoNum type="arabicPeriod"/>
            </a:pPr>
            <a:r>
              <a:rPr lang="cs-CZ" altLang="cs-CZ">
                <a:cs typeface="Arial" panose="020B0604020202020204" pitchFamily="34" charset="0"/>
              </a:rPr>
              <a:t>Autonomní stadium: dítě zohledňuje motivy jednání lidí. </a:t>
            </a:r>
            <a:endParaRPr lang="en-US" altLang="cs-CZ">
              <a:cs typeface="Arial" panose="020B0604020202020204" pitchFamily="34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/>
              <a:t>Klasické teorie – J. Piaget</a:t>
            </a:r>
          </a:p>
        </p:txBody>
      </p:sp>
    </p:spTree>
    <p:extLst>
      <p:ext uri="{BB962C8B-B14F-4D97-AF65-F5344CB8AC3E}">
        <p14:creationId xmlns:p14="http://schemas.microsoft.com/office/powerpoint/2010/main" val="18609541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83163"/>
          </a:xfrm>
        </p:spPr>
        <p:txBody>
          <a:bodyPr/>
          <a:lstStyle/>
          <a:p>
            <a:pPr marL="609600" indent="-609600">
              <a:buNone/>
            </a:pPr>
            <a:r>
              <a:rPr lang="cs-CZ" altLang="cs-CZ" sz="2400">
                <a:cs typeface="Arial" panose="020B0604020202020204" pitchFamily="34" charset="0"/>
              </a:rPr>
              <a:t>Teorie morálního vývoje - zralé morální usuzování nevykazuje silnou souvislost s inteligencí, ale je úzce spjato s úrovní dosaženého kognitivního vývoje</a:t>
            </a:r>
          </a:p>
          <a:p>
            <a:pPr marL="609600" indent="-609600">
              <a:buNone/>
            </a:pPr>
            <a:endParaRPr lang="cs-CZ" altLang="cs-CZ" sz="240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cs-CZ" altLang="cs-CZ">
              <a:cs typeface="Arial" panose="020B0604020202020204" pitchFamily="34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/>
              <a:t>Klasické teorie – L. Kohlberg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795674"/>
              </p:ext>
            </p:extLst>
          </p:nvPr>
        </p:nvGraphicFramePr>
        <p:xfrm>
          <a:off x="1981201" y="2713926"/>
          <a:ext cx="8229599" cy="37911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54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8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96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Úroveň morálního vývoje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Orientace na…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Klíčové charakteristiky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6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Předkonvenční stadium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trest a odměnu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vnější důsledky chování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instrumentálně-relativistická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vlastní potřeby, pragmatismus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1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Konvenční stadium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interpersonální soulad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konformita, „normální“ chování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zákon a pořádek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podřízení autoritě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56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Postkonvenční stadium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společenskou smlouvu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zákony nejsou neměnné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5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univerzální etické principy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principy stojící „nad zákony“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801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83163"/>
          </a:xfrm>
        </p:spPr>
        <p:txBody>
          <a:bodyPr/>
          <a:lstStyle/>
          <a:p>
            <a:pPr marL="609600" indent="-609600">
              <a:buNone/>
            </a:pPr>
            <a:r>
              <a:rPr lang="cs-CZ" altLang="cs-CZ" sz="2400">
                <a:cs typeface="Arial" panose="020B0604020202020204" pitchFamily="34" charset="0"/>
              </a:rPr>
              <a:t>V návaznosti na Piageta a Kanta stanovil Kohlberg (1973) tři morální typy: </a:t>
            </a:r>
          </a:p>
          <a:p>
            <a:pPr marL="609600" indent="-609600">
              <a:buNone/>
            </a:pPr>
            <a:r>
              <a:rPr lang="cs-CZ" altLang="cs-CZ" sz="2400">
                <a:cs typeface="Arial" panose="020B0604020202020204" pitchFamily="34" charset="0"/>
              </a:rPr>
              <a:t>1. Heteronomní morální typ (typ A) zdůvodňuje příčiny vnějšími nařízeními, úlohy a pravidla chápe doslovně. </a:t>
            </a:r>
          </a:p>
          <a:p>
            <a:pPr marL="609600" indent="-609600">
              <a:buNone/>
            </a:pPr>
            <a:r>
              <a:rPr lang="cs-CZ" altLang="cs-CZ" sz="2400">
                <a:cs typeface="Arial" panose="020B0604020202020204" pitchFamily="34" charset="0"/>
              </a:rPr>
              <a:t>2. Autonomní typ (typ B) vystupuje jako aktivní morální činitel, bere na sebe morální zodpovědnost, aplikuje morální soudy univerzalisticky. </a:t>
            </a:r>
          </a:p>
          <a:p>
            <a:pPr marL="609600" indent="-609600">
              <a:buNone/>
            </a:pPr>
            <a:r>
              <a:rPr lang="cs-CZ" altLang="cs-CZ" sz="2400">
                <a:cs typeface="Arial" panose="020B0604020202020204" pitchFamily="34" charset="0"/>
              </a:rPr>
              <a:t>3. Relativistický typ (typ C), u kterého se objevuje relativistické myšlení. Všechny hodnoty posuzuje relativně, podle jeho názoru nemůžeme druhé lidi hodnotit.</a:t>
            </a:r>
          </a:p>
          <a:p>
            <a:pPr marL="609600" indent="-609600">
              <a:buNone/>
            </a:pPr>
            <a:endParaRPr lang="cs-CZ" altLang="cs-CZ" sz="240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cs-CZ" altLang="cs-CZ">
              <a:cs typeface="Arial" panose="020B0604020202020204" pitchFamily="34" charset="0"/>
            </a:endParaRP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/>
              <a:t>Klasické teorie – L. Kohlberg</a:t>
            </a:r>
          </a:p>
        </p:txBody>
      </p:sp>
    </p:spTree>
    <p:extLst>
      <p:ext uri="{BB962C8B-B14F-4D97-AF65-F5344CB8AC3E}">
        <p14:creationId xmlns:p14="http://schemas.microsoft.com/office/powerpoint/2010/main" val="11788367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83163"/>
          </a:xfrm>
        </p:spPr>
        <p:txBody>
          <a:bodyPr/>
          <a:lstStyle/>
          <a:p>
            <a:pPr marL="609600" indent="-609600">
              <a:buNone/>
            </a:pPr>
            <a:r>
              <a:rPr lang="cs-CZ" altLang="cs-CZ">
                <a:cs typeface="Arial" panose="020B0604020202020204" pitchFamily="34" charset="0"/>
              </a:rPr>
              <a:t>Teorie vývojových úkolů - úloha objevující se v průběhu určitého vývojového období</a:t>
            </a:r>
          </a:p>
          <a:p>
            <a:pPr marL="609600" indent="-609600">
              <a:buNone/>
            </a:pPr>
            <a:endParaRPr lang="cs-CZ" altLang="cs-CZ"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cs-CZ" altLang="cs-CZ">
                <a:cs typeface="Arial" panose="020B0604020202020204" pitchFamily="34" charset="0"/>
              </a:rPr>
              <a:t>Tři zdroje:</a:t>
            </a:r>
          </a:p>
          <a:p>
            <a:pPr marL="609600" indent="-609600">
              <a:buNone/>
            </a:pPr>
            <a:r>
              <a:rPr lang="cs-CZ" altLang="cs-CZ">
                <a:cs typeface="Arial" panose="020B0604020202020204" pitchFamily="34" charset="0"/>
              </a:rPr>
              <a:t>1. fyzické faktory (největší vliv v dětství a stáří, (např. naučit se mluvit);</a:t>
            </a:r>
          </a:p>
          <a:p>
            <a:pPr marL="609600" indent="-609600">
              <a:buNone/>
            </a:pPr>
            <a:r>
              <a:rPr lang="cs-CZ" altLang="cs-CZ">
                <a:cs typeface="Arial" panose="020B0604020202020204" pitchFamily="34" charset="0"/>
              </a:rPr>
              <a:t>2. sociální a kulturní faktory společnosti (rostoucí význam od středního dětství až po střední dospělost, např. naučit se číst);</a:t>
            </a:r>
          </a:p>
          <a:p>
            <a:pPr marL="609600" indent="-609600">
              <a:buNone/>
            </a:pPr>
            <a:r>
              <a:rPr lang="cs-CZ" altLang="cs-CZ">
                <a:cs typeface="Arial" panose="020B0604020202020204" pitchFamily="34" charset="0"/>
              </a:rPr>
              <a:t>3. osobní hodnoty a aspirace člověka (objevují se v průběhu celého života, např. výběr povolání).</a:t>
            </a:r>
          </a:p>
          <a:p>
            <a:pPr marL="609600" indent="-609600">
              <a:buNone/>
            </a:pPr>
            <a:endParaRPr lang="cs-CZ" altLang="cs-CZ">
              <a:cs typeface="Arial" panose="020B0604020202020204" pitchFamily="34" charset="0"/>
            </a:endParaRP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/>
              <a:t>Klasické teorie – R. Havighurst</a:t>
            </a:r>
          </a:p>
        </p:txBody>
      </p:sp>
    </p:spTree>
    <p:extLst>
      <p:ext uri="{BB962C8B-B14F-4D97-AF65-F5344CB8AC3E}">
        <p14:creationId xmlns:p14="http://schemas.microsoft.com/office/powerpoint/2010/main" val="1393372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52988"/>
          </a:xfrm>
        </p:spPr>
        <p:txBody>
          <a:bodyPr/>
          <a:lstStyle/>
          <a:p>
            <a:pPr marL="533400" indent="-533400">
              <a:buNone/>
              <a:defRPr/>
            </a:pPr>
            <a:r>
              <a:rPr lang="cs-CZ" altLang="cs-CZ" sz="2400" dirty="0"/>
              <a:t>Od 70. a 80. let 20. století se rozvíjejí </a:t>
            </a:r>
            <a:r>
              <a:rPr lang="cs-CZ" altLang="cs-CZ" sz="2400" dirty="0">
                <a:solidFill>
                  <a:srgbClr val="C00000"/>
                </a:solidFill>
              </a:rPr>
              <a:t>tři skupiny teorií </a:t>
            </a:r>
            <a:r>
              <a:rPr lang="cs-CZ" altLang="cs-CZ" sz="2400" dirty="0"/>
              <a:t>celoživotního vývoje člověka: </a:t>
            </a:r>
            <a:endParaRPr lang="en-US" altLang="cs-CZ" sz="2400" dirty="0"/>
          </a:p>
          <a:p>
            <a:pPr marL="533400" indent="-533400">
              <a:buFontTx/>
              <a:buAutoNum type="arabicPeriod"/>
              <a:defRPr/>
            </a:pPr>
            <a:r>
              <a:rPr lang="cs-CZ" altLang="cs-CZ" sz="2400" dirty="0"/>
              <a:t>Teorie celoživotního vývoje/</a:t>
            </a:r>
            <a:r>
              <a:rPr lang="cs-CZ" altLang="cs-CZ" sz="2400" dirty="0" err="1"/>
              <a:t>lifespanové</a:t>
            </a:r>
            <a:r>
              <a:rPr lang="cs-CZ" altLang="cs-CZ" sz="2400" dirty="0"/>
              <a:t> modely (</a:t>
            </a:r>
            <a:r>
              <a:rPr lang="en-US" altLang="cs-CZ" sz="2400" dirty="0"/>
              <a:t>P. </a:t>
            </a:r>
            <a:r>
              <a:rPr lang="cs-CZ" altLang="cs-CZ" sz="2400" dirty="0" err="1"/>
              <a:t>Baltes</a:t>
            </a:r>
            <a:r>
              <a:rPr lang="cs-CZ" altLang="cs-CZ" sz="2400" dirty="0"/>
              <a:t>, J. </a:t>
            </a:r>
            <a:r>
              <a:rPr lang="cs-CZ" altLang="cs-CZ" sz="2400" dirty="0" err="1"/>
              <a:t>Heckhausen</a:t>
            </a:r>
            <a:r>
              <a:rPr lang="cs-CZ" altLang="cs-CZ" sz="2400" dirty="0"/>
              <a:t>)</a:t>
            </a:r>
          </a:p>
          <a:p>
            <a:pPr marL="533400" indent="-533400">
              <a:buFontTx/>
              <a:buAutoNum type="arabicPeriod"/>
              <a:defRPr/>
            </a:pPr>
            <a:r>
              <a:rPr lang="cs-CZ" altLang="cs-CZ" sz="2400" dirty="0"/>
              <a:t>Teorie životní dráhy (J. G. </a:t>
            </a:r>
            <a:r>
              <a:rPr lang="cs-CZ" altLang="cs-CZ" sz="2400" dirty="0" err="1"/>
              <a:t>Elder</a:t>
            </a:r>
            <a:r>
              <a:rPr lang="cs-CZ" altLang="cs-CZ" sz="2400" dirty="0"/>
              <a:t>)</a:t>
            </a:r>
          </a:p>
          <a:p>
            <a:pPr marL="533400" indent="-533400">
              <a:buFontTx/>
              <a:buAutoNum type="arabicPeriod"/>
              <a:defRPr/>
            </a:pPr>
            <a:r>
              <a:rPr lang="cs-CZ" altLang="cs-CZ" sz="2400" dirty="0"/>
              <a:t>Teorie vývojových systémů (R. </a:t>
            </a:r>
            <a:r>
              <a:rPr lang="cs-CZ" altLang="cs-CZ" sz="2400" dirty="0" err="1"/>
              <a:t>Lerner</a:t>
            </a:r>
            <a:r>
              <a:rPr lang="cs-CZ" altLang="cs-CZ" sz="2400" dirty="0"/>
              <a:t>, D. </a:t>
            </a:r>
            <a:r>
              <a:rPr lang="cs-CZ" altLang="cs-CZ" sz="2400" dirty="0" err="1"/>
              <a:t>Magnusson</a:t>
            </a:r>
            <a:r>
              <a:rPr lang="cs-CZ" altLang="cs-CZ" sz="2400" dirty="0"/>
              <a:t>)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marL="533400" indent="-533400">
              <a:defRPr/>
            </a:pPr>
            <a:r>
              <a:rPr lang="cs-CZ" altLang="cs-CZ" sz="2400" dirty="0"/>
              <a:t>navzájem se ovlivňují</a:t>
            </a:r>
          </a:p>
          <a:p>
            <a:pPr marL="533400" indent="-533400">
              <a:defRPr/>
            </a:pPr>
            <a:r>
              <a:rPr lang="cs-CZ" altLang="cs-CZ" sz="2400" dirty="0"/>
              <a:t>společným znakem odmítání rozdílu mezi vlivem přírody nebo výchovy v lidském vývoji</a:t>
            </a:r>
          </a:p>
          <a:p>
            <a:pPr marL="533400" indent="-533400">
              <a:defRPr/>
            </a:pPr>
            <a:r>
              <a:rPr lang="cs-CZ" altLang="cs-CZ" sz="2400" dirty="0"/>
              <a:t>místo toho důraz na </a:t>
            </a:r>
            <a:r>
              <a:rPr lang="cs-CZ" altLang="cs-CZ" sz="2400" b="1" dirty="0"/>
              <a:t>vztahové</a:t>
            </a:r>
            <a:r>
              <a:rPr lang="cs-CZ" altLang="cs-CZ" sz="2400" dirty="0"/>
              <a:t> a </a:t>
            </a:r>
            <a:r>
              <a:rPr lang="cs-CZ" altLang="cs-CZ" sz="2400" b="1" dirty="0"/>
              <a:t>integrované</a:t>
            </a:r>
            <a:r>
              <a:rPr lang="cs-CZ" altLang="cs-CZ" sz="2400" dirty="0"/>
              <a:t> hledisko.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/>
              <a:t>Novodobé/moderní teorie</a:t>
            </a:r>
          </a:p>
        </p:txBody>
      </p:sp>
    </p:spTree>
    <p:extLst>
      <p:ext uri="{BB962C8B-B14F-4D97-AF65-F5344CB8AC3E}">
        <p14:creationId xmlns:p14="http://schemas.microsoft.com/office/powerpoint/2010/main" val="8154665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52988"/>
          </a:xfrm>
        </p:spPr>
        <p:txBody>
          <a:bodyPr/>
          <a:lstStyle/>
          <a:p>
            <a:pPr marL="533400" indent="-533400">
              <a:buNone/>
            </a:pPr>
            <a:r>
              <a:rPr lang="cs-CZ" altLang="cs-CZ"/>
              <a:t>Vývoj člověka v průběhu celého života ovlivňován: </a:t>
            </a:r>
            <a:endParaRPr lang="cs-CZ" altLang="cs-CZ" b="1"/>
          </a:p>
          <a:p>
            <a:pPr marL="533400" indent="-533400"/>
            <a:r>
              <a:rPr lang="cs-CZ" altLang="cs-CZ"/>
              <a:t>psychologickými charakteristikami (kognitivními, emočními nebo behaviorálními) </a:t>
            </a:r>
          </a:p>
          <a:p>
            <a:pPr marL="533400" indent="-533400"/>
            <a:r>
              <a:rPr lang="cs-CZ" altLang="cs-CZ"/>
              <a:t>kulturním a historickým prostředím (sociologické hledisko, tzv. vývojový a historický kontextualismus)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/>
        </p:spPr>
        <p:txBody>
          <a:bodyPr/>
          <a:lstStyle/>
          <a:p>
            <a:r>
              <a:rPr lang="cs-CZ" altLang="cs-CZ" sz="3600"/>
              <a:t>Paul Baltes: teorie celoživotního vývoje</a:t>
            </a:r>
          </a:p>
        </p:txBody>
      </p:sp>
    </p:spTree>
    <p:extLst>
      <p:ext uri="{BB962C8B-B14F-4D97-AF65-F5344CB8AC3E}">
        <p14:creationId xmlns:p14="http://schemas.microsoft.com/office/powerpoint/2010/main" val="15898581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56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96726270"/>
              </p:ext>
            </p:extLst>
          </p:nvPr>
        </p:nvGraphicFramePr>
        <p:xfrm>
          <a:off x="1981200" y="404814"/>
          <a:ext cx="8229600" cy="5926139"/>
        </p:xfrm>
        <a:graphic>
          <a:graphicData uri="http://schemas.openxmlformats.org/drawingml/2006/table">
            <a:tbl>
              <a:tblPr/>
              <a:tblGrid>
                <a:gridCol w="1244600">
                  <a:extLst>
                    <a:ext uri="{9D8B030D-6E8A-4147-A177-3AD203B41FA5}">
                      <a16:colId xmlns:a16="http://schemas.microsoft.com/office/drawing/2014/main" val="1530868051"/>
                    </a:ext>
                  </a:extLst>
                </a:gridCol>
                <a:gridCol w="6985000">
                  <a:extLst>
                    <a:ext uri="{9D8B030D-6E8A-4147-A177-3AD203B41FA5}">
                      <a16:colId xmlns:a16="http://schemas.microsoft.com/office/drawing/2014/main" val="353505982"/>
                    </a:ext>
                  </a:extLst>
                </a:gridCol>
              </a:tblGrid>
              <a:tr h="1714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Úroveň 1</a:t>
                      </a:r>
                      <a:endParaRPr kumimoji="0" lang="cs-CZ" altLang="cs-CZ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Biologická a kulturně-evoluční perspektiva. Jde o nejobecnější a nejvzdálenější úroveň. Vymezuje ústřední oblasti výzkumu, možnosti a normy reakcí v rámci celoživotního vývoje.</a:t>
                      </a:r>
                      <a:endParaRPr kumimoji="0" lang="cs-CZ" altLang="cs-CZ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627096"/>
                  </a:ext>
                </a:extLst>
              </a:tr>
              <a:tr h="1227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Úroveň 2</a:t>
                      </a:r>
                      <a:endParaRPr kumimoji="0" lang="cs-CZ" altLang="cs-CZ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Dynamika zisků a ztrát. Celoživotní změny v umístnění zdrojů vývoje při růstu, odolnosti nebo regulaci ztrát.</a:t>
                      </a:r>
                      <a:endParaRPr kumimoji="0" lang="cs-CZ" altLang="cs-CZ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90723"/>
                  </a:ext>
                </a:extLst>
              </a:tr>
              <a:tr h="915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Úroveň 3</a:t>
                      </a:r>
                      <a:endParaRPr kumimoji="0" lang="cs-CZ" altLang="cs-CZ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Skupina </a:t>
                      </a:r>
                      <a:r>
                        <a:rPr kumimoji="0" lang="cs-CZ" altLang="cs-CZ" sz="2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metateoretických</a:t>
                      </a:r>
                      <a:r>
                        <a:rPr kumimoji="0" lang="cs-CZ" alt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předpokladů o povaze celoživotního vývoje (viz následující slide).</a:t>
                      </a:r>
                      <a:endParaRPr kumimoji="0" lang="cs-CZ" altLang="cs-CZ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07449"/>
                  </a:ext>
                </a:extLst>
              </a:tr>
              <a:tr h="749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Úroveň 4</a:t>
                      </a:r>
                      <a:endParaRPr kumimoji="0" lang="cs-CZ" altLang="cs-CZ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SOC: příklad teorie úspěšného celoživotního vývoje.</a:t>
                      </a:r>
                      <a:endParaRPr kumimoji="0" lang="cs-CZ" altLang="cs-CZ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899123"/>
                  </a:ext>
                </a:extLst>
              </a:tr>
              <a:tr h="1319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Úroveň 5</a:t>
                      </a:r>
                      <a:endParaRPr kumimoji="0" lang="cs-CZ" altLang="cs-CZ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Lifespanové</a:t>
                      </a:r>
                      <a:r>
                        <a:rPr kumimoji="0" lang="cs-CZ" alt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teorie ve specifických funkcích a oblastech: inteligence, kognice, osobnost, </a:t>
                      </a:r>
                      <a:r>
                        <a:rPr kumimoji="0" lang="cs-CZ" altLang="cs-CZ" sz="2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Self</a:t>
                      </a:r>
                      <a:r>
                        <a:rPr kumimoji="0" lang="cs-CZ" alt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Jde o nejkonkrétnější a nejbližší úroveň.</a:t>
                      </a:r>
                      <a:endParaRPr kumimoji="0" lang="cs-CZ" altLang="cs-CZ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18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270565"/>
      </p:ext>
    </p:extLst>
  </p:cSld>
  <p:clrMapOvr>
    <a:masterClrMapping/>
  </p:clrMapOvr>
  <p:transition spd="med">
    <p:cover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tabulk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96096050"/>
              </p:ext>
            </p:extLst>
          </p:nvPr>
        </p:nvGraphicFramePr>
        <p:xfrm>
          <a:off x="1992314" y="515938"/>
          <a:ext cx="8207375" cy="58658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11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5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1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Předpoklad 1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Vývoj člověka probíhá v průběhu celého života.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Předpoklad 2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 rostoucím věkem se snižuje adaptivnost fungování člověka.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6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Předpoklad 3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 dětství a dospívání se zdroje uplatňují především v růstu. V dospělosti je jejich uplatnění zaměřeno k udržení úrovně a ke sklonku života vede k řízení ztrát.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Předpoklad 4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Vývoj je procesem selekce a optimalizace.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Předpoklad 5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Proces vývoje je tvořen dynamikou ztrát a zisků.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Předpoklad 6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Základní složkou vývoje je jeho plasticita, která sice není neomezená, ale naznačuje jeho možnosti.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6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Předpoklad 7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Vývoj je závislý na kulturně-historických podmínkách, ve kterých každý z nás žije. Je však ovlivněn i normativními a nenormativními životními událostmi.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1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Předpoklad 8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Úspěšný vývoj je výsledkem spolupráce tří komponent: selekce, optimalizace a kompenzace.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9" marR="62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11367"/>
      </p:ext>
    </p:extLst>
  </p:cSld>
  <p:clrMapOvr>
    <a:masterClrMapping/>
  </p:clrMapOvr>
  <p:transition spd="med">
    <p:cove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0"/>
            <a:ext cx="8229600" cy="59769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/>
              <a:t>Člověk je v průběhu svého vývoje ovlivňován mnoha charakteristikami</a:t>
            </a:r>
            <a:r>
              <a:rPr lang="en-US" altLang="cs-CZ" sz="2400"/>
              <a:t>;</a:t>
            </a:r>
            <a:r>
              <a:rPr lang="cs-CZ" altLang="cs-CZ" sz="24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cs-CZ" sz="2400" b="1"/>
              <a:t>T</a:t>
            </a:r>
            <a:r>
              <a:rPr lang="cs-CZ" altLang="cs-CZ" sz="2400" b="1"/>
              <a:t>ří-složkový model</a:t>
            </a:r>
            <a:r>
              <a:rPr lang="cs-CZ" altLang="cs-CZ" sz="2400"/>
              <a:t>, který propojuje individuální vývoj s rysy historických změn (Baltes, Reese a Lipsitt, 1980):</a:t>
            </a:r>
            <a:endParaRPr lang="cs-CZ" altLang="cs-CZ" sz="2400" b="1" i="1"/>
          </a:p>
          <a:p>
            <a:pPr>
              <a:lnSpc>
                <a:spcPct val="90000"/>
              </a:lnSpc>
            </a:pPr>
            <a:r>
              <a:rPr lang="cs-CZ" altLang="cs-CZ" sz="2000" b="1" i="1"/>
              <a:t>1. Normativní vlivy, které jsou ovlivněny věkem</a:t>
            </a:r>
            <a:r>
              <a:rPr lang="cs-CZ" altLang="cs-CZ" sz="2000" b="1"/>
              <a:t> </a:t>
            </a:r>
            <a:r>
              <a:rPr lang="cs-CZ" altLang="cs-CZ" sz="2000"/>
              <a:t>- biologické a environmentální charakteristiky, které souvisí s chronologickým věkem (</a:t>
            </a:r>
            <a:r>
              <a:rPr lang="cs-CZ" altLang="cs-CZ" sz="2000" b="1"/>
              <a:t>biologické</a:t>
            </a:r>
            <a:r>
              <a:rPr lang="cs-CZ" altLang="cs-CZ" sz="2000"/>
              <a:t> </a:t>
            </a:r>
            <a:r>
              <a:rPr lang="cs-CZ" altLang="cs-CZ" sz="2000" b="1"/>
              <a:t>zrání </a:t>
            </a:r>
            <a:r>
              <a:rPr lang="cs-CZ" altLang="cs-CZ" sz="2000"/>
              <a:t>a </a:t>
            </a:r>
            <a:r>
              <a:rPr lang="cs-CZ" altLang="cs-CZ" sz="2000" b="1"/>
              <a:t>socializace</a:t>
            </a:r>
            <a:r>
              <a:rPr lang="cs-CZ" altLang="cs-CZ" sz="2000"/>
              <a:t>, např. počátek školní docházky, vstup do zaměstnání...</a:t>
            </a:r>
            <a:endParaRPr lang="cs-CZ" altLang="cs-CZ" sz="2000" b="1" i="1"/>
          </a:p>
          <a:p>
            <a:pPr>
              <a:lnSpc>
                <a:spcPct val="90000"/>
              </a:lnSpc>
            </a:pPr>
            <a:r>
              <a:rPr lang="cs-CZ" altLang="cs-CZ" sz="2000" b="1" i="1"/>
              <a:t>2. Normativní vlivy, které jsou ovlivněny historickými událostmi</a:t>
            </a:r>
            <a:r>
              <a:rPr lang="cs-CZ" altLang="cs-CZ" sz="2000" b="1"/>
              <a:t> </a:t>
            </a:r>
            <a:r>
              <a:rPr lang="cs-CZ" altLang="cs-CZ" sz="2000"/>
              <a:t>- biologické a environmentální charakteristiky, které jsou spojeny s konkrétním historickým časem. Prožívá je většina jedinců z určité věkové kohorty. Jde o </a:t>
            </a:r>
            <a:r>
              <a:rPr lang="cs-CZ" altLang="cs-CZ" sz="2000" b="1"/>
              <a:t>historické události </a:t>
            </a:r>
            <a:r>
              <a:rPr lang="cs-CZ" altLang="cs-CZ" sz="2000"/>
              <a:t>(např. války) a </a:t>
            </a:r>
            <a:r>
              <a:rPr lang="cs-CZ" altLang="cs-CZ" sz="2000" b="1"/>
              <a:t>sociokulturní vývoj </a:t>
            </a:r>
            <a:r>
              <a:rPr lang="cs-CZ" altLang="cs-CZ" sz="2000"/>
              <a:t>(např. změny ve vzdělávacím systému).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b="1" i="1"/>
              <a:t>	- </a:t>
            </a:r>
            <a:r>
              <a:rPr lang="cs-CZ" altLang="cs-CZ" sz="2000"/>
              <a:t>např. „ztracená generace“ (Gertrude Stein, Ernest Hemingway)</a:t>
            </a:r>
            <a:r>
              <a:rPr lang="cs-CZ" altLang="cs-CZ" sz="2000" b="1" i="1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000" b="1" i="1"/>
              <a:t>3. Nenormativní vlivy životních událostí</a:t>
            </a:r>
            <a:r>
              <a:rPr lang="cs-CZ" altLang="cs-CZ" sz="2000" b="1"/>
              <a:t> - </a:t>
            </a:r>
            <a:r>
              <a:rPr lang="cs-CZ" altLang="cs-CZ" sz="2000"/>
              <a:t>neobjevují u většiny lidí. Když se objeví, mají tendenci se lišit v délce svého trvání nebo v úseku života, kdy se objevují (např. nemoci, rozvod, smrt partnera).</a:t>
            </a:r>
          </a:p>
        </p:txBody>
      </p:sp>
    </p:spTree>
    <p:extLst>
      <p:ext uri="{BB962C8B-B14F-4D97-AF65-F5344CB8AC3E}">
        <p14:creationId xmlns:p14="http://schemas.microsoft.com/office/powerpoint/2010/main" val="4120661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K. Balcar (1983): rysy (duševní vlastnosti) = popisné prvky osobnostní struktury</a:t>
            </a:r>
            <a:r>
              <a:rPr lang="en-US" altLang="cs-CZ"/>
              <a:t>;</a:t>
            </a:r>
            <a:r>
              <a:rPr lang="cs-CZ" altLang="cs-CZ"/>
              <a:t> hypotetické proměnné, vyvozené z pozorovaných projevů, o kterých předpokládáme, že je lze vztáhnout ke struktuře organismu a k jeho vztahům vůči prostředí. </a:t>
            </a:r>
          </a:p>
        </p:txBody>
      </p:sp>
    </p:spTree>
    <p:extLst>
      <p:ext uri="{BB962C8B-B14F-4D97-AF65-F5344CB8AC3E}">
        <p14:creationId xmlns:p14="http://schemas.microsoft.com/office/powerpoint/2010/main" val="25726103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564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Důležitost jednotlivých dimenzí se v průběhu života liší</a:t>
            </a:r>
            <a:r>
              <a:rPr lang="en-US" altLang="cs-CZ" sz="240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cs-CZ" sz="2000"/>
              <a:t>v</a:t>
            </a:r>
            <a:r>
              <a:rPr lang="cs-CZ" altLang="cs-CZ" sz="2000"/>
              <a:t>ěkově normativní vlivy významné zejména v dětství a stáří, </a:t>
            </a:r>
            <a:endParaRPr lang="en-US" altLang="cs-CZ" sz="2000"/>
          </a:p>
          <a:p>
            <a:pPr lvl="1">
              <a:lnSpc>
                <a:spcPct val="90000"/>
              </a:lnSpc>
            </a:pPr>
            <a:r>
              <a:rPr lang="cs-CZ" altLang="cs-CZ" sz="2000"/>
              <a:t>historicky normativní vlivy jsou významné především v adolescenci a následujících letech</a:t>
            </a:r>
            <a:r>
              <a:rPr lang="en-US" altLang="cs-CZ" sz="2000"/>
              <a:t>, </a:t>
            </a:r>
          </a:p>
          <a:p>
            <a:pPr lvl="1">
              <a:lnSpc>
                <a:spcPct val="90000"/>
              </a:lnSpc>
            </a:pPr>
            <a:r>
              <a:rPr lang="en-US" altLang="cs-CZ" sz="2000"/>
              <a:t>n</a:t>
            </a:r>
            <a:r>
              <a:rPr lang="cs-CZ" altLang="cs-CZ" sz="2000"/>
              <a:t>enormativní životní události jsou důležité v průběhu střední dospělosti (střední věk) a stáří a zvyšují jedinečnost životních zkušeností.</a:t>
            </a:r>
            <a:endParaRPr lang="en-US" altLang="cs-CZ" sz="2000"/>
          </a:p>
          <a:p>
            <a:pPr lvl="1">
              <a:lnSpc>
                <a:spcPct val="90000"/>
              </a:lnSpc>
            </a:pP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400"/>
              <a:t>V průběhu života se mění rozdělení zdrojů jedince: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 dětství jsou zdroje zaměřeny na růst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se zvyšujícím se věkem jedinci musí investovat stále více vnitřních i vnějších zdrojů na udržování a řízení ztrát, aby byli úspěšní v dosahování cílů</a:t>
            </a:r>
            <a:r>
              <a:rPr lang="en-US" altLang="cs-CZ" sz="2000"/>
              <a:t>;</a:t>
            </a:r>
            <a:r>
              <a:rPr lang="cs-CZ" altLang="cs-CZ" sz="2000"/>
              <a:t> ještě v průběhu dospělosti se zdroje rozdělují ve prospěch zachování, ve stáří je stále více zdrojů orientovaných na regulaci nebo řízení ztrát. </a:t>
            </a:r>
          </a:p>
        </p:txBody>
      </p:sp>
    </p:spTree>
    <p:extLst>
      <p:ext uri="{BB962C8B-B14F-4D97-AF65-F5344CB8AC3E}">
        <p14:creationId xmlns:p14="http://schemas.microsoft.com/office/powerpoint/2010/main" val="41739313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Při zkoumání adaptivního vývoje a úspěšného stárnutí vytvořil Paul B. Baltes spolu se svojí manželkou Margret M. Baltes model vývoje, který nazvali </a:t>
            </a:r>
            <a:r>
              <a:rPr lang="cs-CZ" altLang="cs-CZ" b="1"/>
              <a:t>modelem SOC</a:t>
            </a:r>
            <a:r>
              <a:rPr lang="cs-CZ" altLang="cs-CZ"/>
              <a:t>. </a:t>
            </a:r>
          </a:p>
          <a:p>
            <a:pPr>
              <a:lnSpc>
                <a:spcPct val="90000"/>
              </a:lnSpc>
            </a:pPr>
            <a:r>
              <a:rPr lang="cs-CZ" altLang="cs-CZ"/>
              <a:t>Obsahuje tři klíčové procesy, které jsou důležité pro regulaci vývoje: </a:t>
            </a:r>
            <a:r>
              <a:rPr lang="cs-CZ" altLang="cs-CZ" b="1"/>
              <a:t>selekci, optimalizaci a kompenzaci.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Tyto procesy se neobjevují jenom v lidském stárnutí, ale jsou obsaženy v každém vývojovém procesu. </a:t>
            </a:r>
          </a:p>
        </p:txBody>
      </p:sp>
    </p:spTree>
    <p:extLst>
      <p:ext uri="{BB962C8B-B14F-4D97-AF65-F5344CB8AC3E}">
        <p14:creationId xmlns:p14="http://schemas.microsoft.com/office/powerpoint/2010/main" val="26359547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Selekce </a:t>
            </a:r>
            <a:r>
              <a:rPr lang="cs-CZ" altLang="cs-CZ"/>
              <a:t>znamená výběr požadovaných cílů </a:t>
            </a:r>
          </a:p>
          <a:p>
            <a:pPr lvl="1"/>
            <a:r>
              <a:rPr lang="cs-CZ" altLang="cs-CZ" b="1"/>
              <a:t>zvolená selekce </a:t>
            </a:r>
            <a:r>
              <a:rPr lang="cs-CZ" altLang="cs-CZ"/>
              <a:t>a </a:t>
            </a:r>
            <a:r>
              <a:rPr lang="cs-CZ" altLang="cs-CZ" b="1"/>
              <a:t>selekce založená na ztrátě</a:t>
            </a:r>
          </a:p>
          <a:p>
            <a:r>
              <a:rPr lang="cs-CZ" altLang="cs-CZ" b="1"/>
              <a:t>Optimalizace </a:t>
            </a:r>
            <a:r>
              <a:rPr lang="cs-CZ" altLang="cs-CZ"/>
              <a:t>umožňuje obohacení a zvětšení zdrojů jedince, a tím vede k maximalizaci fungování ve vybraných životních oblastech </a:t>
            </a:r>
          </a:p>
          <a:p>
            <a:r>
              <a:rPr lang="cs-CZ" altLang="cs-CZ" b="1"/>
              <a:t>Kompenzace. </a:t>
            </a:r>
            <a:r>
              <a:rPr lang="cs-CZ" altLang="cs-CZ"/>
              <a:t>V průběhu života dochází u každého člověka ke snižování fyzického i kognitivního výkonu nebo omezení sociálních vztahů </a:t>
            </a:r>
            <a:r>
              <a:rPr lang="cs-CZ" altLang="cs-CZ">
                <a:sym typeface="Wingdings" panose="05000000000000000000" pitchFamily="2" charset="2"/>
              </a:rPr>
              <a:t> </a:t>
            </a:r>
            <a:r>
              <a:rPr lang="cs-CZ" altLang="cs-CZ" b="1">
                <a:sym typeface="Wingdings" panose="05000000000000000000" pitchFamily="2" charset="2"/>
              </a:rPr>
              <a:t>kompenzační procesy</a:t>
            </a:r>
            <a:r>
              <a:rPr lang="cs-CZ" altLang="cs-CZ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88556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73" name="Group 45"/>
          <p:cNvGraphicFramePr>
            <a:graphicFrameLocks noGrp="1"/>
          </p:cNvGraphicFramePr>
          <p:nvPr>
            <p:ph type="tbl" idx="1"/>
          </p:nvPr>
        </p:nvGraphicFramePr>
        <p:xfrm>
          <a:off x="1981200" y="549276"/>
          <a:ext cx="8229600" cy="562165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1763997752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163278648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3459523917"/>
                    </a:ext>
                  </a:extLst>
                </a:gridCol>
              </a:tblGrid>
              <a:tr h="1204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Selekce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(cíle/preference)</a:t>
                      </a:r>
                      <a:endParaRPr kumimoji="0" lang="cs-CZ" alt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Optimalizace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(prostředky vztahující se k cílům)</a:t>
                      </a:r>
                      <a:endParaRPr kumimoji="0" lang="cs-CZ" alt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Kompenzace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(působení proti ztrátě v prostředcích vztahujících se k cíli)</a:t>
                      </a:r>
                      <a:endParaRPr kumimoji="0" lang="cs-CZ" alt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148435"/>
                  </a:ext>
                </a:extLst>
              </a:tr>
              <a:tr h="437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Zvolená selekce: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Specifikace cílů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Systém cílů (hierarchie)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Zasazení cílů do kontextu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Cílové závazky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Selekce založená na ztrátách: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Zaměření se na nejdůležitější cíl (cíle)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Hledání nových cílů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Rekonstrukce hierarchie cílů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Přizpůsobení norem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63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Zaměření pozornosti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63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Úsilí/energie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63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Časové rozvržení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63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Cvičení schopností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63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Získávání nových schopností/zdrojů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63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Modelování úspěšných druhých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63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Motivace pro vývoj sebe sama</a:t>
                      </a:r>
                      <a:endParaRPr kumimoji="0" lang="cs-CZ" alt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zaměření pozornosti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úsilí/energie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časové rozvržení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Aktivace nepoužívaných schopností/zdrojů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Získávání nových schopností/zdrojů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Modelování úspěšných druhých, kteří používají kompenzaci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Využití vnějších pomůcek anebo pomoci jiných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Terapeutická intervence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180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425898"/>
      </p:ext>
    </p:extLst>
  </p:cSld>
  <p:clrMapOvr>
    <a:masterClrMapping/>
  </p:clrMapOvr>
  <p:transition spd="med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Pětifaktorový model osobnosti (Big </a:t>
            </a:r>
            <a:r>
              <a:rPr lang="cs-CZ" altLang="cs-CZ" sz="4000" dirty="0" err="1"/>
              <a:t>Five</a:t>
            </a:r>
            <a:r>
              <a:rPr lang="cs-CZ" altLang="cs-CZ" sz="4000" dirty="0"/>
              <a:t>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Obecná lexikální hypotéza (</a:t>
            </a:r>
            <a:r>
              <a:rPr lang="cs-CZ" altLang="cs-CZ" dirty="0" err="1"/>
              <a:t>Galton</a:t>
            </a:r>
            <a:r>
              <a:rPr lang="cs-CZ" altLang="cs-CZ" dirty="0"/>
              <a:t>, 1884, </a:t>
            </a:r>
            <a:r>
              <a:rPr lang="cs-CZ" altLang="cs-CZ" dirty="0" err="1"/>
              <a:t>Klages</a:t>
            </a:r>
            <a:r>
              <a:rPr lang="cs-CZ" altLang="cs-CZ" dirty="0"/>
              <a:t>, 1926):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nejpodstatnější individuální rozdíly jsou zachyceny v jazyce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Práce se seznamy adjektivy -- </a:t>
            </a:r>
            <a:r>
              <a:rPr lang="cs-CZ" altLang="cs-CZ" dirty="0" err="1"/>
              <a:t>Allport</a:t>
            </a:r>
            <a:r>
              <a:rPr lang="cs-CZ" altLang="cs-CZ" dirty="0"/>
              <a:t>, W. T. Norman (1967), </a:t>
            </a:r>
            <a:r>
              <a:rPr lang="cs-CZ" altLang="cs-CZ" dirty="0" err="1"/>
              <a:t>Goldberg</a:t>
            </a:r>
            <a:r>
              <a:rPr lang="cs-CZ" altLang="cs-CZ" dirty="0"/>
              <a:t> (1981), </a:t>
            </a:r>
            <a:r>
              <a:rPr lang="cs-CZ" altLang="cs-CZ" dirty="0" err="1"/>
              <a:t>McCrae</a:t>
            </a:r>
            <a:r>
              <a:rPr lang="cs-CZ" altLang="cs-CZ" dirty="0"/>
              <a:t>, </a:t>
            </a:r>
            <a:r>
              <a:rPr lang="cs-CZ" altLang="cs-CZ" dirty="0" err="1"/>
              <a:t>Costa</a:t>
            </a:r>
            <a:r>
              <a:rPr lang="cs-CZ" altLang="cs-CZ" dirty="0"/>
              <a:t> – dotazníky (NEO, NEO-FFI), </a:t>
            </a:r>
            <a:r>
              <a:rPr lang="cs-CZ" altLang="cs-CZ" dirty="0" err="1"/>
              <a:t>Hofstee</a:t>
            </a:r>
            <a:r>
              <a:rPr lang="cs-CZ" altLang="cs-CZ" dirty="0"/>
              <a:t>, De </a:t>
            </a:r>
            <a:r>
              <a:rPr lang="cs-CZ" altLang="cs-CZ" dirty="0" err="1"/>
              <a:t>Raad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Taxonomie (adjektiva, substantiva, slovesa)</a:t>
            </a:r>
          </a:p>
        </p:txBody>
      </p:sp>
    </p:spTree>
    <p:extLst>
      <p:ext uri="{BB962C8B-B14F-4D97-AF65-F5344CB8AC3E}">
        <p14:creationId xmlns:p14="http://schemas.microsoft.com/office/powerpoint/2010/main" val="2419966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buFontTx/>
              <a:buNone/>
            </a:pPr>
            <a:r>
              <a:rPr lang="cs-CZ" altLang="cs-CZ" dirty="0"/>
              <a:t>	</a:t>
            </a:r>
            <a:r>
              <a:rPr lang="cs-CZ" altLang="cs-CZ" sz="3200" dirty="0"/>
              <a:t>extraverze</a:t>
            </a:r>
          </a:p>
          <a:p>
            <a:pPr lvl="1" eaLnBrk="1" hangingPunct="1">
              <a:buFontTx/>
              <a:buNone/>
            </a:pPr>
            <a:r>
              <a:rPr lang="cs-CZ" altLang="cs-CZ" sz="3200" dirty="0"/>
              <a:t>	</a:t>
            </a:r>
            <a:r>
              <a:rPr lang="cs-CZ" altLang="cs-CZ" sz="3200" dirty="0" err="1"/>
              <a:t>neuroticismus</a:t>
            </a:r>
            <a:endParaRPr lang="cs-CZ" altLang="cs-CZ" sz="3200" dirty="0"/>
          </a:p>
          <a:p>
            <a:pPr lvl="1" eaLnBrk="1" hangingPunct="1">
              <a:buFontTx/>
              <a:buNone/>
            </a:pPr>
            <a:r>
              <a:rPr lang="cs-CZ" altLang="cs-CZ" sz="3200" dirty="0"/>
              <a:t>	svědomitost</a:t>
            </a:r>
          </a:p>
          <a:p>
            <a:pPr lvl="1" eaLnBrk="1" hangingPunct="1">
              <a:buFontTx/>
              <a:buNone/>
            </a:pPr>
            <a:r>
              <a:rPr lang="cs-CZ" altLang="cs-CZ" sz="3200" dirty="0"/>
              <a:t>	přívětivost</a:t>
            </a:r>
          </a:p>
          <a:p>
            <a:pPr lvl="1" eaLnBrk="1" hangingPunct="1">
              <a:buFontTx/>
              <a:buNone/>
            </a:pPr>
            <a:r>
              <a:rPr lang="cs-CZ" altLang="cs-CZ" sz="3200" dirty="0"/>
              <a:t>	otevřenost novým zkušenostem</a:t>
            </a:r>
          </a:p>
          <a:p>
            <a:pPr lvl="1" eaLnBrk="1" hangingPunct="1">
              <a:buFontTx/>
              <a:buNone/>
            </a:pPr>
            <a:endParaRPr lang="cs-CZ" altLang="cs-CZ" sz="3200" dirty="0"/>
          </a:p>
          <a:p>
            <a:r>
              <a:rPr lang="cs-CZ" altLang="cs-CZ" dirty="0"/>
              <a:t>Současnost: pětifaktorová </a:t>
            </a:r>
            <a:r>
              <a:rPr lang="cs-CZ" altLang="cs-CZ" u="sng" dirty="0"/>
              <a:t>teorie </a:t>
            </a:r>
            <a:r>
              <a:rPr lang="cs-CZ" altLang="cs-CZ" dirty="0"/>
              <a:t>osobnosti (</a:t>
            </a:r>
            <a:r>
              <a:rPr lang="cs-CZ" altLang="cs-CZ" dirty="0" err="1"/>
              <a:t>McCrae</a:t>
            </a:r>
            <a:r>
              <a:rPr lang="cs-CZ" altLang="cs-CZ" dirty="0"/>
              <a:t>, </a:t>
            </a:r>
            <a:r>
              <a:rPr lang="cs-CZ" altLang="cs-CZ" dirty="0" err="1"/>
              <a:t>Costa</a:t>
            </a:r>
            <a:r>
              <a:rPr lang="cs-CZ" altLang="cs-CZ" dirty="0"/>
              <a:t>, 1999)</a:t>
            </a:r>
          </a:p>
          <a:p>
            <a:pPr lvl="1" eaLnBrk="1" hangingPunct="1">
              <a:buFontTx/>
              <a:buNone/>
            </a:pPr>
            <a:endParaRPr lang="cs-CZ" altLang="cs-CZ" sz="3200" dirty="0"/>
          </a:p>
          <a:p>
            <a:pPr lvl="1" eaLnBrk="1" hangingPunct="1">
              <a:buFontTx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543557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/>
              <a:t>Osobnost</a:t>
            </a:r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60000">
            <a:off x="969963" y="85726"/>
            <a:ext cx="10147301" cy="6696075"/>
          </a:xfrm>
        </p:spPr>
      </p:pic>
      <p:sp>
        <p:nvSpPr>
          <p:cNvPr id="2" name="Obdélník 1"/>
          <p:cNvSpPr/>
          <p:nvPr/>
        </p:nvSpPr>
        <p:spPr>
          <a:xfrm>
            <a:off x="8153400" y="4572000"/>
            <a:ext cx="1981200" cy="1295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8496300" y="4899025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Personal narratives</a:t>
            </a:r>
          </a:p>
        </p:txBody>
      </p:sp>
    </p:spTree>
    <p:extLst>
      <p:ext uri="{BB962C8B-B14F-4D97-AF65-F5344CB8AC3E}">
        <p14:creationId xmlns:p14="http://schemas.microsoft.com/office/powerpoint/2010/main" val="3520239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Osobnost_PH1212</Template>
  <TotalTime>0</TotalTime>
  <Words>4266</Words>
  <Application>Microsoft Office PowerPoint</Application>
  <PresentationFormat>Širokoúhlá obrazovka</PresentationFormat>
  <Paragraphs>457</Paragraphs>
  <Slides>63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8" baseType="lpstr">
      <vt:lpstr>Arial</vt:lpstr>
      <vt:lpstr>Calibri</vt:lpstr>
      <vt:lpstr>Calibri Light</vt:lpstr>
      <vt:lpstr>Times New Roman</vt:lpstr>
      <vt:lpstr>Motiv Office</vt:lpstr>
      <vt:lpstr>Psychologie osobnosti</vt:lpstr>
      <vt:lpstr>Definice osobnosti </vt:lpstr>
      <vt:lpstr>Osobnost</vt:lpstr>
      <vt:lpstr>Rysy osobnosti</vt:lpstr>
      <vt:lpstr>Chápání pojmu rys osobnosti</vt:lpstr>
      <vt:lpstr>Prezentace aplikace PowerPoint</vt:lpstr>
      <vt:lpstr>Pětifaktorový model osobnosti (Big Five)</vt:lpstr>
      <vt:lpstr>Prezentace aplikace PowerPoint</vt:lpstr>
      <vt:lpstr>Osobnost</vt:lpstr>
      <vt:lpstr>Sebepojetí, Self</vt:lpstr>
      <vt:lpstr>Prezentace aplikace PowerPoint</vt:lpstr>
      <vt:lpstr>Prezentace aplikace PowerPoint</vt:lpstr>
      <vt:lpstr>Prezentace aplikace PowerPoint</vt:lpstr>
      <vt:lpstr>Já jako subjekt činnosti </vt:lpstr>
      <vt:lpstr>Prezentace aplikace PowerPoint</vt:lpstr>
      <vt:lpstr>Prezentace aplikace PowerPoint</vt:lpstr>
      <vt:lpstr>Sebepojetí</vt:lpstr>
      <vt:lpstr>Kognitivní aspekt Já</vt:lpstr>
      <vt:lpstr>Prezentace aplikace PowerPoint</vt:lpstr>
      <vt:lpstr>Emoční aspekt Já</vt:lpstr>
      <vt:lpstr>Prezentace aplikace PowerPoint</vt:lpstr>
      <vt:lpstr>Prezentace aplikace PowerPoint</vt:lpstr>
      <vt:lpstr>Konativní (behaviorální) aspekt Já</vt:lpstr>
      <vt:lpstr>Prezentace aplikace PowerPoint</vt:lpstr>
      <vt:lpstr>Prezentace aplikace PowerPoint</vt:lpstr>
      <vt:lpstr>Aspekty sebepojetí jako celku</vt:lpstr>
      <vt:lpstr>MOTIVACE</vt:lpstr>
      <vt:lpstr>Prezentace aplikace PowerPoint</vt:lpstr>
      <vt:lpstr>Prezentace aplikace PowerPoint</vt:lpstr>
      <vt:lpstr>Motiv jako stav a rys (tématem ps. osobnosti motiv jako rys) </vt:lpstr>
      <vt:lpstr>Prezentace aplikace PowerPoint</vt:lpstr>
      <vt:lpstr>Motivace jako proces</vt:lpstr>
      <vt:lpstr>Heckhausenův Rubikon model čtyř fází jednání</vt:lpstr>
      <vt:lpstr>Prezentace aplikace PowerPoint</vt:lpstr>
      <vt:lpstr>Motivační systém osobnosti</vt:lpstr>
      <vt:lpstr>Prezentace aplikace PowerPoint</vt:lpstr>
      <vt:lpstr>Implicitní motivy velká trojka motivů - výkonu, moci a afiliace</vt:lpstr>
      <vt:lpstr>Prezentace aplikace PowerPoint</vt:lpstr>
      <vt:lpstr>Prezentace aplikace PowerPoint</vt:lpstr>
      <vt:lpstr>Explicitní motivy </vt:lpstr>
      <vt:lpstr>Prezentace aplikace PowerPoint</vt:lpstr>
      <vt:lpstr>Prezentace aplikace PowerPoint</vt:lpstr>
      <vt:lpstr>Vztahy implicitní-explicitní motivace </vt:lpstr>
      <vt:lpstr>Prezentace aplikace PowerPoint</vt:lpstr>
      <vt:lpstr>Vývoj osobnosti</vt:lpstr>
      <vt:lpstr>Klasické teorie vývoje</vt:lpstr>
      <vt:lpstr>Klasické teorie – S. Freud</vt:lpstr>
      <vt:lpstr>Klasické teorie – S. Freud</vt:lpstr>
      <vt:lpstr>Klasické teorie – E. Erikson</vt:lpstr>
      <vt:lpstr>Klasické teorie – J. Piaget</vt:lpstr>
      <vt:lpstr>Klasické teorie – J. Piaget</vt:lpstr>
      <vt:lpstr>Klasické teorie – L. Kohlberg</vt:lpstr>
      <vt:lpstr>Klasické teorie – L. Kohlberg</vt:lpstr>
      <vt:lpstr>Klasické teorie – R. Havighurst</vt:lpstr>
      <vt:lpstr>Novodobé/moderní teorie</vt:lpstr>
      <vt:lpstr>Paul Baltes: teorie celoživotního vývoje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osobnosti</dc:title>
  <dc:creator>Marek Blatný</dc:creator>
  <cp:lastModifiedBy>Marek Blatný</cp:lastModifiedBy>
  <cp:revision>9</cp:revision>
  <dcterms:created xsi:type="dcterms:W3CDTF">2020-03-30T11:07:39Z</dcterms:created>
  <dcterms:modified xsi:type="dcterms:W3CDTF">2021-04-27T11:25:18Z</dcterms:modified>
</cp:coreProperties>
</file>