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7" r:id="rId3"/>
    <p:sldId id="297" r:id="rId4"/>
    <p:sldId id="261" r:id="rId5"/>
    <p:sldId id="262" r:id="rId6"/>
    <p:sldId id="263" r:id="rId7"/>
    <p:sldId id="294" r:id="rId8"/>
    <p:sldId id="316" r:id="rId9"/>
    <p:sldId id="264" r:id="rId10"/>
    <p:sldId id="298" r:id="rId11"/>
    <p:sldId id="299" r:id="rId12"/>
    <p:sldId id="300" r:id="rId13"/>
    <p:sldId id="301" r:id="rId14"/>
    <p:sldId id="268" r:id="rId15"/>
    <p:sldId id="269" r:id="rId16"/>
    <p:sldId id="303" r:id="rId17"/>
    <p:sldId id="317" r:id="rId18"/>
    <p:sldId id="321" r:id="rId19"/>
    <p:sldId id="272" r:id="rId20"/>
    <p:sldId id="322" r:id="rId21"/>
    <p:sldId id="273" r:id="rId22"/>
    <p:sldId id="304" r:id="rId23"/>
    <p:sldId id="275" r:id="rId24"/>
    <p:sldId id="276" r:id="rId25"/>
    <p:sldId id="305" r:id="rId26"/>
    <p:sldId id="306" r:id="rId27"/>
    <p:sldId id="320" r:id="rId28"/>
    <p:sldId id="319" r:id="rId29"/>
    <p:sldId id="307" r:id="rId30"/>
    <p:sldId id="323" r:id="rId31"/>
    <p:sldId id="280" r:id="rId32"/>
    <p:sldId id="308" r:id="rId33"/>
    <p:sldId id="309" r:id="rId34"/>
    <p:sldId id="284" r:id="rId35"/>
    <p:sldId id="285" r:id="rId36"/>
    <p:sldId id="310" r:id="rId37"/>
    <p:sldId id="295" r:id="rId38"/>
    <p:sldId id="296" r:id="rId39"/>
    <p:sldId id="311" r:id="rId40"/>
    <p:sldId id="312" r:id="rId41"/>
    <p:sldId id="313" r:id="rId42"/>
    <p:sldId id="314" r:id="rId43"/>
    <p:sldId id="315" r:id="rId44"/>
    <p:sldId id="325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65AA-8F9A-4D4C-8DED-F894A907E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A4F905-E755-456B-9E8C-C1988594C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8D7BA-4AA3-4A3D-A578-E64B6D6B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6A4668-7DE8-4EEE-8E96-B3B8D9DB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C3C462-AD8C-429A-B262-B0E1EFD5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0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F0179-2DCE-45A8-8FB9-8C26AA43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B0E328-7EED-4A1B-8C13-9EED90D75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26EA44-033E-4598-88CD-42757B4B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4BCDA-852B-4004-AD70-CF3B379F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B80EA8-1EAD-4FFA-9492-6CB7D6E5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EA2A49-F806-4867-9E79-927CF4F3C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77E7E0-BEAE-41E1-BA87-C6FF2D090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19C63C-1C86-4BED-82B1-89289BC1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DE38C8-5EE3-4420-857B-1A94281C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A1D2BE-E8D5-4D16-9E68-5ABB06B6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0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D4515-73B2-4961-A2EF-DAC904F9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9D863-6029-4AC7-8C66-740A3615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AA69F8-2F8E-4613-8CDD-ED6FB4D7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FEAD73-469B-4095-86B6-0FA0E0F1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807DA3-6A3A-4423-BBA3-7341D102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7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0755C-EE8E-4975-BCB9-0FE96674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1187FD-2FC3-43E8-A546-A6B83C74B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CB3C92-E4C5-49E4-A9F4-B19117B0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B670AA-79D3-4E37-829A-05D5A089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B6E1CB-5824-4ADB-AA2F-417683A2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6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B2EF2-2C96-4FAD-8B84-C1A93934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9D240-F11D-4344-ADFB-58CF12593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40A735-87B9-41E3-9479-A59FA9BEF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4FE185-45BF-4203-B782-EFB6716D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65F828-7BA6-46AC-8C49-9E9D4B06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5C41AB-0487-4E6A-B07B-25C6B6BE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60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3B850-A61E-444D-A264-2CA38E14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A4E22E-1870-4DE2-836A-EEEA1843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F506D3-4F7D-42F5-A706-98639F0F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3D9E73-848C-4A98-9B95-0BA17C2B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96ABC2-8D26-4623-A31B-41565DC15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698E28-A289-4F6C-B1B3-29B00529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07D6DA-E078-4067-AABC-1426905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7BADE2-9D5B-4DC7-A16C-1746EF24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A8589-19F0-4994-B039-47F82745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794ABEE-5A7F-4DAA-A0B9-0CED70D2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B82BF6-CC49-4AF3-8132-9E48E81A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D11B78-2569-42A6-A673-C773B5D4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44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0464B4-D9E9-441D-AE8D-ECA19223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E5561D-FB37-4B20-AF05-C0F32657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730D0-E251-4650-A597-1F3BBE5F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32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AC718-E2FF-4FAC-BD2F-9C644484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87008-AC41-4018-9A72-2165F558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D6C945-6575-4E18-ADAF-6305FE8F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01868-15BC-4782-8093-D17EAF58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858B72-617E-4626-BC76-8C15ED36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69AC4A-440A-489D-98DD-25D36DA5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12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A23B5-FE32-4785-A554-4F00E67B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1F3946-1F6A-42F2-A0DA-4296325FF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752D8-A3E8-4A1D-98C1-07650F44A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94310F-7486-4F31-A718-A7180999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1C5CA3-7304-4271-B734-F9812A18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189E2E-848E-4C7A-93B2-685E6115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9EAC5F3-0C24-45E2-9B61-69D313D8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E66136-3FB9-40D9-875D-B9399A29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CE5C01-037B-4625-86E1-437BB2878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FB08-3D82-489E-A807-0F6A396D877D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ADAC7-E3C1-4171-879F-453EC9A77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34BFA-FE4F-4C6E-AA4D-59AB7AB7A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9927-558D-4AB2-9EFA-2C130AFA5E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5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F79FBF-537D-4680-8BE9-7EFBA3999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rgbClr val="FFFFFF"/>
                </a:solidFill>
              </a:rPr>
              <a:t>KULTURA CUKRU</a:t>
            </a:r>
            <a:br>
              <a:rPr lang="cs-CZ" sz="4800" dirty="0">
                <a:solidFill>
                  <a:srgbClr val="FFFFFF"/>
                </a:solidFill>
              </a:rPr>
            </a:br>
            <a:br>
              <a:rPr lang="cs-CZ" sz="4800" dirty="0">
                <a:solidFill>
                  <a:srgbClr val="FFFFFF"/>
                </a:solidFill>
              </a:rPr>
            </a:br>
            <a:r>
              <a:rPr lang="cs-CZ" sz="4800" dirty="0">
                <a:solidFill>
                  <a:srgbClr val="FFFFFF"/>
                </a:solidFill>
              </a:rPr>
              <a:t>SNAHY O FRANCOUZSKOU A HOLANDSKOU KOLONIZACI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7D56624-A24D-4A21-A58C-20DB1EB4E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(2.polovina 16. století – 17. století)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0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1281C9-1D37-4B99-9DEA-EB5DCFDD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cs-CZ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Santidade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33698D-CAD9-49B8-A872-5EC77BA7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84400"/>
            <a:ext cx="9724031" cy="43790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Koncem</a:t>
            </a:r>
            <a:r>
              <a:rPr lang="en-US" sz="2000" dirty="0"/>
              <a:t> 16. </a:t>
            </a:r>
            <a:r>
              <a:rPr lang="en-US" sz="2000" dirty="0" err="1"/>
              <a:t>století</a:t>
            </a:r>
            <a:r>
              <a:rPr lang="en-US" sz="2000" dirty="0"/>
              <a:t> </a:t>
            </a:r>
            <a:r>
              <a:rPr lang="en-US" sz="2000" dirty="0" err="1"/>
              <a:t>docházelo</a:t>
            </a:r>
            <a:r>
              <a:rPr lang="en-US" sz="2000" dirty="0"/>
              <a:t> k </a:t>
            </a: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dál</a:t>
            </a:r>
            <a:r>
              <a:rPr lang="en-US" sz="2000" dirty="0"/>
              <a:t> </a:t>
            </a:r>
            <a:r>
              <a:rPr lang="en-US" sz="2000" dirty="0" err="1"/>
              <a:t>větším</a:t>
            </a:r>
            <a:r>
              <a:rPr lang="en-US" sz="2000" dirty="0"/>
              <a:t> </a:t>
            </a:r>
            <a:r>
              <a:rPr lang="en-US" sz="2000" dirty="0" err="1"/>
              <a:t>střetům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cs-CZ" sz="2000" dirty="0"/>
              <a:t>domorodci</a:t>
            </a:r>
            <a:r>
              <a:rPr lang="en-US" sz="2000" dirty="0"/>
              <a:t> a </a:t>
            </a:r>
            <a:r>
              <a:rPr lang="en-US" sz="2000" dirty="0" err="1"/>
              <a:t>kolonizátory</a:t>
            </a:r>
            <a:r>
              <a:rPr lang="en-US" sz="20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	– </a:t>
            </a:r>
            <a:r>
              <a:rPr lang="en-US" sz="2000" dirty="0" err="1"/>
              <a:t>docházelo</a:t>
            </a:r>
            <a:r>
              <a:rPr lang="en-US" sz="2000" dirty="0"/>
              <a:t> k </a:t>
            </a:r>
            <a:r>
              <a:rPr lang="en-US" sz="2000" dirty="0" err="1"/>
              <a:t>četným</a:t>
            </a:r>
            <a:r>
              <a:rPr lang="en-US" sz="2000" dirty="0"/>
              <a:t> </a:t>
            </a:r>
            <a:r>
              <a:rPr lang="en-US" sz="2000" dirty="0" err="1"/>
              <a:t>povstáním</a:t>
            </a:r>
            <a:r>
              <a:rPr lang="en-US" sz="2000" dirty="0"/>
              <a:t> „</a:t>
            </a:r>
            <a:r>
              <a:rPr lang="en-US" sz="2000" i="1" dirty="0" err="1"/>
              <a:t>Santidade</a:t>
            </a:r>
            <a:r>
              <a:rPr lang="en-US" sz="2000" dirty="0"/>
              <a:t>“ </a:t>
            </a:r>
            <a:r>
              <a:rPr lang="cs-CZ" sz="2000" dirty="0"/>
              <a:t>(</a:t>
            </a:r>
            <a:r>
              <a:rPr lang="cs-CZ" sz="2000" dirty="0" err="1"/>
              <a:t>santo</a:t>
            </a:r>
            <a:r>
              <a:rPr lang="cs-CZ" sz="2000" dirty="0"/>
              <a:t> = svatý)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/>
              <a:t>–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živena</a:t>
            </a:r>
            <a:r>
              <a:rPr lang="en-US" sz="2000" dirty="0"/>
              <a:t> </a:t>
            </a:r>
            <a:r>
              <a:rPr lang="en-US" sz="2000" b="1" dirty="0" err="1"/>
              <a:t>synkretickým</a:t>
            </a:r>
            <a:r>
              <a:rPr lang="en-US" sz="2000" b="1" dirty="0"/>
              <a:t> </a:t>
            </a:r>
            <a:r>
              <a:rPr lang="en-US" sz="2000" b="1" dirty="0" err="1"/>
              <a:t>mesianistickým</a:t>
            </a:r>
            <a:r>
              <a:rPr lang="en-US" sz="2000" b="1" dirty="0"/>
              <a:t> </a:t>
            </a:r>
            <a:r>
              <a:rPr lang="en-US" sz="2000" b="1" dirty="0" err="1"/>
              <a:t>kultem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sliboval</a:t>
            </a:r>
            <a:r>
              <a:rPr lang="en-US" sz="2000" dirty="0"/>
              <a:t> </a:t>
            </a:r>
            <a:r>
              <a:rPr lang="en-US" sz="2000" dirty="0" err="1"/>
              <a:t>konec</a:t>
            </a:r>
            <a:r>
              <a:rPr lang="en-US" sz="2000" dirty="0"/>
              <a:t> </a:t>
            </a:r>
            <a:r>
              <a:rPr lang="en-US" sz="2000" dirty="0" err="1"/>
              <a:t>otroctví</a:t>
            </a:r>
            <a:r>
              <a:rPr lang="en-US" sz="2000" dirty="0"/>
              <a:t> a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 </a:t>
            </a:r>
            <a:r>
              <a:rPr lang="cs-CZ" sz="2000" dirty="0"/>
              <a:t>	   </a:t>
            </a:r>
            <a:r>
              <a:rPr lang="en-US" sz="2000" dirty="0" err="1"/>
              <a:t>konec</a:t>
            </a:r>
            <a:r>
              <a:rPr lang="en-US" sz="2000" dirty="0"/>
              <a:t> </a:t>
            </a:r>
            <a:r>
              <a:rPr lang="en-US" sz="2000" dirty="0" err="1"/>
              <a:t>nadvlády</a:t>
            </a:r>
            <a:r>
              <a:rPr lang="en-US" sz="2000" dirty="0"/>
              <a:t> </a:t>
            </a:r>
            <a:r>
              <a:rPr lang="en-US" sz="2000" dirty="0" err="1"/>
              <a:t>bílých</a:t>
            </a:r>
            <a:r>
              <a:rPr lang="en-US" sz="2000" dirty="0"/>
              <a:t> </a:t>
            </a:r>
            <a:r>
              <a:rPr lang="cs-CZ" sz="2000" dirty="0"/>
              <a:t>kolonizátorů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</a:t>
            </a:r>
            <a:r>
              <a:rPr lang="en-US" sz="2000" dirty="0"/>
              <a:t>– </a:t>
            </a:r>
            <a:r>
              <a:rPr lang="en-US" sz="2000" dirty="0" err="1"/>
              <a:t>časem</a:t>
            </a:r>
            <a:r>
              <a:rPr lang="en-US" sz="2000" dirty="0"/>
              <a:t> se </a:t>
            </a:r>
            <a:r>
              <a:rPr lang="en-US" sz="2000" dirty="0" err="1"/>
              <a:t>tyto</a:t>
            </a:r>
            <a:r>
              <a:rPr lang="en-US" sz="2000" dirty="0"/>
              <a:t> </a:t>
            </a:r>
            <a:r>
              <a:rPr lang="en-US" sz="2000" dirty="0" err="1"/>
              <a:t>rituály</a:t>
            </a:r>
            <a:r>
              <a:rPr lang="en-US" sz="2000" dirty="0"/>
              <a:t> </a:t>
            </a:r>
            <a:r>
              <a:rPr lang="en-US" sz="2000" dirty="0" err="1"/>
              <a:t>stávaly</a:t>
            </a:r>
            <a:r>
              <a:rPr lang="en-US" sz="2000" dirty="0"/>
              <a:t> </a:t>
            </a:r>
            <a:r>
              <a:rPr lang="en-US" sz="2000" dirty="0" err="1"/>
              <a:t>otevřeně</a:t>
            </a:r>
            <a:r>
              <a:rPr lang="en-US" sz="2000" dirty="0"/>
              <a:t> </a:t>
            </a:r>
            <a:r>
              <a:rPr lang="en-US" sz="2000" dirty="0" err="1"/>
              <a:t>proti-portugalské</a:t>
            </a:r>
            <a:r>
              <a:rPr lang="en-US" sz="2000" dirty="0"/>
              <a:t> a </a:t>
            </a:r>
            <a:r>
              <a:rPr lang="en-US" sz="2000" dirty="0" err="1"/>
              <a:t>proti-kolonialistické</a:t>
            </a:r>
            <a:r>
              <a:rPr lang="en-US" sz="2000" dirty="0"/>
              <a:t>.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Příležitostně</a:t>
            </a:r>
            <a:r>
              <a:rPr lang="en-US" sz="2000" dirty="0"/>
              <a:t> se </a:t>
            </a:r>
            <a:r>
              <a:rPr lang="en-US" sz="2000" dirty="0" err="1"/>
              <a:t>výbojné</a:t>
            </a:r>
            <a:r>
              <a:rPr lang="en-US" sz="2000" dirty="0"/>
              <a:t> </a:t>
            </a:r>
            <a:r>
              <a:rPr lang="en-US" sz="2000" dirty="0" err="1"/>
              <a:t>vzpoury</a:t>
            </a:r>
            <a:r>
              <a:rPr lang="en-US" sz="2000" dirty="0"/>
              <a:t> </a:t>
            </a:r>
            <a:r>
              <a:rPr lang="en-US" sz="2000" dirty="0" err="1"/>
              <a:t>zaměřovaly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přímo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třtinovým</a:t>
            </a:r>
            <a:r>
              <a:rPr lang="en-US" sz="2000" dirty="0"/>
              <a:t> </a:t>
            </a:r>
            <a:r>
              <a:rPr lang="en-US" sz="2000" dirty="0" err="1"/>
              <a:t>plantážím</a:t>
            </a:r>
            <a:r>
              <a:rPr lang="en-US" sz="2000" dirty="0"/>
              <a:t> a </a:t>
            </a:r>
            <a:r>
              <a:rPr lang="en-US" sz="2000" dirty="0" err="1"/>
              <a:t>vzbouřenci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	</a:t>
            </a:r>
            <a:r>
              <a:rPr lang="en-US" sz="2000" dirty="0" err="1"/>
              <a:t>přibírali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svou</a:t>
            </a:r>
            <a:r>
              <a:rPr lang="en-US" sz="2000" dirty="0"/>
              <a:t> </a:t>
            </a:r>
            <a:r>
              <a:rPr lang="en-US" sz="2000" dirty="0" err="1"/>
              <a:t>stranu</a:t>
            </a:r>
            <a:r>
              <a:rPr lang="en-US" sz="2000" dirty="0"/>
              <a:t> </a:t>
            </a:r>
            <a:r>
              <a:rPr lang="cs-CZ" sz="2000" dirty="0"/>
              <a:t>i </a:t>
            </a:r>
            <a:r>
              <a:rPr lang="en-US" sz="2000" dirty="0" err="1"/>
              <a:t>černé</a:t>
            </a:r>
            <a:r>
              <a:rPr lang="en-US" sz="2000" dirty="0"/>
              <a:t> </a:t>
            </a:r>
            <a:r>
              <a:rPr lang="en-US" sz="2000" dirty="0" err="1"/>
              <a:t>otroky</a:t>
            </a:r>
            <a:r>
              <a:rPr lang="en-US" sz="2000" dirty="0"/>
              <a:t>.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Od </a:t>
            </a:r>
            <a:r>
              <a:rPr lang="en-US" sz="2000" dirty="0" err="1"/>
              <a:t>roku</a:t>
            </a:r>
            <a:r>
              <a:rPr lang="en-US" sz="2000" dirty="0"/>
              <a:t> 1613 </a:t>
            </a:r>
            <a:r>
              <a:rPr lang="en-US" sz="2000" dirty="0" err="1"/>
              <a:t>portugalská</a:t>
            </a:r>
            <a:r>
              <a:rPr lang="en-US" sz="2000" dirty="0"/>
              <a:t> metropole </a:t>
            </a:r>
            <a:r>
              <a:rPr lang="en-US" sz="2000" dirty="0" err="1"/>
              <a:t>začala</a:t>
            </a:r>
            <a:r>
              <a:rPr lang="en-US" sz="2000" dirty="0"/>
              <a:t> </a:t>
            </a:r>
            <a:r>
              <a:rPr lang="en-US" sz="2000" dirty="0" err="1"/>
              <a:t>vysílat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vojáky</a:t>
            </a:r>
            <a:r>
              <a:rPr lang="en-US" sz="2000" dirty="0"/>
              <a:t> k </a:t>
            </a:r>
            <a:r>
              <a:rPr lang="en-US" sz="2000" dirty="0" err="1"/>
              <a:t>potlačení</a:t>
            </a:r>
            <a:r>
              <a:rPr lang="en-US" sz="2000" dirty="0"/>
              <a:t> </a:t>
            </a:r>
            <a:r>
              <a:rPr lang="en-US" sz="2000" dirty="0" err="1"/>
              <a:t>nepokojů</a:t>
            </a:r>
            <a:r>
              <a:rPr lang="en-US" sz="2000" dirty="0"/>
              <a:t> a po </a:t>
            </a:r>
            <a:r>
              <a:rPr lang="en-US" sz="2000" dirty="0" err="1"/>
              <a:t>roce</a:t>
            </a:r>
            <a:r>
              <a:rPr lang="en-US" sz="2000" dirty="0"/>
              <a:t> 1628 se o </a:t>
            </a:r>
            <a:r>
              <a:rPr lang="en-US" sz="2000" dirty="0" err="1"/>
              <a:t>nich</a:t>
            </a:r>
            <a:r>
              <a:rPr lang="en-US" sz="2000" dirty="0"/>
              <a:t> </a:t>
            </a:r>
            <a:r>
              <a:rPr lang="en-US" sz="2000" dirty="0" err="1"/>
              <a:t>již</a:t>
            </a:r>
            <a:r>
              <a:rPr lang="en-US" sz="2000" dirty="0"/>
              <a:t>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nemluví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05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D0B383-A8B0-4F50-83C4-F1BA3EA9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Pernambuco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São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Vicente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1CF2DD-187A-4809-99CB-C7D7B7DF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32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Několik</a:t>
            </a:r>
            <a:r>
              <a:rPr lang="en-US" sz="2000" dirty="0"/>
              <a:t> </a:t>
            </a:r>
            <a:r>
              <a:rPr lang="en-US" sz="2000" dirty="0" err="1"/>
              <a:t>málo</a:t>
            </a:r>
            <a:r>
              <a:rPr lang="en-US" sz="2000" dirty="0"/>
              <a:t> </a:t>
            </a:r>
            <a:r>
              <a:rPr lang="en-US" sz="2000" dirty="0" err="1"/>
              <a:t>oblastí</a:t>
            </a:r>
            <a:r>
              <a:rPr lang="en-US" sz="2000" dirty="0"/>
              <a:t>, </a:t>
            </a:r>
            <a:r>
              <a:rPr lang="en-US" sz="2000" dirty="0" err="1"/>
              <a:t>kterým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kapitáni</a:t>
            </a:r>
            <a:r>
              <a:rPr lang="en-US" sz="2000" dirty="0"/>
              <a:t> </a:t>
            </a:r>
            <a:r>
              <a:rPr lang="en-US" sz="2000" dirty="0" err="1"/>
              <a:t>prospíval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ty, v </a:t>
            </a:r>
            <a:r>
              <a:rPr lang="en-US" sz="2000" dirty="0" err="1"/>
              <a:t>nichž</a:t>
            </a:r>
            <a:r>
              <a:rPr lang="en-US" sz="2000" dirty="0"/>
              <a:t> se </a:t>
            </a:r>
            <a:r>
              <a:rPr lang="en-US" sz="2000" dirty="0" err="1"/>
              <a:t>spojilo</a:t>
            </a:r>
            <a:r>
              <a:rPr lang="en-US" sz="2000" dirty="0"/>
              <a:t> </a:t>
            </a:r>
            <a:r>
              <a:rPr lang="en-US" sz="2000" dirty="0" err="1"/>
              <a:t>pěstování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                         </a:t>
            </a:r>
            <a:r>
              <a:rPr lang="en-US" sz="2000" dirty="0" err="1"/>
              <a:t>cukrové</a:t>
            </a:r>
            <a:r>
              <a:rPr lang="en-US" sz="2000" dirty="0"/>
              <a:t> </a:t>
            </a:r>
            <a:r>
              <a:rPr lang="en-US" sz="2000" dirty="0" err="1"/>
              <a:t>třtiny</a:t>
            </a:r>
            <a:r>
              <a:rPr lang="en-US" sz="2000" dirty="0"/>
              <a:t> s </a:t>
            </a:r>
            <a:r>
              <a:rPr lang="en-US" sz="2000" dirty="0" err="1"/>
              <a:t>alespoň</a:t>
            </a:r>
            <a:r>
              <a:rPr lang="en-US" sz="2000" dirty="0"/>
              <a:t> </a:t>
            </a:r>
            <a:r>
              <a:rPr lang="en-US" sz="2000" dirty="0" err="1"/>
              <a:t>relativně</a:t>
            </a:r>
            <a:r>
              <a:rPr lang="en-US" sz="2000" dirty="0"/>
              <a:t> </a:t>
            </a:r>
            <a:r>
              <a:rPr lang="en-US" sz="2000" dirty="0" err="1"/>
              <a:t>mírumilovným</a:t>
            </a:r>
            <a:r>
              <a:rPr lang="en-US" sz="2000" dirty="0"/>
              <a:t> </a:t>
            </a:r>
            <a:r>
              <a:rPr lang="en-US" sz="2000" dirty="0" err="1"/>
              <a:t>soužitím</a:t>
            </a:r>
            <a:r>
              <a:rPr lang="en-US" sz="2000" dirty="0"/>
              <a:t> s </a:t>
            </a:r>
            <a:r>
              <a:rPr lang="cs-CZ" sz="2000" dirty="0"/>
              <a:t>domorodci;</a:t>
            </a:r>
            <a:r>
              <a:rPr lang="en-US" sz="2000" dirty="0"/>
              <a:t>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-</a:t>
            </a:r>
            <a:r>
              <a:rPr lang="en-US" sz="2000" dirty="0"/>
              <a:t> </a:t>
            </a:r>
            <a:r>
              <a:rPr lang="en-US" sz="2000" dirty="0" err="1"/>
              <a:t>cukrová</a:t>
            </a:r>
            <a:r>
              <a:rPr lang="en-US" sz="2000" dirty="0"/>
              <a:t> </a:t>
            </a:r>
            <a:r>
              <a:rPr lang="en-US" sz="2000" dirty="0" err="1"/>
              <a:t>třtina</a:t>
            </a:r>
            <a:r>
              <a:rPr lang="en-US" sz="2000" dirty="0"/>
              <a:t> se </a:t>
            </a:r>
            <a:r>
              <a:rPr lang="en-US" sz="2000" dirty="0" err="1"/>
              <a:t>pěstovala</a:t>
            </a:r>
            <a:r>
              <a:rPr lang="en-US" sz="2000" dirty="0"/>
              <a:t> po </a:t>
            </a:r>
            <a:r>
              <a:rPr lang="en-US" sz="2000" dirty="0" err="1"/>
              <a:t>celém</a:t>
            </a:r>
            <a:r>
              <a:rPr lang="en-US" sz="2000" dirty="0"/>
              <a:t> </a:t>
            </a:r>
            <a:r>
              <a:rPr lang="en-US" sz="2000" dirty="0" err="1"/>
              <a:t>pobřeží</a:t>
            </a:r>
            <a:r>
              <a:rPr lang="en-US" sz="2000" dirty="0"/>
              <a:t> </a:t>
            </a:r>
            <a:r>
              <a:rPr lang="en-US" sz="2000" dirty="0" err="1"/>
              <a:t>Brazílie</a:t>
            </a:r>
            <a:r>
              <a:rPr lang="en-US" sz="2000" dirty="0"/>
              <a:t>, od São Vicente </a:t>
            </a:r>
            <a:r>
              <a:rPr lang="en-US" sz="2000" dirty="0" err="1"/>
              <a:t>až</a:t>
            </a:r>
            <a:r>
              <a:rPr lang="en-US" sz="2000" dirty="0"/>
              <a:t> po</a:t>
            </a:r>
            <a:r>
              <a:rPr lang="cs-CZ" sz="2000" dirty="0"/>
              <a:t> </a:t>
            </a:r>
            <a:r>
              <a:rPr lang="en-US" sz="2000" dirty="0"/>
              <a:t>Pernambuco.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Problémy</a:t>
            </a:r>
            <a:r>
              <a:rPr lang="en-US" sz="2000" dirty="0"/>
              <a:t> s </a:t>
            </a:r>
            <a:r>
              <a:rPr lang="en-US" sz="2000" dirty="0" err="1"/>
              <a:t>udržením</a:t>
            </a:r>
            <a:r>
              <a:rPr lang="en-US" sz="2000" dirty="0"/>
              <a:t> </a:t>
            </a:r>
            <a:r>
              <a:rPr lang="en-US" sz="2000" dirty="0" err="1"/>
              <a:t>produkce</a:t>
            </a:r>
            <a:r>
              <a:rPr lang="en-US" sz="2000" dirty="0"/>
              <a:t> </a:t>
            </a:r>
            <a:r>
              <a:rPr lang="en-US" sz="2000" dirty="0" err="1"/>
              <a:t>cukru</a:t>
            </a:r>
            <a:r>
              <a:rPr lang="en-US" sz="2000" dirty="0"/>
              <a:t> ale </a:t>
            </a:r>
            <a:r>
              <a:rPr lang="en-US" sz="2000" dirty="0" err="1"/>
              <a:t>narůstaly</a:t>
            </a:r>
            <a:r>
              <a:rPr lang="en-US" sz="2000" dirty="0"/>
              <a:t> </a:t>
            </a:r>
          </a:p>
          <a:p>
            <a:pPr marL="457200" lvl="0" indent="-342900">
              <a:spcAft>
                <a:spcPts val="0"/>
              </a:spcAft>
              <a:buFontTx/>
              <a:buChar char="-"/>
            </a:pP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dál</a:t>
            </a:r>
            <a:r>
              <a:rPr lang="en-US" sz="2000" dirty="0"/>
              <a:t> </a:t>
            </a:r>
            <a:r>
              <a:rPr lang="en-US" sz="2000" dirty="0" err="1"/>
              <a:t>těžší</a:t>
            </a:r>
            <a:r>
              <a:rPr lang="en-US" sz="2000" dirty="0"/>
              <a:t> </a:t>
            </a:r>
            <a:r>
              <a:rPr lang="en-US" sz="2000" dirty="0" err="1"/>
              <a:t>zajistit</a:t>
            </a:r>
            <a:r>
              <a:rPr lang="en-US" sz="2000" dirty="0"/>
              <a:t> </a:t>
            </a:r>
            <a:r>
              <a:rPr lang="en-US" sz="2000" dirty="0" err="1"/>
              <a:t>pracovní</a:t>
            </a:r>
            <a:r>
              <a:rPr lang="en-US" sz="2000" dirty="0"/>
              <a:t> </a:t>
            </a:r>
            <a:r>
              <a:rPr lang="en-US" sz="2000" dirty="0" err="1"/>
              <a:t>sílu</a:t>
            </a:r>
            <a:r>
              <a:rPr lang="en-US" sz="2000" dirty="0"/>
              <a:t> (</a:t>
            </a:r>
            <a:r>
              <a:rPr lang="en-US" sz="2000" dirty="0" err="1"/>
              <a:t>jezuité</a:t>
            </a:r>
            <a:r>
              <a:rPr lang="en-US" sz="2000" dirty="0"/>
              <a:t> </a:t>
            </a:r>
            <a:r>
              <a:rPr lang="en-US" sz="2000" dirty="0" err="1"/>
              <a:t>chránili</a:t>
            </a:r>
            <a:r>
              <a:rPr lang="en-US" sz="2000" dirty="0"/>
              <a:t> </a:t>
            </a:r>
            <a:r>
              <a:rPr lang="en-US" sz="2000" dirty="0" err="1"/>
              <a:t>domorodé</a:t>
            </a:r>
            <a:r>
              <a:rPr lang="en-US" sz="2000" dirty="0"/>
              <a:t> </a:t>
            </a:r>
            <a:r>
              <a:rPr lang="en-US" sz="2000" dirty="0" err="1"/>
              <a:t>obyvatelstvo</a:t>
            </a:r>
            <a:r>
              <a:rPr lang="en-US" sz="2000" dirty="0"/>
              <a:t> </a:t>
            </a:r>
            <a:r>
              <a:rPr lang="cs-CZ" sz="2000" dirty="0"/>
              <a:t>stále</a:t>
            </a:r>
          </a:p>
          <a:p>
            <a:pPr marL="114300" lvl="0" indent="0">
              <a:spcAft>
                <a:spcPts val="0"/>
              </a:spcAft>
              <a:buNone/>
            </a:pPr>
            <a:r>
              <a:rPr lang="cs-CZ" sz="2000" dirty="0"/>
              <a:t>      in</a:t>
            </a:r>
            <a:r>
              <a:rPr lang="en-US" sz="2000" dirty="0" err="1"/>
              <a:t>tenzivněji</a:t>
            </a:r>
            <a:r>
              <a:rPr lang="en-US" sz="2000" dirty="0"/>
              <a:t> a </a:t>
            </a:r>
            <a:r>
              <a:rPr lang="en-US" sz="2000" dirty="0" err="1"/>
              <a:t>navíc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časté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útěky</a:t>
            </a:r>
            <a:r>
              <a:rPr lang="en-US" sz="2000" dirty="0"/>
              <a:t> </a:t>
            </a:r>
            <a:r>
              <a:rPr lang="cs-CZ" sz="2000" dirty="0"/>
              <a:t>domorodců</a:t>
            </a:r>
            <a:r>
              <a:rPr lang="en-US" sz="2000" dirty="0"/>
              <a:t> </a:t>
            </a:r>
            <a:r>
              <a:rPr lang="en-US" sz="2000" dirty="0" err="1"/>
              <a:t>díky</a:t>
            </a:r>
            <a:r>
              <a:rPr lang="en-US" sz="2000" dirty="0"/>
              <a:t> </a:t>
            </a:r>
            <a:r>
              <a:rPr lang="en-US" sz="2000" dirty="0" err="1"/>
              <a:t>znalosti</a:t>
            </a:r>
            <a:r>
              <a:rPr lang="en-US" sz="2000" dirty="0"/>
              <a:t> </a:t>
            </a:r>
            <a:r>
              <a:rPr lang="en-US" sz="2000" dirty="0" err="1"/>
              <a:t>prostředí</a:t>
            </a:r>
            <a:r>
              <a:rPr lang="en-US" sz="2000" dirty="0"/>
              <a:t>)</a:t>
            </a:r>
          </a:p>
          <a:p>
            <a:pPr marL="114300" lvl="0" indent="0">
              <a:spcAft>
                <a:spcPts val="0"/>
              </a:spcAft>
              <a:buNone/>
            </a:pPr>
            <a:r>
              <a:rPr lang="cs-CZ" sz="2000" dirty="0"/>
              <a:t>	- </a:t>
            </a:r>
            <a:r>
              <a:rPr lang="en-US" sz="2000" dirty="0" err="1"/>
              <a:t>finanční</a:t>
            </a:r>
            <a:r>
              <a:rPr lang="en-US" sz="2000" dirty="0"/>
              <a:t> </a:t>
            </a:r>
            <a:r>
              <a:rPr lang="en-US" sz="2000" dirty="0" err="1"/>
              <a:t>náklady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vysoké</a:t>
            </a:r>
            <a:r>
              <a:rPr lang="cs-CZ" sz="2000" dirty="0"/>
              <a:t> a navíc docházelo k </a:t>
            </a:r>
            <a:r>
              <a:rPr lang="en-US" sz="2000" dirty="0" err="1"/>
              <a:t>nepřetržit</a:t>
            </a:r>
            <a:r>
              <a:rPr lang="cs-CZ" sz="2000" dirty="0" err="1"/>
              <a:t>ým</a:t>
            </a:r>
            <a:r>
              <a:rPr lang="en-US" sz="2000" dirty="0"/>
              <a:t> </a:t>
            </a:r>
            <a:r>
              <a:rPr lang="en-US" sz="2000" dirty="0" err="1"/>
              <a:t>invaz</a:t>
            </a:r>
            <a:r>
              <a:rPr lang="cs-CZ" sz="2000" dirty="0" err="1"/>
              <a:t>ím</a:t>
            </a:r>
            <a:r>
              <a:rPr lang="en-US" sz="2000" dirty="0"/>
              <a:t> </a:t>
            </a:r>
            <a:r>
              <a:rPr lang="en-US" sz="2000" dirty="0" err="1"/>
              <a:t>cizích</a:t>
            </a:r>
            <a:endParaRPr lang="cs-CZ" sz="2000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2000" dirty="0"/>
              <a:t>               </a:t>
            </a:r>
            <a:r>
              <a:rPr lang="en-US" sz="2000" dirty="0"/>
              <a:t> </a:t>
            </a:r>
            <a:r>
              <a:rPr lang="en-US" sz="2000" dirty="0" err="1"/>
              <a:t>kolonizátorů</a:t>
            </a:r>
            <a:r>
              <a:rPr lang="cs-CZ" sz="2000" dirty="0"/>
              <a:t>.</a:t>
            </a:r>
            <a:r>
              <a:rPr lang="en-US" sz="20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Nakonec</a:t>
            </a:r>
            <a:r>
              <a:rPr lang="en-US" sz="2000" dirty="0"/>
              <a:t> se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dařilo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kapitániím</a:t>
            </a:r>
            <a:r>
              <a:rPr lang="en-US" sz="2000" dirty="0"/>
              <a:t>: </a:t>
            </a:r>
            <a:r>
              <a:rPr lang="en-US" sz="2000" b="1" dirty="0"/>
              <a:t>Pernambuco</a:t>
            </a:r>
            <a:r>
              <a:rPr lang="en-US" sz="2000" dirty="0"/>
              <a:t> a </a:t>
            </a:r>
            <a:r>
              <a:rPr lang="en-US" sz="2000" b="1" dirty="0"/>
              <a:t>São Vicente</a:t>
            </a:r>
            <a:r>
              <a:rPr lang="cs-CZ" sz="2000" dirty="0"/>
              <a:t>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43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4B47E46-86CE-B0A4-8E1C-0D2C15D2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Koncentrace cukrových plantáží na SV země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49C505-350B-5BEF-64FF-175BE54B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42160"/>
            <a:ext cx="9724031" cy="436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Majitel</a:t>
            </a:r>
            <a:r>
              <a:rPr lang="en-US" sz="1600" dirty="0"/>
              <a:t> </a:t>
            </a:r>
            <a:r>
              <a:rPr lang="en-US" sz="1600" dirty="0" err="1"/>
              <a:t>kapitánie</a:t>
            </a:r>
            <a:r>
              <a:rPr lang="en-US" sz="1600" dirty="0"/>
              <a:t> </a:t>
            </a:r>
            <a:r>
              <a:rPr lang="en-US" sz="1600" b="1" dirty="0"/>
              <a:t>São Vicente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ovšem</a:t>
            </a:r>
            <a:r>
              <a:rPr lang="en-US" sz="1600" dirty="0"/>
              <a:t> po </a:t>
            </a:r>
            <a:r>
              <a:rPr lang="en-US" sz="1600" dirty="0" err="1"/>
              <a:t>čase</a:t>
            </a:r>
            <a:r>
              <a:rPr lang="en-US" sz="1600" dirty="0"/>
              <a:t> </a:t>
            </a:r>
            <a:r>
              <a:rPr lang="en-US" sz="1600" dirty="0" err="1"/>
              <a:t>nucen</a:t>
            </a:r>
            <a:r>
              <a:rPr lang="en-US" sz="1600" dirty="0"/>
              <a:t> </a:t>
            </a:r>
            <a:r>
              <a:rPr lang="en-US" sz="1600" dirty="0" err="1"/>
              <a:t>vrátit</a:t>
            </a:r>
            <a:r>
              <a:rPr lang="en-US" sz="1600" dirty="0"/>
              <a:t> se do </a:t>
            </a:r>
            <a:r>
              <a:rPr lang="en-US" sz="1600" dirty="0" err="1"/>
              <a:t>Portugalska</a:t>
            </a:r>
            <a:r>
              <a:rPr lang="en-US" sz="1600" dirty="0"/>
              <a:t> </a:t>
            </a:r>
            <a:r>
              <a:rPr lang="cs-CZ" sz="1600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spravovat</a:t>
            </a:r>
            <a:r>
              <a:rPr lang="en-US" sz="1600" dirty="0"/>
              <a:t> ji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dálku</a:t>
            </a:r>
            <a:r>
              <a:rPr lang="en-US" sz="16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/>
              <a:t>– </a:t>
            </a:r>
            <a:r>
              <a:rPr lang="en-US" sz="1600" dirty="0" err="1"/>
              <a:t>stala</a:t>
            </a:r>
            <a:r>
              <a:rPr lang="en-US" sz="1600" dirty="0"/>
              <a:t> se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snadnou</a:t>
            </a:r>
            <a:r>
              <a:rPr lang="en-US" sz="1600" dirty="0"/>
              <a:t> </a:t>
            </a:r>
            <a:r>
              <a:rPr lang="en-US" sz="1600" dirty="0" err="1"/>
              <a:t>kořistí</a:t>
            </a:r>
            <a:r>
              <a:rPr lang="en-US" sz="1600" dirty="0"/>
              <a:t> </a:t>
            </a:r>
            <a:r>
              <a:rPr lang="en-US" sz="1600" dirty="0" err="1"/>
              <a:t>portugalských</a:t>
            </a:r>
            <a:r>
              <a:rPr lang="en-US" sz="1600" dirty="0"/>
              <a:t> </a:t>
            </a:r>
            <a:r>
              <a:rPr lang="en-US" sz="1600" dirty="0" err="1"/>
              <a:t>nepřátel</a:t>
            </a:r>
            <a:r>
              <a:rPr lang="en-US" sz="1600" dirty="0"/>
              <a:t> a v </a:t>
            </a:r>
            <a:r>
              <a:rPr lang="en-US" sz="1600" dirty="0" err="1"/>
              <a:t>roce</a:t>
            </a:r>
            <a:r>
              <a:rPr lang="en-US" sz="1600" dirty="0"/>
              <a:t> 1615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plantáže</a:t>
            </a:r>
            <a:r>
              <a:rPr lang="en-US" sz="1600" dirty="0"/>
              <a:t>  </a:t>
            </a:r>
            <a:r>
              <a:rPr lang="en-US" sz="1600" dirty="0" err="1"/>
              <a:t>nechal</a:t>
            </a:r>
            <a:r>
              <a:rPr lang="en-US" sz="1600" dirty="0"/>
              <a:t> </a:t>
            </a:r>
            <a:r>
              <a:rPr lang="en-US" sz="1600" dirty="0" err="1"/>
              <a:t>jeden</a:t>
            </a:r>
            <a:r>
              <a:rPr lang="en-US" sz="1600" dirty="0"/>
              <a:t> </a:t>
            </a:r>
            <a:r>
              <a:rPr lang="en-US" sz="1600" dirty="0" err="1"/>
              <a:t>holandský</a:t>
            </a:r>
            <a:endParaRPr lang="cs-CZ" sz="16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                       </a:t>
            </a:r>
            <a:r>
              <a:rPr lang="en-US" sz="1600" dirty="0" err="1"/>
              <a:t>kapitán</a:t>
            </a:r>
            <a:r>
              <a:rPr lang="en-US" sz="1600" dirty="0"/>
              <a:t> </a:t>
            </a:r>
            <a:r>
              <a:rPr lang="en-US" sz="1600" dirty="0" err="1"/>
              <a:t>vyrabovat</a:t>
            </a:r>
            <a:r>
              <a:rPr lang="en-US" sz="1600" dirty="0"/>
              <a:t> a</a:t>
            </a:r>
            <a:r>
              <a:rPr lang="cs-CZ" sz="1600" dirty="0"/>
              <a:t> </a:t>
            </a:r>
            <a:r>
              <a:rPr lang="en-US" sz="1600" dirty="0" err="1"/>
              <a:t>vypálit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Po 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události</a:t>
            </a:r>
            <a:r>
              <a:rPr lang="en-US" sz="1600" dirty="0"/>
              <a:t> se </a:t>
            </a:r>
            <a:r>
              <a:rPr lang="en-US" sz="1600" dirty="0" err="1"/>
              <a:t>pěstování</a:t>
            </a:r>
            <a:r>
              <a:rPr lang="en-US" sz="1600" dirty="0"/>
              <a:t> </a:t>
            </a:r>
            <a:r>
              <a:rPr lang="en-US" sz="1600" dirty="0" err="1"/>
              <a:t>cukrové</a:t>
            </a:r>
            <a:r>
              <a:rPr lang="en-US" sz="1600" dirty="0"/>
              <a:t> </a:t>
            </a:r>
            <a:r>
              <a:rPr lang="en-US" sz="1600" dirty="0" err="1"/>
              <a:t>třtiny</a:t>
            </a:r>
            <a:r>
              <a:rPr lang="en-US" sz="1600" dirty="0"/>
              <a:t> </a:t>
            </a:r>
            <a:r>
              <a:rPr lang="en-US" sz="1600" dirty="0" err="1"/>
              <a:t>orientovalo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severovýchod</a:t>
            </a:r>
            <a:r>
              <a:rPr lang="en-US" sz="1600" dirty="0"/>
              <a:t> </a:t>
            </a:r>
            <a:r>
              <a:rPr lang="en-US" sz="1600" dirty="0" err="1"/>
              <a:t>země</a:t>
            </a:r>
            <a:r>
              <a:rPr lang="en-US" sz="1600" dirty="0"/>
              <a:t>;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	– </a:t>
            </a:r>
            <a:r>
              <a:rPr lang="en-US" sz="1600" dirty="0" err="1"/>
              <a:t>zde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nalezena</a:t>
            </a:r>
            <a:r>
              <a:rPr lang="en-US" sz="1600" dirty="0"/>
              <a:t> </a:t>
            </a:r>
            <a:r>
              <a:rPr lang="en-US" sz="1600" dirty="0" err="1"/>
              <a:t>ideální</a:t>
            </a:r>
            <a:r>
              <a:rPr lang="en-US" sz="1600" dirty="0"/>
              <a:t> </a:t>
            </a:r>
            <a:r>
              <a:rPr lang="en-US" sz="1600" dirty="0" err="1"/>
              <a:t>půda</a:t>
            </a:r>
            <a:r>
              <a:rPr lang="en-US" sz="1600" dirty="0"/>
              <a:t>, pro </a:t>
            </a:r>
            <a:r>
              <a:rPr lang="en-US" sz="1600" dirty="0" err="1"/>
              <a:t>její</a:t>
            </a:r>
            <a:r>
              <a:rPr lang="en-US" sz="1600" dirty="0"/>
              <a:t> </a:t>
            </a:r>
            <a:r>
              <a:rPr lang="en-US" sz="1600" dirty="0" err="1"/>
              <a:t>pěstování</a:t>
            </a:r>
            <a:r>
              <a:rPr lang="cs-CZ" sz="1600" dirty="0"/>
              <a:t> a </a:t>
            </a:r>
            <a:r>
              <a:rPr lang="en-US" sz="1600" dirty="0" err="1"/>
              <a:t>kromě</a:t>
            </a:r>
            <a:r>
              <a:rPr lang="en-US" sz="1600" dirty="0"/>
              <a:t> toho je v 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oblasti</a:t>
            </a:r>
            <a:r>
              <a:rPr lang="en-US" sz="1600" dirty="0"/>
              <a:t> </a:t>
            </a:r>
            <a:r>
              <a:rPr lang="en-US" sz="1600" dirty="0" err="1"/>
              <a:t>vlhké</a:t>
            </a:r>
            <a:r>
              <a:rPr lang="en-US" sz="1600" dirty="0"/>
              <a:t> a </a:t>
            </a:r>
            <a:r>
              <a:rPr lang="en-US" sz="1600" dirty="0" err="1"/>
              <a:t>teplé</a:t>
            </a:r>
            <a:r>
              <a:rPr lang="en-US" sz="1600" dirty="0"/>
              <a:t> </a:t>
            </a:r>
            <a:r>
              <a:rPr lang="en-US" sz="1600" dirty="0" err="1"/>
              <a:t>klima</a:t>
            </a:r>
            <a:r>
              <a:rPr lang="en-US" sz="1600" dirty="0"/>
              <a:t> a</a:t>
            </a:r>
            <a:r>
              <a:rPr lang="cs-CZ" sz="16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                       </a:t>
            </a:r>
            <a:r>
              <a:rPr lang="en-US" sz="1600" dirty="0" err="1"/>
              <a:t>obrovská</a:t>
            </a:r>
            <a:r>
              <a:rPr lang="en-US" sz="1600" dirty="0"/>
              <a:t> </a:t>
            </a:r>
            <a:r>
              <a:rPr lang="en-US" sz="1600" dirty="0" err="1"/>
              <a:t>říční</a:t>
            </a:r>
            <a:r>
              <a:rPr lang="en-US" sz="1600" dirty="0"/>
              <a:t> </a:t>
            </a:r>
            <a:r>
              <a:rPr lang="en-US" sz="1600" dirty="0" err="1"/>
              <a:t>síť</a:t>
            </a:r>
            <a:r>
              <a:rPr lang="en-US" sz="1600" dirty="0"/>
              <a:t> </a:t>
            </a:r>
            <a:r>
              <a:rPr lang="cs-CZ" sz="1600" dirty="0"/>
              <a:t> </a:t>
            </a:r>
            <a:r>
              <a:rPr lang="en-US" sz="1600" dirty="0" err="1"/>
              <a:t>důležitá</a:t>
            </a:r>
            <a:r>
              <a:rPr lang="cs-CZ" sz="1600" dirty="0"/>
              <a:t> k</a:t>
            </a:r>
            <a:r>
              <a:rPr lang="en-US" sz="1600" dirty="0"/>
              <a:t> </a:t>
            </a:r>
            <a:r>
              <a:rPr lang="en-US" sz="1600" dirty="0" err="1"/>
              <a:t>vnitřní</a:t>
            </a:r>
            <a:r>
              <a:rPr lang="en-US" sz="1600" dirty="0"/>
              <a:t> </a:t>
            </a:r>
            <a:r>
              <a:rPr lang="en-US" sz="1600" dirty="0" err="1"/>
              <a:t>přepravě</a:t>
            </a:r>
            <a:r>
              <a:rPr lang="en-US" sz="1600" dirty="0"/>
              <a:t>; </a:t>
            </a:r>
            <a:r>
              <a:rPr lang="en-US" sz="1600" dirty="0" err="1"/>
              <a:t>zároveň</a:t>
            </a:r>
            <a:r>
              <a:rPr lang="en-US" sz="1600" dirty="0"/>
              <a:t> je ze </a:t>
            </a:r>
            <a:r>
              <a:rPr lang="en-US" sz="1600" dirty="0" err="1"/>
              <a:t>severu</a:t>
            </a:r>
            <a:r>
              <a:rPr lang="en-US" sz="1600" dirty="0"/>
              <a:t> </a:t>
            </a:r>
            <a:r>
              <a:rPr lang="en-US" sz="1600" dirty="0" err="1"/>
              <a:t>Brazílie</a:t>
            </a:r>
            <a:r>
              <a:rPr lang="en-US" sz="1600" dirty="0"/>
              <a:t> </a:t>
            </a:r>
            <a:r>
              <a:rPr lang="en-US" sz="1600" dirty="0" err="1"/>
              <a:t>blíž</a:t>
            </a:r>
            <a:r>
              <a:rPr lang="en-US" sz="1600" dirty="0"/>
              <a:t> do </a:t>
            </a:r>
            <a:r>
              <a:rPr lang="en-US" sz="1600" dirty="0" err="1"/>
              <a:t>Lisabonu</a:t>
            </a:r>
            <a:r>
              <a:rPr lang="en-US" sz="16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Díky</a:t>
            </a:r>
            <a:r>
              <a:rPr lang="en-US" sz="1600" dirty="0"/>
              <a:t> </a:t>
            </a:r>
            <a:r>
              <a:rPr lang="en-US" sz="1600" dirty="0" err="1"/>
              <a:t>cukru</a:t>
            </a:r>
            <a:r>
              <a:rPr lang="en-US" sz="1600" dirty="0"/>
              <a:t> se </a:t>
            </a:r>
            <a:r>
              <a:rPr lang="en-US" sz="1600" dirty="0" err="1"/>
              <a:t>pozornost</a:t>
            </a:r>
            <a:r>
              <a:rPr lang="en-US" sz="1600" dirty="0"/>
              <a:t> </a:t>
            </a:r>
            <a:r>
              <a:rPr lang="en-US" sz="1600" dirty="0" err="1"/>
              <a:t>Portugalska</a:t>
            </a:r>
            <a:r>
              <a:rPr lang="en-US" sz="1600" dirty="0"/>
              <a:t> </a:t>
            </a:r>
            <a:r>
              <a:rPr lang="en-US" sz="1600" dirty="0" err="1"/>
              <a:t>přestala</a:t>
            </a:r>
            <a:r>
              <a:rPr lang="en-US" sz="1600" dirty="0"/>
              <a:t> </a:t>
            </a:r>
            <a:r>
              <a:rPr lang="en-US" sz="1600" dirty="0" err="1"/>
              <a:t>upírat</a:t>
            </a:r>
            <a:r>
              <a:rPr lang="en-US" sz="1600" dirty="0"/>
              <a:t> k </a:t>
            </a:r>
            <a:r>
              <a:rPr lang="en-US" sz="1600" dirty="0" err="1"/>
              <a:t>Indii</a:t>
            </a:r>
            <a:r>
              <a:rPr lang="en-US" sz="1600" dirty="0"/>
              <a:t> a </a:t>
            </a:r>
            <a:r>
              <a:rPr lang="en-US" sz="1600" dirty="0" err="1"/>
              <a:t>zaměřila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Brazílii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48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0813D38-AE3B-47F8-A99B-201B98960CB9}"/>
              </a:ext>
            </a:extLst>
          </p:cNvPr>
          <p:cNvSpPr/>
          <p:nvPr/>
        </p:nvSpPr>
        <p:spPr>
          <a:xfrm>
            <a:off x="1371599" y="1930400"/>
            <a:ext cx="9724031" cy="449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/>
              <a:t>V </a:t>
            </a:r>
            <a:r>
              <a:rPr lang="en-US" sz="1900" b="1" dirty="0" err="1"/>
              <a:t>Pernambucu</a:t>
            </a:r>
            <a:r>
              <a:rPr lang="en-US" sz="1900" dirty="0"/>
              <a:t> se </a:t>
            </a:r>
            <a:r>
              <a:rPr lang="en-US" sz="1900" dirty="0" err="1"/>
              <a:t>cukrová</a:t>
            </a:r>
            <a:r>
              <a:rPr lang="en-US" sz="1900" dirty="0"/>
              <a:t> </a:t>
            </a:r>
            <a:r>
              <a:rPr lang="en-US" sz="1900" dirty="0" err="1"/>
              <a:t>třtina</a:t>
            </a:r>
            <a:r>
              <a:rPr lang="en-US" sz="1900" dirty="0"/>
              <a:t> </a:t>
            </a:r>
            <a:r>
              <a:rPr lang="en-US" sz="1900" dirty="0" err="1"/>
              <a:t>začala</a:t>
            </a:r>
            <a:r>
              <a:rPr lang="en-US" sz="1900" dirty="0"/>
              <a:t> </a:t>
            </a:r>
            <a:r>
              <a:rPr lang="en-US" sz="1900" dirty="0" err="1"/>
              <a:t>pěstovat</a:t>
            </a:r>
            <a:r>
              <a:rPr lang="en-US" sz="1900" dirty="0"/>
              <a:t> v </a:t>
            </a:r>
            <a:r>
              <a:rPr lang="en-US" sz="1900" dirty="0" err="1"/>
              <a:t>roce</a:t>
            </a:r>
            <a:r>
              <a:rPr lang="en-US" sz="1900" dirty="0"/>
              <a:t> 1535 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	n</a:t>
            </a:r>
            <a:r>
              <a:rPr lang="en-US" sz="1900" dirty="0"/>
              <a:t>a </a:t>
            </a:r>
            <a:r>
              <a:rPr lang="en-US" sz="1900" dirty="0" err="1"/>
              <a:t>konci</a:t>
            </a:r>
            <a:r>
              <a:rPr lang="en-US" sz="1900" dirty="0"/>
              <a:t> 16. </a:t>
            </a:r>
            <a:r>
              <a:rPr lang="en-US" sz="1900" dirty="0" err="1"/>
              <a:t>století</a:t>
            </a:r>
            <a:r>
              <a:rPr lang="en-US" sz="1900" dirty="0"/>
              <a:t> </a:t>
            </a:r>
            <a:r>
              <a:rPr lang="en-US" sz="1900" dirty="0" err="1"/>
              <a:t>zde</a:t>
            </a:r>
            <a:r>
              <a:rPr lang="en-US" sz="1900" dirty="0"/>
              <a:t> </a:t>
            </a:r>
            <a:r>
              <a:rPr lang="en-US" sz="1900" dirty="0" err="1"/>
              <a:t>bylo</a:t>
            </a:r>
            <a:r>
              <a:rPr lang="en-US" sz="1900" dirty="0"/>
              <a:t> </a:t>
            </a:r>
            <a:r>
              <a:rPr lang="en-US" sz="1900" dirty="0" err="1"/>
              <a:t>již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140 </a:t>
            </a:r>
            <a:r>
              <a:rPr lang="en-US" sz="1900" dirty="0" err="1"/>
              <a:t>plantáží</a:t>
            </a:r>
            <a:r>
              <a:rPr lang="en-US" sz="1900" dirty="0"/>
              <a:t> s </a:t>
            </a:r>
            <a:r>
              <a:rPr lang="en-US" sz="1900" dirty="0" err="1"/>
              <a:t>cukrovary</a:t>
            </a:r>
            <a:r>
              <a:rPr lang="en-US" sz="1900" dirty="0"/>
              <a:t>. 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 err="1"/>
              <a:t>Její</a:t>
            </a:r>
            <a:r>
              <a:rPr lang="en-US" sz="1900" dirty="0"/>
              <a:t> </a:t>
            </a:r>
            <a:r>
              <a:rPr lang="en-US" sz="1900" dirty="0" err="1"/>
              <a:t>pěstování</a:t>
            </a:r>
            <a:r>
              <a:rPr lang="en-US" sz="1900" dirty="0"/>
              <a:t> se </a:t>
            </a:r>
            <a:r>
              <a:rPr lang="en-US" sz="1900" dirty="0" err="1"/>
              <a:t>rozšiřovalo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do </a:t>
            </a:r>
            <a:r>
              <a:rPr lang="en-US" sz="1900" dirty="0" err="1"/>
              <a:t>dalších</a:t>
            </a:r>
            <a:r>
              <a:rPr lang="en-US" sz="1900" dirty="0"/>
              <a:t> SV </a:t>
            </a:r>
            <a:r>
              <a:rPr lang="en-US" sz="1900" dirty="0" err="1"/>
              <a:t>oblastí</a:t>
            </a:r>
            <a:r>
              <a:rPr lang="en-US" sz="1900" dirty="0"/>
              <a:t>, </a:t>
            </a:r>
            <a:r>
              <a:rPr lang="en-US" sz="1900" dirty="0" err="1"/>
              <a:t>především</a:t>
            </a:r>
            <a:r>
              <a:rPr lang="en-US" sz="1900" dirty="0"/>
              <a:t> do </a:t>
            </a:r>
            <a:r>
              <a:rPr lang="en-US" sz="1900" b="1" dirty="0" err="1"/>
              <a:t>Bahie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 err="1"/>
              <a:t>Začaly</a:t>
            </a:r>
            <a:r>
              <a:rPr lang="en-US" sz="1900" dirty="0"/>
              <a:t> </a:t>
            </a:r>
            <a:r>
              <a:rPr lang="en-US" sz="1900" dirty="0" err="1"/>
              <a:t>zlaté</a:t>
            </a:r>
            <a:r>
              <a:rPr lang="en-US" sz="1900" dirty="0"/>
              <a:t> </a:t>
            </a:r>
            <a:r>
              <a:rPr lang="en-US" sz="1900" dirty="0" err="1"/>
              <a:t>roky</a:t>
            </a:r>
            <a:r>
              <a:rPr lang="en-US" sz="1900" dirty="0"/>
              <a:t> </a:t>
            </a:r>
            <a:r>
              <a:rPr lang="en-US" sz="1900" dirty="0" err="1"/>
              <a:t>Brazílie</a:t>
            </a:r>
            <a:r>
              <a:rPr lang="en-US" sz="1900" dirty="0"/>
              <a:t> </a:t>
            </a:r>
            <a:r>
              <a:rPr lang="en-US" sz="1900" dirty="0" err="1"/>
              <a:t>jakožto</a:t>
            </a:r>
            <a:r>
              <a:rPr lang="en-US" sz="1900" dirty="0"/>
              <a:t> </a:t>
            </a:r>
            <a:r>
              <a:rPr lang="en-US" sz="1900" dirty="0" err="1"/>
              <a:t>kolonie</a:t>
            </a:r>
            <a:r>
              <a:rPr lang="en-US" sz="1900" dirty="0"/>
              <a:t> 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	-</a:t>
            </a:r>
            <a:r>
              <a:rPr lang="en-US" sz="1900" dirty="0"/>
              <a:t> </a:t>
            </a:r>
            <a:r>
              <a:rPr lang="en-US" sz="1900" dirty="0" err="1"/>
              <a:t>její</a:t>
            </a:r>
            <a:r>
              <a:rPr lang="en-US" sz="1900" dirty="0"/>
              <a:t> </a:t>
            </a:r>
            <a:r>
              <a:rPr lang="en-US" sz="1900" dirty="0" err="1"/>
              <a:t>prakticky</a:t>
            </a:r>
            <a:r>
              <a:rPr lang="en-US" sz="1900" dirty="0"/>
              <a:t> </a:t>
            </a:r>
            <a:r>
              <a:rPr lang="en-US" sz="1900" dirty="0" err="1"/>
              <a:t>výhradní</a:t>
            </a:r>
            <a:r>
              <a:rPr lang="en-US" sz="1900" dirty="0"/>
              <a:t> </a:t>
            </a:r>
            <a:r>
              <a:rPr lang="en-US" sz="1900" dirty="0" err="1"/>
              <a:t>využití</a:t>
            </a:r>
            <a:r>
              <a:rPr lang="en-US" sz="1900" dirty="0"/>
              <a:t> </a:t>
            </a:r>
            <a:r>
              <a:rPr lang="en-US" sz="1900" dirty="0" err="1"/>
              <a:t>bylo</a:t>
            </a:r>
            <a:r>
              <a:rPr lang="en-US" sz="1900" dirty="0"/>
              <a:t> k </a:t>
            </a:r>
            <a:r>
              <a:rPr lang="en-US" sz="1900" dirty="0" err="1"/>
              <a:t>monopolnímu</a:t>
            </a:r>
            <a:r>
              <a:rPr lang="en-US" sz="1900" dirty="0"/>
              <a:t> </a:t>
            </a:r>
            <a:r>
              <a:rPr lang="en-US" sz="1900" dirty="0" err="1"/>
              <a:t>obchodu</a:t>
            </a:r>
            <a:r>
              <a:rPr lang="en-US" sz="1900" dirty="0"/>
              <a:t> s </a:t>
            </a:r>
            <a:r>
              <a:rPr lang="en-US" sz="1900" dirty="0" err="1"/>
              <a:t>metropolí</a:t>
            </a:r>
            <a:r>
              <a:rPr lang="cs-CZ" sz="1900" dirty="0"/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Výnosný obchod n</a:t>
            </a:r>
            <a:r>
              <a:rPr lang="en-US" sz="1900" dirty="0" err="1"/>
              <a:t>arušovaly</a:t>
            </a:r>
            <a:r>
              <a:rPr lang="en-US" sz="1900" dirty="0"/>
              <a:t> </a:t>
            </a:r>
            <a:r>
              <a:rPr lang="en-US" sz="1900" dirty="0" err="1"/>
              <a:t>jen</a:t>
            </a:r>
            <a:r>
              <a:rPr lang="en-US" sz="1900" dirty="0"/>
              <a:t> </a:t>
            </a:r>
            <a:r>
              <a:rPr lang="en-US" sz="1900" dirty="0" err="1"/>
              <a:t>holandské</a:t>
            </a:r>
            <a:r>
              <a:rPr lang="en-US" sz="1900" dirty="0"/>
              <a:t> </a:t>
            </a:r>
            <a:r>
              <a:rPr lang="en-US" sz="1900" dirty="0" err="1"/>
              <a:t>obchodní</a:t>
            </a:r>
            <a:r>
              <a:rPr lang="en-US" sz="1900" dirty="0"/>
              <a:t> </a:t>
            </a:r>
            <a:r>
              <a:rPr lang="en-US" sz="1900" dirty="0" err="1"/>
              <a:t>lodě</a:t>
            </a:r>
            <a:r>
              <a:rPr lang="cs-CZ" sz="1900" dirty="0"/>
              <a:t> (</a:t>
            </a:r>
            <a:r>
              <a:rPr lang="cs-CZ" sz="1900" b="1" dirty="0"/>
              <a:t>Holandská západoindická společnost</a:t>
            </a:r>
            <a:r>
              <a:rPr lang="cs-CZ" sz="1900" dirty="0"/>
              <a:t>)</a:t>
            </a:r>
            <a:r>
              <a:rPr lang="en-US" sz="1900" dirty="0"/>
              <a:t>, </a:t>
            </a:r>
            <a:r>
              <a:rPr lang="en-US" sz="1900" dirty="0" err="1"/>
              <a:t>které</a:t>
            </a:r>
            <a:r>
              <a:rPr lang="en-US" sz="1900" dirty="0"/>
              <a:t> </a:t>
            </a:r>
            <a:r>
              <a:rPr lang="en-US" sz="1900" dirty="0" err="1"/>
              <a:t>měly</a:t>
            </a:r>
            <a:r>
              <a:rPr lang="en-US" sz="1900" dirty="0"/>
              <a:t> </a:t>
            </a:r>
            <a:r>
              <a:rPr lang="en-US" sz="1900" dirty="0" err="1"/>
              <a:t>větší</a:t>
            </a:r>
            <a:r>
              <a:rPr lang="en-US" sz="1900" dirty="0"/>
              <a:t> </a:t>
            </a:r>
            <a:r>
              <a:rPr lang="en-US" sz="1900" dirty="0" err="1"/>
              <a:t>kapacitu</a:t>
            </a:r>
            <a:r>
              <a:rPr lang="en-US" sz="1900" dirty="0"/>
              <a:t> a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rychlejší</a:t>
            </a:r>
            <a:r>
              <a:rPr lang="en-US" sz="1900" dirty="0"/>
              <a:t> </a:t>
            </a:r>
            <a:r>
              <a:rPr lang="en-US" sz="1900" dirty="0" err="1"/>
              <a:t>než</a:t>
            </a:r>
            <a:r>
              <a:rPr lang="en-US" sz="1900" dirty="0"/>
              <a:t> </a:t>
            </a:r>
            <a:r>
              <a:rPr lang="en-US" sz="1900" dirty="0" err="1"/>
              <a:t>portugalské</a:t>
            </a:r>
            <a:r>
              <a:rPr lang="en-US" sz="1900" dirty="0"/>
              <a:t> 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	</a:t>
            </a:r>
            <a:r>
              <a:rPr lang="en-US" sz="1900" dirty="0"/>
              <a:t>- </a:t>
            </a:r>
            <a:r>
              <a:rPr lang="en-US" sz="1900" dirty="0" err="1"/>
              <a:t>holandské</a:t>
            </a:r>
            <a:r>
              <a:rPr lang="en-US" sz="1900" dirty="0"/>
              <a:t> </a:t>
            </a:r>
            <a:r>
              <a:rPr lang="en-US" sz="1900" dirty="0" err="1"/>
              <a:t>lodi</a:t>
            </a:r>
            <a:r>
              <a:rPr lang="en-US" sz="1900" dirty="0"/>
              <a:t>, </a:t>
            </a:r>
            <a:r>
              <a:rPr lang="en-US" sz="1900" dirty="0" err="1"/>
              <a:t>často</a:t>
            </a:r>
            <a:r>
              <a:rPr lang="en-US" sz="1900" dirty="0"/>
              <a:t> </a:t>
            </a:r>
            <a:r>
              <a:rPr lang="en-US" sz="1900" dirty="0" err="1"/>
              <a:t>kamuflované</a:t>
            </a:r>
            <a:r>
              <a:rPr lang="en-US" sz="1900" dirty="0"/>
              <a:t> </a:t>
            </a:r>
            <a:r>
              <a:rPr lang="en-US" sz="1900" dirty="0" err="1"/>
              <a:t>jako</a:t>
            </a:r>
            <a:r>
              <a:rPr lang="en-US" sz="1900" dirty="0"/>
              <a:t> </a:t>
            </a:r>
            <a:r>
              <a:rPr lang="en-US" sz="1900" dirty="0" err="1"/>
              <a:t>portugalské</a:t>
            </a:r>
            <a:r>
              <a:rPr lang="en-US" sz="1900" dirty="0"/>
              <a:t>, </a:t>
            </a:r>
            <a:r>
              <a:rPr lang="en-US" sz="1900" dirty="0" err="1"/>
              <a:t>přebíraly</a:t>
            </a:r>
            <a:r>
              <a:rPr lang="en-US" sz="1900" dirty="0"/>
              <a:t> </a:t>
            </a:r>
            <a:r>
              <a:rPr lang="en-US" sz="1900" dirty="0" err="1"/>
              <a:t>značnou</a:t>
            </a:r>
            <a:r>
              <a:rPr lang="en-US" sz="1900" dirty="0"/>
              <a:t> </a:t>
            </a:r>
            <a:r>
              <a:rPr lang="en-US" sz="1900" dirty="0" err="1"/>
              <a:t>část</a:t>
            </a:r>
            <a:r>
              <a:rPr lang="en-US" sz="1900" dirty="0"/>
              <a:t> </a:t>
            </a:r>
            <a:r>
              <a:rPr lang="en-US" sz="1900" dirty="0" err="1"/>
              <a:t>obchodu</a:t>
            </a:r>
            <a:r>
              <a:rPr lang="en-US" sz="1900" dirty="0"/>
              <a:t> </a:t>
            </a:r>
            <a:r>
              <a:rPr lang="cs-CZ" sz="1900" dirty="0"/>
              <a:t>	</a:t>
            </a:r>
            <a:r>
              <a:rPr lang="en-US" sz="1900" dirty="0"/>
              <a:t>s </a:t>
            </a:r>
            <a:r>
              <a:rPr lang="en-US" sz="1900" dirty="0" err="1"/>
              <a:t>cukrem</a:t>
            </a:r>
            <a:r>
              <a:rPr lang="en-US" sz="1900" dirty="0"/>
              <a:t> a </a:t>
            </a:r>
            <a:r>
              <a:rPr lang="en-US" sz="1900" dirty="0" err="1"/>
              <a:t>ve</a:t>
            </a:r>
            <a:r>
              <a:rPr lang="en-US" sz="1900" dirty="0"/>
              <a:t> </a:t>
            </a:r>
            <a:r>
              <a:rPr lang="en-US" sz="1900" dirty="0" err="1"/>
              <a:t>svém</a:t>
            </a:r>
            <a:r>
              <a:rPr lang="en-US" sz="1900" dirty="0"/>
              <a:t> </a:t>
            </a:r>
            <a:r>
              <a:rPr lang="en-US" sz="1900" dirty="0" err="1"/>
              <a:t>podpalubí</a:t>
            </a:r>
            <a:r>
              <a:rPr lang="en-US" sz="1900" dirty="0"/>
              <a:t> </a:t>
            </a:r>
            <a:r>
              <a:rPr lang="cs-CZ" sz="1900" dirty="0"/>
              <a:t>jej </a:t>
            </a:r>
            <a:r>
              <a:rPr lang="en-US" sz="1900" dirty="0" err="1"/>
              <a:t>převážely</a:t>
            </a:r>
            <a:r>
              <a:rPr lang="en-US" sz="1900" dirty="0"/>
              <a:t> </a:t>
            </a:r>
            <a:r>
              <a:rPr lang="en-US" sz="1900" dirty="0" err="1"/>
              <a:t>tuny</a:t>
            </a:r>
            <a:r>
              <a:rPr lang="en-US" sz="1900" dirty="0"/>
              <a:t> do </a:t>
            </a:r>
            <a:r>
              <a:rPr lang="en-US" sz="1900" dirty="0" err="1"/>
              <a:t>severní</a:t>
            </a:r>
            <a:r>
              <a:rPr lang="en-US" sz="1900" dirty="0"/>
              <a:t> </a:t>
            </a:r>
            <a:r>
              <a:rPr lang="en-US" sz="1900" dirty="0" err="1"/>
              <a:t>Evropy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 err="1"/>
              <a:t>Navzdory</a:t>
            </a:r>
            <a:r>
              <a:rPr lang="en-US" sz="1900" dirty="0"/>
              <a:t> </a:t>
            </a:r>
            <a:r>
              <a:rPr lang="en-US" sz="1900" dirty="0" err="1"/>
              <a:t>tomu</a:t>
            </a:r>
            <a:r>
              <a:rPr lang="en-US" sz="1900" dirty="0"/>
              <a:t>, </a:t>
            </a:r>
            <a:r>
              <a:rPr lang="en-US" sz="1900" dirty="0" err="1"/>
              <a:t>že</a:t>
            </a:r>
            <a:r>
              <a:rPr lang="en-US" sz="1900" dirty="0"/>
              <a:t> se </a:t>
            </a:r>
            <a:r>
              <a:rPr lang="en-US" sz="1900" dirty="0" err="1"/>
              <a:t>Portugalsko</a:t>
            </a:r>
            <a:r>
              <a:rPr lang="en-US" sz="1900" dirty="0"/>
              <a:t> </a:t>
            </a:r>
            <a:r>
              <a:rPr lang="en-US" sz="1900" dirty="0" err="1"/>
              <a:t>snažilo</a:t>
            </a:r>
            <a:r>
              <a:rPr lang="en-US" sz="1900" dirty="0"/>
              <a:t> </a:t>
            </a:r>
            <a:r>
              <a:rPr lang="en-US" sz="1900" dirty="0" err="1"/>
              <a:t>udržet</a:t>
            </a:r>
            <a:r>
              <a:rPr lang="en-US" sz="1900" dirty="0"/>
              <a:t> </a:t>
            </a:r>
            <a:r>
              <a:rPr lang="en-US" sz="1900" dirty="0" err="1"/>
              <a:t>monopol</a:t>
            </a:r>
            <a:r>
              <a:rPr lang="en-US" sz="1900" dirty="0"/>
              <a:t>, </a:t>
            </a:r>
            <a:r>
              <a:rPr lang="en-US" sz="1900" dirty="0" err="1"/>
              <a:t>velkými</a:t>
            </a:r>
            <a:r>
              <a:rPr lang="en-US" sz="1900" dirty="0"/>
              <a:t> </a:t>
            </a:r>
            <a:r>
              <a:rPr lang="en-US" sz="1900" dirty="0" err="1"/>
              <a:t>obchodními</a:t>
            </a:r>
            <a:r>
              <a:rPr lang="en-US" sz="1900" dirty="0"/>
              <a:t> </a:t>
            </a:r>
            <a:r>
              <a:rPr lang="en-US" sz="1900" dirty="0" err="1"/>
              <a:t>dovozními</a:t>
            </a:r>
            <a:r>
              <a:rPr lang="en-US" sz="1900" dirty="0"/>
              <a:t> </a:t>
            </a:r>
            <a:r>
              <a:rPr lang="en-US" sz="1900" dirty="0" err="1"/>
              <a:t>centry</a:t>
            </a:r>
            <a:r>
              <a:rPr lang="en-US" sz="1900" dirty="0"/>
              <a:t> se </a:t>
            </a:r>
            <a:r>
              <a:rPr lang="en-US" sz="1900" dirty="0" err="1"/>
              <a:t>staly</a:t>
            </a:r>
            <a:r>
              <a:rPr lang="en-US" sz="1900" dirty="0"/>
              <a:t> Amsterdam, </a:t>
            </a:r>
            <a:r>
              <a:rPr lang="en-US" sz="1900" dirty="0" err="1"/>
              <a:t>Londýn</a:t>
            </a:r>
            <a:r>
              <a:rPr lang="en-US" sz="1900" dirty="0"/>
              <a:t>, Hamburg a Janov a </a:t>
            </a:r>
            <a:r>
              <a:rPr lang="en-US" sz="1900" dirty="0" err="1"/>
              <a:t>byla</a:t>
            </a:r>
            <a:r>
              <a:rPr lang="en-US" sz="1900" dirty="0"/>
              <a:t> to </a:t>
            </a:r>
            <a:r>
              <a:rPr lang="en-US" sz="1900" dirty="0" err="1"/>
              <a:t>tato</a:t>
            </a:r>
            <a:r>
              <a:rPr lang="en-US" sz="1900" dirty="0"/>
              <a:t> centra, </a:t>
            </a:r>
            <a:r>
              <a:rPr lang="en-US" sz="1900" dirty="0" err="1"/>
              <a:t>která</a:t>
            </a:r>
            <a:r>
              <a:rPr lang="en-US" sz="1900" dirty="0"/>
              <a:t> </a:t>
            </a:r>
            <a:r>
              <a:rPr lang="en-US" sz="1900" dirty="0" err="1"/>
              <a:t>udávala</a:t>
            </a:r>
            <a:r>
              <a:rPr lang="en-US" sz="1900" dirty="0"/>
              <a:t> </a:t>
            </a:r>
            <a:r>
              <a:rPr lang="en-US" sz="1900" dirty="0" err="1"/>
              <a:t>cen</a:t>
            </a:r>
            <a:r>
              <a:rPr lang="cs-CZ" sz="1900" dirty="0"/>
              <a:t>y</a:t>
            </a:r>
            <a:r>
              <a:rPr lang="en-US" sz="1900" dirty="0"/>
              <a:t> </a:t>
            </a:r>
            <a:r>
              <a:rPr lang="en-US" sz="1900" dirty="0" err="1"/>
              <a:t>cukru</a:t>
            </a:r>
            <a:r>
              <a:rPr lang="en-US" sz="1900" dirty="0"/>
              <a:t>.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b="1" dirty="0" err="1"/>
              <a:t>Obchodování</a:t>
            </a:r>
            <a:r>
              <a:rPr lang="en-US" sz="1900" b="1" dirty="0"/>
              <a:t> s </a:t>
            </a:r>
            <a:r>
              <a:rPr lang="en-US" sz="1900" b="1" dirty="0" err="1"/>
              <a:t>cukrem</a:t>
            </a:r>
            <a:r>
              <a:rPr lang="en-US" sz="1900" b="1" dirty="0"/>
              <a:t> </a:t>
            </a:r>
            <a:r>
              <a:rPr lang="en-US" sz="1900" b="1" dirty="0" err="1"/>
              <a:t>tak</a:t>
            </a:r>
            <a:r>
              <a:rPr lang="en-US" sz="1900" b="1" dirty="0"/>
              <a:t> </a:t>
            </a:r>
            <a:r>
              <a:rPr lang="en-US" sz="1900" b="1" dirty="0" err="1"/>
              <a:t>získávalo</a:t>
            </a:r>
            <a:r>
              <a:rPr lang="en-US" sz="1900" b="1" dirty="0"/>
              <a:t> </a:t>
            </a:r>
            <a:r>
              <a:rPr lang="en-US" sz="1900" b="1" dirty="0" err="1"/>
              <a:t>čím</a:t>
            </a:r>
            <a:r>
              <a:rPr lang="en-US" sz="1900" b="1" dirty="0"/>
              <a:t> </a:t>
            </a:r>
            <a:r>
              <a:rPr lang="en-US" sz="1900" b="1" dirty="0" err="1"/>
              <a:t>dál</a:t>
            </a:r>
            <a:r>
              <a:rPr lang="en-US" sz="1900" b="1" dirty="0"/>
              <a:t> </a:t>
            </a:r>
            <a:r>
              <a:rPr lang="en-US" sz="1900" b="1" dirty="0" err="1"/>
              <a:t>více</a:t>
            </a:r>
            <a:r>
              <a:rPr lang="en-US" sz="1900" b="1" dirty="0"/>
              <a:t> </a:t>
            </a:r>
            <a:r>
              <a:rPr lang="en-US" sz="1900" b="1" dirty="0" err="1"/>
              <a:t>mezinárodní</a:t>
            </a:r>
            <a:r>
              <a:rPr lang="en-US" sz="1900" b="1" dirty="0"/>
              <a:t> a </a:t>
            </a:r>
            <a:r>
              <a:rPr lang="en-US" sz="1900" b="1" dirty="0" err="1"/>
              <a:t>globální</a:t>
            </a:r>
            <a:r>
              <a:rPr lang="en-US" sz="1900" b="1" dirty="0"/>
              <a:t> </a:t>
            </a:r>
            <a:r>
              <a:rPr lang="en-US" sz="1900" b="1" dirty="0" err="1"/>
              <a:t>charakter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79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CBA4CF-D09C-4814-9116-7587438F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„JINÁ BRAZÍLIE“, FRANCOUZSKÁ A HOLANDSKÁ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69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28ACC5-B84A-4702-9FA9-DE5870B3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Invaze brazilského pobřeží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C3A7EC-D938-4551-9168-F4AFB602A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V </a:t>
            </a:r>
            <a:r>
              <a:rPr lang="en-US" sz="1900" dirty="0" err="1"/>
              <a:t>průběhu</a:t>
            </a:r>
            <a:r>
              <a:rPr lang="en-US" sz="1900" dirty="0"/>
              <a:t> 16. a 17. </a:t>
            </a:r>
            <a:r>
              <a:rPr lang="en-US" sz="1900" dirty="0" err="1"/>
              <a:t>století</a:t>
            </a:r>
            <a:r>
              <a:rPr lang="en-US" sz="1900" dirty="0"/>
              <a:t> se </a:t>
            </a:r>
            <a:r>
              <a:rPr lang="en-US" sz="1900" dirty="0" err="1"/>
              <a:t>brazilské</a:t>
            </a:r>
            <a:r>
              <a:rPr lang="en-US" sz="1900" dirty="0"/>
              <a:t> </a:t>
            </a:r>
            <a:r>
              <a:rPr lang="en-US" sz="1900" dirty="0" err="1"/>
              <a:t>pobřeží</a:t>
            </a:r>
            <a:r>
              <a:rPr lang="en-US" sz="1900" dirty="0"/>
              <a:t> </a:t>
            </a:r>
            <a:r>
              <a:rPr lang="en-US" sz="1900" dirty="0" err="1"/>
              <a:t>začalo</a:t>
            </a:r>
            <a:r>
              <a:rPr lang="en-US" sz="1900" dirty="0"/>
              <a:t> </a:t>
            </a:r>
            <a:r>
              <a:rPr lang="en-US" sz="1900" dirty="0" err="1"/>
              <a:t>stávat</a:t>
            </a:r>
            <a:r>
              <a:rPr lang="en-US" sz="1900" dirty="0"/>
              <a:t> </a:t>
            </a:r>
            <a:r>
              <a:rPr lang="en-US" sz="1900" dirty="0" err="1"/>
              <a:t>cílem</a:t>
            </a:r>
            <a:r>
              <a:rPr lang="en-US" sz="1900" dirty="0"/>
              <a:t> </a:t>
            </a:r>
            <a:r>
              <a:rPr lang="en-US" sz="1900" dirty="0" err="1"/>
              <a:t>častých</a:t>
            </a:r>
            <a:r>
              <a:rPr lang="en-US" sz="1900" dirty="0"/>
              <a:t> </a:t>
            </a:r>
            <a:r>
              <a:rPr lang="en-US" sz="1900" dirty="0" err="1"/>
              <a:t>invazí</a:t>
            </a:r>
            <a:endParaRPr lang="en-US" sz="1900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1900" dirty="0"/>
              <a:t>- </a:t>
            </a:r>
            <a:r>
              <a:rPr lang="en-US" sz="1900" b="1" dirty="0" err="1"/>
              <a:t>piráti</a:t>
            </a:r>
            <a:r>
              <a:rPr lang="en-US" sz="1900" b="1" dirty="0"/>
              <a:t> </a:t>
            </a:r>
            <a:r>
              <a:rPr lang="en-US" sz="1900" dirty="0"/>
              <a:t>z </a:t>
            </a:r>
            <a:r>
              <a:rPr lang="en-US" sz="1900" dirty="0" err="1"/>
              <a:t>Alžíru</a:t>
            </a:r>
            <a:r>
              <a:rPr lang="en-US" sz="1900" dirty="0"/>
              <a:t> a </a:t>
            </a:r>
            <a:r>
              <a:rPr lang="en-US" sz="1900" dirty="0" err="1"/>
              <a:t>Maroka</a:t>
            </a:r>
            <a:r>
              <a:rPr lang="en-US" sz="1900" dirty="0"/>
              <a:t>, </a:t>
            </a:r>
            <a:r>
              <a:rPr lang="en-US" sz="1900" dirty="0" err="1"/>
              <a:t>kteří</a:t>
            </a:r>
            <a:r>
              <a:rPr lang="en-US" sz="1900" dirty="0"/>
              <a:t> se </a:t>
            </a:r>
            <a:r>
              <a:rPr lang="en-US" sz="1900" dirty="0" err="1"/>
              <a:t>jinak</a:t>
            </a:r>
            <a:r>
              <a:rPr lang="en-US" sz="1900" dirty="0"/>
              <a:t> </a:t>
            </a:r>
            <a:r>
              <a:rPr lang="en-US" sz="1900" dirty="0" err="1"/>
              <a:t>běžně</a:t>
            </a:r>
            <a:r>
              <a:rPr lang="en-US" sz="1900" dirty="0"/>
              <a:t> </a:t>
            </a:r>
            <a:r>
              <a:rPr lang="cs-CZ" sz="1900" dirty="0"/>
              <a:t>	</a:t>
            </a:r>
            <a:r>
              <a:rPr lang="en-US" sz="1900" dirty="0" err="1"/>
              <a:t>pohybovali</a:t>
            </a:r>
            <a:r>
              <a:rPr lang="en-US" sz="1900" dirty="0"/>
              <a:t> </a:t>
            </a:r>
            <a:r>
              <a:rPr lang="en-US" sz="1900" dirty="0" err="1"/>
              <a:t>mezi</a:t>
            </a:r>
            <a:r>
              <a:rPr lang="en-US" sz="1900" dirty="0"/>
              <a:t> </a:t>
            </a:r>
            <a:r>
              <a:rPr lang="en-US" sz="1900" dirty="0" err="1"/>
              <a:t>Madeirou</a:t>
            </a:r>
            <a:r>
              <a:rPr lang="en-US" sz="1900" dirty="0"/>
              <a:t> a </a:t>
            </a:r>
            <a:r>
              <a:rPr lang="en-US" sz="1900" dirty="0" err="1"/>
              <a:t>Lisabonem</a:t>
            </a:r>
            <a:r>
              <a:rPr lang="en-US" sz="1900" dirty="0"/>
              <a:t> 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900" dirty="0"/>
              <a:t>- </a:t>
            </a:r>
            <a:r>
              <a:rPr lang="en-US" sz="1900" dirty="0" err="1"/>
              <a:t>francouzští</a:t>
            </a:r>
            <a:r>
              <a:rPr lang="en-US" sz="1900" dirty="0"/>
              <a:t>, </a:t>
            </a:r>
            <a:r>
              <a:rPr lang="en-US" sz="1900" dirty="0" err="1"/>
              <a:t>holandští</a:t>
            </a:r>
            <a:r>
              <a:rPr lang="en-US" sz="1900" dirty="0"/>
              <a:t> a </a:t>
            </a:r>
            <a:r>
              <a:rPr lang="en-US" sz="1900" dirty="0" err="1"/>
              <a:t>angličtí</a:t>
            </a:r>
            <a:r>
              <a:rPr lang="en-US" sz="1900" dirty="0"/>
              <a:t> </a:t>
            </a:r>
            <a:r>
              <a:rPr lang="en-US" sz="1900" b="1" dirty="0" err="1"/>
              <a:t>korzáři</a:t>
            </a:r>
            <a:r>
              <a:rPr lang="en-US" sz="1900" dirty="0"/>
              <a:t> </a:t>
            </a:r>
            <a:r>
              <a:rPr lang="en-US" sz="1900" dirty="0" err="1"/>
              <a:t>útočili</a:t>
            </a:r>
            <a:r>
              <a:rPr lang="en-US" sz="1900" dirty="0"/>
              <a:t> </a:t>
            </a:r>
            <a:r>
              <a:rPr lang="cs-CZ" sz="1900" dirty="0"/>
              <a:t>především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lodě</a:t>
            </a:r>
            <a:r>
              <a:rPr lang="en-US" sz="1900" dirty="0"/>
              <a:t> </a:t>
            </a:r>
            <a:r>
              <a:rPr lang="en-US" sz="1900" dirty="0" err="1"/>
              <a:t>naložené</a:t>
            </a:r>
            <a:r>
              <a:rPr lang="en-US" sz="1900" dirty="0"/>
              <a:t> </a:t>
            </a:r>
            <a:r>
              <a:rPr lang="en-US" sz="1900" dirty="0" err="1"/>
              <a:t>cukrem</a:t>
            </a:r>
            <a:r>
              <a:rPr lang="cs-CZ" sz="1900" dirty="0"/>
              <a:t>.</a:t>
            </a:r>
            <a:endParaRPr lang="en-US" sz="19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Například</a:t>
            </a:r>
            <a:r>
              <a:rPr lang="en-US" sz="1900" dirty="0"/>
              <a:t> </a:t>
            </a:r>
            <a:r>
              <a:rPr lang="en-US" sz="1900" dirty="0" err="1"/>
              <a:t>mezi</a:t>
            </a:r>
            <a:r>
              <a:rPr lang="en-US" sz="1900" dirty="0"/>
              <a:t> </a:t>
            </a:r>
            <a:r>
              <a:rPr lang="en-US" sz="1900" dirty="0" err="1"/>
              <a:t>lety</a:t>
            </a:r>
            <a:r>
              <a:rPr lang="en-US" sz="1900" dirty="0"/>
              <a:t> 1588 a 1591 </a:t>
            </a:r>
            <a:r>
              <a:rPr lang="en-US" sz="1900" dirty="0" err="1"/>
              <a:t>bylo</a:t>
            </a:r>
            <a:r>
              <a:rPr lang="en-US" sz="1900" dirty="0"/>
              <a:t> </a:t>
            </a:r>
            <a:r>
              <a:rPr lang="en-US" sz="1900" dirty="0" err="1"/>
              <a:t>zajato</a:t>
            </a:r>
            <a:r>
              <a:rPr lang="en-US" sz="1900" dirty="0"/>
              <a:t> 36 </a:t>
            </a:r>
            <a:r>
              <a:rPr lang="en-US" sz="1900" dirty="0" err="1"/>
              <a:t>lodí</a:t>
            </a:r>
            <a:r>
              <a:rPr lang="en-US" sz="1900" dirty="0"/>
              <a:t> </a:t>
            </a:r>
            <a:endParaRPr lang="cs-CZ" sz="19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/>
              <a:t>	- </a:t>
            </a:r>
            <a:r>
              <a:rPr lang="en-US" sz="1900" dirty="0" err="1"/>
              <a:t>portugalské</a:t>
            </a:r>
            <a:r>
              <a:rPr lang="en-US" sz="1900" dirty="0"/>
              <a:t> </a:t>
            </a:r>
            <a:r>
              <a:rPr lang="en-US" sz="1900" dirty="0" err="1"/>
              <a:t>karavely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snadnou</a:t>
            </a:r>
            <a:r>
              <a:rPr lang="en-US" sz="1900" dirty="0"/>
              <a:t> </a:t>
            </a:r>
            <a:r>
              <a:rPr lang="en-US" sz="1900" dirty="0" err="1"/>
              <a:t>obětí</a:t>
            </a:r>
            <a:r>
              <a:rPr lang="en-US" sz="1900" dirty="0"/>
              <a:t>, </a:t>
            </a:r>
            <a:r>
              <a:rPr lang="en-US" sz="1900" dirty="0" err="1"/>
              <a:t>protože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endParaRPr lang="cs-CZ" sz="19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/>
              <a:t>                   </a:t>
            </a:r>
            <a:r>
              <a:rPr lang="en-US" sz="1900" dirty="0" err="1"/>
              <a:t>malé</a:t>
            </a:r>
            <a:r>
              <a:rPr lang="en-US" sz="1900" dirty="0"/>
              <a:t> a </a:t>
            </a:r>
            <a:r>
              <a:rPr lang="en-US" sz="1900" dirty="0" err="1"/>
              <a:t>lehké</a:t>
            </a:r>
            <a:r>
              <a:rPr lang="en-US" sz="1900" dirty="0"/>
              <a:t> a s </a:t>
            </a:r>
            <a:r>
              <a:rPr lang="en-US" sz="1900" dirty="0" err="1"/>
              <a:t>malou</a:t>
            </a:r>
            <a:r>
              <a:rPr lang="en-US" sz="1900" dirty="0"/>
              <a:t> </a:t>
            </a:r>
            <a:r>
              <a:rPr lang="en-US" sz="1900" dirty="0" err="1"/>
              <a:t>posádkou</a:t>
            </a:r>
            <a:r>
              <a:rPr lang="en-US" sz="1900" dirty="0"/>
              <a:t>. </a:t>
            </a:r>
            <a:endParaRPr lang="cs-CZ" sz="19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Od </a:t>
            </a:r>
            <a:r>
              <a:rPr lang="en-US" sz="1900" dirty="0" err="1"/>
              <a:t>poloviny</a:t>
            </a:r>
            <a:r>
              <a:rPr lang="en-US" sz="1900" dirty="0"/>
              <a:t> 17. </a:t>
            </a:r>
            <a:r>
              <a:rPr lang="en-US" sz="1900" dirty="0" err="1"/>
              <a:t>století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základě</a:t>
            </a:r>
            <a:r>
              <a:rPr lang="en-US" sz="1900" dirty="0"/>
              <a:t> </a:t>
            </a:r>
            <a:r>
              <a:rPr lang="en-US" sz="1900" dirty="0" err="1"/>
              <a:t>královského</a:t>
            </a:r>
            <a:r>
              <a:rPr lang="en-US" sz="1900" dirty="0"/>
              <a:t> </a:t>
            </a:r>
            <a:r>
              <a:rPr lang="en-US" sz="1900" dirty="0" err="1"/>
              <a:t>nařízení</a:t>
            </a:r>
            <a:r>
              <a:rPr lang="en-US" sz="1900" dirty="0"/>
              <a:t> </a:t>
            </a:r>
            <a:r>
              <a:rPr lang="en-US" sz="1900" dirty="0" err="1"/>
              <a:t>doprovázeny</a:t>
            </a:r>
            <a:r>
              <a:rPr lang="en-US" sz="1900" dirty="0"/>
              <a:t> </a:t>
            </a:r>
            <a:r>
              <a:rPr lang="en-US" sz="1900" dirty="0" err="1"/>
              <a:t>menšími</a:t>
            </a:r>
            <a:r>
              <a:rPr lang="en-US" sz="1900" dirty="0"/>
              <a:t> </a:t>
            </a:r>
            <a:r>
              <a:rPr lang="en-US" sz="1900" dirty="0" err="1"/>
              <a:t>loděmi</a:t>
            </a:r>
            <a:r>
              <a:rPr lang="en-US" sz="1900" dirty="0"/>
              <a:t> s </a:t>
            </a:r>
            <a:r>
              <a:rPr lang="en-US" sz="1900" dirty="0" err="1"/>
              <a:t>ozbrojenou</a:t>
            </a:r>
            <a:r>
              <a:rPr lang="en-US" sz="1900" dirty="0"/>
              <a:t> </a:t>
            </a:r>
            <a:r>
              <a:rPr lang="en-US" sz="1900" dirty="0" err="1"/>
              <a:t>posádkou</a:t>
            </a:r>
            <a:r>
              <a:rPr lang="en-US" sz="19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Nebyli</a:t>
            </a:r>
            <a:r>
              <a:rPr lang="en-US" sz="1900" dirty="0"/>
              <a:t> to ale </a:t>
            </a:r>
            <a:r>
              <a:rPr lang="en-US" sz="1900" dirty="0" err="1"/>
              <a:t>jenom</a:t>
            </a:r>
            <a:r>
              <a:rPr lang="en-US" sz="1900" dirty="0"/>
              <a:t> </a:t>
            </a:r>
            <a:r>
              <a:rPr lang="en-US" sz="1900" dirty="0" err="1"/>
              <a:t>piráti</a:t>
            </a:r>
            <a:r>
              <a:rPr lang="en-US" sz="1900" dirty="0"/>
              <a:t>, </a:t>
            </a:r>
            <a:r>
              <a:rPr lang="en-US" sz="1900" dirty="0" err="1"/>
              <a:t>kdo</a:t>
            </a:r>
            <a:r>
              <a:rPr lang="en-US" sz="1900" dirty="0"/>
              <a:t> </a:t>
            </a:r>
            <a:r>
              <a:rPr lang="en-US" sz="1900" dirty="0" err="1"/>
              <a:t>sužoval</a:t>
            </a:r>
            <a:r>
              <a:rPr lang="en-US" sz="1900" dirty="0"/>
              <a:t> </a:t>
            </a:r>
            <a:r>
              <a:rPr lang="en-US" sz="1900" dirty="0" err="1"/>
              <a:t>Brazílii</a:t>
            </a:r>
            <a:r>
              <a:rPr lang="en-US" sz="1900" dirty="0"/>
              <a:t> </a:t>
            </a:r>
            <a:endParaRPr lang="cs-CZ" sz="19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/>
              <a:t>- </a:t>
            </a:r>
            <a:r>
              <a:rPr lang="en-US" sz="1900" b="1" dirty="0"/>
              <a:t>Francie </a:t>
            </a:r>
            <a:r>
              <a:rPr lang="en-US" sz="1900" b="1" dirty="0" err="1"/>
              <a:t>odmítla</a:t>
            </a:r>
            <a:r>
              <a:rPr lang="en-US" sz="1900" b="1" dirty="0"/>
              <a:t> </a:t>
            </a:r>
            <a:r>
              <a:rPr lang="en-US" sz="1900" b="1" dirty="0" err="1"/>
              <a:t>respektovat</a:t>
            </a:r>
            <a:r>
              <a:rPr lang="en-US" sz="1900" b="1" dirty="0"/>
              <a:t> </a:t>
            </a:r>
            <a:r>
              <a:rPr lang="en-US" sz="1900" b="1" dirty="0" err="1"/>
              <a:t>dohodu</a:t>
            </a:r>
            <a:r>
              <a:rPr lang="en-US" sz="1900" b="1" dirty="0"/>
              <a:t> z Tordesillas a </a:t>
            </a:r>
            <a:r>
              <a:rPr lang="en-US" sz="1900" b="1" dirty="0" err="1"/>
              <a:t>dvakrát</a:t>
            </a:r>
            <a:r>
              <a:rPr lang="en-US" sz="1900" b="1" dirty="0"/>
              <a:t> se </a:t>
            </a:r>
            <a:r>
              <a:rPr lang="en-US" sz="1900" b="1" dirty="0" err="1"/>
              <a:t>pokusila</a:t>
            </a:r>
            <a:r>
              <a:rPr lang="en-US" sz="1900" b="1" dirty="0"/>
              <a:t> zemi </a:t>
            </a:r>
            <a:r>
              <a:rPr lang="en-US" sz="1900" b="1" dirty="0" err="1"/>
              <a:t>kolonizovat</a:t>
            </a:r>
            <a:r>
              <a:rPr lang="en-US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031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2B2EEC6-06EA-4602-984B-4DE6F81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Antarktická</a:t>
            </a:r>
            <a:r>
              <a:rPr lang="en-US" sz="3600" dirty="0"/>
              <a:t>  Francie</a:t>
            </a:r>
            <a:br>
              <a:rPr lang="cs-CZ" sz="3600" dirty="0"/>
            </a:br>
            <a:r>
              <a:rPr lang="cs-CZ" sz="3600" dirty="0"/>
              <a:t>(1555-1575)</a:t>
            </a:r>
            <a:endParaRPr lang="en-US" sz="3600" dirty="0"/>
          </a:p>
        </p:txBody>
      </p:sp>
      <p:pic>
        <p:nvPicPr>
          <p:cNvPr id="6" name="Zástupný obsah 5" descr="Obsah obrázku voda, exteriér, obloha, příroda&#10;&#10;Popis byl vytvořen automaticky">
            <a:extLst>
              <a:ext uri="{FF2B5EF4-FFF2-40B4-BE49-F238E27FC236}">
                <a16:creationId xmlns:a16="http://schemas.microsoft.com/office/drawing/2014/main" id="{1C5702B3-B556-786D-F5FC-C4D8137CA6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4" b="951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9215D6-EF8A-4C8B-BF1B-E1700303F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dirty="0" err="1"/>
              <a:t>Prvnímu</a:t>
            </a:r>
            <a:r>
              <a:rPr lang="en-US" sz="1800" dirty="0"/>
              <a:t> </a:t>
            </a:r>
            <a:r>
              <a:rPr lang="en-US" sz="1800" dirty="0" err="1"/>
              <a:t>pokusu</a:t>
            </a:r>
            <a:r>
              <a:rPr lang="en-US" sz="1800" dirty="0"/>
              <a:t> se </a:t>
            </a:r>
            <a:r>
              <a:rPr lang="en-US" sz="1800" dirty="0" err="1"/>
              <a:t>říkalo</a:t>
            </a:r>
            <a:r>
              <a:rPr lang="en-US" sz="1800" dirty="0"/>
              <a:t> </a:t>
            </a:r>
            <a:r>
              <a:rPr lang="en-US" sz="1800" b="1" dirty="0" err="1"/>
              <a:t>Antarktická</a:t>
            </a:r>
            <a:r>
              <a:rPr lang="en-US" sz="1800" b="1" dirty="0"/>
              <a:t> Francie</a:t>
            </a:r>
            <a:r>
              <a:rPr lang="cs-CZ" sz="1800" b="1" dirty="0"/>
              <a:t>.</a:t>
            </a:r>
            <a:endParaRPr lang="en-US" sz="18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/>
              <a:t>V</a:t>
            </a:r>
            <a:r>
              <a:rPr lang="en-US" sz="1800" dirty="0"/>
              <a:t> </a:t>
            </a:r>
            <a:r>
              <a:rPr lang="en-US" sz="1800" dirty="0" err="1"/>
              <a:t>roce</a:t>
            </a:r>
            <a:r>
              <a:rPr lang="en-US" sz="1800" dirty="0"/>
              <a:t> 1</a:t>
            </a:r>
            <a:r>
              <a:rPr lang="cs-CZ" sz="1800" dirty="0"/>
              <a:t>5</a:t>
            </a:r>
            <a:r>
              <a:rPr lang="en-US" sz="1800" dirty="0"/>
              <a:t>55 se </a:t>
            </a:r>
            <a:r>
              <a:rPr lang="en-US" sz="1800" dirty="0" err="1"/>
              <a:t>expedice</a:t>
            </a:r>
            <a:r>
              <a:rPr lang="en-US" sz="1800" dirty="0"/>
              <a:t> </a:t>
            </a:r>
            <a:r>
              <a:rPr lang="en-US" sz="1800" dirty="0" err="1"/>
              <a:t>vedená</a:t>
            </a:r>
            <a:r>
              <a:rPr lang="en-US" sz="1800" dirty="0"/>
              <a:t> </a:t>
            </a:r>
            <a:r>
              <a:rPr lang="en-US" sz="1800" dirty="0" err="1"/>
              <a:t>Nicolasem</a:t>
            </a:r>
            <a:r>
              <a:rPr lang="en-US" sz="1800" dirty="0"/>
              <a:t> </a:t>
            </a:r>
            <a:r>
              <a:rPr lang="en-US" sz="1800" dirty="0" err="1"/>
              <a:t>Durandem</a:t>
            </a:r>
            <a:r>
              <a:rPr lang="en-US" sz="1800" dirty="0"/>
              <a:t> de </a:t>
            </a:r>
            <a:r>
              <a:rPr lang="en-US" sz="1800" dirty="0" err="1"/>
              <a:t>Villegagnonem</a:t>
            </a:r>
            <a:r>
              <a:rPr lang="en-US" sz="1800" dirty="0"/>
              <a:t> </a:t>
            </a:r>
            <a:r>
              <a:rPr lang="en-US" sz="1800" dirty="0" err="1"/>
              <a:t>vylodila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pobřeží</a:t>
            </a:r>
            <a:r>
              <a:rPr lang="en-US" sz="1800" dirty="0"/>
              <a:t> </a:t>
            </a:r>
            <a:r>
              <a:rPr lang="en-US" sz="1800" dirty="0" err="1"/>
              <a:t>dnešního</a:t>
            </a:r>
            <a:r>
              <a:rPr lang="en-US" sz="1800" dirty="0"/>
              <a:t> </a:t>
            </a:r>
            <a:r>
              <a:rPr lang="en-US" sz="1800" dirty="0" err="1"/>
              <a:t>státu</a:t>
            </a:r>
            <a:r>
              <a:rPr lang="en-US" sz="1800" dirty="0"/>
              <a:t> Ria de </a:t>
            </a:r>
            <a:r>
              <a:rPr lang="en-US" sz="1800" dirty="0" err="1"/>
              <a:t>Janeira</a:t>
            </a:r>
            <a:r>
              <a:rPr lang="en-US" sz="1800" dirty="0"/>
              <a:t>, v </a:t>
            </a:r>
            <a:r>
              <a:rPr lang="en-US" sz="1800" dirty="0" err="1"/>
              <a:t>zátoce</a:t>
            </a:r>
            <a:r>
              <a:rPr lang="en-US" sz="1800" dirty="0"/>
              <a:t> Guanabara, a </a:t>
            </a:r>
            <a:r>
              <a:rPr lang="en-US" sz="1800" dirty="0" err="1"/>
              <a:t>zůstala</a:t>
            </a:r>
            <a:r>
              <a:rPr lang="en-US" sz="1800" dirty="0"/>
              <a:t> tam </a:t>
            </a:r>
            <a:r>
              <a:rPr lang="en-US" sz="1800" dirty="0" err="1"/>
              <a:t>několik</a:t>
            </a:r>
            <a:r>
              <a:rPr lang="en-US" sz="1800" dirty="0"/>
              <a:t> let</a:t>
            </a:r>
            <a:r>
              <a:rPr lang="cs-CZ" sz="1800" dirty="0"/>
              <a:t>, mj i díky podpoře místního domorodého kmene </a:t>
            </a:r>
            <a:r>
              <a:rPr lang="cs-CZ" sz="1800" b="1" dirty="0" err="1"/>
              <a:t>tamoios</a:t>
            </a:r>
            <a:r>
              <a:rPr lang="cs-CZ" sz="1800" b="1" dirty="0"/>
              <a:t> </a:t>
            </a:r>
            <a:r>
              <a:rPr lang="cs-CZ" sz="1800" dirty="0"/>
              <a:t>(definitivní porážka přišla v roce 1575)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15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1188E3-267C-4BA7-BBD5-4973205D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Zátoka Guanabara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53092D84-8085-4EB7-A46F-967E09DD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8103" b="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8" name="Zástupný obsah 7" descr="Obsah obrázku text, exteriér, příroda, hora&#10;&#10;Popis byl vytvořen automaticky">
            <a:extLst>
              <a:ext uri="{FF2B5EF4-FFF2-40B4-BE49-F238E27FC236}">
                <a16:creationId xmlns:a16="http://schemas.microsoft.com/office/drawing/2014/main" id="{0838D2C7-4562-4FDE-98C2-A015C5D19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8" r="-2" b="-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8A28F1-58F0-4AD3-8632-1C0462F7B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019" y="4610244"/>
            <a:ext cx="6725232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dirty="0"/>
              <a:t>1555 obsazení francouzskými kolonizátory</a:t>
            </a:r>
          </a:p>
          <a:p>
            <a:r>
              <a:rPr lang="cs-CZ" sz="1700" dirty="0"/>
              <a:t>1565 založení města </a:t>
            </a:r>
            <a:r>
              <a:rPr lang="cs-CZ" sz="1700" dirty="0" err="1"/>
              <a:t>São</a:t>
            </a:r>
            <a:r>
              <a:rPr lang="cs-CZ" sz="1700" dirty="0"/>
              <a:t> </a:t>
            </a:r>
            <a:r>
              <a:rPr lang="cs-CZ" sz="1700" dirty="0" err="1"/>
              <a:t>Sebastião</a:t>
            </a:r>
            <a:r>
              <a:rPr lang="cs-CZ" sz="1700" dirty="0"/>
              <a:t> do Rio de </a:t>
            </a:r>
            <a:r>
              <a:rPr lang="cs-CZ" sz="1700" dirty="0" err="1"/>
              <a:t>Janeiro</a:t>
            </a:r>
            <a:r>
              <a:rPr lang="cs-CZ" sz="1700" dirty="0"/>
              <a:t> portugalskými kolonizátory kvůli zajištění obrany území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6723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40C04-1937-B1EE-90F1-078312B8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114300" lvl="0" indent="0">
              <a:spcAft>
                <a:spcPts val="0"/>
              </a:spcAft>
              <a:buNone/>
            </a:pPr>
            <a:r>
              <a:rPr lang="cs-CZ" sz="1600"/>
              <a:t>P</a:t>
            </a:r>
            <a:r>
              <a:rPr lang="en-US" sz="1600"/>
              <a:t>řestože se jednalo o krátké období, jeho význam pro kulturní vývoj Francie byl značný - díky myslitelům jako Jean de Léry a Montaigne se brazilský domorodec stal modelem, který sloužil k úvahám o evropské civilizaci, daleko více než o té původní americké</a:t>
            </a:r>
            <a:r>
              <a:rPr lang="cs-CZ" sz="1600"/>
              <a:t>.</a:t>
            </a:r>
          </a:p>
          <a:p>
            <a:pPr marL="114300" lvl="0" indent="0">
              <a:spcAft>
                <a:spcPts val="0"/>
              </a:spcAft>
              <a:buNone/>
            </a:pPr>
            <a:r>
              <a:rPr lang="en-US" sz="1600"/>
              <a:t>Francouzi byli spojenci indiánských kmenů Tupinambá a Tupiniquim, se kterými hojně obchodovali</a:t>
            </a:r>
            <a:r>
              <a:rPr lang="cs-CZ" sz="1600"/>
              <a:t>.</a:t>
            </a:r>
            <a:endParaRPr lang="en-US" sz="1600"/>
          </a:p>
          <a:p>
            <a:pPr marL="0" indent="0">
              <a:spcAft>
                <a:spcPts val="800"/>
              </a:spcAft>
              <a:buNone/>
            </a:pPr>
            <a:endParaRPr lang="cs-CZ" sz="1600"/>
          </a:p>
          <a:p>
            <a:pPr marL="0" indent="0">
              <a:spcAft>
                <a:spcPts val="800"/>
              </a:spcAft>
              <a:buNone/>
            </a:pPr>
            <a:r>
              <a:rPr lang="en-US" sz="1600"/>
              <a:t>Po prvním neúspěchu se Francie pokusila kolonizovat São Luís no Maranhão a založit „Rovníkovou Francii“</a:t>
            </a:r>
            <a:r>
              <a:rPr lang="cs-CZ" sz="1600"/>
              <a:t> (1612-1615)</a:t>
            </a:r>
            <a:r>
              <a:rPr lang="en-US" sz="1600"/>
              <a:t> </a:t>
            </a:r>
            <a:endParaRPr lang="cs-CZ" sz="1600"/>
          </a:p>
          <a:p>
            <a:pPr marL="0" indent="0">
              <a:spcAft>
                <a:spcPts val="800"/>
              </a:spcAft>
              <a:buNone/>
            </a:pPr>
            <a:r>
              <a:rPr lang="cs-CZ" sz="1600"/>
              <a:t>	-</a:t>
            </a:r>
            <a:r>
              <a:rPr lang="en-US" sz="1600"/>
              <a:t> podařilo se jim získat důvěru místní populace a mnozí Francouzi dokonce ovládali jejich jazyk</a:t>
            </a:r>
            <a:endParaRPr lang="cs-CZ" sz="1600"/>
          </a:p>
          <a:p>
            <a:pPr marL="0" indent="0">
              <a:spcAft>
                <a:spcPts val="800"/>
              </a:spcAft>
              <a:buNone/>
            </a:pPr>
            <a:r>
              <a:rPr lang="cs-CZ" sz="1600"/>
              <a:t>	-</a:t>
            </a:r>
            <a:r>
              <a:rPr lang="en-US" sz="1600"/>
              <a:t> kolonizace této oblasti byla podporována Francouzskou </a:t>
            </a:r>
            <a:r>
              <a:rPr lang="cs-CZ" sz="1600"/>
              <a:t>k</a:t>
            </a:r>
            <a:r>
              <a:rPr lang="en-US" sz="1600"/>
              <a:t>orunou </a:t>
            </a:r>
            <a:endParaRPr lang="cs-CZ" sz="1600"/>
          </a:p>
          <a:p>
            <a:pPr marL="0" indent="0">
              <a:spcAft>
                <a:spcPts val="800"/>
              </a:spcAft>
              <a:buNone/>
            </a:pPr>
            <a:r>
              <a:rPr lang="cs-CZ" sz="1600"/>
              <a:t>	- </a:t>
            </a:r>
            <a:r>
              <a:rPr lang="en-US" sz="1600"/>
              <a:t>mnišský řád Kapucínů byl pověřen misionářskou činností.</a:t>
            </a:r>
          </a:p>
          <a:p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58695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BD53D41-6850-48B2-9576-97192867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Rovníková Francie (1612-1615)</a:t>
            </a:r>
          </a:p>
        </p:txBody>
      </p:sp>
      <p:pic>
        <p:nvPicPr>
          <p:cNvPr id="6" name="Zástupný obsah 5" descr="Obsah obrázku silnice, pobřeží, několik&#10;&#10;Popis byl vytvořen automaticky">
            <a:extLst>
              <a:ext uri="{FF2B5EF4-FFF2-40B4-BE49-F238E27FC236}">
                <a16:creationId xmlns:a16="http://schemas.microsoft.com/office/drawing/2014/main" id="{CE66C731-FFFE-A31D-F9FB-4275BCF39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8" b="2252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FA3F4B-E5D3-4299-860E-284AA8AEF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spcAft>
                <a:spcPts val="800"/>
              </a:spcAft>
            </a:pPr>
            <a:r>
              <a:rPr lang="en-US" sz="1800" dirty="0"/>
              <a:t>V </a:t>
            </a:r>
            <a:r>
              <a:rPr lang="en-US" sz="1800" dirty="0" err="1"/>
              <a:t>roce</a:t>
            </a:r>
            <a:r>
              <a:rPr lang="en-US" sz="1800" dirty="0"/>
              <a:t> 1612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pobřeží</a:t>
            </a:r>
            <a:r>
              <a:rPr lang="en-US" sz="1800" dirty="0"/>
              <a:t> </a:t>
            </a:r>
            <a:r>
              <a:rPr lang="en-US" sz="1800" dirty="0" err="1"/>
              <a:t>Maranhão</a:t>
            </a:r>
            <a:r>
              <a:rPr lang="en-US" sz="1800" dirty="0"/>
              <a:t> (SV) </a:t>
            </a:r>
            <a:r>
              <a:rPr lang="en-US" sz="1800" dirty="0" err="1"/>
              <a:t>vylodila</a:t>
            </a:r>
            <a:r>
              <a:rPr lang="en-US" sz="1800" dirty="0"/>
              <a:t> </a:t>
            </a:r>
            <a:r>
              <a:rPr lang="en-US" sz="1800" dirty="0" err="1"/>
              <a:t>expedice</a:t>
            </a:r>
            <a:r>
              <a:rPr lang="en-US" sz="1800" dirty="0"/>
              <a:t> </a:t>
            </a:r>
            <a:r>
              <a:rPr lang="en-US" sz="1800" dirty="0" err="1"/>
              <a:t>vedená</a:t>
            </a:r>
            <a:r>
              <a:rPr lang="en-US" sz="1800" dirty="0"/>
              <a:t> </a:t>
            </a:r>
            <a:r>
              <a:rPr lang="en-US" sz="1800" dirty="0" err="1"/>
              <a:t>šlechticem</a:t>
            </a:r>
            <a:r>
              <a:rPr lang="en-US" sz="1800" dirty="0"/>
              <a:t> </a:t>
            </a:r>
            <a:r>
              <a:rPr lang="en-US" sz="1800" dirty="0" err="1"/>
              <a:t>Danielem</a:t>
            </a:r>
            <a:r>
              <a:rPr lang="en-US" sz="1800" dirty="0"/>
              <a:t> de la </a:t>
            </a:r>
            <a:r>
              <a:rPr lang="en-US" sz="1800" dirty="0" err="1"/>
              <a:t>Touche</a:t>
            </a:r>
            <a:endParaRPr lang="en-US" sz="1800" dirty="0"/>
          </a:p>
          <a:p>
            <a:pPr marL="0">
              <a:spcAft>
                <a:spcPts val="800"/>
              </a:spcAft>
            </a:pPr>
            <a:r>
              <a:rPr lang="en-US" sz="1800" dirty="0"/>
              <a:t> -  </a:t>
            </a:r>
            <a:r>
              <a:rPr lang="en-US" sz="1800" dirty="0" err="1"/>
              <a:t>jednalo</a:t>
            </a:r>
            <a:r>
              <a:rPr lang="en-US" sz="1800" dirty="0"/>
              <a:t> se o </a:t>
            </a:r>
            <a:r>
              <a:rPr lang="en-US" sz="1800" dirty="0" err="1"/>
              <a:t>tři</a:t>
            </a:r>
            <a:r>
              <a:rPr lang="en-US" sz="1800" dirty="0"/>
              <a:t> </a:t>
            </a:r>
            <a:r>
              <a:rPr lang="en-US" sz="1800" dirty="0" err="1"/>
              <a:t>lodě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jejichž</a:t>
            </a:r>
            <a:r>
              <a:rPr lang="en-US" sz="1800" dirty="0"/>
              <a:t> </a:t>
            </a:r>
            <a:r>
              <a:rPr lang="en-US" sz="1800" dirty="0" err="1"/>
              <a:t>palubě</a:t>
            </a:r>
            <a:r>
              <a:rPr lang="en-US" sz="1800" dirty="0"/>
              <a:t> se </a:t>
            </a:r>
            <a:r>
              <a:rPr lang="en-US" sz="1800" dirty="0" err="1"/>
              <a:t>nacházelo</a:t>
            </a:r>
            <a:r>
              <a:rPr lang="en-US" sz="1800" dirty="0"/>
              <a:t> 500 </a:t>
            </a:r>
            <a:r>
              <a:rPr lang="en-US" sz="1800" dirty="0" err="1"/>
              <a:t>osadníků</a:t>
            </a:r>
            <a:r>
              <a:rPr lang="en-US" sz="1800" dirty="0"/>
              <a:t>. </a:t>
            </a:r>
          </a:p>
          <a:p>
            <a:pPr marL="0" lvl="0">
              <a:spcAft>
                <a:spcPts val="0"/>
              </a:spcAft>
            </a:pPr>
            <a:r>
              <a:rPr lang="en-US" sz="1800" dirty="0" err="1"/>
              <a:t>Založili</a:t>
            </a:r>
            <a:r>
              <a:rPr lang="en-US" sz="1800" dirty="0"/>
              <a:t> </a:t>
            </a:r>
            <a:r>
              <a:rPr lang="en-US" sz="1800" dirty="0" err="1"/>
              <a:t>osadu</a:t>
            </a:r>
            <a:r>
              <a:rPr lang="en-US" sz="1800" dirty="0"/>
              <a:t> Saint Louis, </a:t>
            </a:r>
            <a:r>
              <a:rPr lang="en-US" sz="1800" dirty="0" err="1"/>
              <a:t>která</a:t>
            </a:r>
            <a:r>
              <a:rPr lang="en-US" sz="1800" dirty="0"/>
              <a:t> </a:t>
            </a:r>
            <a:r>
              <a:rPr lang="en-US" sz="1800" dirty="0" err="1"/>
              <a:t>svým</a:t>
            </a:r>
            <a:r>
              <a:rPr lang="en-US" sz="1800" dirty="0"/>
              <a:t> </a:t>
            </a:r>
            <a:r>
              <a:rPr lang="en-US" sz="1800" dirty="0" err="1"/>
              <a:t>jménem</a:t>
            </a:r>
            <a:r>
              <a:rPr lang="en-US" sz="1800" dirty="0"/>
              <a:t> </a:t>
            </a:r>
            <a:r>
              <a:rPr lang="en-US" sz="1800" dirty="0" err="1"/>
              <a:t>oslavovala</a:t>
            </a:r>
            <a:r>
              <a:rPr lang="en-US" sz="1800" dirty="0"/>
              <a:t> </a:t>
            </a:r>
            <a:r>
              <a:rPr lang="en-US" sz="1800" dirty="0" err="1"/>
              <a:t>francouzského</a:t>
            </a:r>
            <a:r>
              <a:rPr lang="en-US" sz="1800" dirty="0"/>
              <a:t> </a:t>
            </a:r>
            <a:r>
              <a:rPr lang="en-US" sz="1800" dirty="0" err="1"/>
              <a:t>krále</a:t>
            </a:r>
            <a:r>
              <a:rPr lang="en-US" sz="1800" dirty="0"/>
              <a:t> </a:t>
            </a:r>
            <a:r>
              <a:rPr lang="en-US" sz="1800" dirty="0" err="1"/>
              <a:t>Ludvíka</a:t>
            </a:r>
            <a:r>
              <a:rPr lang="en-US" sz="1800" dirty="0"/>
              <a:t> XIII.</a:t>
            </a:r>
          </a:p>
          <a:p>
            <a:pPr marL="114300" lvl="0">
              <a:spcAft>
                <a:spcPts val="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544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6BB23B7-C914-4FC6-BFAC-D23F1340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Cukr je víc než obyčejné sladidlo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64F705-0D9C-4F2C-835D-30577514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V </a:t>
            </a:r>
            <a:r>
              <a:rPr lang="en-US" sz="1400" dirty="0" err="1"/>
              <a:t>Evropě</a:t>
            </a:r>
            <a:r>
              <a:rPr lang="en-US" sz="1400" dirty="0"/>
              <a:t> se </a:t>
            </a:r>
            <a:r>
              <a:rPr lang="en-US" sz="1400" dirty="0" err="1"/>
              <a:t>poptá</a:t>
            </a:r>
            <a:r>
              <a:rPr lang="cs-CZ" sz="1400" dirty="0"/>
              <a:t>v</a:t>
            </a:r>
            <a:r>
              <a:rPr lang="en-US" sz="1400" dirty="0"/>
              <a:t>ka po </a:t>
            </a:r>
            <a:r>
              <a:rPr lang="en-US" sz="1400" dirty="0" err="1"/>
              <a:t>cukru</a:t>
            </a:r>
            <a:r>
              <a:rPr lang="en-US" sz="1400" dirty="0"/>
              <a:t> </a:t>
            </a:r>
            <a:r>
              <a:rPr lang="en-US" sz="1400" dirty="0" err="1"/>
              <a:t>objevila</a:t>
            </a:r>
            <a:r>
              <a:rPr lang="en-US" sz="1400" dirty="0"/>
              <a:t> </a:t>
            </a:r>
            <a:r>
              <a:rPr lang="en-US" sz="1400" dirty="0" err="1"/>
              <a:t>teprve</a:t>
            </a:r>
            <a:r>
              <a:rPr lang="en-US" sz="1400" dirty="0"/>
              <a:t> v 16.století a </a:t>
            </a:r>
            <a:r>
              <a:rPr lang="en-US" sz="1400" dirty="0" err="1"/>
              <a:t>teprve</a:t>
            </a:r>
            <a:r>
              <a:rPr lang="en-US" sz="1400" dirty="0"/>
              <a:t> po </a:t>
            </a:r>
            <a:r>
              <a:rPr lang="en-US" sz="1400" dirty="0" err="1"/>
              <a:t>roce</a:t>
            </a:r>
            <a:r>
              <a:rPr lang="en-US" sz="1400" dirty="0"/>
              <a:t> 1650 se </a:t>
            </a:r>
            <a:r>
              <a:rPr lang="en-US" sz="1400" dirty="0" err="1"/>
              <a:t>cukr</a:t>
            </a:r>
            <a:r>
              <a:rPr lang="en-US" sz="1400" dirty="0"/>
              <a:t> </a:t>
            </a:r>
            <a:r>
              <a:rPr lang="en-US" sz="1400" dirty="0" err="1"/>
              <a:t>proměnil</a:t>
            </a:r>
            <a:r>
              <a:rPr lang="en-US" sz="1400" dirty="0"/>
              <a:t> z </a:t>
            </a:r>
            <a:r>
              <a:rPr lang="en-US" sz="1400" dirty="0" err="1"/>
              <a:t>luxusního</a:t>
            </a:r>
            <a:r>
              <a:rPr lang="en-US" sz="1400" dirty="0"/>
              <a:t> </a:t>
            </a:r>
            <a:r>
              <a:rPr lang="en-US" sz="1400" dirty="0" err="1"/>
              <a:t>zboží</a:t>
            </a:r>
            <a:r>
              <a:rPr lang="en-US" sz="1400" dirty="0"/>
              <a:t> </a:t>
            </a:r>
            <a:endParaRPr lang="cs-CZ" sz="14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/>
              <a:t>	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zboží</a:t>
            </a:r>
            <a:r>
              <a:rPr lang="en-US" sz="1400" dirty="0"/>
              <a:t> </a:t>
            </a:r>
            <a:r>
              <a:rPr lang="en-US" sz="1400" dirty="0" err="1"/>
              <a:t>denní</a:t>
            </a:r>
            <a:r>
              <a:rPr lang="en-US" sz="1400" dirty="0"/>
              <a:t> </a:t>
            </a:r>
            <a:r>
              <a:rPr lang="en-US" sz="1400" dirty="0" err="1"/>
              <a:t>potřeby</a:t>
            </a:r>
            <a:r>
              <a:rPr lang="en-US" sz="1400" dirty="0"/>
              <a:t>.</a:t>
            </a:r>
            <a:endParaRPr lang="cs-CZ" sz="1400" dirty="0"/>
          </a:p>
          <a:p>
            <a:pPr marL="0" indent="0">
              <a:spcAft>
                <a:spcPts val="800"/>
              </a:spcAft>
              <a:buNone/>
            </a:pPr>
            <a:endParaRPr lang="en-US" sz="14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 err="1"/>
              <a:t>První</a:t>
            </a:r>
            <a:r>
              <a:rPr lang="en-US" sz="1400" dirty="0"/>
              <a:t> </a:t>
            </a:r>
            <a:r>
              <a:rPr lang="cs-CZ" sz="1400" dirty="0"/>
              <a:t>doložené používání cukru v lidských dějinách </a:t>
            </a:r>
            <a:r>
              <a:rPr lang="en-US" sz="1400" dirty="0" err="1"/>
              <a:t>pocház</a:t>
            </a:r>
            <a:r>
              <a:rPr lang="cs-CZ" sz="1400" dirty="0"/>
              <a:t>í</a:t>
            </a:r>
            <a:r>
              <a:rPr lang="en-US" sz="1400" dirty="0"/>
              <a:t> z</a:t>
            </a:r>
            <a:r>
              <a:rPr lang="cs-CZ" sz="1400" dirty="0"/>
              <a:t> </a:t>
            </a:r>
            <a:r>
              <a:rPr lang="en-US" sz="1400" b="1" dirty="0" err="1"/>
              <a:t>Nové</a:t>
            </a:r>
            <a:r>
              <a:rPr lang="en-US" sz="1400" b="1" dirty="0"/>
              <a:t> </a:t>
            </a:r>
            <a:r>
              <a:rPr lang="en-US" sz="1400" b="1" dirty="0" err="1"/>
              <a:t>Guineje</a:t>
            </a:r>
            <a:r>
              <a:rPr lang="cs-CZ" sz="1400" dirty="0"/>
              <a:t>, kde lidé sladili už v</a:t>
            </a:r>
            <a:r>
              <a:rPr lang="en-US" sz="1400" dirty="0"/>
              <a:t> </a:t>
            </a:r>
            <a:r>
              <a:rPr lang="en-US" sz="1400" b="1" dirty="0"/>
              <a:t>8</a:t>
            </a:r>
            <a:r>
              <a:rPr lang="cs-CZ" sz="1400" b="1" dirty="0"/>
              <a:t>. tisíciletí</a:t>
            </a:r>
            <a:r>
              <a:rPr lang="en-US" sz="1400" b="1" dirty="0"/>
              <a:t> </a:t>
            </a:r>
            <a:r>
              <a:rPr lang="en-US" sz="1400" b="1" dirty="0" err="1"/>
              <a:t>př.n.l</a:t>
            </a:r>
            <a:r>
              <a:rPr lang="en-US" sz="1400" dirty="0"/>
              <a:t>.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Od 6 000 </a:t>
            </a:r>
            <a:r>
              <a:rPr lang="en-US" sz="1400" dirty="0" err="1"/>
              <a:t>př.n.l</a:t>
            </a:r>
            <a:r>
              <a:rPr lang="en-US" sz="1400" dirty="0"/>
              <a:t>. se </a:t>
            </a:r>
            <a:r>
              <a:rPr lang="en-US" sz="1400" dirty="0" err="1"/>
              <a:t>cukr</a:t>
            </a:r>
            <a:r>
              <a:rPr lang="en-US" sz="1400" dirty="0"/>
              <a:t> </a:t>
            </a:r>
            <a:r>
              <a:rPr lang="en-US" sz="1400" dirty="0" err="1"/>
              <a:t>postupně</a:t>
            </a:r>
            <a:r>
              <a:rPr lang="en-US" sz="1400" dirty="0"/>
              <a:t> </a:t>
            </a:r>
            <a:r>
              <a:rPr lang="en-US" sz="1400" dirty="0" err="1"/>
              <a:t>šíří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Filipíny</a:t>
            </a:r>
            <a:r>
              <a:rPr lang="en-US" sz="1400" dirty="0"/>
              <a:t>, do Indie a </a:t>
            </a:r>
            <a:r>
              <a:rPr lang="en-US" sz="1400" dirty="0" err="1"/>
              <a:t>Indonésie</a:t>
            </a:r>
            <a:r>
              <a:rPr lang="cs-CZ" sz="1400" dirty="0"/>
              <a:t>.</a:t>
            </a:r>
            <a:endParaRPr lang="en-US" sz="14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 err="1"/>
              <a:t>První</a:t>
            </a:r>
            <a:r>
              <a:rPr lang="en-US" sz="1400" dirty="0"/>
              <a:t> </a:t>
            </a:r>
            <a:r>
              <a:rPr lang="en-US" sz="1400" dirty="0" err="1"/>
              <a:t>systematičtější</a:t>
            </a:r>
            <a:r>
              <a:rPr lang="en-US" sz="1400" dirty="0"/>
              <a:t> </a:t>
            </a:r>
            <a:r>
              <a:rPr lang="en-US" sz="1400" dirty="0" err="1"/>
              <a:t>zprávy</a:t>
            </a:r>
            <a:r>
              <a:rPr lang="en-US" sz="1400" dirty="0"/>
              <a:t> o </a:t>
            </a:r>
            <a:r>
              <a:rPr lang="en-US" sz="1400" dirty="0" err="1"/>
              <a:t>jeho</a:t>
            </a:r>
            <a:r>
              <a:rPr lang="en-US" sz="1400" dirty="0"/>
              <a:t> </a:t>
            </a:r>
            <a:r>
              <a:rPr lang="en-US" sz="1400" dirty="0" err="1"/>
              <a:t>výrobě</a:t>
            </a:r>
            <a:r>
              <a:rPr lang="cs-CZ" sz="1400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neboli</a:t>
            </a:r>
            <a:r>
              <a:rPr lang="en-US" sz="1400" dirty="0"/>
              <a:t> </a:t>
            </a:r>
            <a:r>
              <a:rPr lang="en-US" sz="1400" dirty="0" err="1"/>
              <a:t>získávání</a:t>
            </a:r>
            <a:r>
              <a:rPr lang="en-US" sz="1400" dirty="0"/>
              <a:t> </a:t>
            </a:r>
            <a:r>
              <a:rPr lang="en-US" sz="1400" dirty="0" err="1"/>
              <a:t>sacharózy</a:t>
            </a:r>
            <a:r>
              <a:rPr lang="en-US" sz="1400" dirty="0"/>
              <a:t> z </a:t>
            </a:r>
            <a:r>
              <a:rPr lang="en-US" sz="1400" dirty="0" err="1"/>
              <a:t>cukrové</a:t>
            </a:r>
            <a:r>
              <a:rPr lang="en-US" sz="1400" dirty="0"/>
              <a:t> </a:t>
            </a:r>
            <a:r>
              <a:rPr lang="en-US" sz="1400" dirty="0" err="1"/>
              <a:t>třtiny</a:t>
            </a:r>
            <a:r>
              <a:rPr lang="en-US" sz="1400" dirty="0"/>
              <a:t> </a:t>
            </a:r>
            <a:r>
              <a:rPr lang="en-US" sz="1400" dirty="0" err="1"/>
              <a:t>specifickým</a:t>
            </a:r>
            <a:r>
              <a:rPr lang="en-US" sz="1400" dirty="0"/>
              <a:t> </a:t>
            </a:r>
            <a:r>
              <a:rPr lang="en-US" sz="1400" dirty="0" err="1"/>
              <a:t>technickým</a:t>
            </a:r>
            <a:r>
              <a:rPr lang="en-US" sz="1400" dirty="0"/>
              <a:t> </a:t>
            </a:r>
            <a:r>
              <a:rPr lang="en-US" sz="1400" dirty="0" err="1"/>
              <a:t>postupem</a:t>
            </a:r>
            <a:r>
              <a:rPr lang="en-US" sz="1400" dirty="0"/>
              <a:t>, </a:t>
            </a:r>
            <a:endParaRPr lang="cs-CZ" sz="14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/>
              <a:t>	</a:t>
            </a:r>
            <a:r>
              <a:rPr lang="en-US" sz="1400" dirty="0" err="1"/>
              <a:t>pocházejí</a:t>
            </a:r>
            <a:r>
              <a:rPr lang="en-US" sz="1400" dirty="0"/>
              <a:t> </a:t>
            </a:r>
            <a:r>
              <a:rPr lang="en-US" sz="1400" dirty="0" err="1"/>
              <a:t>teprve</a:t>
            </a:r>
            <a:r>
              <a:rPr lang="en-US" sz="1400" dirty="0"/>
              <a:t> z </a:t>
            </a:r>
            <a:r>
              <a:rPr lang="en-US" sz="1400" dirty="0" err="1"/>
              <a:t>roku</a:t>
            </a:r>
            <a:r>
              <a:rPr lang="en-US" sz="1400" dirty="0"/>
              <a:t> 350 </a:t>
            </a:r>
            <a:r>
              <a:rPr lang="en-US" sz="1400" dirty="0" err="1"/>
              <a:t>n.l.</a:t>
            </a:r>
            <a:r>
              <a:rPr lang="en-US" sz="1400" dirty="0"/>
              <a:t> z Indie</a:t>
            </a:r>
            <a:r>
              <a:rPr lang="cs-CZ" sz="1400" dirty="0"/>
              <a:t>.</a:t>
            </a:r>
            <a:endParaRPr lang="en-US" sz="14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400" b="1" dirty="0" err="1"/>
              <a:t>Cukrovou</a:t>
            </a:r>
            <a:r>
              <a:rPr lang="en-US" sz="1400" b="1" dirty="0"/>
              <a:t> </a:t>
            </a:r>
            <a:r>
              <a:rPr lang="en-US" sz="1400" b="1" dirty="0" err="1"/>
              <a:t>třtinu</a:t>
            </a:r>
            <a:r>
              <a:rPr lang="en-US" sz="1400" b="1" dirty="0"/>
              <a:t> </a:t>
            </a:r>
            <a:r>
              <a:rPr lang="en-US" sz="1400" b="1" dirty="0" err="1"/>
              <a:t>přivezli</a:t>
            </a:r>
            <a:r>
              <a:rPr lang="en-US" sz="1400" b="1" dirty="0"/>
              <a:t> do </a:t>
            </a:r>
            <a:r>
              <a:rPr lang="en-US" sz="1400" b="1" dirty="0" err="1"/>
              <a:t>Evropy</a:t>
            </a:r>
            <a:r>
              <a:rPr lang="en-US" sz="1400" b="1" dirty="0"/>
              <a:t> </a:t>
            </a:r>
            <a:r>
              <a:rPr lang="en-US" sz="1400" b="1" dirty="0" err="1"/>
              <a:t>Arabové</a:t>
            </a:r>
            <a:r>
              <a:rPr lang="en-US" sz="1400" b="1" dirty="0"/>
              <a:t>, v </a:t>
            </a:r>
            <a:r>
              <a:rPr lang="en-US" sz="1400" b="1" dirty="0" err="1"/>
              <a:t>roce</a:t>
            </a:r>
            <a:r>
              <a:rPr lang="en-US" sz="1400" b="1" dirty="0"/>
              <a:t> 711 </a:t>
            </a:r>
            <a:r>
              <a:rPr lang="en-US" sz="1400" dirty="0"/>
              <a:t>– </a:t>
            </a:r>
            <a:r>
              <a:rPr lang="en-US" sz="1400" dirty="0" err="1"/>
              <a:t>rozvinuli</a:t>
            </a:r>
            <a:r>
              <a:rPr lang="en-US" sz="1400" dirty="0"/>
              <a:t> </a:t>
            </a:r>
            <a:r>
              <a:rPr lang="en-US" sz="1400" dirty="0" err="1"/>
              <a:t>umění</a:t>
            </a:r>
            <a:r>
              <a:rPr lang="en-US" sz="1400" dirty="0"/>
              <a:t> </a:t>
            </a:r>
            <a:r>
              <a:rPr lang="en-US" sz="1400" dirty="0" err="1"/>
              <a:t>vyrábět</a:t>
            </a:r>
            <a:r>
              <a:rPr lang="en-US" sz="1400" dirty="0"/>
              <a:t> </a:t>
            </a:r>
            <a:r>
              <a:rPr lang="en-US" sz="1400" dirty="0" err="1"/>
              <a:t>cukr</a:t>
            </a:r>
            <a:r>
              <a:rPr lang="en-US" sz="1400" dirty="0"/>
              <a:t> a </a:t>
            </a:r>
            <a:r>
              <a:rPr lang="en-US" sz="1400" dirty="0" err="1"/>
              <a:t>rovněž</a:t>
            </a:r>
            <a:r>
              <a:rPr lang="en-US" sz="1400" dirty="0"/>
              <a:t> </a:t>
            </a:r>
            <a:r>
              <a:rPr lang="en-US" sz="1400" dirty="0" err="1"/>
              <a:t>chutě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různé</a:t>
            </a:r>
            <a:r>
              <a:rPr lang="en-US" sz="1400" dirty="0"/>
              <a:t> </a:t>
            </a:r>
            <a:r>
              <a:rPr lang="en-US" sz="1400" dirty="0" err="1"/>
              <a:t>druhy</a:t>
            </a:r>
            <a:r>
              <a:rPr lang="en-US" sz="1400" dirty="0"/>
              <a:t> </a:t>
            </a:r>
            <a:r>
              <a:rPr lang="en-US" sz="1400" dirty="0" err="1"/>
              <a:t>sladkostí</a:t>
            </a:r>
            <a:r>
              <a:rPr lang="cs-CZ" sz="1400" dirty="0"/>
              <a:t>;</a:t>
            </a:r>
            <a:endParaRPr lang="en-US" sz="1400" dirty="0"/>
          </a:p>
          <a:p>
            <a:pPr marL="95250" indent="0">
              <a:spcAft>
                <a:spcPts val="800"/>
              </a:spcAft>
              <a:buNone/>
            </a:pPr>
            <a:r>
              <a:rPr lang="cs-CZ" sz="1400" dirty="0"/>
              <a:t>	c</a:t>
            </a:r>
            <a:r>
              <a:rPr lang="en-US" sz="1400" dirty="0" err="1"/>
              <a:t>ukr</a:t>
            </a:r>
            <a:r>
              <a:rPr lang="en-US" sz="1400" dirty="0"/>
              <a:t> se </a:t>
            </a:r>
            <a:r>
              <a:rPr lang="en-US" sz="1400" dirty="0" err="1"/>
              <a:t>začal</a:t>
            </a:r>
            <a:r>
              <a:rPr lang="en-US" sz="1400" dirty="0"/>
              <a:t> </a:t>
            </a:r>
            <a:r>
              <a:rPr lang="en-US" sz="1400" dirty="0" err="1"/>
              <a:t>používat</a:t>
            </a:r>
            <a:r>
              <a:rPr lang="en-US" sz="1400" dirty="0"/>
              <a:t>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ingredience</a:t>
            </a:r>
            <a:r>
              <a:rPr lang="en-US" sz="1400" dirty="0"/>
              <a:t> do </a:t>
            </a:r>
            <a:r>
              <a:rPr lang="en-US" sz="1400" dirty="0" err="1"/>
              <a:t>jídla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lék</a:t>
            </a:r>
            <a:r>
              <a:rPr lang="cs-CZ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9929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031923-0CF5-5C44-99AA-79D2633B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418D1-99ED-1FAB-4717-E6C34D6B4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114300" lvl="0" indent="0">
              <a:spcAft>
                <a:spcPts val="800"/>
              </a:spcAft>
              <a:buNone/>
            </a:pPr>
            <a:r>
              <a:rPr lang="cs-CZ" sz="2000" dirty="0"/>
              <a:t>O</a:t>
            </a:r>
            <a:r>
              <a:rPr lang="en-US" sz="2000" dirty="0" err="1"/>
              <a:t>kupované</a:t>
            </a:r>
            <a:r>
              <a:rPr lang="en-US" sz="2000" dirty="0"/>
              <a:t> </a:t>
            </a:r>
            <a:r>
              <a:rPr lang="en-US" sz="2000" dirty="0" err="1"/>
              <a:t>území</a:t>
            </a:r>
            <a:r>
              <a:rPr lang="en-US" sz="2000" dirty="0"/>
              <a:t>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rozsáhlé</a:t>
            </a:r>
            <a:r>
              <a:rPr lang="en-US" sz="2000" dirty="0"/>
              <a:t> a </a:t>
            </a:r>
            <a:r>
              <a:rPr lang="en-US" sz="2000" dirty="0" err="1"/>
              <a:t>zasahovalo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do </a:t>
            </a:r>
            <a:r>
              <a:rPr lang="en-US" sz="2000" dirty="0" err="1"/>
              <a:t>dalšího</a:t>
            </a:r>
            <a:r>
              <a:rPr lang="en-US" sz="2000" dirty="0"/>
              <a:t> </a:t>
            </a:r>
            <a:r>
              <a:rPr lang="en-US" sz="2000" dirty="0" err="1"/>
              <a:t>dnešního</a:t>
            </a:r>
            <a:r>
              <a:rPr lang="en-US" sz="2000" dirty="0"/>
              <a:t> </a:t>
            </a:r>
            <a:r>
              <a:rPr lang="en-US" sz="2000" dirty="0" err="1"/>
              <a:t>státu</a:t>
            </a:r>
            <a:r>
              <a:rPr lang="en-US" sz="2000" dirty="0"/>
              <a:t> Tocantins</a:t>
            </a:r>
            <a:r>
              <a:rPr lang="cs-CZ" sz="2000" dirty="0"/>
              <a:t>.</a:t>
            </a:r>
          </a:p>
          <a:p>
            <a:pPr marL="114300" lvl="0" indent="0">
              <a:spcAft>
                <a:spcPts val="800"/>
              </a:spcAft>
              <a:buNone/>
            </a:pPr>
            <a:endParaRPr lang="en-US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Odpovědí</a:t>
            </a:r>
            <a:r>
              <a:rPr lang="en-US" sz="2000" dirty="0"/>
              <a:t> </a:t>
            </a:r>
            <a:r>
              <a:rPr lang="en-US" sz="2000" dirty="0" err="1"/>
              <a:t>Portugalska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mobilizace</a:t>
            </a:r>
            <a:r>
              <a:rPr lang="en-US" sz="2000" dirty="0"/>
              <a:t> </a:t>
            </a:r>
            <a:r>
              <a:rPr lang="en-US" sz="2000" dirty="0" err="1"/>
              <a:t>vojska</a:t>
            </a:r>
            <a:r>
              <a:rPr lang="en-US" sz="2000" dirty="0"/>
              <a:t> v </a:t>
            </a:r>
            <a:r>
              <a:rPr lang="en-US" sz="2000" dirty="0" err="1"/>
              <a:t>kapitáni</a:t>
            </a:r>
            <a:r>
              <a:rPr lang="cs-CZ" sz="2000" dirty="0"/>
              <a:t>i</a:t>
            </a:r>
            <a:r>
              <a:rPr lang="en-US" sz="2000" dirty="0"/>
              <a:t> Pernambuco, </a:t>
            </a:r>
            <a:r>
              <a:rPr lang="en-US" sz="2000" dirty="0" err="1"/>
              <a:t>odkud</a:t>
            </a:r>
            <a:r>
              <a:rPr lang="en-US" sz="2000" dirty="0"/>
              <a:t> </a:t>
            </a:r>
            <a:r>
              <a:rPr lang="en-US" sz="2000" dirty="0" err="1"/>
              <a:t>zaútočilo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                      </a:t>
            </a:r>
            <a:r>
              <a:rPr lang="en-US" sz="2000" dirty="0"/>
              <a:t> Saint Louis </a:t>
            </a:r>
            <a:r>
              <a:rPr lang="cs-CZ" sz="2000" dirty="0"/>
              <a:t>- </a:t>
            </a:r>
            <a:r>
              <a:rPr lang="en-US" sz="2000" dirty="0"/>
              <a:t>4. </a:t>
            </a:r>
            <a:r>
              <a:rPr lang="en-US" sz="2000" dirty="0" err="1"/>
              <a:t>listopadu</a:t>
            </a:r>
            <a:r>
              <a:rPr lang="en-US" sz="2000" dirty="0"/>
              <a:t> 1615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francouzští</a:t>
            </a:r>
            <a:r>
              <a:rPr lang="en-US" sz="2000" dirty="0"/>
              <a:t> </a:t>
            </a:r>
            <a:r>
              <a:rPr lang="en-US" sz="2000" dirty="0" err="1"/>
              <a:t>kolonizátoři</a:t>
            </a:r>
            <a:r>
              <a:rPr lang="en-US" sz="2000" dirty="0"/>
              <a:t> </a:t>
            </a:r>
            <a:r>
              <a:rPr lang="en-US" sz="2000" dirty="0" err="1"/>
              <a:t>poraženi</a:t>
            </a:r>
            <a:r>
              <a:rPr lang="en-US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Portugalští</a:t>
            </a:r>
            <a:r>
              <a:rPr lang="en-US" sz="2000" dirty="0"/>
              <a:t> </a:t>
            </a:r>
            <a:r>
              <a:rPr lang="en-US" sz="2000" dirty="0" err="1"/>
              <a:t>osadníci</a:t>
            </a:r>
            <a:r>
              <a:rPr lang="en-US" sz="2000" dirty="0"/>
              <a:t> </a:t>
            </a:r>
            <a:r>
              <a:rPr lang="en-US" sz="2000" dirty="0" err="1"/>
              <a:t>poté</a:t>
            </a:r>
            <a:r>
              <a:rPr lang="en-US" sz="2000" dirty="0"/>
              <a:t> </a:t>
            </a:r>
            <a:r>
              <a:rPr lang="en-US" sz="2000" dirty="0" err="1"/>
              <a:t>území</a:t>
            </a:r>
            <a:r>
              <a:rPr lang="en-US" sz="2000" dirty="0"/>
              <a:t> </a:t>
            </a:r>
            <a:r>
              <a:rPr lang="en-US" sz="2000" dirty="0" err="1"/>
              <a:t>obsadili</a:t>
            </a:r>
            <a:r>
              <a:rPr lang="en-US" sz="2000" dirty="0"/>
              <a:t> a </a:t>
            </a:r>
            <a:r>
              <a:rPr lang="en-US" sz="2000" dirty="0" err="1"/>
              <a:t>vybudovali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něm</a:t>
            </a:r>
            <a:r>
              <a:rPr lang="en-US" sz="2000" dirty="0"/>
              <a:t> </a:t>
            </a:r>
            <a:r>
              <a:rPr lang="en-US" sz="2000" dirty="0" err="1"/>
              <a:t>třtinové</a:t>
            </a:r>
            <a:r>
              <a:rPr lang="en-US" sz="2000" dirty="0"/>
              <a:t> </a:t>
            </a:r>
            <a:r>
              <a:rPr lang="en-US" sz="2000" dirty="0" err="1"/>
              <a:t>plantáže</a:t>
            </a:r>
            <a:r>
              <a:rPr lang="en-US" sz="2000" dirty="0"/>
              <a:t>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656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1E67BE-D841-4F21-BB57-A0C440F2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Holandské útoky na brazilské pobřeží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1CFE0F-1580-40F9-8B25-80795001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Druhým</a:t>
            </a:r>
            <a:r>
              <a:rPr lang="en-US" sz="2000" dirty="0"/>
              <a:t> </a:t>
            </a:r>
            <a:r>
              <a:rPr lang="en-US" sz="2000" dirty="0" err="1"/>
              <a:t>velkým</a:t>
            </a:r>
            <a:r>
              <a:rPr lang="en-US" sz="2000" dirty="0"/>
              <a:t> </a:t>
            </a:r>
            <a:r>
              <a:rPr lang="en-US" sz="2000" dirty="0" err="1"/>
              <a:t>nepřítelem</a:t>
            </a:r>
            <a:r>
              <a:rPr lang="en-US" sz="2000" dirty="0"/>
              <a:t> </a:t>
            </a:r>
            <a:r>
              <a:rPr lang="en-US" sz="2000" dirty="0" err="1"/>
              <a:t>Portugalska</a:t>
            </a:r>
            <a:r>
              <a:rPr lang="en-US" sz="2000" dirty="0"/>
              <a:t> </a:t>
            </a:r>
            <a:r>
              <a:rPr lang="en-US" sz="2000" dirty="0" err="1"/>
              <a:t>bylo</a:t>
            </a:r>
            <a:r>
              <a:rPr lang="en-US" sz="2000" dirty="0"/>
              <a:t> v 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době</a:t>
            </a:r>
            <a:r>
              <a:rPr lang="en-US" sz="2000" dirty="0"/>
              <a:t> </a:t>
            </a:r>
            <a:r>
              <a:rPr lang="en-US" sz="2000" dirty="0" err="1"/>
              <a:t>Holandsko</a:t>
            </a:r>
            <a:r>
              <a:rPr lang="cs-CZ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Vztahy</a:t>
            </a:r>
            <a:r>
              <a:rPr lang="en-US" sz="2000" dirty="0"/>
              <a:t> </a:t>
            </a:r>
            <a:r>
              <a:rPr lang="en-US" sz="2000" dirty="0" err="1"/>
              <a:t>Portugalska</a:t>
            </a:r>
            <a:r>
              <a:rPr lang="en-US" sz="2000" dirty="0"/>
              <a:t> a </a:t>
            </a:r>
            <a:r>
              <a:rPr lang="en-US" sz="2000" dirty="0" err="1"/>
              <a:t>Holandska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tradičně</a:t>
            </a:r>
            <a:r>
              <a:rPr lang="en-US" sz="2000" dirty="0"/>
              <a:t> </a:t>
            </a:r>
            <a:r>
              <a:rPr lang="en-US" sz="2000" dirty="0" err="1"/>
              <a:t>složité</a:t>
            </a:r>
            <a:r>
              <a:rPr lang="en-US" sz="2000" dirty="0"/>
              <a:t> </a:t>
            </a:r>
            <a:endParaRPr lang="cs-CZ" sz="2000" dirty="0"/>
          </a:p>
          <a:p>
            <a:pPr>
              <a:spcAft>
                <a:spcPts val="800"/>
              </a:spcAft>
              <a:buFontTx/>
              <a:buChar char="-"/>
            </a:pPr>
            <a:r>
              <a:rPr lang="en-US" sz="2000" dirty="0"/>
              <a:t>v </a:t>
            </a:r>
            <a:r>
              <a:rPr lang="en-US" sz="2000" dirty="0" err="1"/>
              <a:t>období</a:t>
            </a:r>
            <a:r>
              <a:rPr lang="en-US" sz="2000" dirty="0"/>
              <a:t> </a:t>
            </a:r>
            <a:r>
              <a:rPr lang="en-US" sz="2000" dirty="0" err="1"/>
              <a:t>portugalské</a:t>
            </a:r>
            <a:r>
              <a:rPr lang="en-US" sz="2000" dirty="0"/>
              <a:t> </a:t>
            </a:r>
            <a:r>
              <a:rPr lang="en-US" sz="2000" dirty="0" err="1"/>
              <a:t>personální</a:t>
            </a:r>
            <a:r>
              <a:rPr lang="en-US" sz="2000" dirty="0"/>
              <a:t> </a:t>
            </a:r>
            <a:r>
              <a:rPr lang="en-US" sz="2000" dirty="0" err="1"/>
              <a:t>unie</a:t>
            </a:r>
            <a:r>
              <a:rPr lang="en-US" sz="2000" dirty="0"/>
              <a:t> se </a:t>
            </a:r>
            <a:r>
              <a:rPr lang="en-US" sz="2000" dirty="0" err="1"/>
              <a:t>Španělskem</a:t>
            </a:r>
            <a:r>
              <a:rPr lang="en-US" sz="2000" dirty="0"/>
              <a:t>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Portugalsko</a:t>
            </a:r>
            <a:r>
              <a:rPr lang="en-US" sz="2000" dirty="0"/>
              <a:t> </a:t>
            </a:r>
            <a:r>
              <a:rPr lang="en-US" sz="2000" dirty="0" err="1"/>
              <a:t>nuceno</a:t>
            </a:r>
            <a:r>
              <a:rPr lang="cs-CZ" sz="2000" dirty="0"/>
              <a:t> </a:t>
            </a:r>
            <a:r>
              <a:rPr lang="en-US" sz="2000" dirty="0" err="1"/>
              <a:t>přijmout</a:t>
            </a:r>
            <a:r>
              <a:rPr lang="en-US" sz="2000" dirty="0"/>
              <a:t> </a:t>
            </a:r>
            <a:r>
              <a:rPr lang="cs-CZ" sz="2000" dirty="0"/>
              <a:t>i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</a:t>
            </a:r>
            <a:r>
              <a:rPr lang="en-US" sz="2000" dirty="0" err="1"/>
              <a:t>nepřátele</a:t>
            </a:r>
            <a:r>
              <a:rPr lang="en-US" sz="2000" dirty="0"/>
              <a:t> </a:t>
            </a:r>
            <a:r>
              <a:rPr lang="en-US" sz="2000" dirty="0" err="1"/>
              <a:t>Španělské</a:t>
            </a:r>
            <a:r>
              <a:rPr lang="en-US" sz="2000" dirty="0"/>
              <a:t> </a:t>
            </a:r>
            <a:r>
              <a:rPr lang="cs-CZ" sz="2000" dirty="0"/>
              <a:t>k</a:t>
            </a:r>
            <a:r>
              <a:rPr lang="en-US" sz="2000" dirty="0" err="1"/>
              <a:t>oruny</a:t>
            </a:r>
            <a:r>
              <a:rPr lang="en-US" sz="2000" dirty="0"/>
              <a:t> – </a:t>
            </a:r>
            <a:r>
              <a:rPr lang="en-US" sz="2000" dirty="0" err="1"/>
              <a:t>jedním</a:t>
            </a:r>
            <a:r>
              <a:rPr lang="en-US" sz="2000" dirty="0"/>
              <a:t> z </a:t>
            </a:r>
            <a:r>
              <a:rPr lang="en-US" sz="2000" dirty="0" err="1"/>
              <a:t>nich</a:t>
            </a:r>
            <a:r>
              <a:rPr lang="en-US" sz="2000" dirty="0"/>
              <a:t>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právě</a:t>
            </a:r>
            <a:r>
              <a:rPr lang="en-US" sz="2000" dirty="0"/>
              <a:t> </a:t>
            </a:r>
            <a:r>
              <a:rPr lang="en-US" sz="2000" dirty="0" err="1"/>
              <a:t>Holandsko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D</a:t>
            </a:r>
            <a:r>
              <a:rPr lang="en-US" sz="2000" dirty="0" err="1"/>
              <a:t>íky</a:t>
            </a:r>
            <a:r>
              <a:rPr lang="en-US" sz="2000" dirty="0"/>
              <a:t> </a:t>
            </a:r>
            <a:r>
              <a:rPr lang="en-US" sz="2000" dirty="0" err="1"/>
              <a:t>tomuto</a:t>
            </a:r>
            <a:r>
              <a:rPr lang="en-US" sz="2000" dirty="0"/>
              <a:t> </a:t>
            </a:r>
            <a:r>
              <a:rPr lang="en-US" sz="2000" dirty="0" err="1"/>
              <a:t>otevřenému</a:t>
            </a:r>
            <a:r>
              <a:rPr lang="en-US" sz="2000" dirty="0"/>
              <a:t> </a:t>
            </a:r>
            <a:r>
              <a:rPr lang="en-US" sz="2000" dirty="0" err="1"/>
              <a:t>nepřátelství</a:t>
            </a:r>
            <a:r>
              <a:rPr lang="en-US" sz="2000" dirty="0"/>
              <a:t> se </a:t>
            </a:r>
            <a:r>
              <a:rPr lang="en-US" sz="2000" dirty="0" err="1"/>
              <a:t>Holandsko</a:t>
            </a:r>
            <a:r>
              <a:rPr lang="en-US" sz="2000" dirty="0"/>
              <a:t> </a:t>
            </a:r>
            <a:r>
              <a:rPr lang="en-US" sz="2000" dirty="0" err="1"/>
              <a:t>rozhodlo</a:t>
            </a:r>
            <a:r>
              <a:rPr lang="en-US" sz="2000" dirty="0"/>
              <a:t> </a:t>
            </a:r>
            <a:r>
              <a:rPr lang="en-US" sz="2000" dirty="0" err="1"/>
              <a:t>napadnou</a:t>
            </a:r>
            <a:r>
              <a:rPr lang="en-US" sz="2000" dirty="0"/>
              <a:t> </a:t>
            </a:r>
            <a:r>
              <a:rPr lang="en-US" sz="2000" dirty="0" err="1"/>
              <a:t>portugalskou</a:t>
            </a:r>
            <a:r>
              <a:rPr lang="en-US" sz="2000" dirty="0"/>
              <a:t> </a:t>
            </a:r>
            <a:r>
              <a:rPr lang="en-US" sz="2000" dirty="0" err="1"/>
              <a:t>kolonii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                  </a:t>
            </a:r>
            <a:r>
              <a:rPr lang="en-US" sz="2000" dirty="0"/>
              <a:t>v </a:t>
            </a:r>
            <a:r>
              <a:rPr lang="en-US" sz="2000" dirty="0" err="1"/>
              <a:t>Jižní</a:t>
            </a:r>
            <a:r>
              <a:rPr lang="en-US" sz="2000" dirty="0"/>
              <a:t> </a:t>
            </a:r>
            <a:r>
              <a:rPr lang="en-US" sz="2000" dirty="0" err="1"/>
              <a:t>Americe</a:t>
            </a:r>
            <a:r>
              <a:rPr lang="en-US" sz="2000" dirty="0"/>
              <a:t>, </a:t>
            </a:r>
            <a:r>
              <a:rPr lang="en-US" sz="2000" dirty="0" err="1"/>
              <a:t>už</a:t>
            </a:r>
            <a:r>
              <a:rPr lang="en-US" sz="2000" dirty="0"/>
              <a:t> proto,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díky</a:t>
            </a:r>
            <a:r>
              <a:rPr lang="en-US" sz="2000" dirty="0"/>
              <a:t> </a:t>
            </a:r>
            <a:r>
              <a:rPr lang="en-US" sz="2000" dirty="0" err="1"/>
              <a:t>němu</a:t>
            </a:r>
            <a:r>
              <a:rPr lang="en-US" sz="2000" dirty="0"/>
              <a:t> </a:t>
            </a:r>
            <a:r>
              <a:rPr lang="en-US" sz="2000" dirty="0" err="1"/>
              <a:t>ztratilo</a:t>
            </a:r>
            <a:r>
              <a:rPr lang="en-US" sz="2000" dirty="0"/>
              <a:t> </a:t>
            </a:r>
            <a:r>
              <a:rPr lang="en-US" sz="2000" dirty="0" err="1"/>
              <a:t>možnost</a:t>
            </a:r>
            <a:r>
              <a:rPr lang="en-US" sz="2000" dirty="0"/>
              <a:t> </a:t>
            </a:r>
            <a:r>
              <a:rPr lang="en-US" sz="2000" dirty="0" err="1"/>
              <a:t>obchodovat</a:t>
            </a:r>
            <a:r>
              <a:rPr lang="en-US" sz="2000" dirty="0"/>
              <a:t> s </a:t>
            </a:r>
            <a:r>
              <a:rPr lang="en-US" sz="2000" dirty="0" err="1"/>
              <a:t>brazilským</a:t>
            </a:r>
            <a:r>
              <a:rPr lang="en-US" sz="2000" dirty="0"/>
              <a:t> </a:t>
            </a:r>
            <a:r>
              <a:rPr lang="en-US" sz="2000" dirty="0" err="1"/>
              <a:t>cukrem</a:t>
            </a:r>
            <a:r>
              <a:rPr lang="cs-CZ" sz="2000" dirty="0"/>
              <a:t>.</a:t>
            </a:r>
            <a:endParaRPr lang="en-US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Holandský</a:t>
            </a:r>
            <a:r>
              <a:rPr lang="en-US" sz="2000" dirty="0"/>
              <a:t> </a:t>
            </a:r>
            <a:r>
              <a:rPr lang="en-US" sz="2000" dirty="0" err="1"/>
              <a:t>útok</a:t>
            </a:r>
            <a:r>
              <a:rPr lang="en-US" sz="2000" dirty="0"/>
              <a:t> </a:t>
            </a:r>
            <a:r>
              <a:rPr lang="en-US" sz="2000" dirty="0" err="1"/>
              <a:t>byl</a:t>
            </a:r>
            <a:r>
              <a:rPr lang="en-US" sz="2000" dirty="0"/>
              <a:t> </a:t>
            </a:r>
            <a:r>
              <a:rPr lang="en-US" sz="2000" dirty="0" err="1"/>
              <a:t>rychlý</a:t>
            </a:r>
            <a:r>
              <a:rPr lang="en-US" sz="2000" dirty="0"/>
              <a:t>: </a:t>
            </a:r>
          </a:p>
          <a:p>
            <a:pPr marL="114300" lvl="0" indent="0">
              <a:spcAft>
                <a:spcPts val="0"/>
              </a:spcAft>
              <a:buNone/>
            </a:pPr>
            <a:r>
              <a:rPr lang="en-US" sz="2000" dirty="0"/>
              <a:t>1595 </a:t>
            </a:r>
            <a:r>
              <a:rPr lang="en-US" sz="2000" dirty="0" err="1"/>
              <a:t>Holanďané</a:t>
            </a:r>
            <a:r>
              <a:rPr lang="en-US" sz="2000" dirty="0"/>
              <a:t> </a:t>
            </a:r>
            <a:r>
              <a:rPr lang="en-US" sz="2000" dirty="0" err="1"/>
              <a:t>vyrabovali</a:t>
            </a:r>
            <a:r>
              <a:rPr lang="en-US" sz="2000" dirty="0"/>
              <a:t> </a:t>
            </a:r>
            <a:r>
              <a:rPr lang="en-US" sz="2000" dirty="0" err="1"/>
              <a:t>africké</a:t>
            </a:r>
            <a:r>
              <a:rPr lang="en-US" sz="2000" dirty="0"/>
              <a:t> </a:t>
            </a:r>
            <a:r>
              <a:rPr lang="en-US" sz="2000" dirty="0" err="1"/>
              <a:t>pobřeží</a:t>
            </a:r>
            <a:r>
              <a:rPr lang="cs-CZ" sz="2000" dirty="0"/>
              <a:t>;</a:t>
            </a:r>
            <a:endParaRPr lang="en-US" sz="20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en-US" sz="2000" dirty="0"/>
              <a:t>1604 – </a:t>
            </a:r>
            <a:r>
              <a:rPr lang="en-US" sz="2000" dirty="0" err="1"/>
              <a:t>zaútočili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tehdejší</a:t>
            </a:r>
            <a:r>
              <a:rPr lang="en-US" sz="2000" dirty="0"/>
              <a:t> </a:t>
            </a:r>
            <a:r>
              <a:rPr lang="en-US" sz="2000" dirty="0" err="1"/>
              <a:t>hlavní</a:t>
            </a:r>
            <a:r>
              <a:rPr lang="en-US" sz="2000" dirty="0"/>
              <a:t> </a:t>
            </a:r>
            <a:r>
              <a:rPr lang="en-US" sz="2000" dirty="0" err="1"/>
              <a:t>město</a:t>
            </a:r>
            <a:r>
              <a:rPr lang="en-US" sz="2000" dirty="0"/>
              <a:t> </a:t>
            </a:r>
            <a:r>
              <a:rPr lang="en-US" sz="2000" dirty="0" err="1"/>
              <a:t>Brazílie</a:t>
            </a:r>
            <a:r>
              <a:rPr lang="en-US" sz="2000" dirty="0"/>
              <a:t>, Salvador – </a:t>
            </a:r>
            <a:r>
              <a:rPr lang="en-US" sz="2000" dirty="0" err="1"/>
              <a:t>byl</a:t>
            </a:r>
            <a:r>
              <a:rPr lang="cs-CZ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však</a:t>
            </a:r>
            <a:r>
              <a:rPr lang="en-US" sz="2000" dirty="0"/>
              <a:t> </a:t>
            </a:r>
            <a:r>
              <a:rPr lang="en-US" sz="2000" dirty="0" err="1"/>
              <a:t>odražen</a:t>
            </a:r>
            <a:r>
              <a:rPr lang="cs-CZ" sz="2000" dirty="0"/>
              <a:t>i portugalskými silami.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835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6CCB96-F28B-4BC6-97F0-5F4EAA78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Salvador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cs-CZ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Bahie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), 1624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81E84B-C403-4C69-8123-1639D9E3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V r. 1621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založena</a:t>
            </a:r>
            <a:r>
              <a:rPr lang="en-US" sz="1600" dirty="0"/>
              <a:t> </a:t>
            </a:r>
            <a:r>
              <a:rPr lang="en-US" sz="1600" dirty="0" err="1"/>
              <a:t>Holandská</a:t>
            </a:r>
            <a:r>
              <a:rPr lang="en-US" sz="1600" dirty="0"/>
              <a:t> </a:t>
            </a:r>
            <a:r>
              <a:rPr lang="en-US" sz="1600" b="1" dirty="0" err="1"/>
              <a:t>Západoindická</a:t>
            </a:r>
            <a:r>
              <a:rPr lang="en-US" sz="1600" b="1" dirty="0"/>
              <a:t> </a:t>
            </a:r>
            <a:r>
              <a:rPr lang="en-US" sz="1600" b="1" dirty="0" err="1"/>
              <a:t>společnost</a:t>
            </a:r>
            <a:r>
              <a:rPr lang="en-US" sz="1600" b="1" dirty="0"/>
              <a:t>  </a:t>
            </a:r>
            <a:r>
              <a:rPr lang="en-US" sz="1600" dirty="0"/>
              <a:t>- </a:t>
            </a:r>
            <a:r>
              <a:rPr lang="en-US" sz="1600" dirty="0" err="1"/>
              <a:t>spojil</a:t>
            </a:r>
            <a:r>
              <a:rPr lang="en-US" sz="1600" dirty="0"/>
              <a:t> se v </a:t>
            </a:r>
            <a:r>
              <a:rPr lang="en-US" sz="1600" dirty="0" err="1"/>
              <a:t>ní</a:t>
            </a:r>
            <a:r>
              <a:rPr lang="en-US" sz="1600" dirty="0"/>
              <a:t> </a:t>
            </a:r>
            <a:r>
              <a:rPr lang="en-US" sz="1600" dirty="0" err="1"/>
              <a:t>kapitál</a:t>
            </a:r>
            <a:r>
              <a:rPr lang="en-US" sz="1600" dirty="0"/>
              <a:t> </a:t>
            </a:r>
            <a:r>
              <a:rPr lang="en-US" sz="1600" dirty="0" err="1"/>
              <a:t>státu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soukromých</a:t>
            </a:r>
            <a:r>
              <a:rPr lang="en-US" sz="1600" dirty="0"/>
              <a:t> </a:t>
            </a:r>
            <a:r>
              <a:rPr lang="en-US" sz="1600" dirty="0" err="1"/>
              <a:t>investic</a:t>
            </a:r>
            <a:r>
              <a:rPr lang="en-US" sz="1600" dirty="0"/>
              <a:t>. 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Jedním</a:t>
            </a:r>
            <a:r>
              <a:rPr lang="en-US" sz="1600" dirty="0"/>
              <a:t> z </a:t>
            </a:r>
            <a:r>
              <a:rPr lang="en-US" sz="1600" dirty="0" err="1"/>
              <a:t>hlavních</a:t>
            </a:r>
            <a:r>
              <a:rPr lang="en-US" sz="1600" dirty="0"/>
              <a:t> </a:t>
            </a:r>
            <a:r>
              <a:rPr lang="en-US" sz="1600" dirty="0" err="1"/>
              <a:t>cílů</a:t>
            </a:r>
            <a:r>
              <a:rPr lang="en-US" sz="1600" dirty="0"/>
              <a:t> 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společnosti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obsazení</a:t>
            </a:r>
            <a:r>
              <a:rPr lang="en-US" sz="1600" dirty="0"/>
              <a:t> </a:t>
            </a:r>
            <a:r>
              <a:rPr lang="en-US" sz="1600" dirty="0" err="1"/>
              <a:t>brazilských</a:t>
            </a:r>
            <a:r>
              <a:rPr lang="en-US" sz="1600" dirty="0"/>
              <a:t> </a:t>
            </a:r>
            <a:r>
              <a:rPr lang="en-US" sz="1600" dirty="0" err="1"/>
              <a:t>oblastí</a:t>
            </a:r>
            <a:r>
              <a:rPr lang="en-US" sz="1600" dirty="0"/>
              <a:t>,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kterých</a:t>
            </a:r>
            <a:r>
              <a:rPr lang="en-US" sz="1600" dirty="0"/>
              <a:t> </a:t>
            </a:r>
            <a:r>
              <a:rPr lang="en-US" sz="1600" dirty="0" err="1"/>
              <a:t>vzkvétalo</a:t>
            </a:r>
            <a:r>
              <a:rPr lang="en-US" sz="1600" dirty="0"/>
              <a:t> </a:t>
            </a:r>
            <a:r>
              <a:rPr lang="en-US" sz="1600" dirty="0" err="1"/>
              <a:t>pěstování</a:t>
            </a:r>
            <a:r>
              <a:rPr lang="en-US" sz="1600" dirty="0"/>
              <a:t> </a:t>
            </a:r>
            <a:r>
              <a:rPr lang="en-US" sz="1600" dirty="0" err="1"/>
              <a:t>třtiny</a:t>
            </a:r>
            <a:r>
              <a:rPr lang="en-US" sz="1600" dirty="0"/>
              <a:t> a </a:t>
            </a:r>
            <a:r>
              <a:rPr lang="en-US" sz="1600" dirty="0" err="1"/>
              <a:t>výroba</a:t>
            </a:r>
            <a:r>
              <a:rPr lang="en-US" sz="1600" dirty="0"/>
              <a:t> </a:t>
            </a:r>
            <a:r>
              <a:rPr lang="en-US" sz="1600" dirty="0" err="1"/>
              <a:t>cukru</a:t>
            </a:r>
            <a:r>
              <a:rPr lang="en-US" sz="1600" dirty="0"/>
              <a:t>; </a:t>
            </a:r>
            <a:r>
              <a:rPr lang="en-US" sz="1600" dirty="0" err="1"/>
              <a:t>zároveň</a:t>
            </a:r>
            <a:r>
              <a:rPr lang="en-US" sz="1600" dirty="0"/>
              <a:t> </a:t>
            </a:r>
            <a:r>
              <a:rPr lang="en-US" sz="1600" dirty="0" err="1"/>
              <a:t>chtěla</a:t>
            </a:r>
            <a:r>
              <a:rPr lang="en-US" sz="1600" dirty="0"/>
              <a:t> </a:t>
            </a:r>
            <a:r>
              <a:rPr lang="en-US" sz="1600" dirty="0" err="1"/>
              <a:t>dostat</a:t>
            </a:r>
            <a:r>
              <a:rPr lang="en-US" sz="1600" dirty="0"/>
              <a:t> pod </a:t>
            </a:r>
            <a:r>
              <a:rPr lang="en-US" sz="1600" dirty="0" err="1"/>
              <a:t>kontrolu</a:t>
            </a:r>
            <a:r>
              <a:rPr lang="en-US" sz="1600" dirty="0"/>
              <a:t> </a:t>
            </a:r>
            <a:r>
              <a:rPr lang="en-US" sz="1600" dirty="0" err="1"/>
              <a:t>dovoz</a:t>
            </a:r>
            <a:r>
              <a:rPr lang="en-US" sz="1600" dirty="0"/>
              <a:t> </a:t>
            </a:r>
            <a:r>
              <a:rPr lang="en-US" sz="1600" dirty="0" err="1"/>
              <a:t>otroků</a:t>
            </a:r>
            <a:r>
              <a:rPr lang="en-US" sz="1600" dirty="0"/>
              <a:t> z Afriky.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9. </a:t>
            </a:r>
            <a:r>
              <a:rPr lang="en-US" sz="1600" dirty="0" err="1"/>
              <a:t>května</a:t>
            </a:r>
            <a:r>
              <a:rPr lang="en-US" sz="1600" dirty="0"/>
              <a:t> 1624 </a:t>
            </a:r>
            <a:r>
              <a:rPr lang="en-US" sz="1600" dirty="0" err="1"/>
              <a:t>Holanďané</a:t>
            </a:r>
            <a:r>
              <a:rPr lang="en-US" sz="1600" dirty="0"/>
              <a:t> </a:t>
            </a:r>
            <a:r>
              <a:rPr lang="en-US" sz="1600" dirty="0" err="1"/>
              <a:t>znovu</a:t>
            </a:r>
            <a:r>
              <a:rPr lang="en-US" sz="1600" dirty="0"/>
              <a:t> </a:t>
            </a:r>
            <a:r>
              <a:rPr lang="en-US" sz="1600" dirty="0" err="1"/>
              <a:t>zaútočili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Salvador – </a:t>
            </a:r>
            <a:r>
              <a:rPr lang="en-US" sz="1600" dirty="0" err="1"/>
              <a:t>tentokrát</a:t>
            </a:r>
            <a:r>
              <a:rPr lang="en-US" sz="1600" dirty="0"/>
              <a:t> </a:t>
            </a:r>
            <a:r>
              <a:rPr lang="en-US" sz="1600" dirty="0" err="1"/>
              <a:t>jej</a:t>
            </a:r>
            <a:r>
              <a:rPr lang="en-US" sz="1600" dirty="0"/>
              <a:t> </a:t>
            </a:r>
            <a:r>
              <a:rPr lang="en-US" sz="1600" dirty="0" err="1"/>
              <a:t>dobyli</a:t>
            </a:r>
            <a:r>
              <a:rPr lang="en-US" sz="1600" dirty="0"/>
              <a:t> </a:t>
            </a:r>
            <a:r>
              <a:rPr lang="en-US" sz="1600" dirty="0" err="1"/>
              <a:t>během</a:t>
            </a:r>
            <a:r>
              <a:rPr lang="en-US" sz="1600" dirty="0"/>
              <a:t> 24 </a:t>
            </a:r>
            <a:r>
              <a:rPr lang="en-US" sz="1600" dirty="0" err="1"/>
              <a:t>hodin</a:t>
            </a:r>
            <a:endParaRPr lang="en-US" sz="16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	- </a:t>
            </a:r>
            <a:r>
              <a:rPr lang="en-US" sz="1600" dirty="0" err="1"/>
              <a:t>nedokázali</a:t>
            </a:r>
            <a:r>
              <a:rPr lang="en-US" sz="1600" dirty="0"/>
              <a:t> </a:t>
            </a:r>
            <a:r>
              <a:rPr lang="en-US" sz="1600" dirty="0" err="1"/>
              <a:t>ovšem</a:t>
            </a:r>
            <a:r>
              <a:rPr lang="en-US" sz="1600" dirty="0"/>
              <a:t> </a:t>
            </a:r>
            <a:r>
              <a:rPr lang="en-US" sz="1600" dirty="0" err="1"/>
              <a:t>překročit</a:t>
            </a:r>
            <a:r>
              <a:rPr lang="en-US" sz="1600" dirty="0"/>
              <a:t> </a:t>
            </a:r>
            <a:r>
              <a:rPr lang="en-US" sz="1600" dirty="0" err="1"/>
              <a:t>hranice</a:t>
            </a:r>
            <a:r>
              <a:rPr lang="en-US" sz="1600" dirty="0"/>
              <a:t> </a:t>
            </a:r>
            <a:r>
              <a:rPr lang="en-US" sz="1600" dirty="0" err="1"/>
              <a:t>města</a:t>
            </a:r>
            <a:r>
              <a:rPr lang="en-US" sz="1600" dirty="0"/>
              <a:t> – </a:t>
            </a:r>
            <a:r>
              <a:rPr lang="en-US" sz="1600" dirty="0" err="1"/>
              <a:t>portugalští</a:t>
            </a:r>
            <a:r>
              <a:rPr lang="en-US" sz="1600" dirty="0"/>
              <a:t> </a:t>
            </a:r>
            <a:r>
              <a:rPr lang="en-US" sz="1600" dirty="0" err="1"/>
              <a:t>osadníci</a:t>
            </a:r>
            <a:r>
              <a:rPr lang="en-US" sz="1600" dirty="0"/>
              <a:t> </a:t>
            </a:r>
            <a:r>
              <a:rPr lang="en-US" sz="1600" dirty="0" err="1"/>
              <a:t>vedení</a:t>
            </a:r>
            <a:r>
              <a:rPr lang="en-US" sz="1600" dirty="0"/>
              <a:t> </a:t>
            </a:r>
            <a:r>
              <a:rPr lang="en-US" sz="1600" dirty="0" err="1"/>
              <a:t>novým</a:t>
            </a:r>
            <a:r>
              <a:rPr lang="en-US" sz="1600" dirty="0"/>
              <a:t> </a:t>
            </a:r>
            <a:r>
              <a:rPr lang="en-US" sz="1600" dirty="0" err="1"/>
              <a:t>guvernérem</a:t>
            </a:r>
            <a:r>
              <a:rPr lang="en-US" sz="1600" dirty="0"/>
              <a:t>, </a:t>
            </a:r>
            <a:r>
              <a:rPr lang="en-US" sz="1600" dirty="0" err="1"/>
              <a:t>Matiasem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/>
              <a:t>de Albuquerque a </a:t>
            </a:r>
            <a:r>
              <a:rPr lang="en-US" sz="1600" dirty="0" err="1"/>
              <a:t>biskupem</a:t>
            </a:r>
            <a:r>
              <a:rPr lang="en-US" sz="1600" dirty="0"/>
              <a:t> </a:t>
            </a:r>
            <a:r>
              <a:rPr lang="en-US" sz="1600" dirty="0" err="1"/>
              <a:t>Marcusem</a:t>
            </a:r>
            <a:r>
              <a:rPr lang="en-US" sz="1600" dirty="0"/>
              <a:t> </a:t>
            </a:r>
            <a:r>
              <a:rPr lang="en-US" sz="1600" dirty="0" err="1"/>
              <a:t>Teixeirou</a:t>
            </a:r>
            <a:r>
              <a:rPr lang="en-US" sz="1600" dirty="0"/>
              <a:t> </a:t>
            </a:r>
            <a:r>
              <a:rPr lang="en-US" sz="1600" dirty="0" err="1"/>
              <a:t>zformovali</a:t>
            </a:r>
            <a:r>
              <a:rPr lang="en-US" sz="1600" dirty="0"/>
              <a:t> </a:t>
            </a:r>
            <a:r>
              <a:rPr lang="en-US" sz="1600" dirty="0" err="1"/>
              <a:t>ozbrojený</a:t>
            </a:r>
            <a:r>
              <a:rPr lang="en-US" sz="1600" dirty="0"/>
              <a:t> </a:t>
            </a:r>
            <a:r>
              <a:rPr lang="en-US" sz="1600" dirty="0" err="1"/>
              <a:t>odpor</a:t>
            </a:r>
            <a:r>
              <a:rPr lang="en-US" sz="1600" dirty="0"/>
              <a:t> a </a:t>
            </a:r>
            <a:r>
              <a:rPr lang="en-US" sz="1600" dirty="0" err="1"/>
              <a:t>zabránili</a:t>
            </a:r>
            <a:r>
              <a:rPr lang="en-US" sz="1600" dirty="0"/>
              <a:t> </a:t>
            </a:r>
            <a:r>
              <a:rPr lang="en-US" sz="1600" dirty="0" err="1"/>
              <a:t>obsazení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 err="1"/>
              <a:t>plantáží</a:t>
            </a:r>
            <a:r>
              <a:rPr lang="en-US" sz="1600" dirty="0"/>
              <a:t> – </a:t>
            </a:r>
            <a:r>
              <a:rPr lang="en-US" sz="1600" dirty="0" err="1"/>
              <a:t>dokázali</a:t>
            </a:r>
            <a:r>
              <a:rPr lang="en-US" sz="1600" dirty="0"/>
              <a:t> se </a:t>
            </a:r>
            <a:r>
              <a:rPr lang="en-US" sz="1600" dirty="0" err="1"/>
              <a:t>ubránit</a:t>
            </a:r>
            <a:r>
              <a:rPr lang="en-US" sz="1600" dirty="0"/>
              <a:t> do </a:t>
            </a:r>
            <a:r>
              <a:rPr lang="en-US" sz="1600" dirty="0" err="1"/>
              <a:t>doby</a:t>
            </a:r>
            <a:r>
              <a:rPr lang="en-US" sz="1600" dirty="0"/>
              <a:t>, </a:t>
            </a:r>
            <a:r>
              <a:rPr lang="en-US" sz="1600" dirty="0" err="1"/>
              <a:t>než</a:t>
            </a:r>
            <a:r>
              <a:rPr lang="en-US" sz="1600" dirty="0"/>
              <a:t> </a:t>
            </a:r>
            <a:r>
              <a:rPr lang="en-US" sz="1600" dirty="0" err="1"/>
              <a:t>přišly</a:t>
            </a:r>
            <a:r>
              <a:rPr lang="en-US" sz="1600" dirty="0"/>
              <a:t> posily z </a:t>
            </a:r>
            <a:r>
              <a:rPr lang="en-US" sz="1600" dirty="0" err="1"/>
              <a:t>Portugalska</a:t>
            </a:r>
            <a:r>
              <a:rPr lang="en-US" sz="1600" dirty="0"/>
              <a:t>, </a:t>
            </a:r>
            <a:r>
              <a:rPr lang="en-US" sz="1600" dirty="0" err="1"/>
              <a:t>Španělska</a:t>
            </a:r>
            <a:r>
              <a:rPr lang="en-US" sz="1600" dirty="0"/>
              <a:t> a </a:t>
            </a:r>
            <a:r>
              <a:rPr lang="en-US" sz="1600" dirty="0" err="1"/>
              <a:t>Neapole</a:t>
            </a:r>
            <a:r>
              <a:rPr lang="en-US" sz="1600" dirty="0"/>
              <a:t>. Po </a:t>
            </a:r>
            <a:r>
              <a:rPr lang="en-US" sz="1600" dirty="0" err="1"/>
              <a:t>roce</a:t>
            </a:r>
            <a:r>
              <a:rPr lang="en-US" sz="1600" dirty="0"/>
              <a:t> se </a:t>
            </a:r>
            <a:r>
              <a:rPr lang="cs-CZ" sz="1600" dirty="0"/>
              <a:t>	</a:t>
            </a:r>
            <a:r>
              <a:rPr lang="en-US" sz="1600" dirty="0" err="1"/>
              <a:t>Holanďané</a:t>
            </a:r>
            <a:r>
              <a:rPr lang="en-US" sz="1600" dirty="0"/>
              <a:t> z </a:t>
            </a:r>
            <a:r>
              <a:rPr lang="en-US" sz="1600" dirty="0" err="1"/>
              <a:t>Bahie</a:t>
            </a:r>
            <a:r>
              <a:rPr lang="en-US" sz="1600" dirty="0"/>
              <a:t> </a:t>
            </a:r>
            <a:r>
              <a:rPr lang="en-US" sz="1600" dirty="0" err="1"/>
              <a:t>stáhli</a:t>
            </a:r>
            <a:r>
              <a:rPr lang="en-US" sz="1600" dirty="0"/>
              <a:t>. 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Poslední</a:t>
            </a:r>
            <a:r>
              <a:rPr lang="en-US" sz="1600" dirty="0"/>
              <a:t> </a:t>
            </a:r>
            <a:r>
              <a:rPr lang="en-US" sz="1600" dirty="0" err="1"/>
              <a:t>holandský</a:t>
            </a:r>
            <a:r>
              <a:rPr lang="en-US" sz="1600" dirty="0"/>
              <a:t> </a:t>
            </a:r>
            <a:r>
              <a:rPr lang="en-US" sz="1600" dirty="0" err="1"/>
              <a:t>útok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Salvador se </a:t>
            </a:r>
            <a:r>
              <a:rPr lang="en-US" sz="1600" dirty="0" err="1"/>
              <a:t>odehrál</a:t>
            </a:r>
            <a:r>
              <a:rPr lang="en-US" sz="1600" dirty="0"/>
              <a:t> v </a:t>
            </a:r>
            <a:r>
              <a:rPr lang="en-US" sz="1600" dirty="0" err="1"/>
              <a:t>roce</a:t>
            </a:r>
            <a:r>
              <a:rPr lang="en-US" sz="1600" dirty="0"/>
              <a:t> 1627 – </a:t>
            </a:r>
            <a:r>
              <a:rPr lang="en-US" sz="1600" dirty="0" err="1"/>
              <a:t>šlo</a:t>
            </a:r>
            <a:r>
              <a:rPr lang="en-US" sz="1600" dirty="0"/>
              <a:t> ale v </a:t>
            </a:r>
            <a:r>
              <a:rPr lang="en-US" sz="1600" dirty="0" err="1"/>
              <a:t>zásadě</a:t>
            </a:r>
            <a:r>
              <a:rPr lang="en-US" sz="1600" dirty="0"/>
              <a:t> o </a:t>
            </a:r>
            <a:r>
              <a:rPr lang="en-US" sz="1600" dirty="0" err="1"/>
              <a:t>rabování</a:t>
            </a:r>
            <a:r>
              <a:rPr lang="en-US" sz="1600" dirty="0"/>
              <a:t>,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kterého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odvezli</a:t>
            </a:r>
            <a:r>
              <a:rPr lang="en-US" sz="1600" dirty="0"/>
              <a:t> </a:t>
            </a:r>
            <a:r>
              <a:rPr lang="en-US" sz="1600" dirty="0" err="1"/>
              <a:t>několik</a:t>
            </a:r>
            <a:r>
              <a:rPr lang="en-US" sz="1600" dirty="0"/>
              <a:t> tun </a:t>
            </a:r>
            <a:r>
              <a:rPr lang="en-US" sz="1600" dirty="0" err="1"/>
              <a:t>cukru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4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A93189C-A847-4EF0-A891-5F111F54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Holandská kolonizace </a:t>
            </a:r>
            <a:r>
              <a:rPr lang="cs-CZ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Pernambucu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(1630-1654)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FFA9A5-4394-4978-9EA5-FC768340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Holanďané</a:t>
            </a:r>
            <a:r>
              <a:rPr lang="en-US" sz="2000" dirty="0"/>
              <a:t> </a:t>
            </a:r>
            <a:r>
              <a:rPr lang="en-US" sz="2000" dirty="0" err="1"/>
              <a:t>svou</a:t>
            </a:r>
            <a:r>
              <a:rPr lang="en-US" sz="2000" dirty="0"/>
              <a:t> </a:t>
            </a:r>
            <a:r>
              <a:rPr lang="en-US" sz="2000" dirty="0" err="1"/>
              <a:t>pozornost</a:t>
            </a:r>
            <a:r>
              <a:rPr lang="en-US" sz="2000" dirty="0"/>
              <a:t> </a:t>
            </a:r>
            <a:r>
              <a:rPr lang="en-US" sz="2000" dirty="0" err="1"/>
              <a:t>přesunuli</a:t>
            </a:r>
            <a:r>
              <a:rPr lang="en-US" sz="2000" dirty="0"/>
              <a:t> do </a:t>
            </a:r>
            <a:r>
              <a:rPr lang="en-US" sz="2000" dirty="0" err="1"/>
              <a:t>Pernambucu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v </a:t>
            </a:r>
            <a:r>
              <a:rPr lang="en-US" sz="2000" dirty="0" err="1"/>
              <a:t>té</a:t>
            </a:r>
            <a:r>
              <a:rPr lang="en-US" sz="2000" dirty="0"/>
              <a:t> </a:t>
            </a:r>
            <a:r>
              <a:rPr lang="en-US" sz="2000" dirty="0" err="1"/>
              <a:t>době</a:t>
            </a:r>
            <a:r>
              <a:rPr lang="en-US" sz="2000" dirty="0"/>
              <a:t> </a:t>
            </a:r>
            <a:r>
              <a:rPr lang="en-US" sz="2000" dirty="0" err="1"/>
              <a:t>soupeřil</a:t>
            </a:r>
            <a:r>
              <a:rPr lang="en-US" sz="2000" dirty="0"/>
              <a:t> </a:t>
            </a:r>
            <a:r>
              <a:rPr lang="cs-CZ" sz="2000" dirty="0"/>
              <a:t>v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            hospodářském významu </a:t>
            </a:r>
            <a:r>
              <a:rPr lang="en-US" sz="2000" dirty="0"/>
              <a:t>s </a:t>
            </a:r>
            <a:r>
              <a:rPr lang="en-US" sz="2000" dirty="0" err="1"/>
              <a:t>Bahií</a:t>
            </a:r>
            <a:r>
              <a:rPr lang="en-US" sz="2000" dirty="0"/>
              <a:t> 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-</a:t>
            </a:r>
            <a:r>
              <a:rPr lang="en-US" sz="2000" dirty="0"/>
              <a:t> </a:t>
            </a:r>
            <a:r>
              <a:rPr lang="en-US" sz="2000" dirty="0" err="1"/>
              <a:t>bylo</a:t>
            </a:r>
            <a:r>
              <a:rPr lang="en-US" sz="2000" dirty="0"/>
              <a:t> v </a:t>
            </a:r>
            <a:r>
              <a:rPr lang="en-US" sz="2000" dirty="0" err="1"/>
              <a:t>něm</a:t>
            </a:r>
            <a:r>
              <a:rPr lang="en-US" sz="2000" dirty="0"/>
              <a:t> 121 </a:t>
            </a:r>
            <a:r>
              <a:rPr lang="en-US" sz="2000" dirty="0" err="1"/>
              <a:t>cukrových</a:t>
            </a:r>
            <a:r>
              <a:rPr lang="en-US" sz="2000" dirty="0"/>
              <a:t> </a:t>
            </a:r>
            <a:r>
              <a:rPr lang="en-US" sz="2000" dirty="0" err="1"/>
              <a:t>plantáží</a:t>
            </a:r>
            <a:r>
              <a:rPr lang="en-US" sz="2000" dirty="0"/>
              <a:t> a </a:t>
            </a:r>
            <a:r>
              <a:rPr lang="en-US" sz="2000" dirty="0" err="1"/>
              <a:t>navíc</a:t>
            </a:r>
            <a:r>
              <a:rPr lang="en-US" sz="2000" dirty="0"/>
              <a:t> cesta z </a:t>
            </a:r>
            <a:r>
              <a:rPr lang="en-US" sz="2000" dirty="0" err="1"/>
              <a:t>Luandy</a:t>
            </a:r>
            <a:r>
              <a:rPr lang="en-US" sz="2000" dirty="0"/>
              <a:t> do Recife </a:t>
            </a:r>
            <a:r>
              <a:rPr lang="en-US" sz="2000" dirty="0" err="1"/>
              <a:t>byla</a:t>
            </a:r>
            <a:r>
              <a:rPr lang="en-US" sz="2000" dirty="0"/>
              <a:t> o </a:t>
            </a:r>
            <a:r>
              <a:rPr lang="en-US" sz="2000" dirty="0" err="1"/>
              <a:t>několik</a:t>
            </a:r>
            <a:r>
              <a:rPr lang="en-US" sz="2000" dirty="0"/>
              <a:t> </a:t>
            </a:r>
            <a:r>
              <a:rPr lang="cs-CZ" sz="2000" dirty="0"/>
              <a:t>	</a:t>
            </a:r>
            <a:r>
              <a:rPr lang="en-US" sz="2000" dirty="0" err="1"/>
              <a:t>dní</a:t>
            </a:r>
            <a:r>
              <a:rPr lang="en-US" sz="2000" dirty="0"/>
              <a:t> </a:t>
            </a:r>
            <a:r>
              <a:rPr lang="en-US" sz="2000" dirty="0" err="1"/>
              <a:t>kratší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do </a:t>
            </a:r>
            <a:r>
              <a:rPr lang="en-US" sz="2000" dirty="0" err="1"/>
              <a:t>Salvadoru</a:t>
            </a:r>
            <a:r>
              <a:rPr lang="en-US" sz="2000" dirty="0"/>
              <a:t> (29 </a:t>
            </a:r>
            <a:r>
              <a:rPr lang="en-US" sz="2000" dirty="0" err="1"/>
              <a:t>dní</a:t>
            </a:r>
            <a:r>
              <a:rPr lang="en-US" sz="2000" dirty="0"/>
              <a:t> </a:t>
            </a:r>
            <a:r>
              <a:rPr lang="en-US" sz="2000" dirty="0" err="1"/>
              <a:t>oproti</a:t>
            </a:r>
            <a:r>
              <a:rPr lang="en-US" sz="2000" dirty="0"/>
              <a:t> 35)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V roce </a:t>
            </a:r>
            <a:r>
              <a:rPr lang="en-US" sz="2000" dirty="0"/>
              <a:t>1630 </a:t>
            </a:r>
            <a:r>
              <a:rPr lang="en-US" sz="2000" dirty="0" err="1"/>
              <a:t>Holanďan</a:t>
            </a:r>
            <a:r>
              <a:rPr lang="cs-CZ" sz="2000" dirty="0"/>
              <a:t>é zaútočili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Olindu</a:t>
            </a:r>
            <a:r>
              <a:rPr lang="en-US" sz="2000" dirty="0"/>
              <a:t>, </a:t>
            </a:r>
            <a:r>
              <a:rPr lang="en-US" sz="2000" dirty="0" err="1"/>
              <a:t>hlavní</a:t>
            </a:r>
            <a:r>
              <a:rPr lang="en-US" sz="2000" dirty="0"/>
              <a:t> </a:t>
            </a:r>
            <a:r>
              <a:rPr lang="en-US" sz="2000" dirty="0" err="1"/>
              <a:t>město</a:t>
            </a:r>
            <a:r>
              <a:rPr lang="cs-CZ" sz="2000" dirty="0"/>
              <a:t> provincie, se</a:t>
            </a:r>
            <a:r>
              <a:rPr lang="en-US" sz="2000" dirty="0"/>
              <a:t> 65 lo</a:t>
            </a:r>
            <a:r>
              <a:rPr lang="cs-CZ" sz="2000" dirty="0" err="1"/>
              <a:t>ďmi</a:t>
            </a:r>
            <a:r>
              <a:rPr lang="en-US" sz="2000" dirty="0"/>
              <a:t>, 7 280 </a:t>
            </a:r>
            <a:r>
              <a:rPr lang="en-US" sz="2000" dirty="0" err="1"/>
              <a:t>voják</a:t>
            </a:r>
            <a:r>
              <a:rPr lang="cs-CZ" sz="2000" dirty="0"/>
              <a:t>y</a:t>
            </a:r>
            <a:r>
              <a:rPr lang="en-US" sz="2000" dirty="0"/>
              <a:t> a </a:t>
            </a:r>
            <a:r>
              <a:rPr lang="en-US" sz="2000" dirty="0" err="1"/>
              <a:t>osadník</a:t>
            </a:r>
            <a:r>
              <a:rPr lang="cs-CZ" sz="2000" dirty="0"/>
              <a:t>y - </a:t>
            </a:r>
            <a:r>
              <a:rPr lang="en-US" sz="2000" dirty="0"/>
              <a:t>Olinda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dobyta</a:t>
            </a:r>
            <a:r>
              <a:rPr lang="en-US" sz="2000" dirty="0"/>
              <a:t> 14. </a:t>
            </a:r>
            <a:r>
              <a:rPr lang="en-US" sz="2000" dirty="0" err="1"/>
              <a:t>února</a:t>
            </a:r>
            <a:r>
              <a:rPr lang="en-US" sz="2000" dirty="0"/>
              <a:t> </a:t>
            </a:r>
            <a:r>
              <a:rPr lang="en-US" sz="2000" dirty="0" err="1"/>
              <a:t>téhož</a:t>
            </a:r>
            <a:r>
              <a:rPr lang="en-US" sz="2000" dirty="0"/>
              <a:t> </a:t>
            </a:r>
            <a:r>
              <a:rPr lang="en-US" sz="2000" dirty="0" err="1"/>
              <a:t>roku</a:t>
            </a:r>
            <a:r>
              <a:rPr lang="en-US" sz="20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Přestože</a:t>
            </a:r>
            <a:r>
              <a:rPr lang="en-US" sz="2000" dirty="0"/>
              <a:t> </a:t>
            </a:r>
            <a:r>
              <a:rPr lang="en-US" sz="2000" dirty="0" err="1"/>
              <a:t>Portugalci</a:t>
            </a:r>
            <a:r>
              <a:rPr lang="en-US" sz="2000" dirty="0"/>
              <a:t> </a:t>
            </a:r>
            <a:r>
              <a:rPr lang="en-US" sz="2000" dirty="0" err="1"/>
              <a:t>zformovali</a:t>
            </a:r>
            <a:r>
              <a:rPr lang="en-US" sz="2000" dirty="0"/>
              <a:t> </a:t>
            </a:r>
            <a:r>
              <a:rPr lang="en-US" sz="2000" dirty="0" err="1"/>
              <a:t>obranu</a:t>
            </a:r>
            <a:r>
              <a:rPr lang="en-US" sz="2000" dirty="0"/>
              <a:t> a </a:t>
            </a:r>
            <a:r>
              <a:rPr lang="en-US" sz="2000" dirty="0" err="1"/>
              <a:t>snažili</a:t>
            </a:r>
            <a:r>
              <a:rPr lang="en-US" sz="2000" dirty="0"/>
              <a:t> se </a:t>
            </a:r>
            <a:r>
              <a:rPr lang="en-US" sz="2000" dirty="0" err="1"/>
              <a:t>holandské</a:t>
            </a:r>
            <a:r>
              <a:rPr lang="en-US" sz="2000" dirty="0"/>
              <a:t> </a:t>
            </a:r>
            <a:r>
              <a:rPr lang="en-US" sz="2000" dirty="0" err="1"/>
              <a:t>kolonizátory</a:t>
            </a:r>
            <a:r>
              <a:rPr lang="en-US" sz="2000" dirty="0"/>
              <a:t> </a:t>
            </a:r>
            <a:r>
              <a:rPr lang="en-US" sz="2000" dirty="0" err="1"/>
              <a:t>vytlačit</a:t>
            </a:r>
            <a:r>
              <a:rPr lang="en-US" sz="2000" dirty="0"/>
              <a:t>, </a:t>
            </a:r>
            <a:r>
              <a:rPr lang="en-US" sz="2000" dirty="0" err="1"/>
              <a:t>nepodařilo</a:t>
            </a:r>
            <a:r>
              <a:rPr lang="en-US" sz="2000" dirty="0"/>
              <a:t> se </a:t>
            </a:r>
            <a:r>
              <a:rPr lang="en-US" sz="2000" dirty="0" err="1"/>
              <a:t>jim</a:t>
            </a:r>
            <a:r>
              <a:rPr lang="en-US" sz="2000" dirty="0"/>
              <a:t> to, a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lety</a:t>
            </a:r>
            <a:r>
              <a:rPr lang="en-US" sz="2000" dirty="0"/>
              <a:t> 1630 a 1637 </a:t>
            </a:r>
            <a:r>
              <a:rPr lang="en-US" sz="2000" dirty="0" err="1"/>
              <a:t>Holanďané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pozice</a:t>
            </a:r>
            <a:r>
              <a:rPr lang="en-US" sz="2000" dirty="0"/>
              <a:t> v 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upevnili</a:t>
            </a:r>
            <a:r>
              <a:rPr lang="en-US" sz="2000" dirty="0"/>
              <a:t> (</a:t>
            </a:r>
            <a:r>
              <a:rPr lang="en-US" sz="2000" dirty="0" err="1"/>
              <a:t>ovládaná</a:t>
            </a:r>
            <a:r>
              <a:rPr lang="en-US" sz="2000" dirty="0"/>
              <a:t> </a:t>
            </a:r>
            <a:r>
              <a:rPr lang="en-US" sz="2000" dirty="0" err="1"/>
              <a:t>území</a:t>
            </a:r>
            <a:r>
              <a:rPr lang="en-US" sz="2000" dirty="0"/>
              <a:t> </a:t>
            </a:r>
            <a:r>
              <a:rPr lang="en-US" sz="2000" dirty="0" err="1"/>
              <a:t>sahala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do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Ceará</a:t>
            </a:r>
            <a:r>
              <a:rPr lang="en-US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9090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5BA058A-0802-4EFB-BB5D-5DF59FD0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FC844D-D3E9-4FC9-BCA0-705AE0204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V 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době</a:t>
            </a:r>
            <a:r>
              <a:rPr lang="en-US" sz="2000" dirty="0"/>
              <a:t> se </a:t>
            </a:r>
            <a:r>
              <a:rPr lang="en-US" sz="2000" dirty="0" err="1"/>
              <a:t>objevují</a:t>
            </a:r>
            <a:r>
              <a:rPr lang="en-US" sz="2000" dirty="0"/>
              <a:t> v </a:t>
            </a:r>
            <a:r>
              <a:rPr lang="en-US" sz="2000" dirty="0" err="1"/>
              <a:t>dějinách</a:t>
            </a:r>
            <a:r>
              <a:rPr lang="en-US" sz="2000" dirty="0"/>
              <a:t> </a:t>
            </a:r>
            <a:r>
              <a:rPr lang="en-US" sz="2000" dirty="0" err="1"/>
              <a:t>Portugalska</a:t>
            </a:r>
            <a:r>
              <a:rPr lang="en-US" sz="2000" dirty="0"/>
              <a:t> </a:t>
            </a:r>
            <a:r>
              <a:rPr lang="en-US" sz="2000" dirty="0" err="1"/>
              <a:t>zrádci</a:t>
            </a:r>
            <a:r>
              <a:rPr lang="en-US" sz="2000" dirty="0"/>
              <a:t>,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Domingos</a:t>
            </a:r>
            <a:r>
              <a:rPr lang="en-US" sz="2000" dirty="0"/>
              <a:t> Fernandes Calabar, </a:t>
            </a:r>
            <a:r>
              <a:rPr lang="en-US" sz="2000" dirty="0" err="1"/>
              <a:t>který</a:t>
            </a:r>
            <a:r>
              <a:rPr lang="en-US" sz="2000" dirty="0"/>
              <a:t> se </a:t>
            </a:r>
            <a:r>
              <a:rPr lang="en-US" sz="2000" dirty="0" err="1"/>
              <a:t>přidal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stranu</a:t>
            </a:r>
            <a:r>
              <a:rPr lang="en-US" sz="2000" dirty="0"/>
              <a:t> </a:t>
            </a:r>
            <a:r>
              <a:rPr lang="en-US" sz="2000" dirty="0" err="1"/>
              <a:t>holandských</a:t>
            </a:r>
            <a:r>
              <a:rPr lang="en-US" sz="2000" dirty="0"/>
              <a:t> </a:t>
            </a:r>
            <a:r>
              <a:rPr lang="en-US" sz="2000" dirty="0" err="1"/>
              <a:t>kolonizátorů</a:t>
            </a:r>
            <a:r>
              <a:rPr lang="en-US" sz="20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	-  to, co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vypadat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zrada</a:t>
            </a:r>
            <a:r>
              <a:rPr lang="en-US" sz="2000" dirty="0"/>
              <a:t>,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skutečnosti</a:t>
            </a:r>
            <a:r>
              <a:rPr lang="en-US" sz="2000" dirty="0"/>
              <a:t> </a:t>
            </a:r>
            <a:r>
              <a:rPr lang="en-US" sz="2000" dirty="0" err="1"/>
              <a:t>přináší</a:t>
            </a:r>
            <a:r>
              <a:rPr lang="en-US" sz="2000" dirty="0"/>
              <a:t> </a:t>
            </a:r>
            <a:r>
              <a:rPr lang="en-US" sz="2000" dirty="0" err="1"/>
              <a:t>relativizaci</a:t>
            </a:r>
            <a:r>
              <a:rPr lang="en-US" sz="2000" dirty="0"/>
              <a:t> </a:t>
            </a:r>
            <a:r>
              <a:rPr lang="en-US" sz="2000" dirty="0" err="1"/>
              <a:t>pohledu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	</a:t>
            </a:r>
            <a:r>
              <a:rPr lang="en-US" sz="2000" dirty="0" err="1"/>
              <a:t>holandskou</a:t>
            </a:r>
            <a:r>
              <a:rPr lang="en-US" sz="2000" dirty="0"/>
              <a:t> </a:t>
            </a:r>
            <a:r>
              <a:rPr lang="en-US" sz="2000" dirty="0" err="1"/>
              <a:t>nadvládu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zdaleka</a:t>
            </a:r>
            <a:r>
              <a:rPr lang="en-US" sz="2000" dirty="0"/>
              <a:t> </a:t>
            </a:r>
            <a:r>
              <a:rPr lang="en-US" sz="2000" dirty="0" err="1"/>
              <a:t>nepřinesla</a:t>
            </a:r>
            <a:r>
              <a:rPr lang="en-US" sz="2000" dirty="0"/>
              <a:t> </a:t>
            </a:r>
            <a:r>
              <a:rPr lang="en-US" sz="2000" dirty="0" err="1"/>
              <a:t>jen</a:t>
            </a:r>
            <a:r>
              <a:rPr lang="en-US" sz="2000" dirty="0"/>
              <a:t> </a:t>
            </a:r>
            <a:r>
              <a:rPr lang="en-US" sz="2000" dirty="0" err="1"/>
              <a:t>negativní</a:t>
            </a:r>
            <a:r>
              <a:rPr lang="en-US" sz="2000" dirty="0"/>
              <a:t> </a:t>
            </a:r>
            <a:r>
              <a:rPr lang="en-US" sz="2000" dirty="0" err="1"/>
              <a:t>důsledky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jak je 	</a:t>
            </a:r>
            <a:r>
              <a:rPr lang="en-US" sz="2000" dirty="0" err="1"/>
              <a:t>popisuje</a:t>
            </a:r>
            <a:r>
              <a:rPr lang="en-US" sz="2000" dirty="0"/>
              <a:t> </a:t>
            </a:r>
            <a:r>
              <a:rPr lang="en-US" sz="2000" dirty="0" err="1"/>
              <a:t>tradiční</a:t>
            </a:r>
            <a:r>
              <a:rPr lang="en-US" sz="2000" dirty="0"/>
              <a:t> </a:t>
            </a:r>
            <a:r>
              <a:rPr lang="en-US" sz="2000" dirty="0" err="1"/>
              <a:t>portugalská</a:t>
            </a:r>
            <a:r>
              <a:rPr lang="en-US" sz="2000" dirty="0"/>
              <a:t> </a:t>
            </a:r>
            <a:r>
              <a:rPr lang="en-US" sz="2000" dirty="0" err="1"/>
              <a:t>historiografie</a:t>
            </a:r>
            <a:r>
              <a:rPr lang="en-US" sz="2000" dirty="0"/>
              <a:t>.</a:t>
            </a:r>
          </a:p>
          <a:p>
            <a:pPr>
              <a:spcAft>
                <a:spcPts val="8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4480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503283B-B8A4-40EC-9504-8DDAE86B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Brazilské Holandsko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6541CA-B436-445F-87AA-586C177E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Poradní</a:t>
            </a:r>
            <a:r>
              <a:rPr lang="en-US" sz="1900" dirty="0"/>
              <a:t> </a:t>
            </a:r>
            <a:r>
              <a:rPr lang="en-US" sz="1900" dirty="0" err="1"/>
              <a:t>výbor</a:t>
            </a:r>
            <a:r>
              <a:rPr lang="en-US" sz="1900" dirty="0"/>
              <a:t>, </a:t>
            </a:r>
            <a:r>
              <a:rPr lang="en-US" sz="1900" dirty="0" err="1"/>
              <a:t>který</a:t>
            </a:r>
            <a:r>
              <a:rPr lang="en-US" sz="1900" dirty="0"/>
              <a:t> </a:t>
            </a:r>
            <a:r>
              <a:rPr lang="en-US" sz="1900" dirty="0" err="1"/>
              <a:t>řídil</a:t>
            </a:r>
            <a:r>
              <a:rPr lang="en-US" sz="1900" dirty="0"/>
              <a:t> </a:t>
            </a:r>
            <a:r>
              <a:rPr lang="en-US" sz="1900" dirty="0" err="1"/>
              <a:t>Holandskou</a:t>
            </a:r>
            <a:r>
              <a:rPr lang="en-US" sz="1900" dirty="0"/>
              <a:t> </a:t>
            </a:r>
            <a:r>
              <a:rPr lang="cs-CZ" sz="1900" dirty="0"/>
              <a:t>z</a:t>
            </a:r>
            <a:r>
              <a:rPr lang="en-US" sz="1900" dirty="0" err="1"/>
              <a:t>ápadoindickou</a:t>
            </a:r>
            <a:r>
              <a:rPr lang="en-US" sz="1900" dirty="0"/>
              <a:t> </a:t>
            </a:r>
            <a:r>
              <a:rPr lang="en-US" sz="1900" dirty="0" err="1"/>
              <a:t>společnost</a:t>
            </a:r>
            <a:r>
              <a:rPr lang="en-US" sz="1900" dirty="0"/>
              <a:t>, </a:t>
            </a:r>
            <a:r>
              <a:rPr lang="en-US" sz="1900" dirty="0" err="1"/>
              <a:t>jmenoval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správě</a:t>
            </a:r>
            <a:r>
              <a:rPr lang="en-US" sz="1900" dirty="0"/>
              <a:t> </a:t>
            </a:r>
            <a:r>
              <a:rPr lang="en-US" sz="1900" dirty="0" err="1"/>
              <a:t>dobytého</a:t>
            </a:r>
            <a:r>
              <a:rPr lang="en-US" sz="1900" dirty="0"/>
              <a:t> </a:t>
            </a:r>
            <a:r>
              <a:rPr lang="en-US" sz="1900" dirty="0" err="1"/>
              <a:t>území</a:t>
            </a:r>
            <a:r>
              <a:rPr lang="en-US" sz="1900" dirty="0"/>
              <a:t> v </a:t>
            </a:r>
            <a:r>
              <a:rPr lang="en-US" sz="1900" dirty="0" err="1"/>
              <a:t>tzv</a:t>
            </a:r>
            <a:r>
              <a:rPr lang="en-US" sz="1900" dirty="0"/>
              <a:t>. </a:t>
            </a:r>
            <a:r>
              <a:rPr lang="en-US" sz="1900" dirty="0" err="1"/>
              <a:t>Brazilském</a:t>
            </a:r>
            <a:r>
              <a:rPr lang="en-US" sz="1900" dirty="0"/>
              <a:t> </a:t>
            </a:r>
            <a:r>
              <a:rPr lang="en-US" sz="1900" dirty="0" err="1"/>
              <a:t>Holandsku</a:t>
            </a:r>
            <a:r>
              <a:rPr lang="en-US" sz="1900" dirty="0"/>
              <a:t> </a:t>
            </a:r>
            <a:r>
              <a:rPr lang="en-US" sz="1900" dirty="0" err="1"/>
              <a:t>jako</a:t>
            </a:r>
            <a:r>
              <a:rPr lang="en-US" sz="1900" dirty="0"/>
              <a:t> </a:t>
            </a:r>
            <a:r>
              <a:rPr lang="en-US" sz="1900" dirty="0" err="1"/>
              <a:t>guvernéra</a:t>
            </a:r>
            <a:r>
              <a:rPr lang="en-US" sz="1900" dirty="0"/>
              <a:t> </a:t>
            </a:r>
            <a:r>
              <a:rPr lang="en-US" sz="1900" dirty="0" err="1"/>
              <a:t>mladého</a:t>
            </a:r>
            <a:r>
              <a:rPr lang="en-US" sz="1900" dirty="0"/>
              <a:t> </a:t>
            </a:r>
            <a:r>
              <a:rPr lang="en-US" sz="1900" dirty="0" err="1"/>
              <a:t>vojenského</a:t>
            </a:r>
            <a:r>
              <a:rPr lang="en-US" sz="1900" dirty="0"/>
              <a:t> </a:t>
            </a:r>
            <a:r>
              <a:rPr lang="en-US" sz="1900" dirty="0" err="1"/>
              <a:t>plukovníka</a:t>
            </a:r>
            <a:r>
              <a:rPr lang="en-US" sz="1900" dirty="0"/>
              <a:t>, </a:t>
            </a:r>
            <a:r>
              <a:rPr lang="en-US" sz="1900" dirty="0" err="1"/>
              <a:t>německého</a:t>
            </a:r>
            <a:r>
              <a:rPr lang="en-US" sz="1900" dirty="0"/>
              <a:t> </a:t>
            </a:r>
            <a:r>
              <a:rPr lang="en-US" sz="1900" dirty="0" err="1"/>
              <a:t>hraběte</a:t>
            </a:r>
            <a:r>
              <a:rPr lang="en-US" sz="1900" dirty="0"/>
              <a:t> Johanna </a:t>
            </a:r>
            <a:r>
              <a:rPr lang="en-US" sz="1900" dirty="0" err="1"/>
              <a:t>Moritze</a:t>
            </a:r>
            <a:r>
              <a:rPr lang="en-US" sz="1900" dirty="0"/>
              <a:t> von </a:t>
            </a:r>
            <a:r>
              <a:rPr lang="en-US" sz="1900" b="1" dirty="0"/>
              <a:t>Nassau</a:t>
            </a:r>
            <a:r>
              <a:rPr lang="en-US" sz="1900" dirty="0"/>
              <a:t>-Siegen.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/>
              <a:t>	k</a:t>
            </a:r>
            <a:r>
              <a:rPr lang="en-US" sz="1900" dirty="0" err="1"/>
              <a:t>dyž</a:t>
            </a:r>
            <a:r>
              <a:rPr lang="en-US" sz="1900" dirty="0"/>
              <a:t> Nassau </a:t>
            </a:r>
            <a:r>
              <a:rPr lang="en-US" sz="1900" dirty="0" err="1"/>
              <a:t>připlul</a:t>
            </a:r>
            <a:r>
              <a:rPr lang="en-US" sz="1900" dirty="0"/>
              <a:t> do </a:t>
            </a:r>
            <a:r>
              <a:rPr lang="en-US" sz="1900" dirty="0" err="1"/>
              <a:t>oblasti</a:t>
            </a:r>
            <a:r>
              <a:rPr lang="en-US" sz="1900" dirty="0"/>
              <a:t>, </a:t>
            </a:r>
            <a:r>
              <a:rPr lang="en-US" sz="1900" dirty="0" err="1"/>
              <a:t>byla</a:t>
            </a:r>
            <a:r>
              <a:rPr lang="en-US" sz="1900" dirty="0"/>
              <a:t> v </a:t>
            </a:r>
            <a:r>
              <a:rPr lang="en-US" sz="1900" dirty="0" err="1"/>
              <a:t>zuboženém</a:t>
            </a:r>
            <a:r>
              <a:rPr lang="en-US" sz="1900" dirty="0"/>
              <a:t> </a:t>
            </a:r>
            <a:r>
              <a:rPr lang="en-US" sz="1900" dirty="0" err="1"/>
              <a:t>stavu</a:t>
            </a:r>
            <a:r>
              <a:rPr lang="en-US" sz="1900" dirty="0"/>
              <a:t> – </a:t>
            </a:r>
            <a:r>
              <a:rPr lang="en-US" sz="1900" dirty="0" err="1"/>
              <a:t>třtinové</a:t>
            </a:r>
            <a:r>
              <a:rPr lang="en-US" sz="1900" dirty="0"/>
              <a:t> </a:t>
            </a:r>
            <a:r>
              <a:rPr lang="en-US" sz="1900" dirty="0" err="1"/>
              <a:t>plantáže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zničeny</a:t>
            </a:r>
            <a:r>
              <a:rPr lang="en-US" sz="1900" dirty="0"/>
              <a:t> a </a:t>
            </a:r>
            <a:r>
              <a:rPr lang="cs-CZ" sz="1900" dirty="0"/>
              <a:t>	</a:t>
            </a:r>
            <a:r>
              <a:rPr lang="en-US" sz="1900" dirty="0" err="1"/>
              <a:t>obyvatelstvo</a:t>
            </a:r>
            <a:r>
              <a:rPr lang="en-US" sz="1900" dirty="0"/>
              <a:t> se </a:t>
            </a:r>
            <a:r>
              <a:rPr lang="en-US" sz="1900" dirty="0" err="1"/>
              <a:t>obávalo</a:t>
            </a:r>
            <a:r>
              <a:rPr lang="en-US" sz="1900" dirty="0"/>
              <a:t> </a:t>
            </a:r>
            <a:r>
              <a:rPr lang="en-US" sz="1900" dirty="0" err="1"/>
              <a:t>nových</a:t>
            </a:r>
            <a:r>
              <a:rPr lang="en-US" sz="1900" dirty="0"/>
              <a:t> </a:t>
            </a:r>
            <a:r>
              <a:rPr lang="en-US" sz="1900" dirty="0" err="1"/>
              <a:t>kolonizátorů</a:t>
            </a:r>
            <a:r>
              <a:rPr lang="en-US" sz="1900" dirty="0"/>
              <a:t>.</a:t>
            </a:r>
          </a:p>
          <a:p>
            <a:pPr marL="114300" lvl="0" indent="0">
              <a:spcAft>
                <a:spcPts val="0"/>
              </a:spcAft>
              <a:buNone/>
            </a:pPr>
            <a:r>
              <a:rPr lang="en-US" sz="1900" dirty="0"/>
              <a:t>Nassau </a:t>
            </a:r>
            <a:r>
              <a:rPr lang="en-US" sz="1900" dirty="0" err="1"/>
              <a:t>zprostředkoval</a:t>
            </a:r>
            <a:r>
              <a:rPr lang="en-US" sz="1900" dirty="0"/>
              <a:t> </a:t>
            </a:r>
            <a:r>
              <a:rPr lang="en-US" sz="1900" dirty="0" err="1"/>
              <a:t>půjčky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koupi</a:t>
            </a:r>
            <a:r>
              <a:rPr lang="en-US" sz="1900" dirty="0"/>
              <a:t> </a:t>
            </a:r>
            <a:r>
              <a:rPr lang="en-US" sz="1900" dirty="0" err="1"/>
              <a:t>opuštěných</a:t>
            </a:r>
            <a:r>
              <a:rPr lang="en-US" sz="1900" dirty="0"/>
              <a:t> </a:t>
            </a:r>
            <a:r>
              <a:rPr lang="en-US" sz="1900" dirty="0" err="1"/>
              <a:t>plantáží</a:t>
            </a:r>
            <a:r>
              <a:rPr lang="en-US" sz="1900" dirty="0"/>
              <a:t> a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koupi</a:t>
            </a:r>
            <a:r>
              <a:rPr lang="en-US" sz="1900" dirty="0"/>
              <a:t> </a:t>
            </a:r>
            <a:r>
              <a:rPr lang="en-US" sz="1900" dirty="0" err="1"/>
              <a:t>zemědělského</a:t>
            </a:r>
            <a:r>
              <a:rPr lang="en-US" sz="1900" dirty="0"/>
              <a:t> </a:t>
            </a:r>
            <a:r>
              <a:rPr lang="en-US" sz="1900" dirty="0" err="1"/>
              <a:t>vybavení</a:t>
            </a:r>
            <a:r>
              <a:rPr lang="en-US" sz="1900" dirty="0"/>
              <a:t> a </a:t>
            </a:r>
            <a:r>
              <a:rPr lang="en-US" sz="1900" dirty="0" err="1"/>
              <a:t>dalších</a:t>
            </a:r>
            <a:r>
              <a:rPr lang="en-US" sz="1900" dirty="0"/>
              <a:t> </a:t>
            </a:r>
            <a:r>
              <a:rPr lang="en-US" sz="1900" dirty="0" err="1"/>
              <a:t>nástrojů</a:t>
            </a:r>
            <a:r>
              <a:rPr lang="en-US" sz="1900" dirty="0"/>
              <a:t>, </a:t>
            </a:r>
            <a:r>
              <a:rPr lang="en-US" sz="1900" dirty="0" err="1"/>
              <a:t>obnovil</a:t>
            </a:r>
            <a:r>
              <a:rPr lang="en-US" sz="1900" dirty="0"/>
              <a:t> </a:t>
            </a:r>
            <a:r>
              <a:rPr lang="en-US" sz="1900" dirty="0" err="1"/>
              <a:t>obchod</a:t>
            </a:r>
            <a:r>
              <a:rPr lang="en-US" sz="1900" dirty="0"/>
              <a:t> s </a:t>
            </a:r>
            <a:r>
              <a:rPr lang="en-US" sz="1900" dirty="0" err="1"/>
              <a:t>otroky</a:t>
            </a:r>
            <a:r>
              <a:rPr lang="en-US" sz="1900" dirty="0"/>
              <a:t> a </a:t>
            </a:r>
            <a:r>
              <a:rPr lang="en-US" sz="1900" dirty="0" err="1"/>
              <a:t>podnítil</a:t>
            </a:r>
            <a:r>
              <a:rPr lang="en-US" sz="1900" dirty="0"/>
              <a:t> </a:t>
            </a:r>
            <a:r>
              <a:rPr lang="en-US" sz="1900" dirty="0" err="1"/>
              <a:t>pěstování</a:t>
            </a:r>
            <a:r>
              <a:rPr lang="en-US" sz="1900" dirty="0"/>
              <a:t> </a:t>
            </a:r>
            <a:r>
              <a:rPr lang="en-US" sz="1900" dirty="0" err="1"/>
              <a:t>manioku</a:t>
            </a:r>
            <a:r>
              <a:rPr lang="en-US" sz="1900" dirty="0"/>
              <a:t>, </a:t>
            </a:r>
            <a:r>
              <a:rPr lang="en-US" sz="1900" dirty="0" err="1"/>
              <a:t>který</a:t>
            </a:r>
            <a:r>
              <a:rPr lang="en-US" sz="1900" dirty="0"/>
              <a:t> </a:t>
            </a:r>
            <a:r>
              <a:rPr lang="en-US" sz="1900" dirty="0" err="1"/>
              <a:t>byl</a:t>
            </a:r>
            <a:r>
              <a:rPr lang="en-US" sz="1900" dirty="0"/>
              <a:t> </a:t>
            </a:r>
            <a:r>
              <a:rPr lang="en-US" sz="1900" dirty="0" err="1"/>
              <a:t>zásadní</a:t>
            </a:r>
            <a:r>
              <a:rPr lang="en-US" sz="1900" dirty="0"/>
              <a:t> </a:t>
            </a:r>
            <a:r>
              <a:rPr lang="en-US" sz="1900" dirty="0" err="1"/>
              <a:t>potravinou</a:t>
            </a:r>
            <a:r>
              <a:rPr lang="en-US" sz="1900" dirty="0"/>
              <a:t> </a:t>
            </a:r>
            <a:r>
              <a:rPr lang="en-US" sz="1900" dirty="0" err="1"/>
              <a:t>tamního</a:t>
            </a:r>
            <a:r>
              <a:rPr lang="en-US" sz="1900" dirty="0"/>
              <a:t> </a:t>
            </a:r>
            <a:r>
              <a:rPr lang="en-US" sz="1900" dirty="0" err="1"/>
              <a:t>obyvatelstva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otroků</a:t>
            </a:r>
            <a:r>
              <a:rPr lang="en-US" sz="1900" dirty="0"/>
              <a:t>.</a:t>
            </a:r>
          </a:p>
          <a:p>
            <a:pPr marL="114300" lvl="0" indent="0">
              <a:spcAft>
                <a:spcPts val="0"/>
              </a:spcAft>
              <a:buNone/>
            </a:pPr>
            <a:r>
              <a:rPr lang="cs-CZ" sz="1900" dirty="0"/>
              <a:t>	P</a:t>
            </a:r>
            <a:r>
              <a:rPr lang="en-US" sz="1900" dirty="0" err="1"/>
              <a:t>atřil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kalvinistům</a:t>
            </a:r>
            <a:r>
              <a:rPr lang="en-US" sz="1900" dirty="0"/>
              <a:t>, proto </a:t>
            </a:r>
            <a:r>
              <a:rPr lang="en-US" sz="1900" dirty="0" err="1"/>
              <a:t>prosadil</a:t>
            </a:r>
            <a:r>
              <a:rPr lang="en-US" sz="1900" dirty="0"/>
              <a:t> </a:t>
            </a:r>
            <a:r>
              <a:rPr lang="en-US" sz="1900" dirty="0" err="1"/>
              <a:t>náboženskou</a:t>
            </a:r>
            <a:r>
              <a:rPr lang="en-US" sz="1900" dirty="0"/>
              <a:t> </a:t>
            </a:r>
            <a:r>
              <a:rPr lang="en-US" sz="1900" dirty="0" err="1"/>
              <a:t>toleranci</a:t>
            </a:r>
            <a:r>
              <a:rPr lang="en-US" sz="1900" dirty="0"/>
              <a:t> v </a:t>
            </a:r>
            <a:r>
              <a:rPr lang="en-US" sz="1900" dirty="0" err="1"/>
              <a:t>oblasti</a:t>
            </a:r>
            <a:r>
              <a:rPr lang="en-US" sz="1900" dirty="0"/>
              <a:t> – </a:t>
            </a:r>
            <a:r>
              <a:rPr lang="en-US" sz="1900" dirty="0" err="1"/>
              <a:t>byl</a:t>
            </a:r>
            <a:r>
              <a:rPr lang="en-US" sz="1900" dirty="0"/>
              <a:t> </a:t>
            </a:r>
            <a:r>
              <a:rPr lang="en-US" sz="1900" dirty="0" err="1"/>
              <a:t>tolerantní</a:t>
            </a:r>
            <a:r>
              <a:rPr lang="en-US" sz="1900" dirty="0"/>
              <a:t> jak </a:t>
            </a:r>
            <a:r>
              <a:rPr lang="cs-CZ" sz="1900" dirty="0"/>
              <a:t>	</a:t>
            </a:r>
            <a:r>
              <a:rPr lang="en-US" sz="1900" dirty="0"/>
              <a:t>k </a:t>
            </a:r>
            <a:r>
              <a:rPr lang="en-US" sz="1900" dirty="0" err="1"/>
              <a:t>tradičním</a:t>
            </a:r>
            <a:r>
              <a:rPr lang="en-US" sz="1900" dirty="0"/>
              <a:t> </a:t>
            </a:r>
            <a:r>
              <a:rPr lang="en-US" sz="1900" dirty="0" err="1"/>
              <a:t>katolíkům</a:t>
            </a:r>
            <a:r>
              <a:rPr lang="en-US" sz="1900" dirty="0"/>
              <a:t>, </a:t>
            </a:r>
            <a:r>
              <a:rPr lang="en-US" sz="1900" dirty="0" err="1"/>
              <a:t>tak</a:t>
            </a:r>
            <a:r>
              <a:rPr lang="en-US" sz="1900" dirty="0"/>
              <a:t> k </a:t>
            </a:r>
            <a:r>
              <a:rPr lang="en-US" sz="1900" dirty="0" err="1"/>
              <a:t>novým</a:t>
            </a:r>
            <a:r>
              <a:rPr lang="en-US" sz="1900" dirty="0"/>
              <a:t> </a:t>
            </a:r>
            <a:r>
              <a:rPr lang="en-US" sz="1900" dirty="0" err="1"/>
              <a:t>křesťanům</a:t>
            </a:r>
            <a:r>
              <a:rPr lang="en-US" sz="1900" dirty="0"/>
              <a:t> (</a:t>
            </a:r>
            <a:r>
              <a:rPr lang="en-US" sz="1900" dirty="0" err="1"/>
              <a:t>židům</a:t>
            </a:r>
            <a:r>
              <a:rPr lang="en-US" sz="1900" dirty="0"/>
              <a:t>). 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en-US" sz="1900" dirty="0"/>
              <a:t>Nassau se </a:t>
            </a:r>
            <a:r>
              <a:rPr lang="en-US" sz="1900" dirty="0" err="1"/>
              <a:t>zasloužil</a:t>
            </a:r>
            <a:r>
              <a:rPr lang="en-US" sz="1900" dirty="0"/>
              <a:t> </a:t>
            </a:r>
            <a:r>
              <a:rPr lang="en-US" sz="1900" dirty="0" err="1"/>
              <a:t>rovněž</a:t>
            </a:r>
            <a:r>
              <a:rPr lang="en-US" sz="1900" dirty="0"/>
              <a:t> o </a:t>
            </a:r>
            <a:r>
              <a:rPr lang="en-US" sz="1900" dirty="0" err="1"/>
              <a:t>příchod</a:t>
            </a:r>
            <a:r>
              <a:rPr lang="en-US" sz="1900" dirty="0"/>
              <a:t> </a:t>
            </a:r>
            <a:r>
              <a:rPr lang="en-US" sz="1900" dirty="0" err="1"/>
              <a:t>umělců</a:t>
            </a:r>
            <a:r>
              <a:rPr lang="en-US" sz="1900" dirty="0"/>
              <a:t>, </a:t>
            </a:r>
            <a:r>
              <a:rPr lang="en-US" sz="1900" dirty="0" err="1"/>
              <a:t>přírodovědců</a:t>
            </a:r>
            <a:r>
              <a:rPr lang="en-US" sz="1900" dirty="0"/>
              <a:t> a </a:t>
            </a:r>
            <a:r>
              <a:rPr lang="en-US" sz="1900" dirty="0" err="1"/>
              <a:t>intelektuálů</a:t>
            </a:r>
            <a:r>
              <a:rPr lang="en-US" sz="1900" dirty="0"/>
              <a:t> do </a:t>
            </a:r>
            <a:r>
              <a:rPr lang="en-US" sz="1900" dirty="0" err="1"/>
              <a:t>Pernambuc</a:t>
            </a:r>
            <a:r>
              <a:rPr lang="cs-CZ" sz="1900" dirty="0"/>
              <a:t>a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91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02F4D98-3FA3-01D0-C694-13430E0F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Recife, </a:t>
            </a:r>
            <a:r>
              <a:rPr lang="cs-CZ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Maurits-Stadt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99992F-C0C5-6B8F-72A9-25B6519F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1700" dirty="0"/>
              <a:t>Nassau </a:t>
            </a:r>
            <a:r>
              <a:rPr lang="en-US" sz="1700" b="1" dirty="0" err="1"/>
              <a:t>zlepšil</a:t>
            </a:r>
            <a:r>
              <a:rPr lang="en-US" sz="1700" b="1" dirty="0"/>
              <a:t> </a:t>
            </a:r>
            <a:r>
              <a:rPr lang="en-US" sz="1700" b="1" dirty="0" err="1"/>
              <a:t>situaci</a:t>
            </a:r>
            <a:r>
              <a:rPr lang="en-US" sz="1700" b="1" dirty="0"/>
              <a:t> v Recife </a:t>
            </a:r>
            <a:r>
              <a:rPr lang="en-US" sz="1700" dirty="0" err="1"/>
              <a:t>natolik</a:t>
            </a:r>
            <a:r>
              <a:rPr lang="en-US" sz="1700" dirty="0"/>
              <a:t>, </a:t>
            </a:r>
            <a:r>
              <a:rPr lang="en-US" sz="1700" dirty="0" err="1"/>
              <a:t>že</a:t>
            </a:r>
            <a:r>
              <a:rPr lang="en-US" sz="1700" dirty="0"/>
              <a:t> z </a:t>
            </a:r>
            <a:r>
              <a:rPr lang="en-US" sz="1700" dirty="0" err="1"/>
              <a:t>něj</a:t>
            </a:r>
            <a:r>
              <a:rPr lang="en-US" sz="1700" dirty="0"/>
              <a:t> </a:t>
            </a:r>
            <a:r>
              <a:rPr lang="en-US" sz="1700" dirty="0" err="1"/>
              <a:t>učinil</a:t>
            </a:r>
            <a:r>
              <a:rPr lang="en-US" sz="1700" dirty="0"/>
              <a:t> </a:t>
            </a:r>
            <a:r>
              <a:rPr lang="en-US" sz="1700" dirty="0" err="1"/>
              <a:t>hlavní</a:t>
            </a:r>
            <a:r>
              <a:rPr lang="en-US" sz="1700" dirty="0"/>
              <a:t> </a:t>
            </a:r>
            <a:r>
              <a:rPr lang="en-US" sz="1700" dirty="0" err="1"/>
              <a:t>město</a:t>
            </a:r>
            <a:r>
              <a:rPr lang="en-US" sz="1700" dirty="0"/>
              <a:t> </a:t>
            </a:r>
            <a:r>
              <a:rPr lang="en-US" sz="1700" dirty="0" err="1"/>
              <a:t>Pernambucu</a:t>
            </a:r>
            <a:endParaRPr lang="en-US" sz="1700" dirty="0"/>
          </a:p>
          <a:p>
            <a:pPr marL="0" lvl="0" indent="0">
              <a:spcAft>
                <a:spcPts val="0"/>
              </a:spcAft>
              <a:buNone/>
            </a:pPr>
            <a:r>
              <a:rPr lang="en-US" sz="1700" dirty="0"/>
              <a:t>- v </a:t>
            </a:r>
            <a:r>
              <a:rPr lang="en-US" sz="1700" dirty="0" err="1"/>
              <a:t>přístavu</a:t>
            </a:r>
            <a:r>
              <a:rPr lang="en-US" sz="1700" dirty="0"/>
              <a:t> </a:t>
            </a:r>
            <a:r>
              <a:rPr lang="en-US" sz="1700" dirty="0" err="1"/>
              <a:t>nechal</a:t>
            </a:r>
            <a:r>
              <a:rPr lang="en-US" sz="1700" dirty="0"/>
              <a:t> </a:t>
            </a:r>
            <a:r>
              <a:rPr lang="en-US" sz="1700" dirty="0" err="1"/>
              <a:t>vybudovat</a:t>
            </a:r>
            <a:r>
              <a:rPr lang="en-US" sz="1700" dirty="0"/>
              <a:t> </a:t>
            </a:r>
            <a:r>
              <a:rPr lang="en-US" sz="1700" b="1" dirty="0" err="1"/>
              <a:t>Maurits</a:t>
            </a:r>
            <a:r>
              <a:rPr lang="en-US" sz="1700" b="1" dirty="0"/>
              <a:t>-Stadt</a:t>
            </a:r>
            <a:r>
              <a:rPr lang="en-US" sz="1700" dirty="0"/>
              <a:t> </a:t>
            </a:r>
            <a:r>
              <a:rPr lang="en-US" sz="1700" dirty="0" err="1"/>
              <a:t>podle</a:t>
            </a:r>
            <a:r>
              <a:rPr lang="en-US" sz="1700" dirty="0"/>
              <a:t> </a:t>
            </a:r>
            <a:r>
              <a:rPr lang="en-US" sz="1700" dirty="0" err="1"/>
              <a:t>návrhu</a:t>
            </a:r>
            <a:r>
              <a:rPr lang="en-US" sz="1700" dirty="0"/>
              <a:t> </a:t>
            </a:r>
            <a:r>
              <a:rPr lang="en-US" sz="1700" dirty="0" err="1"/>
              <a:t>architekta</a:t>
            </a:r>
            <a:r>
              <a:rPr lang="en-US" sz="1700" dirty="0"/>
              <a:t> </a:t>
            </a:r>
            <a:r>
              <a:rPr lang="en-US" sz="1700" dirty="0" err="1"/>
              <a:t>Pietra</a:t>
            </a:r>
            <a:r>
              <a:rPr lang="en-US" sz="1700" dirty="0"/>
              <a:t> Posta - </a:t>
            </a:r>
            <a:r>
              <a:rPr lang="en-US" sz="1700" dirty="0" err="1"/>
              <a:t>čtvrť</a:t>
            </a:r>
            <a:r>
              <a:rPr lang="en-US" sz="1700" dirty="0"/>
              <a:t>, </a:t>
            </a:r>
            <a:r>
              <a:rPr lang="en-US" sz="1700" dirty="0" err="1"/>
              <a:t>která</a:t>
            </a:r>
            <a:r>
              <a:rPr lang="en-US" sz="1700" dirty="0"/>
              <a:t> </a:t>
            </a:r>
            <a:r>
              <a:rPr lang="en-US" sz="1700" dirty="0" err="1"/>
              <a:t>měla</a:t>
            </a:r>
            <a:r>
              <a:rPr lang="en-US" sz="1700" dirty="0"/>
              <a:t> </a:t>
            </a:r>
            <a:r>
              <a:rPr lang="en-US" sz="1700" dirty="0" err="1"/>
              <a:t>být</a:t>
            </a:r>
            <a:r>
              <a:rPr lang="en-US" sz="1700" dirty="0"/>
              <a:t> </a:t>
            </a:r>
            <a:r>
              <a:rPr lang="en-US" sz="1700" dirty="0" err="1"/>
              <a:t>tropickou</a:t>
            </a:r>
            <a:r>
              <a:rPr lang="en-US" sz="1700" dirty="0"/>
              <a:t> </a:t>
            </a:r>
            <a:r>
              <a:rPr lang="en-US" sz="1700" dirty="0" err="1"/>
              <a:t>replikou</a:t>
            </a:r>
            <a:r>
              <a:rPr lang="en-US" sz="1700" dirty="0"/>
              <a:t> </a:t>
            </a:r>
            <a:r>
              <a:rPr lang="en-US" sz="1700" dirty="0" err="1"/>
              <a:t>hlavního</a:t>
            </a:r>
            <a:r>
              <a:rPr lang="en-US" sz="1700" dirty="0"/>
              <a:t> </a:t>
            </a:r>
            <a:r>
              <a:rPr lang="en-US" sz="1700" dirty="0" err="1"/>
              <a:t>města</a:t>
            </a:r>
            <a:r>
              <a:rPr lang="en-US" sz="1700" dirty="0"/>
              <a:t> </a:t>
            </a:r>
            <a:r>
              <a:rPr lang="en-US" sz="1700" dirty="0" err="1"/>
              <a:t>Holandska</a:t>
            </a:r>
            <a:r>
              <a:rPr lang="en-US" sz="1700" dirty="0"/>
              <a:t> s </a:t>
            </a:r>
            <a:r>
              <a:rPr lang="en-US" sz="1700" dirty="0" err="1"/>
              <a:t>geometrickými</a:t>
            </a:r>
            <a:r>
              <a:rPr lang="en-US" sz="1700" dirty="0"/>
              <a:t> </a:t>
            </a:r>
            <a:r>
              <a:rPr lang="en-US" sz="1700" dirty="0" err="1"/>
              <a:t>liniemi</a:t>
            </a:r>
            <a:r>
              <a:rPr lang="en-US" sz="1700" dirty="0"/>
              <a:t> a </a:t>
            </a:r>
            <a:r>
              <a:rPr lang="en-US" sz="1700" dirty="0" err="1"/>
              <a:t>sítí</a:t>
            </a:r>
            <a:r>
              <a:rPr lang="en-US" sz="1700" dirty="0"/>
              <a:t> </a:t>
            </a:r>
            <a:r>
              <a:rPr lang="en-US" sz="1700" dirty="0" err="1"/>
              <a:t>kanálů</a:t>
            </a:r>
            <a:r>
              <a:rPr lang="en-US" sz="1700" dirty="0"/>
              <a:t>;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700" dirty="0"/>
              <a:t> </a:t>
            </a:r>
            <a:r>
              <a:rPr lang="en-US" sz="1700" dirty="0"/>
              <a:t>- </a:t>
            </a:r>
            <a:r>
              <a:rPr lang="en-US" sz="1700" dirty="0" err="1"/>
              <a:t>tato</a:t>
            </a:r>
            <a:r>
              <a:rPr lang="en-US" sz="1700" dirty="0"/>
              <a:t> </a:t>
            </a:r>
            <a:r>
              <a:rPr lang="en-US" sz="1700" dirty="0" err="1"/>
              <a:t>čtvrť</a:t>
            </a:r>
            <a:r>
              <a:rPr lang="en-US" sz="1700" dirty="0"/>
              <a:t> </a:t>
            </a:r>
            <a:r>
              <a:rPr lang="en-US" sz="1700" dirty="0" err="1"/>
              <a:t>zlepšila</a:t>
            </a:r>
            <a:r>
              <a:rPr lang="en-US" sz="1700" dirty="0"/>
              <a:t> </a:t>
            </a:r>
            <a:r>
              <a:rPr lang="en-US" sz="1700" dirty="0" err="1"/>
              <a:t>životní</a:t>
            </a:r>
            <a:r>
              <a:rPr lang="en-US" sz="1700" dirty="0"/>
              <a:t> </a:t>
            </a:r>
            <a:r>
              <a:rPr lang="en-US" sz="1700" dirty="0" err="1"/>
              <a:t>podmínky</a:t>
            </a:r>
            <a:r>
              <a:rPr lang="en-US" sz="1700" dirty="0"/>
              <a:t> 7 000 </a:t>
            </a:r>
            <a:r>
              <a:rPr lang="en-US" sz="1700" dirty="0" err="1"/>
              <a:t>obyvatel</a:t>
            </a:r>
            <a:r>
              <a:rPr lang="en-US" sz="1700" dirty="0"/>
              <a:t>, </a:t>
            </a:r>
            <a:r>
              <a:rPr lang="en-US" sz="1700" dirty="0" err="1"/>
              <a:t>kteří</a:t>
            </a:r>
            <a:r>
              <a:rPr lang="en-US" sz="1700" dirty="0"/>
              <a:t> v </a:t>
            </a:r>
            <a:r>
              <a:rPr lang="en-US" sz="1700" dirty="0" err="1"/>
              <a:t>té</a:t>
            </a:r>
            <a:r>
              <a:rPr lang="en-US" sz="1700" dirty="0"/>
              <a:t> </a:t>
            </a:r>
            <a:r>
              <a:rPr lang="en-US" sz="1700" dirty="0" err="1"/>
              <a:t>době</a:t>
            </a:r>
            <a:r>
              <a:rPr lang="en-US" sz="1700" dirty="0"/>
              <a:t> v Recife </a:t>
            </a:r>
            <a:r>
              <a:rPr lang="en-US" sz="1700" dirty="0" err="1"/>
              <a:t>žili</a:t>
            </a:r>
            <a:r>
              <a:rPr lang="en-US" sz="1700" dirty="0"/>
              <a:t>  v </a:t>
            </a:r>
            <a:r>
              <a:rPr lang="en-US" sz="1700" dirty="0" err="1"/>
              <a:t>bezútěšných</a:t>
            </a:r>
            <a:r>
              <a:rPr lang="en-US" sz="1700" dirty="0"/>
              <a:t> </a:t>
            </a:r>
            <a:r>
              <a:rPr lang="en-US" sz="1700" dirty="0" err="1"/>
              <a:t>hygienických</a:t>
            </a:r>
            <a:endParaRPr lang="cs-CZ" sz="1700" dirty="0"/>
          </a:p>
          <a:p>
            <a:pPr marL="0" lvl="0" indent="0">
              <a:spcAft>
                <a:spcPts val="0"/>
              </a:spcAft>
              <a:buNone/>
            </a:pPr>
            <a:r>
              <a:rPr lang="cs-CZ" sz="1700" dirty="0"/>
              <a:t>    </a:t>
            </a:r>
            <a:r>
              <a:rPr lang="en-US" sz="1700" dirty="0"/>
              <a:t>a </a:t>
            </a:r>
            <a:r>
              <a:rPr lang="en-US" sz="1700" dirty="0" err="1"/>
              <a:t>bytových</a:t>
            </a:r>
            <a:r>
              <a:rPr lang="en-US" sz="1700" dirty="0"/>
              <a:t> </a:t>
            </a:r>
            <a:r>
              <a:rPr lang="en-US" sz="1700" dirty="0" err="1"/>
              <a:t>podmínkách</a:t>
            </a:r>
            <a:r>
              <a:rPr lang="cs-CZ" sz="1700" dirty="0"/>
              <a:t>.</a:t>
            </a:r>
            <a:r>
              <a:rPr lang="en-US" sz="1700" dirty="0"/>
              <a:t>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700" dirty="0"/>
              <a:t>G</a:t>
            </a:r>
            <a:r>
              <a:rPr lang="en-US" sz="1700" dirty="0" err="1"/>
              <a:t>uvernér</a:t>
            </a:r>
            <a:r>
              <a:rPr lang="cs-CZ" sz="1700" dirty="0"/>
              <a:t> zde nechal</a:t>
            </a:r>
            <a:r>
              <a:rPr lang="en-US" sz="1700" dirty="0"/>
              <a:t> </a:t>
            </a:r>
            <a:r>
              <a:rPr lang="en-US" sz="1700" dirty="0" err="1"/>
              <a:t>postavit</a:t>
            </a:r>
            <a:r>
              <a:rPr lang="en-US" sz="1700" dirty="0"/>
              <a:t> </a:t>
            </a:r>
            <a:r>
              <a:rPr lang="en-US" sz="1700" dirty="0" err="1"/>
              <a:t>paláce</a:t>
            </a:r>
            <a:r>
              <a:rPr lang="en-US" sz="1700" dirty="0"/>
              <a:t>, </a:t>
            </a:r>
            <a:r>
              <a:rPr lang="en-US" sz="1700" dirty="0" err="1"/>
              <a:t>kalvinistický</a:t>
            </a:r>
            <a:r>
              <a:rPr lang="en-US" sz="1700" dirty="0"/>
              <a:t> </a:t>
            </a:r>
            <a:r>
              <a:rPr lang="en-US" sz="1700" dirty="0" err="1"/>
              <a:t>kostel</a:t>
            </a:r>
            <a:r>
              <a:rPr lang="en-US" sz="1700" dirty="0"/>
              <a:t> a </a:t>
            </a:r>
            <a:r>
              <a:rPr lang="en-US" sz="1700" dirty="0" err="1"/>
              <a:t>založil</a:t>
            </a:r>
            <a:r>
              <a:rPr lang="en-US" sz="1700" dirty="0"/>
              <a:t> </a:t>
            </a:r>
            <a:r>
              <a:rPr lang="en-US" sz="1700" dirty="0" err="1"/>
              <a:t>první</a:t>
            </a:r>
            <a:r>
              <a:rPr lang="en-US" sz="1700" dirty="0"/>
              <a:t> </a:t>
            </a:r>
            <a:r>
              <a:rPr lang="en-US" sz="1700" dirty="0" err="1"/>
              <a:t>astronomickou</a:t>
            </a:r>
            <a:r>
              <a:rPr lang="en-US" sz="1700" dirty="0"/>
              <a:t> </a:t>
            </a:r>
            <a:r>
              <a:rPr lang="en-US" sz="1700" dirty="0" err="1"/>
              <a:t>observatoř</a:t>
            </a:r>
            <a:r>
              <a:rPr lang="en-US" sz="1700" dirty="0"/>
              <a:t>. 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700" dirty="0"/>
              <a:t>         </a:t>
            </a:r>
            <a:r>
              <a:rPr lang="en-US" sz="1700" dirty="0" err="1"/>
              <a:t>Postaral</a:t>
            </a:r>
            <a:r>
              <a:rPr lang="en-US" sz="1700" dirty="0"/>
              <a:t> se o </a:t>
            </a:r>
            <a:r>
              <a:rPr lang="en-US" sz="1700" dirty="0" err="1"/>
              <a:t>vystavění</a:t>
            </a:r>
            <a:r>
              <a:rPr lang="en-US" sz="1700" dirty="0"/>
              <a:t> </a:t>
            </a:r>
            <a:r>
              <a:rPr lang="en-US" sz="1700" dirty="0" err="1"/>
              <a:t>chodníků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některých</a:t>
            </a:r>
            <a:r>
              <a:rPr lang="en-US" sz="1700" dirty="0"/>
              <a:t> </a:t>
            </a:r>
            <a:r>
              <a:rPr lang="en-US" sz="1700" dirty="0" err="1"/>
              <a:t>třídách</a:t>
            </a:r>
            <a:r>
              <a:rPr lang="en-US" sz="1700" dirty="0"/>
              <a:t> a o </a:t>
            </a:r>
            <a:r>
              <a:rPr lang="en-US" sz="1700" dirty="0" err="1"/>
              <a:t>městskou</a:t>
            </a:r>
            <a:r>
              <a:rPr lang="en-US" sz="1700" dirty="0"/>
              <a:t> </a:t>
            </a:r>
            <a:r>
              <a:rPr lang="en-US" sz="1700" dirty="0" err="1"/>
              <a:t>kanalizaci</a:t>
            </a:r>
            <a:r>
              <a:rPr lang="en-US" sz="1700" dirty="0"/>
              <a:t>.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700" dirty="0"/>
              <a:t>         </a:t>
            </a:r>
            <a:r>
              <a:rPr lang="en-US" sz="1700" dirty="0" err="1"/>
              <a:t>Obyvatelé</a:t>
            </a:r>
            <a:r>
              <a:rPr lang="en-US" sz="1700" dirty="0"/>
              <a:t> </a:t>
            </a:r>
            <a:r>
              <a:rPr lang="en-US" sz="1700" dirty="0" err="1"/>
              <a:t>byli</a:t>
            </a:r>
            <a:r>
              <a:rPr lang="en-US" sz="1700" dirty="0"/>
              <a:t> </a:t>
            </a:r>
            <a:r>
              <a:rPr lang="en-US" sz="1700" dirty="0" err="1"/>
              <a:t>povinni</a:t>
            </a:r>
            <a:r>
              <a:rPr lang="en-US" sz="1700" dirty="0"/>
              <a:t> </a:t>
            </a:r>
            <a:r>
              <a:rPr lang="en-US" sz="1700" dirty="0" err="1"/>
              <a:t>vysypávat</a:t>
            </a:r>
            <a:r>
              <a:rPr lang="en-US" sz="1700" dirty="0"/>
              <a:t> </a:t>
            </a:r>
            <a:r>
              <a:rPr lang="en-US" sz="1700" dirty="0" err="1"/>
              <a:t>ulice</a:t>
            </a:r>
            <a:r>
              <a:rPr lang="en-US" sz="1700" dirty="0"/>
              <a:t> </a:t>
            </a:r>
            <a:r>
              <a:rPr lang="en-US" sz="1700" dirty="0" err="1"/>
              <a:t>pískem</a:t>
            </a:r>
            <a:r>
              <a:rPr lang="en-US" sz="1700" dirty="0"/>
              <a:t>, aby se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nich</a:t>
            </a:r>
            <a:r>
              <a:rPr lang="en-US" sz="1700" dirty="0"/>
              <a:t> </a:t>
            </a:r>
            <a:r>
              <a:rPr lang="en-US" sz="1700" dirty="0" err="1"/>
              <a:t>netvořilo</a:t>
            </a:r>
            <a:r>
              <a:rPr lang="en-US" sz="1700" dirty="0"/>
              <a:t> </a:t>
            </a:r>
            <a:r>
              <a:rPr lang="en-US" sz="1700" dirty="0" err="1"/>
              <a:t>bláto</a:t>
            </a:r>
            <a:r>
              <a:rPr lang="en-US" sz="1700" dirty="0"/>
              <a:t> a </a:t>
            </a:r>
            <a:r>
              <a:rPr lang="en-US" sz="1700" dirty="0" err="1"/>
              <a:t>bylo</a:t>
            </a:r>
            <a:r>
              <a:rPr lang="en-US" sz="1700" dirty="0"/>
              <a:t> </a:t>
            </a:r>
            <a:r>
              <a:rPr lang="en-US" sz="1700" dirty="0" err="1"/>
              <a:t>zakázáno</a:t>
            </a:r>
            <a:r>
              <a:rPr lang="en-US" sz="1700" dirty="0"/>
              <a:t> </a:t>
            </a:r>
            <a:r>
              <a:rPr lang="en-US" sz="1700" dirty="0" err="1"/>
              <a:t>vyhazování</a:t>
            </a:r>
            <a:r>
              <a:rPr lang="en-US" sz="1700" dirty="0"/>
              <a:t> 	</a:t>
            </a:r>
            <a:r>
              <a:rPr lang="en-US" sz="1700" dirty="0" err="1"/>
              <a:t>odpadků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ulici</a:t>
            </a:r>
            <a:r>
              <a:rPr lang="en-US" sz="1700" dirty="0"/>
              <a:t> pod </a:t>
            </a:r>
            <a:r>
              <a:rPr lang="en-US" sz="1700" dirty="0" err="1"/>
              <a:t>vysokou</a:t>
            </a:r>
            <a:r>
              <a:rPr lang="en-US" sz="1700" dirty="0"/>
              <a:t> </a:t>
            </a:r>
            <a:r>
              <a:rPr lang="en-US" sz="1700" dirty="0" err="1"/>
              <a:t>pokutou</a:t>
            </a:r>
            <a:r>
              <a:rPr lang="en-US" sz="1700" dirty="0"/>
              <a:t>, </a:t>
            </a:r>
            <a:r>
              <a:rPr lang="en-US" sz="1700" dirty="0" err="1"/>
              <a:t>stejně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 </a:t>
            </a:r>
            <a:r>
              <a:rPr lang="en-US" sz="1700" dirty="0" err="1"/>
              <a:t>házet</a:t>
            </a:r>
            <a:r>
              <a:rPr lang="en-US" sz="1700" dirty="0"/>
              <a:t> </a:t>
            </a:r>
            <a:r>
              <a:rPr lang="en-US" sz="1700" dirty="0" err="1"/>
              <a:t>zbytky</a:t>
            </a:r>
            <a:r>
              <a:rPr lang="en-US" sz="1700" dirty="0"/>
              <a:t> </a:t>
            </a:r>
            <a:r>
              <a:rPr lang="en-US" sz="1700" dirty="0" err="1"/>
              <a:t>cukrové</a:t>
            </a:r>
            <a:r>
              <a:rPr lang="en-US" sz="1700" dirty="0"/>
              <a:t> </a:t>
            </a:r>
            <a:r>
              <a:rPr lang="en-US" sz="1700" dirty="0" err="1"/>
              <a:t>třtiny</a:t>
            </a:r>
            <a:r>
              <a:rPr lang="en-US" sz="1700" dirty="0"/>
              <a:t> do </a:t>
            </a:r>
            <a:r>
              <a:rPr lang="en-US" sz="1700" dirty="0" err="1"/>
              <a:t>řek</a:t>
            </a:r>
            <a:r>
              <a:rPr lang="en-US" sz="1700" dirty="0"/>
              <a:t>, aby v </a:t>
            </a:r>
            <a:r>
              <a:rPr lang="en-US" sz="1700" dirty="0" err="1"/>
              <a:t>nich</a:t>
            </a:r>
            <a:r>
              <a:rPr lang="en-US" sz="1700" dirty="0"/>
              <a:t> 	</a:t>
            </a:r>
            <a:r>
              <a:rPr lang="en-US" sz="1700" dirty="0" err="1"/>
              <a:t>neubývalo</a:t>
            </a:r>
            <a:r>
              <a:rPr lang="en-US" sz="1700" dirty="0"/>
              <a:t> </a:t>
            </a:r>
            <a:r>
              <a:rPr lang="en-US" sz="1700" dirty="0" err="1"/>
              <a:t>ryb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</a:t>
            </a:r>
            <a:r>
              <a:rPr lang="en-US" sz="1700" dirty="0" err="1"/>
              <a:t>byly</a:t>
            </a:r>
            <a:r>
              <a:rPr lang="en-US" sz="1700" dirty="0"/>
              <a:t> </a:t>
            </a:r>
            <a:r>
              <a:rPr lang="en-US" sz="1700" dirty="0" err="1"/>
              <a:t>důležité</a:t>
            </a:r>
            <a:r>
              <a:rPr lang="en-US" sz="1700" dirty="0"/>
              <a:t> pro </a:t>
            </a:r>
            <a:r>
              <a:rPr lang="en-US" sz="1700" dirty="0" err="1"/>
              <a:t>obživu</a:t>
            </a:r>
            <a:r>
              <a:rPr lang="en-US" sz="1700" dirty="0"/>
              <a:t> </a:t>
            </a:r>
            <a:r>
              <a:rPr lang="en-US" sz="1700" dirty="0" err="1"/>
              <a:t>nejchudších</a:t>
            </a:r>
            <a:r>
              <a:rPr lang="en-US" sz="1700" dirty="0"/>
              <a:t> </a:t>
            </a:r>
            <a:r>
              <a:rPr lang="en-US" sz="1700" dirty="0" err="1"/>
              <a:t>obyvatel</a:t>
            </a:r>
            <a:r>
              <a:rPr lang="en-US" sz="1700" dirty="0"/>
              <a:t>.</a:t>
            </a:r>
          </a:p>
          <a:p>
            <a:pPr marL="114300" lvl="0">
              <a:spcAft>
                <a:spcPts val="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58043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1740994-7D69-4F00-8659-3229E3B97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457200"/>
            <a:ext cx="831272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4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3">
            <a:extLst>
              <a:ext uri="{FF2B5EF4-FFF2-40B4-BE49-F238E27FC236}">
                <a16:creationId xmlns:a16="http://schemas.microsoft.com/office/drawing/2014/main" id="{477CB8D1-5DCA-4F33-A14D-409891130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D072B3-D255-4790-89F4-95DB8ACB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0073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9B627-B45B-442C-9EBA-A07292544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511311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1900" dirty="0" err="1"/>
              <a:t>Nechal</a:t>
            </a:r>
            <a:r>
              <a:rPr lang="en-US" sz="1900" dirty="0"/>
              <a:t> </a:t>
            </a:r>
            <a:r>
              <a:rPr lang="en-US" sz="1900" dirty="0" err="1"/>
              <a:t>postavit</a:t>
            </a:r>
            <a:r>
              <a:rPr lang="en-US" sz="1900" dirty="0"/>
              <a:t> </a:t>
            </a:r>
            <a:r>
              <a:rPr lang="en-US" sz="1900" dirty="0" err="1"/>
              <a:t>velký</a:t>
            </a:r>
            <a:r>
              <a:rPr lang="en-US" sz="1900" dirty="0"/>
              <a:t> most, </a:t>
            </a:r>
            <a:r>
              <a:rPr lang="en-US" sz="1900" dirty="0" err="1"/>
              <a:t>který</a:t>
            </a:r>
            <a:r>
              <a:rPr lang="en-US" sz="1900" dirty="0"/>
              <a:t> </a:t>
            </a:r>
            <a:r>
              <a:rPr lang="en-US" sz="1900" dirty="0" err="1"/>
              <a:t>spojoval</a:t>
            </a:r>
            <a:r>
              <a:rPr lang="en-US" sz="1900" dirty="0"/>
              <a:t> </a:t>
            </a:r>
            <a:r>
              <a:rPr lang="en-US" sz="1900" dirty="0" err="1"/>
              <a:t>čvrť</a:t>
            </a:r>
            <a:r>
              <a:rPr lang="en-US" sz="1900" dirty="0"/>
              <a:t> Recife se </a:t>
            </a:r>
            <a:r>
              <a:rPr lang="en-US" sz="1900" dirty="0" err="1"/>
              <a:t>čtvrtí</a:t>
            </a:r>
            <a:r>
              <a:rPr lang="en-US" sz="1900" dirty="0"/>
              <a:t> Santo Antonio, </a:t>
            </a:r>
            <a:r>
              <a:rPr lang="en-US" sz="1900" dirty="0" err="1"/>
              <a:t>první</a:t>
            </a:r>
            <a:r>
              <a:rPr lang="en-US" sz="1900" dirty="0"/>
              <a:t> </a:t>
            </a:r>
            <a:r>
              <a:rPr lang="en-US" sz="1900" dirty="0" err="1"/>
              <a:t>takových</a:t>
            </a:r>
            <a:r>
              <a:rPr lang="en-US" sz="1900" dirty="0"/>
              <a:t> </a:t>
            </a:r>
            <a:r>
              <a:rPr lang="en-US" sz="1900" dirty="0" err="1"/>
              <a:t>proporcí</a:t>
            </a:r>
            <a:r>
              <a:rPr lang="en-US" sz="1900" dirty="0"/>
              <a:t> v </a:t>
            </a:r>
            <a:r>
              <a:rPr lang="en-US" sz="1900" dirty="0" err="1"/>
              <a:t>Brazílii</a:t>
            </a:r>
            <a:r>
              <a:rPr lang="en-US" sz="1900" dirty="0"/>
              <a:t> – </a:t>
            </a:r>
            <a:r>
              <a:rPr lang="en-US" sz="1900" dirty="0" err="1"/>
              <a:t>stojí</a:t>
            </a:r>
            <a:r>
              <a:rPr lang="en-US" sz="1900" dirty="0"/>
              <a:t> </a:t>
            </a:r>
            <a:r>
              <a:rPr lang="en-US" sz="1900" dirty="0" err="1"/>
              <a:t>dodnes</a:t>
            </a:r>
            <a:r>
              <a:rPr lang="en-US" sz="1900" dirty="0"/>
              <a:t> a </a:t>
            </a:r>
            <a:r>
              <a:rPr lang="en-US" sz="1900" dirty="0" err="1"/>
              <a:t>nese</a:t>
            </a:r>
            <a:r>
              <a:rPr lang="en-US" sz="1900" dirty="0"/>
              <a:t> </a:t>
            </a:r>
            <a:r>
              <a:rPr lang="en-US" sz="1900" dirty="0" err="1"/>
              <a:t>jméno</a:t>
            </a:r>
            <a:r>
              <a:rPr lang="en-US" sz="1900" dirty="0"/>
              <a:t> po </a:t>
            </a:r>
            <a:r>
              <a:rPr lang="en-US" sz="1900" dirty="0" err="1"/>
              <a:t>svém</a:t>
            </a:r>
            <a:r>
              <a:rPr lang="en-US" sz="1900" dirty="0"/>
              <a:t> </a:t>
            </a:r>
            <a:r>
              <a:rPr lang="en-US" sz="1900" dirty="0" err="1"/>
              <a:t>iniciátorovi</a:t>
            </a:r>
            <a:r>
              <a:rPr lang="en-US" sz="1900" dirty="0"/>
              <a:t> Ponte de </a:t>
            </a:r>
            <a:r>
              <a:rPr lang="en-US" sz="1900" dirty="0" err="1"/>
              <a:t>Maurício</a:t>
            </a:r>
            <a:r>
              <a:rPr lang="en-US" sz="1900" dirty="0"/>
              <a:t> de Nassau 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sz="1900" dirty="0"/>
              <a:t>Nassau </a:t>
            </a:r>
            <a:r>
              <a:rPr lang="en-US" sz="1900" dirty="0" err="1"/>
              <a:t>nechal</a:t>
            </a:r>
            <a:r>
              <a:rPr lang="en-US" sz="1900" dirty="0"/>
              <a:t> v Recife </a:t>
            </a:r>
            <a:r>
              <a:rPr lang="en-US" sz="1900" dirty="0" err="1"/>
              <a:t>také</a:t>
            </a:r>
            <a:r>
              <a:rPr lang="en-US" sz="1900" dirty="0"/>
              <a:t> </a:t>
            </a:r>
            <a:r>
              <a:rPr lang="en-US" sz="1900" dirty="0" err="1"/>
              <a:t>vybudovat</a:t>
            </a:r>
            <a:r>
              <a:rPr lang="en-US" sz="1900" dirty="0"/>
              <a:t> </a:t>
            </a:r>
            <a:r>
              <a:rPr lang="en-US" sz="1900" dirty="0" err="1"/>
              <a:t>obrovský</a:t>
            </a:r>
            <a:r>
              <a:rPr lang="en-US" sz="1900" dirty="0"/>
              <a:t> </a:t>
            </a:r>
            <a:r>
              <a:rPr lang="en-US" sz="1900" dirty="0" err="1"/>
              <a:t>zahradní</a:t>
            </a:r>
            <a:r>
              <a:rPr lang="en-US" sz="1900" dirty="0"/>
              <a:t> park, </a:t>
            </a:r>
            <a:r>
              <a:rPr lang="en-US" sz="1900" dirty="0" err="1"/>
              <a:t>kde</a:t>
            </a:r>
            <a:r>
              <a:rPr lang="en-US" sz="1900" dirty="0"/>
              <a:t> se </a:t>
            </a:r>
            <a:r>
              <a:rPr lang="en-US" sz="1900" dirty="0" err="1"/>
              <a:t>pěstovalo</a:t>
            </a:r>
            <a:r>
              <a:rPr lang="en-US" sz="1900" dirty="0"/>
              <a:t> </a:t>
            </a:r>
            <a:r>
              <a:rPr lang="en-US" sz="1900" dirty="0" err="1"/>
              <a:t>mimo</a:t>
            </a:r>
            <a:r>
              <a:rPr lang="en-US" sz="1900" dirty="0"/>
              <a:t> </a:t>
            </a:r>
            <a:r>
              <a:rPr lang="en-US" sz="1900" dirty="0" err="1"/>
              <a:t>jiné</a:t>
            </a:r>
            <a:r>
              <a:rPr lang="en-US" sz="1900" dirty="0"/>
              <a:t> </a:t>
            </a:r>
            <a:r>
              <a:rPr lang="en-US" sz="1900" dirty="0" err="1"/>
              <a:t>vzácné</a:t>
            </a:r>
            <a:r>
              <a:rPr lang="en-US" sz="1900" dirty="0"/>
              <a:t> </a:t>
            </a:r>
            <a:r>
              <a:rPr lang="en-US" sz="1900" dirty="0" err="1"/>
              <a:t>ovoce</a:t>
            </a:r>
            <a:r>
              <a:rPr lang="en-US" sz="1900" dirty="0"/>
              <a:t> a </a:t>
            </a:r>
            <a:r>
              <a:rPr lang="en-US" sz="1900" dirty="0" err="1"/>
              <a:t>jehož</a:t>
            </a:r>
            <a:r>
              <a:rPr lang="en-US" sz="1900" dirty="0"/>
              <a:t> </a:t>
            </a:r>
            <a:r>
              <a:rPr lang="en-US" sz="1900" dirty="0" err="1"/>
              <a:t>součástí</a:t>
            </a:r>
            <a:r>
              <a:rPr lang="en-US" sz="1900" dirty="0"/>
              <a:t> </a:t>
            </a:r>
            <a:r>
              <a:rPr lang="en-US" sz="1900" dirty="0" err="1"/>
              <a:t>byla</a:t>
            </a:r>
            <a:r>
              <a:rPr lang="en-US" sz="1900" dirty="0"/>
              <a:t> </a:t>
            </a:r>
            <a:r>
              <a:rPr lang="en-US" sz="1900" dirty="0" err="1"/>
              <a:t>zoologická</a:t>
            </a:r>
            <a:r>
              <a:rPr lang="en-US" sz="1900" dirty="0"/>
              <a:t> </a:t>
            </a:r>
            <a:r>
              <a:rPr lang="en-US" sz="1900" dirty="0" err="1"/>
              <a:t>zahrada</a:t>
            </a:r>
            <a:r>
              <a:rPr lang="en-US" sz="1900" dirty="0"/>
              <a:t> se </a:t>
            </a:r>
            <a:r>
              <a:rPr lang="en-US" sz="1900" dirty="0" err="1"/>
              <a:t>zvířaty</a:t>
            </a:r>
            <a:r>
              <a:rPr lang="en-US" sz="1900" dirty="0"/>
              <a:t> z </a:t>
            </a:r>
            <a:r>
              <a:rPr lang="en-US" sz="1900" dirty="0" err="1"/>
              <a:t>celého</a:t>
            </a:r>
            <a:r>
              <a:rPr lang="en-US" sz="1900" dirty="0"/>
              <a:t> </a:t>
            </a:r>
            <a:r>
              <a:rPr lang="en-US" sz="1900" dirty="0" err="1"/>
              <a:t>světa</a:t>
            </a:r>
            <a:r>
              <a:rPr lang="en-US" sz="1900" dirty="0"/>
              <a:t>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sz="1900" dirty="0"/>
              <a:t>– </a:t>
            </a:r>
            <a:r>
              <a:rPr lang="en-US" sz="1900" dirty="0" err="1"/>
              <a:t>zahrada</a:t>
            </a:r>
            <a:r>
              <a:rPr lang="en-US" sz="1900" dirty="0"/>
              <a:t> </a:t>
            </a:r>
            <a:r>
              <a:rPr lang="en-US" sz="1900" dirty="0" err="1"/>
              <a:t>byla</a:t>
            </a:r>
            <a:r>
              <a:rPr lang="en-US" sz="1900" dirty="0"/>
              <a:t> </a:t>
            </a:r>
            <a:r>
              <a:rPr lang="en-US" sz="1900" dirty="0" err="1"/>
              <a:t>využívána</a:t>
            </a:r>
            <a:r>
              <a:rPr lang="en-US" sz="1900" dirty="0"/>
              <a:t> </a:t>
            </a:r>
            <a:r>
              <a:rPr lang="en-US" sz="1900" dirty="0" err="1"/>
              <a:t>jako</a:t>
            </a:r>
            <a:r>
              <a:rPr lang="en-US" sz="1900" dirty="0"/>
              <a:t> </a:t>
            </a:r>
            <a:r>
              <a:rPr lang="en-US" sz="1900" dirty="0" err="1"/>
              <a:t>tropická</a:t>
            </a:r>
            <a:r>
              <a:rPr lang="en-US" sz="1900" dirty="0"/>
              <a:t> </a:t>
            </a:r>
            <a:r>
              <a:rPr lang="en-US" sz="1900" dirty="0" err="1"/>
              <a:t>laboratoř</a:t>
            </a:r>
            <a:r>
              <a:rPr lang="en-US" sz="1900" dirty="0"/>
              <a:t> pro </a:t>
            </a:r>
            <a:r>
              <a:rPr lang="en-US" sz="1900" dirty="0" err="1"/>
              <a:t>vědce</a:t>
            </a:r>
            <a:r>
              <a:rPr lang="en-US" sz="1900" dirty="0"/>
              <a:t>, </a:t>
            </a:r>
            <a:r>
              <a:rPr lang="en-US" sz="1900" dirty="0" err="1"/>
              <a:t>kteří</a:t>
            </a:r>
            <a:r>
              <a:rPr lang="en-US" sz="1900" dirty="0"/>
              <a:t> z </a:t>
            </a:r>
            <a:r>
              <a:rPr lang="en-US" sz="1900" dirty="0" err="1"/>
              <a:t>Holandska</a:t>
            </a:r>
            <a:r>
              <a:rPr lang="en-US" sz="1900" dirty="0"/>
              <a:t> s </a:t>
            </a:r>
            <a:r>
              <a:rPr lang="en-US" sz="1900" dirty="0" err="1"/>
              <a:t>Nassauem</a:t>
            </a:r>
            <a:r>
              <a:rPr lang="en-US" sz="1900" dirty="0"/>
              <a:t> </a:t>
            </a:r>
            <a:r>
              <a:rPr lang="en-US" sz="1900" dirty="0" err="1"/>
              <a:t>připluli</a:t>
            </a:r>
            <a:r>
              <a:rPr lang="en-US" sz="1900" dirty="0"/>
              <a:t>.</a:t>
            </a:r>
          </a:p>
          <a:p>
            <a:endParaRPr lang="en-US" sz="1900" dirty="0"/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2FA7A195-03A4-44AB-A3D8-2507E2C9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41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9">
            <a:extLst>
              <a:ext uri="{FF2B5EF4-FFF2-40B4-BE49-F238E27FC236}">
                <a16:creationId xmlns:a16="http://schemas.microsoft.com/office/drawing/2014/main" id="{8F235346-20CC-4981-B836-23ECF1F4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465" y="559407"/>
            <a:ext cx="514148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9E18B97-308A-44DA-B4E5-CA6BD99B4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r="26609" b="-2"/>
          <a:stretch/>
        </p:blipFill>
        <p:spPr>
          <a:xfrm>
            <a:off x="6739337" y="722376"/>
            <a:ext cx="4809744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522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DFDDBB-26DF-4923-89E6-86DC451B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Národní boj Brazilců proti Holanďanům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909D62-E927-4B24-9D9A-AA4EF020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80"/>
            <a:ext cx="9724031" cy="46781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Zatímco</a:t>
            </a:r>
            <a:r>
              <a:rPr lang="en-US" sz="1600" dirty="0"/>
              <a:t> v </a:t>
            </a:r>
            <a:r>
              <a:rPr lang="en-US" sz="1600" dirty="0" err="1"/>
              <a:t>Pernambucu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Nassau </a:t>
            </a:r>
            <a:r>
              <a:rPr lang="en-US" sz="1600" dirty="0" err="1"/>
              <a:t>populární</a:t>
            </a:r>
            <a:r>
              <a:rPr lang="en-US" sz="1600" dirty="0"/>
              <a:t>, v </a:t>
            </a:r>
            <a:r>
              <a:rPr lang="en-US" sz="1600" dirty="0" err="1"/>
              <a:t>Holandsku</a:t>
            </a:r>
            <a:r>
              <a:rPr lang="en-US" sz="1600" dirty="0"/>
              <a:t> se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správa</a:t>
            </a:r>
            <a:r>
              <a:rPr lang="en-US" sz="1600" dirty="0"/>
              <a:t> </a:t>
            </a:r>
            <a:r>
              <a:rPr lang="en-US" sz="1600" dirty="0" err="1"/>
              <a:t>nesetkala</a:t>
            </a:r>
            <a:r>
              <a:rPr lang="en-US" sz="1600" dirty="0"/>
              <a:t> s </a:t>
            </a:r>
            <a:r>
              <a:rPr lang="en-US" sz="1600" dirty="0" err="1"/>
              <a:t>velkým</a:t>
            </a:r>
            <a:r>
              <a:rPr lang="en-US" sz="1600" dirty="0"/>
              <a:t> </a:t>
            </a:r>
            <a:r>
              <a:rPr lang="en-US" sz="1600" dirty="0" err="1"/>
              <a:t>nadšením</a:t>
            </a:r>
            <a:r>
              <a:rPr lang="en-US" sz="1600" dirty="0"/>
              <a:t> a </a:t>
            </a:r>
            <a:r>
              <a:rPr lang="en-US" sz="1600" dirty="0" err="1"/>
              <a:t>přezdívalo</a:t>
            </a:r>
            <a:r>
              <a:rPr lang="en-US" sz="1600" dirty="0"/>
              <a:t> se mu </a:t>
            </a:r>
            <a:r>
              <a:rPr lang="en-US" sz="1600" dirty="0" err="1"/>
              <a:t>dokonce</a:t>
            </a:r>
            <a:r>
              <a:rPr lang="en-US" sz="1600" dirty="0"/>
              <a:t> „</a:t>
            </a:r>
            <a:r>
              <a:rPr lang="en-US" sz="1600" dirty="0" err="1"/>
              <a:t>Brazilec</a:t>
            </a:r>
            <a:r>
              <a:rPr lang="en-US" sz="1600" dirty="0"/>
              <a:t>“ – v </a:t>
            </a:r>
            <a:r>
              <a:rPr lang="en-US" sz="1600" dirty="0" err="1"/>
              <a:t>roce</a:t>
            </a:r>
            <a:r>
              <a:rPr lang="en-US" sz="1600" dirty="0"/>
              <a:t> 1644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povolán</a:t>
            </a:r>
            <a:r>
              <a:rPr lang="en-US" sz="1600" dirty="0"/>
              <a:t> </a:t>
            </a:r>
            <a:r>
              <a:rPr lang="en-US" sz="1600" dirty="0" err="1"/>
              <a:t>vrátit</a:t>
            </a:r>
            <a:r>
              <a:rPr lang="en-US" sz="1600" dirty="0"/>
              <a:t> se do </a:t>
            </a:r>
            <a:r>
              <a:rPr lang="en-US" sz="1600" dirty="0" err="1"/>
              <a:t>Holandska</a:t>
            </a:r>
            <a:r>
              <a:rPr lang="en-US" sz="1600" dirty="0"/>
              <a:t> – od </a:t>
            </a:r>
            <a:r>
              <a:rPr lang="en-US" sz="1600" dirty="0" err="1"/>
              <a:t>tohoto</a:t>
            </a:r>
            <a:r>
              <a:rPr lang="en-US" sz="1600" dirty="0"/>
              <a:t> </a:t>
            </a:r>
            <a:r>
              <a:rPr lang="en-US" sz="1600" dirty="0" err="1"/>
              <a:t>okamžiku</a:t>
            </a:r>
            <a:r>
              <a:rPr lang="en-US" sz="1600" dirty="0"/>
              <a:t> </a:t>
            </a:r>
            <a:r>
              <a:rPr lang="en-US" sz="1600" dirty="0" err="1"/>
              <a:t>začíná</a:t>
            </a:r>
            <a:r>
              <a:rPr lang="en-US" sz="1600" dirty="0"/>
              <a:t> </a:t>
            </a:r>
            <a:r>
              <a:rPr lang="en-US" sz="1600" dirty="0" err="1"/>
              <a:t>Holandská</a:t>
            </a:r>
            <a:r>
              <a:rPr lang="en-US" sz="1600" dirty="0"/>
              <a:t> </a:t>
            </a:r>
            <a:r>
              <a:rPr lang="en-US" sz="1600" dirty="0" err="1"/>
              <a:t>Brazílie</a:t>
            </a:r>
            <a:r>
              <a:rPr lang="en-US" sz="1600" dirty="0"/>
              <a:t> </a:t>
            </a:r>
            <a:r>
              <a:rPr lang="en-US" sz="1600" dirty="0" err="1"/>
              <a:t>upadat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O </a:t>
            </a:r>
            <a:r>
              <a:rPr lang="en-US" sz="1600" dirty="0" err="1"/>
              <a:t>rok</a:t>
            </a:r>
            <a:r>
              <a:rPr lang="en-US" sz="1600" dirty="0"/>
              <a:t> </a:t>
            </a:r>
            <a:r>
              <a:rPr lang="en-US" sz="1600" dirty="0" err="1"/>
              <a:t>později</a:t>
            </a:r>
            <a:r>
              <a:rPr lang="en-US" sz="1600" dirty="0"/>
              <a:t> </a:t>
            </a:r>
            <a:r>
              <a:rPr lang="en-US" sz="1600" dirty="0" err="1"/>
              <a:t>vypukly</a:t>
            </a:r>
            <a:r>
              <a:rPr lang="en-US" sz="1600" dirty="0"/>
              <a:t> </a:t>
            </a:r>
            <a:r>
              <a:rPr lang="en-US" sz="1600" dirty="0" err="1"/>
              <a:t>boje</a:t>
            </a:r>
            <a:r>
              <a:rPr lang="en-US" sz="1600" dirty="0"/>
              <a:t> </a:t>
            </a:r>
            <a:r>
              <a:rPr lang="en-US" sz="1600" dirty="0" err="1"/>
              <a:t>Brazilců</a:t>
            </a:r>
            <a:r>
              <a:rPr lang="en-US" sz="1600" dirty="0"/>
              <a:t> </a:t>
            </a:r>
            <a:r>
              <a:rPr lang="en-US" sz="1600" dirty="0" err="1"/>
              <a:t>proti</a:t>
            </a:r>
            <a:r>
              <a:rPr lang="en-US" sz="1600" dirty="0"/>
              <a:t> </a:t>
            </a:r>
            <a:r>
              <a:rPr lang="en-US" sz="1600" dirty="0" err="1"/>
              <a:t>Holanďanům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se </a:t>
            </a:r>
            <a:r>
              <a:rPr lang="en-US" sz="1600" dirty="0" err="1"/>
              <a:t>táhly</a:t>
            </a:r>
            <a:r>
              <a:rPr lang="en-US" sz="1600" dirty="0"/>
              <a:t> </a:t>
            </a:r>
            <a:r>
              <a:rPr lang="en-US" sz="1600" dirty="0" err="1"/>
              <a:t>až</a:t>
            </a:r>
            <a:r>
              <a:rPr lang="en-US" sz="1600" dirty="0"/>
              <a:t> do </a:t>
            </a:r>
            <a:r>
              <a:rPr lang="en-US" sz="1600" dirty="0" err="1"/>
              <a:t>roku</a:t>
            </a:r>
            <a:r>
              <a:rPr lang="en-US" sz="1600" dirty="0"/>
              <a:t> 1654.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	- t</a:t>
            </a:r>
            <a:r>
              <a:rPr lang="en-US" sz="1600" dirty="0" err="1"/>
              <a:t>yto</a:t>
            </a:r>
            <a:r>
              <a:rPr lang="en-US" sz="1600" dirty="0"/>
              <a:t> </a:t>
            </a:r>
            <a:r>
              <a:rPr lang="en-US" sz="1600" dirty="0" err="1"/>
              <a:t>boje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v </a:t>
            </a:r>
            <a:r>
              <a:rPr lang="en-US" sz="1600" dirty="0" err="1"/>
              <a:t>brazilských</a:t>
            </a:r>
            <a:r>
              <a:rPr lang="en-US" sz="1600" dirty="0"/>
              <a:t> </a:t>
            </a:r>
            <a:r>
              <a:rPr lang="en-US" sz="1600" dirty="0" err="1"/>
              <a:t>dějinách</a:t>
            </a:r>
            <a:r>
              <a:rPr lang="en-US" sz="1600" dirty="0"/>
              <a:t> </a:t>
            </a:r>
            <a:r>
              <a:rPr lang="en-US" sz="1600" dirty="0" err="1"/>
              <a:t>považovány</a:t>
            </a:r>
            <a:r>
              <a:rPr lang="en-US" sz="1600" dirty="0"/>
              <a:t> za </a:t>
            </a:r>
            <a:r>
              <a:rPr lang="en-US" sz="1600" dirty="0" err="1"/>
              <a:t>mezník</a:t>
            </a:r>
            <a:r>
              <a:rPr lang="en-US" sz="1600" dirty="0"/>
              <a:t>, </a:t>
            </a:r>
            <a:r>
              <a:rPr lang="en-US" sz="1600" dirty="0" err="1"/>
              <a:t>kdy</a:t>
            </a:r>
            <a:r>
              <a:rPr lang="en-US" sz="1600" dirty="0"/>
              <a:t> se </a:t>
            </a:r>
            <a:r>
              <a:rPr lang="en-US" sz="1600" dirty="0" err="1"/>
              <a:t>začal</a:t>
            </a:r>
            <a:r>
              <a:rPr lang="en-US" sz="1600" dirty="0"/>
              <a:t> </a:t>
            </a:r>
            <a:r>
              <a:rPr lang="en-US" sz="1600" dirty="0" err="1"/>
              <a:t>formovat</a:t>
            </a:r>
            <a:r>
              <a:rPr lang="en-US" sz="1600" dirty="0"/>
              <a:t> </a:t>
            </a:r>
            <a:r>
              <a:rPr lang="en-US" sz="1600" dirty="0" err="1"/>
              <a:t>brazilský</a:t>
            </a:r>
            <a:r>
              <a:rPr lang="en-US" sz="1600" dirty="0"/>
              <a:t> </a:t>
            </a:r>
            <a:r>
              <a:rPr lang="en-US" sz="1600" dirty="0" err="1"/>
              <a:t>národ</a:t>
            </a:r>
            <a:r>
              <a:rPr lang="cs-CZ" sz="1600" dirty="0"/>
              <a:t>.</a:t>
            </a:r>
            <a:r>
              <a:rPr lang="en-US" sz="1600" dirty="0"/>
              <a:t> </a:t>
            </a:r>
            <a:endParaRPr lang="cs-CZ" sz="16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D</a:t>
            </a:r>
            <a:r>
              <a:rPr lang="en-US" sz="1600" dirty="0" err="1"/>
              <a:t>dominovaly</a:t>
            </a:r>
            <a:r>
              <a:rPr lang="en-US" sz="1600" dirty="0"/>
              <a:t> v </a:t>
            </a:r>
            <a:r>
              <a:rPr lang="en-US" sz="1600" dirty="0" err="1"/>
              <a:t>nich</a:t>
            </a:r>
            <a:r>
              <a:rPr lang="en-US" sz="1600" dirty="0"/>
              <a:t> 4 </a:t>
            </a:r>
            <a:r>
              <a:rPr lang="en-US" sz="1600" dirty="0" err="1"/>
              <a:t>jména</a:t>
            </a:r>
            <a:r>
              <a:rPr lang="cs-CZ" sz="1600" dirty="0"/>
              <a:t>, která odpovídala </a:t>
            </a:r>
            <a:r>
              <a:rPr lang="en-US" sz="1600" dirty="0"/>
              <a:t>model</a:t>
            </a:r>
            <a:r>
              <a:rPr lang="cs-CZ" sz="1600" dirty="0"/>
              <a:t>u</a:t>
            </a:r>
            <a:r>
              <a:rPr lang="en-US" sz="1600" dirty="0"/>
              <a:t> </a:t>
            </a:r>
            <a:r>
              <a:rPr lang="en-US" sz="1600" dirty="0" err="1"/>
              <a:t>tří</a:t>
            </a:r>
            <a:r>
              <a:rPr lang="en-US" sz="1600" dirty="0"/>
              <a:t> </a:t>
            </a:r>
            <a:r>
              <a:rPr lang="en-US" sz="1600" dirty="0" err="1"/>
              <a:t>ras</a:t>
            </a:r>
            <a:r>
              <a:rPr lang="en-US" sz="1600" dirty="0"/>
              <a:t>, z </a:t>
            </a:r>
            <a:r>
              <a:rPr lang="en-US" sz="1600" dirty="0" err="1"/>
              <a:t>nichž</a:t>
            </a:r>
            <a:r>
              <a:rPr lang="en-US" sz="1600" dirty="0"/>
              <a:t> je </a:t>
            </a:r>
            <a:r>
              <a:rPr lang="en-US" sz="1600" dirty="0" err="1"/>
              <a:t>brazilská</a:t>
            </a:r>
            <a:r>
              <a:rPr lang="en-US" sz="1600" dirty="0"/>
              <a:t> populace </a:t>
            </a:r>
            <a:r>
              <a:rPr lang="en-US" sz="1600" dirty="0" err="1"/>
              <a:t>složena</a:t>
            </a:r>
            <a:r>
              <a:rPr lang="en-US" sz="1600" dirty="0"/>
              <a:t> a </a:t>
            </a:r>
            <a:r>
              <a:rPr lang="en-US" sz="1600" dirty="0" err="1"/>
              <a:t>smíšena</a:t>
            </a:r>
            <a:r>
              <a:rPr lang="cs-CZ" sz="1600" dirty="0"/>
              <a:t>: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/>
              <a:t>André Vidal de </a:t>
            </a:r>
            <a:r>
              <a:rPr lang="en-US" sz="1600" dirty="0" err="1"/>
              <a:t>Negreiros</a:t>
            </a:r>
            <a:r>
              <a:rPr lang="cs-CZ" sz="1600" dirty="0"/>
              <a:t> – </a:t>
            </a:r>
            <a:r>
              <a:rPr lang="cs-CZ" sz="1600" dirty="0" err="1"/>
              <a:t>luso-brazislký</a:t>
            </a:r>
            <a:r>
              <a:rPr lang="en-US" sz="1600" dirty="0"/>
              <a:t> </a:t>
            </a:r>
            <a:r>
              <a:rPr lang="en-US" sz="1600" dirty="0" err="1"/>
              <a:t>důstojník</a:t>
            </a:r>
            <a:r>
              <a:rPr lang="en-US" sz="1600" dirty="0"/>
              <a:t> </a:t>
            </a:r>
            <a:endParaRPr lang="cs-CZ" sz="16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/>
              <a:t> João </a:t>
            </a:r>
            <a:r>
              <a:rPr lang="en-US" sz="1600" dirty="0" err="1"/>
              <a:t>Fernadesem</a:t>
            </a:r>
            <a:r>
              <a:rPr lang="en-US" sz="1600" dirty="0"/>
              <a:t> Vieira </a:t>
            </a:r>
            <a:r>
              <a:rPr lang="cs-CZ" sz="1600" dirty="0"/>
              <a:t>- b</a:t>
            </a:r>
            <a:r>
              <a:rPr lang="en-US" sz="1600" dirty="0" err="1"/>
              <a:t>ohatý</a:t>
            </a:r>
            <a:r>
              <a:rPr lang="en-US" sz="1600" dirty="0"/>
              <a:t> </a:t>
            </a:r>
            <a:r>
              <a:rPr lang="en-US" sz="1600" dirty="0" err="1"/>
              <a:t>vlastník</a:t>
            </a:r>
            <a:r>
              <a:rPr lang="en-US" sz="1600" dirty="0"/>
              <a:t> </a:t>
            </a:r>
            <a:r>
              <a:rPr lang="en-US" sz="1600" dirty="0" err="1"/>
              <a:t>pozemků</a:t>
            </a:r>
            <a:r>
              <a:rPr lang="en-US" sz="1600" dirty="0"/>
              <a:t>  </a:t>
            </a:r>
            <a:endParaRPr lang="cs-CZ" sz="16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/>
              <a:t>Henrique Dias </a:t>
            </a:r>
            <a:r>
              <a:rPr lang="cs-CZ" sz="1600" dirty="0"/>
              <a:t>- </a:t>
            </a:r>
            <a:r>
              <a:rPr lang="en-US" sz="1600" dirty="0" err="1"/>
              <a:t>černý</a:t>
            </a:r>
            <a:r>
              <a:rPr lang="en-US" sz="1600" dirty="0"/>
              <a:t> </a:t>
            </a:r>
            <a:r>
              <a:rPr lang="en-US" sz="1600" dirty="0" err="1"/>
              <a:t>otrok</a:t>
            </a:r>
            <a:r>
              <a:rPr lang="en-US" sz="1600" dirty="0"/>
              <a:t> </a:t>
            </a:r>
            <a:endParaRPr lang="cs-CZ" sz="16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                  F</a:t>
            </a:r>
            <a:r>
              <a:rPr lang="en-US" sz="1600" dirty="0" err="1"/>
              <a:t>elipe</a:t>
            </a:r>
            <a:r>
              <a:rPr lang="en-US" sz="1600" dirty="0"/>
              <a:t> </a:t>
            </a:r>
            <a:r>
              <a:rPr lang="en-US" sz="1600" dirty="0" err="1"/>
              <a:t>Camarão</a:t>
            </a:r>
            <a:r>
              <a:rPr lang="en-US" sz="1600" dirty="0"/>
              <a:t> –</a:t>
            </a:r>
            <a:r>
              <a:rPr lang="cs-CZ" sz="1600" dirty="0"/>
              <a:t> domorodec.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989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0420177-46EC-4005-BEA3-6C9D4B98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AA1AF5-F8C6-44D2-87A4-0C05EA6E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V </a:t>
            </a:r>
            <a:r>
              <a:rPr lang="en-US" sz="1700" dirty="0" err="1"/>
              <a:t>této</a:t>
            </a:r>
            <a:r>
              <a:rPr lang="en-US" sz="1700" dirty="0"/>
              <a:t> </a:t>
            </a:r>
            <a:r>
              <a:rPr lang="en-US" sz="1700" dirty="0" err="1"/>
              <a:t>době</a:t>
            </a:r>
            <a:r>
              <a:rPr lang="en-US" sz="1700" dirty="0"/>
              <a:t> </a:t>
            </a:r>
            <a:r>
              <a:rPr lang="cs-CZ" sz="1700" dirty="0"/>
              <a:t>(8. století) </a:t>
            </a:r>
            <a:r>
              <a:rPr lang="en-US" sz="1700" dirty="0" err="1"/>
              <a:t>již</a:t>
            </a:r>
            <a:r>
              <a:rPr lang="en-US" sz="1700" dirty="0"/>
              <a:t> </a:t>
            </a:r>
            <a:r>
              <a:rPr lang="en-US" sz="1700" dirty="0" err="1"/>
              <a:t>existovaly</a:t>
            </a:r>
            <a:r>
              <a:rPr lang="en-US" sz="1700" dirty="0"/>
              <a:t> </a:t>
            </a:r>
            <a:r>
              <a:rPr lang="en-US" sz="1700" dirty="0" err="1"/>
              <a:t>třtinové</a:t>
            </a:r>
            <a:r>
              <a:rPr lang="en-US" sz="1700" dirty="0"/>
              <a:t> </a:t>
            </a:r>
            <a:r>
              <a:rPr lang="en-US" sz="1700" dirty="0" err="1"/>
              <a:t>plantáže</a:t>
            </a:r>
            <a:r>
              <a:rPr lang="en-US" sz="1700" dirty="0"/>
              <a:t> v </a:t>
            </a:r>
            <a:r>
              <a:rPr lang="en-US" sz="1700" dirty="0" err="1"/>
              <a:t>severní</a:t>
            </a:r>
            <a:r>
              <a:rPr lang="en-US" sz="1700" dirty="0"/>
              <a:t> </a:t>
            </a:r>
            <a:r>
              <a:rPr lang="en-US" sz="1700" dirty="0" err="1"/>
              <a:t>Africe</a:t>
            </a:r>
            <a:r>
              <a:rPr lang="en-US" sz="1700" dirty="0"/>
              <a:t> a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různých</a:t>
            </a:r>
            <a:r>
              <a:rPr lang="en-US" sz="1700" dirty="0"/>
              <a:t> </a:t>
            </a:r>
            <a:r>
              <a:rPr lang="en-US" sz="1700" dirty="0" err="1"/>
              <a:t>ostrovech</a:t>
            </a:r>
            <a:r>
              <a:rPr lang="en-US" sz="1700" dirty="0"/>
              <a:t> </a:t>
            </a:r>
            <a:r>
              <a:rPr lang="en-US" sz="1700" dirty="0" err="1"/>
              <a:t>Středozemního</a:t>
            </a:r>
            <a:r>
              <a:rPr lang="en-US" sz="1700" dirty="0"/>
              <a:t> </a:t>
            </a:r>
            <a:r>
              <a:rPr lang="en-US" sz="1700" dirty="0" err="1"/>
              <a:t>moře</a:t>
            </a:r>
            <a:r>
              <a:rPr lang="en-US" sz="1700" dirty="0"/>
              <a:t> a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spotřeba</a:t>
            </a:r>
            <a:r>
              <a:rPr lang="en-US" sz="1700" dirty="0"/>
              <a:t> </a:t>
            </a:r>
            <a:r>
              <a:rPr lang="en-US" sz="1700" dirty="0" err="1"/>
              <a:t>rostla</a:t>
            </a:r>
            <a:r>
              <a:rPr lang="en-US" sz="1700" dirty="0"/>
              <a:t> </a:t>
            </a:r>
            <a:r>
              <a:rPr lang="en-US" sz="1700" dirty="0" err="1"/>
              <a:t>spolu</a:t>
            </a:r>
            <a:r>
              <a:rPr lang="en-US" sz="1700" dirty="0"/>
              <a:t> s </a:t>
            </a:r>
            <a:r>
              <a:rPr lang="en-US" sz="1700" dirty="0" err="1"/>
              <a:t>křížovými</a:t>
            </a:r>
            <a:r>
              <a:rPr lang="en-US" sz="1700" dirty="0"/>
              <a:t> </a:t>
            </a:r>
            <a:r>
              <a:rPr lang="en-US" sz="1700" dirty="0" err="1"/>
              <a:t>výpravami</a:t>
            </a:r>
            <a:r>
              <a:rPr lang="en-US" sz="1700" dirty="0"/>
              <a:t> – v </a:t>
            </a:r>
            <a:r>
              <a:rPr lang="en-US" sz="1700" dirty="0" err="1"/>
              <a:t>té</a:t>
            </a:r>
            <a:r>
              <a:rPr lang="en-US" sz="1700" dirty="0"/>
              <a:t> </a:t>
            </a:r>
            <a:r>
              <a:rPr lang="en-US" sz="1700" dirty="0" err="1"/>
              <a:t>době</a:t>
            </a:r>
            <a:r>
              <a:rPr lang="en-US" sz="1700" dirty="0"/>
              <a:t> se </a:t>
            </a:r>
            <a:r>
              <a:rPr lang="en-US" sz="1700" dirty="0" err="1"/>
              <a:t>cukr</a:t>
            </a:r>
            <a:r>
              <a:rPr lang="en-US" sz="1700" dirty="0"/>
              <a:t> </a:t>
            </a:r>
            <a:r>
              <a:rPr lang="en-US" sz="1700" dirty="0" err="1"/>
              <a:t>ocitl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seznamu</a:t>
            </a:r>
            <a:r>
              <a:rPr lang="en-US" sz="1700" dirty="0"/>
              <a:t> </a:t>
            </a:r>
            <a:r>
              <a:rPr lang="en-US" sz="1700" b="1" dirty="0" err="1"/>
              <a:t>vzácného</a:t>
            </a:r>
            <a:r>
              <a:rPr lang="en-US" sz="1700" b="1" dirty="0"/>
              <a:t> „</a:t>
            </a:r>
            <a:r>
              <a:rPr lang="en-US" sz="1700" b="1" dirty="0" err="1"/>
              <a:t>koření</a:t>
            </a:r>
            <a:r>
              <a:rPr lang="en-US" sz="1700" b="1" dirty="0"/>
              <a:t>“</a:t>
            </a:r>
            <a:r>
              <a:rPr lang="en-US" sz="1700" dirty="0"/>
              <a:t> </a:t>
            </a:r>
            <a:r>
              <a:rPr lang="en-US" sz="1700" dirty="0" err="1"/>
              <a:t>stejně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 </a:t>
            </a:r>
            <a:r>
              <a:rPr lang="en-US" sz="1700" dirty="0" err="1"/>
              <a:t>hřebíček</a:t>
            </a:r>
            <a:r>
              <a:rPr lang="en-US" sz="1700" dirty="0"/>
              <a:t>, </a:t>
            </a:r>
            <a:r>
              <a:rPr lang="en-US" sz="1700" dirty="0" err="1"/>
              <a:t>pepř</a:t>
            </a:r>
            <a:r>
              <a:rPr lang="en-US" sz="1700" dirty="0"/>
              <a:t> a </a:t>
            </a:r>
            <a:r>
              <a:rPr lang="en-US" sz="1700" dirty="0" err="1"/>
              <a:t>skořice</a:t>
            </a:r>
            <a:r>
              <a:rPr lang="en-US" sz="1700" dirty="0"/>
              <a:t>.</a:t>
            </a:r>
            <a:endParaRPr lang="cs-CZ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Obliba</a:t>
            </a:r>
            <a:r>
              <a:rPr lang="en-US" sz="1700" dirty="0"/>
              <a:t> </a:t>
            </a:r>
            <a:r>
              <a:rPr lang="en-US" sz="1700" dirty="0" err="1"/>
              <a:t>cukru</a:t>
            </a:r>
            <a:r>
              <a:rPr lang="en-US" sz="1700" dirty="0"/>
              <a:t> s </a:t>
            </a:r>
            <a:r>
              <a:rPr lang="en-US" sz="1700" dirty="0" err="1"/>
              <a:t>sebou</a:t>
            </a:r>
            <a:r>
              <a:rPr lang="en-US" sz="1700" dirty="0"/>
              <a:t> </a:t>
            </a:r>
            <a:r>
              <a:rPr lang="en-US" sz="1700" dirty="0" err="1"/>
              <a:t>nesla</a:t>
            </a:r>
            <a:r>
              <a:rPr lang="en-US" sz="1700" dirty="0"/>
              <a:t> </a:t>
            </a:r>
            <a:r>
              <a:rPr lang="en-US" sz="1700" dirty="0" err="1"/>
              <a:t>vůli</a:t>
            </a:r>
            <a:r>
              <a:rPr lang="en-US" sz="1700" dirty="0"/>
              <a:t> </a:t>
            </a:r>
            <a:r>
              <a:rPr lang="en-US" sz="1700" b="1" dirty="0" err="1"/>
              <a:t>investovat</a:t>
            </a:r>
            <a:r>
              <a:rPr lang="en-US" sz="1700" b="1" dirty="0"/>
              <a:t> do </a:t>
            </a:r>
            <a:r>
              <a:rPr lang="en-US" sz="1700" b="1" dirty="0" err="1"/>
              <a:t>třtinových</a:t>
            </a:r>
            <a:r>
              <a:rPr lang="en-US" sz="1700" b="1" dirty="0"/>
              <a:t> </a:t>
            </a:r>
            <a:r>
              <a:rPr lang="en-US" sz="1700" b="1" dirty="0" err="1"/>
              <a:t>plantáží</a:t>
            </a:r>
            <a:r>
              <a:rPr lang="en-US" sz="1700" b="1" dirty="0"/>
              <a:t> </a:t>
            </a:r>
            <a:r>
              <a:rPr lang="en-US" sz="1700" dirty="0"/>
              <a:t>a do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výroby</a:t>
            </a:r>
            <a:r>
              <a:rPr lang="cs-CZ" sz="1700" dirty="0"/>
              <a:t>;</a:t>
            </a: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  </a:t>
            </a:r>
            <a:r>
              <a:rPr lang="cs-CZ" sz="1700" dirty="0"/>
              <a:t>	t</a:t>
            </a:r>
            <a:r>
              <a:rPr lang="en-US" sz="1700" dirty="0" err="1"/>
              <a:t>ímto</a:t>
            </a:r>
            <a:r>
              <a:rPr lang="en-US" sz="1700" dirty="0"/>
              <a:t> </a:t>
            </a:r>
            <a:r>
              <a:rPr lang="en-US" sz="1700" dirty="0" err="1"/>
              <a:t>způsobem</a:t>
            </a:r>
            <a:r>
              <a:rPr lang="en-US" sz="1700" dirty="0"/>
              <a:t> </a:t>
            </a:r>
            <a:r>
              <a:rPr lang="en-US" sz="1700" dirty="0" err="1"/>
              <a:t>Portugalsko</a:t>
            </a:r>
            <a:r>
              <a:rPr lang="en-US" sz="1700" dirty="0"/>
              <a:t> </a:t>
            </a:r>
            <a:r>
              <a:rPr lang="en-US" sz="1700" dirty="0" err="1"/>
              <a:t>vyřešilo</a:t>
            </a:r>
            <a:r>
              <a:rPr lang="en-US" sz="1700" dirty="0"/>
              <a:t> </a:t>
            </a:r>
            <a:r>
              <a:rPr lang="en-US" sz="1700" dirty="0" err="1"/>
              <a:t>problém</a:t>
            </a:r>
            <a:r>
              <a:rPr lang="en-US" sz="1700" dirty="0"/>
              <a:t>, jak </a:t>
            </a:r>
            <a:r>
              <a:rPr lang="en-US" sz="1700" b="1" dirty="0" err="1"/>
              <a:t>využít</a:t>
            </a:r>
            <a:r>
              <a:rPr lang="en-US" sz="1700" b="1" dirty="0"/>
              <a:t> </a:t>
            </a:r>
            <a:r>
              <a:rPr lang="en-US" sz="1700" b="1" dirty="0" err="1"/>
              <a:t>své</a:t>
            </a:r>
            <a:r>
              <a:rPr lang="en-US" sz="1700" b="1" dirty="0"/>
              <a:t> </a:t>
            </a:r>
            <a:r>
              <a:rPr lang="en-US" sz="1700" b="1" dirty="0" err="1"/>
              <a:t>kolonie</a:t>
            </a:r>
            <a:r>
              <a:rPr lang="en-US" sz="1700" b="1" dirty="0"/>
              <a:t> v </a:t>
            </a:r>
            <a:r>
              <a:rPr lang="en-US" sz="1700" b="1" dirty="0" err="1"/>
              <a:t>Africe</a:t>
            </a:r>
            <a:r>
              <a:rPr lang="en-US" sz="1700" b="1" dirty="0"/>
              <a:t> a v </a:t>
            </a:r>
            <a:r>
              <a:rPr lang="en-US" sz="1700" b="1" dirty="0" err="1"/>
              <a:t>Jižní</a:t>
            </a:r>
            <a:r>
              <a:rPr lang="en-US" sz="1700" b="1" dirty="0"/>
              <a:t> </a:t>
            </a:r>
            <a:r>
              <a:rPr lang="en-US" sz="1700" b="1" dirty="0" err="1"/>
              <a:t>Americe</a:t>
            </a:r>
            <a:r>
              <a:rPr lang="cs-CZ" sz="1700" b="1" dirty="0"/>
              <a:t>;</a:t>
            </a:r>
            <a:endParaRPr lang="en-US" sz="1700" b="1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1700" dirty="0"/>
              <a:t>	</a:t>
            </a:r>
            <a:r>
              <a:rPr lang="en-US" sz="1700" dirty="0" err="1"/>
              <a:t>stimuloval</a:t>
            </a:r>
            <a:r>
              <a:rPr lang="en-US" sz="1700" dirty="0"/>
              <a:t> je </a:t>
            </a:r>
            <a:r>
              <a:rPr lang="en-US" sz="1700" dirty="0" err="1"/>
              <a:t>rovněž</a:t>
            </a:r>
            <a:r>
              <a:rPr lang="en-US" sz="1700" dirty="0"/>
              <a:t> </a:t>
            </a:r>
            <a:r>
              <a:rPr lang="en-US" sz="1700" dirty="0" err="1"/>
              <a:t>fakt</a:t>
            </a:r>
            <a:r>
              <a:rPr lang="en-US" sz="1700" dirty="0"/>
              <a:t>, </a:t>
            </a:r>
            <a:r>
              <a:rPr lang="en-US" sz="1700" dirty="0" err="1"/>
              <a:t>že</a:t>
            </a:r>
            <a:r>
              <a:rPr lang="en-US" sz="1700" dirty="0"/>
              <a:t> toto </a:t>
            </a:r>
            <a:r>
              <a:rPr lang="en-US" sz="1700" dirty="0" err="1"/>
              <a:t>zemědělské</a:t>
            </a:r>
            <a:r>
              <a:rPr lang="en-US" sz="1700" dirty="0"/>
              <a:t> </a:t>
            </a:r>
            <a:r>
              <a:rPr lang="en-US" sz="1700" dirty="0" err="1"/>
              <a:t>odvětví</a:t>
            </a:r>
            <a:r>
              <a:rPr lang="en-US" sz="1700" dirty="0"/>
              <a:t> </a:t>
            </a:r>
            <a:r>
              <a:rPr lang="en-US" sz="1700" dirty="0" err="1"/>
              <a:t>začalo</a:t>
            </a:r>
            <a:r>
              <a:rPr lang="en-US" sz="1700" dirty="0"/>
              <a:t> </a:t>
            </a:r>
            <a:r>
              <a:rPr lang="en-US" sz="1700" dirty="0" err="1"/>
              <a:t>upadat</a:t>
            </a:r>
            <a:r>
              <a:rPr lang="en-US" sz="1700" dirty="0"/>
              <a:t> v </a:t>
            </a:r>
            <a:r>
              <a:rPr lang="en-US" sz="1700" dirty="0" err="1"/>
              <a:t>oblasti</a:t>
            </a:r>
            <a:r>
              <a:rPr lang="en-US" sz="1700" dirty="0"/>
              <a:t> </a:t>
            </a:r>
            <a:r>
              <a:rPr lang="en-US" sz="1700" dirty="0" err="1"/>
              <a:t>Středozemního</a:t>
            </a:r>
            <a:r>
              <a:rPr lang="en-US" sz="1700" dirty="0"/>
              <a:t> </a:t>
            </a:r>
            <a:r>
              <a:rPr lang="en-US" sz="1700" dirty="0" err="1"/>
              <a:t>moře</a:t>
            </a:r>
            <a:r>
              <a:rPr lang="cs-CZ" sz="1700" dirty="0"/>
              <a:t>.</a:t>
            </a:r>
            <a:endParaRPr lang="en-US" sz="17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en-US" sz="1700" b="1" dirty="0" err="1"/>
              <a:t>Jindřich</a:t>
            </a:r>
            <a:r>
              <a:rPr lang="en-US" sz="1700" b="1" dirty="0"/>
              <a:t> </a:t>
            </a:r>
            <a:r>
              <a:rPr lang="en-US" sz="1700" b="1" dirty="0" err="1"/>
              <a:t>Mořeplavec</a:t>
            </a:r>
            <a:r>
              <a:rPr lang="en-US" sz="1700" b="1" dirty="0"/>
              <a:t> </a:t>
            </a:r>
            <a:r>
              <a:rPr lang="en-US" sz="1700" dirty="0" err="1"/>
              <a:t>přivezl</a:t>
            </a:r>
            <a:r>
              <a:rPr lang="en-US" sz="1700" dirty="0"/>
              <a:t> </a:t>
            </a:r>
            <a:r>
              <a:rPr lang="en-US" sz="1700" dirty="0" err="1"/>
              <a:t>první</a:t>
            </a:r>
            <a:r>
              <a:rPr lang="en-US" sz="1700" dirty="0"/>
              <a:t> </a:t>
            </a:r>
            <a:r>
              <a:rPr lang="en-US" sz="1700" dirty="0" err="1"/>
              <a:t>sazenice</a:t>
            </a:r>
            <a:r>
              <a:rPr lang="en-US" sz="1700" dirty="0"/>
              <a:t> </a:t>
            </a:r>
            <a:r>
              <a:rPr lang="en-US" sz="1700" dirty="0" err="1"/>
              <a:t>ze</a:t>
            </a:r>
            <a:r>
              <a:rPr lang="en-US" sz="1700" dirty="0"/>
              <a:t> </a:t>
            </a:r>
            <a:r>
              <a:rPr lang="en-US" sz="1700" dirty="0" err="1"/>
              <a:t>Sicílie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</a:t>
            </a:r>
            <a:r>
              <a:rPr lang="en-US" sz="1700" dirty="0" err="1"/>
              <a:t>byly</a:t>
            </a:r>
            <a:r>
              <a:rPr lang="en-US" sz="1700" dirty="0"/>
              <a:t> </a:t>
            </a:r>
            <a:r>
              <a:rPr lang="en-US" sz="1700" dirty="0" err="1"/>
              <a:t>zasazeny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ostrově</a:t>
            </a:r>
            <a:r>
              <a:rPr lang="en-US" sz="1700" dirty="0"/>
              <a:t> </a:t>
            </a:r>
            <a:r>
              <a:rPr lang="en-US" sz="1700" b="1" dirty="0"/>
              <a:t>Madeira</a:t>
            </a:r>
            <a:r>
              <a:rPr lang="en-US" sz="1700" dirty="0"/>
              <a:t> – </a:t>
            </a:r>
            <a:r>
              <a:rPr lang="en-US" sz="1700" dirty="0" err="1"/>
              <a:t>tento</a:t>
            </a:r>
            <a:r>
              <a:rPr lang="en-US" sz="1700" dirty="0"/>
              <a:t> </a:t>
            </a:r>
            <a:r>
              <a:rPr lang="en-US" sz="1700" dirty="0" err="1"/>
              <a:t>ostrov</a:t>
            </a:r>
            <a:r>
              <a:rPr lang="en-US" sz="1700" dirty="0"/>
              <a:t> se </a:t>
            </a:r>
            <a:r>
              <a:rPr lang="en-US" sz="1700" dirty="0" err="1"/>
              <a:t>brzy</a:t>
            </a:r>
            <a:r>
              <a:rPr lang="en-US" sz="1700" dirty="0"/>
              <a:t> </a:t>
            </a:r>
            <a:r>
              <a:rPr lang="en-US" sz="1700" dirty="0" err="1"/>
              <a:t>stal</a:t>
            </a:r>
            <a:r>
              <a:rPr lang="en-US" sz="1700" dirty="0"/>
              <a:t> </a:t>
            </a:r>
            <a:r>
              <a:rPr lang="en-US" sz="1700" dirty="0" err="1"/>
              <a:t>největším</a:t>
            </a:r>
            <a:r>
              <a:rPr lang="en-US" sz="1700" dirty="0"/>
              <a:t> </a:t>
            </a:r>
            <a:r>
              <a:rPr lang="en-US" sz="1700" dirty="0" err="1"/>
              <a:t>pěstitelem</a:t>
            </a:r>
            <a:r>
              <a:rPr lang="en-US" sz="1700" dirty="0"/>
              <a:t> </a:t>
            </a:r>
            <a:r>
              <a:rPr lang="en-US" sz="1700" dirty="0" err="1"/>
              <a:t>cukrové</a:t>
            </a:r>
            <a:r>
              <a:rPr lang="en-US" sz="1700" dirty="0"/>
              <a:t> </a:t>
            </a:r>
            <a:r>
              <a:rPr lang="en-US" sz="1700" dirty="0" err="1"/>
              <a:t>třtiny</a:t>
            </a:r>
            <a:r>
              <a:rPr lang="en-US" sz="1700" dirty="0"/>
              <a:t> v </a:t>
            </a:r>
            <a:r>
              <a:rPr lang="en-US" sz="1700" dirty="0" err="1"/>
              <a:t>Západním</a:t>
            </a:r>
            <a:r>
              <a:rPr lang="en-US" sz="1700" dirty="0"/>
              <a:t> </a:t>
            </a:r>
            <a:r>
              <a:rPr lang="en-US" sz="1700" dirty="0" err="1"/>
              <a:t>světě</a:t>
            </a:r>
            <a:r>
              <a:rPr lang="cs-CZ" sz="1700" dirty="0"/>
              <a:t>.</a:t>
            </a:r>
            <a:endParaRPr lang="en-US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Navzdory</a:t>
            </a:r>
            <a:r>
              <a:rPr lang="en-US" sz="1700" dirty="0"/>
              <a:t> </a:t>
            </a:r>
            <a:r>
              <a:rPr lang="en-US" sz="1700" dirty="0" err="1"/>
              <a:t>úspěchu</a:t>
            </a:r>
            <a:r>
              <a:rPr lang="en-US" sz="1700" dirty="0"/>
              <a:t> se </a:t>
            </a:r>
            <a:r>
              <a:rPr lang="en-US" sz="1700" dirty="0" err="1"/>
              <a:t>pěstování</a:t>
            </a:r>
            <a:r>
              <a:rPr lang="en-US" sz="1700" dirty="0"/>
              <a:t> </a:t>
            </a:r>
            <a:r>
              <a:rPr lang="en-US" sz="1700" dirty="0" err="1"/>
              <a:t>třtiny</a:t>
            </a:r>
            <a:r>
              <a:rPr lang="en-US" sz="1700" dirty="0"/>
              <a:t> a </a:t>
            </a:r>
            <a:r>
              <a:rPr lang="en-US" sz="1700" dirty="0" err="1"/>
              <a:t>výroba</a:t>
            </a:r>
            <a:r>
              <a:rPr lang="en-US" sz="1700" dirty="0"/>
              <a:t> </a:t>
            </a:r>
            <a:r>
              <a:rPr lang="en-US" sz="1700" dirty="0" err="1"/>
              <a:t>cukru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Madeiře</a:t>
            </a:r>
            <a:r>
              <a:rPr lang="en-US" sz="1700" dirty="0"/>
              <a:t> </a:t>
            </a:r>
            <a:r>
              <a:rPr lang="en-US" sz="1700" dirty="0" err="1"/>
              <a:t>dlouho</a:t>
            </a:r>
            <a:r>
              <a:rPr lang="en-US" sz="1700" dirty="0"/>
              <a:t> </a:t>
            </a:r>
            <a:r>
              <a:rPr lang="en-US" sz="1700" dirty="0" err="1"/>
              <a:t>neudržely</a:t>
            </a:r>
            <a:r>
              <a:rPr lang="cs-CZ" sz="1700" dirty="0"/>
              <a:t> </a:t>
            </a:r>
            <a:r>
              <a:rPr lang="en-US" sz="1700" dirty="0"/>
              <a:t>a </a:t>
            </a:r>
            <a:r>
              <a:rPr lang="en-US" sz="1700" dirty="0" err="1"/>
              <a:t>aktivita</a:t>
            </a:r>
            <a:r>
              <a:rPr lang="en-US" sz="1700" dirty="0"/>
              <a:t> se </a:t>
            </a:r>
            <a:r>
              <a:rPr lang="en-US" sz="1700" dirty="0" err="1"/>
              <a:t>přenesla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b="1" dirty="0" err="1"/>
              <a:t>Azorské</a:t>
            </a:r>
            <a:r>
              <a:rPr lang="en-US" sz="1700" b="1" dirty="0"/>
              <a:t> </a:t>
            </a:r>
            <a:r>
              <a:rPr lang="en-US" sz="1700" b="1" dirty="0" err="1"/>
              <a:t>ostrovy</a:t>
            </a:r>
            <a:r>
              <a:rPr lang="en-US" sz="1700" dirty="0"/>
              <a:t>, </a:t>
            </a:r>
            <a:r>
              <a:rPr lang="en-US" sz="1700" b="1" dirty="0" err="1"/>
              <a:t>Ostrovy</a:t>
            </a:r>
            <a:r>
              <a:rPr lang="en-US" sz="1700" b="1" dirty="0"/>
              <a:t> </a:t>
            </a:r>
            <a:r>
              <a:rPr lang="en-US" sz="1700" b="1" dirty="0" err="1"/>
              <a:t>Zeleného</a:t>
            </a:r>
            <a:r>
              <a:rPr lang="en-US" sz="1700" b="1" dirty="0"/>
              <a:t> </a:t>
            </a:r>
            <a:r>
              <a:rPr lang="en-US" sz="1700" b="1" dirty="0" err="1"/>
              <a:t>mysu</a:t>
            </a:r>
            <a:r>
              <a:rPr lang="en-US" sz="1700" b="1" dirty="0"/>
              <a:t> </a:t>
            </a:r>
            <a:r>
              <a:rPr lang="en-US" sz="1700" dirty="0"/>
              <a:t>a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b="1" dirty="0" err="1"/>
              <a:t>Ostrov</a:t>
            </a:r>
            <a:r>
              <a:rPr lang="en-US" sz="1700" b="1" dirty="0"/>
              <a:t> </a:t>
            </a:r>
            <a:r>
              <a:rPr lang="en-US" sz="1700" b="1" dirty="0" err="1"/>
              <a:t>Svatého</a:t>
            </a:r>
            <a:r>
              <a:rPr lang="en-US" sz="1700" b="1" dirty="0"/>
              <a:t> </a:t>
            </a:r>
            <a:r>
              <a:rPr lang="en-US" sz="1700" b="1" dirty="0" err="1"/>
              <a:t>Tomáše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654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B1A960-8F7B-2B64-8FC4-1EBABB0D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EBFC03-20E3-4592-1A87-22854165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/>
              <a:t>Osvobozování této oblasti bylo po generace podáváno velice idylicky, jako moment vytváření emancipace na základě míšení ras. Dodnes jsou tyto boje označovány Brazilci a Portugalci jako „Reconquista“ a věří, že se jim dostalo spravedlivého vítězství.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/>
              <a:t>1654 – kapitulace Holandska</a:t>
            </a:r>
            <a:r>
              <a:rPr lang="cs-CZ" sz="2000"/>
              <a:t>.</a:t>
            </a:r>
            <a:endParaRPr lang="en-US" sz="2000"/>
          </a:p>
          <a:p>
            <a:pPr marL="0" indent="0">
              <a:spcAft>
                <a:spcPts val="800"/>
              </a:spcAft>
              <a:buNone/>
            </a:pPr>
            <a:r>
              <a:rPr lang="en-US" sz="2000"/>
              <a:t>1661 – podepsána smlouva v Haagu zprostředkovaná Anglií – Portugalci si směli ponechat svá dobytá území v Africe a v Brazílii, ale museli zaplatit vysoké odškodné Holandsku.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839515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8F5202-E071-4B30-B596-4728B73E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ZEMĚ NUCENÝCH PRACÍ</a:t>
            </a:r>
          </a:p>
        </p:txBody>
      </p:sp>
    </p:spTree>
    <p:extLst>
      <p:ext uri="{BB962C8B-B14F-4D97-AF65-F5344CB8AC3E}">
        <p14:creationId xmlns:p14="http://schemas.microsoft.com/office/powerpoint/2010/main" val="42507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4C043EC-A939-455E-820E-819B4145344A}"/>
              </a:ext>
            </a:extLst>
          </p:cNvPr>
          <p:cNvSpPr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/>
              <a:t>Brazílie</a:t>
            </a:r>
            <a:r>
              <a:rPr lang="en-US" sz="2000" dirty="0"/>
              <a:t> se </a:t>
            </a:r>
            <a:r>
              <a:rPr lang="en-US" sz="2000" dirty="0" err="1"/>
              <a:t>stala</a:t>
            </a:r>
            <a:r>
              <a:rPr lang="en-US" sz="2000" dirty="0"/>
              <a:t> </a:t>
            </a:r>
            <a:r>
              <a:rPr lang="en-US" sz="2000" dirty="0" err="1"/>
              <a:t>výnosným</a:t>
            </a:r>
            <a:r>
              <a:rPr lang="en-US" sz="2000" dirty="0"/>
              <a:t> </a:t>
            </a:r>
            <a:r>
              <a:rPr lang="en-US" sz="2000" dirty="0" err="1"/>
              <a:t>podnikem</a:t>
            </a:r>
            <a:r>
              <a:rPr lang="en-US" sz="2000" dirty="0"/>
              <a:t> </a:t>
            </a:r>
            <a:r>
              <a:rPr lang="cs-CZ" sz="2000" dirty="0"/>
              <a:t>pro</a:t>
            </a:r>
            <a:r>
              <a:rPr lang="en-US" sz="2000" dirty="0"/>
              <a:t> </a:t>
            </a:r>
            <a:r>
              <a:rPr lang="en-US" sz="2000" dirty="0" err="1"/>
              <a:t>pěstování</a:t>
            </a:r>
            <a:r>
              <a:rPr lang="en-US" sz="2000" dirty="0"/>
              <a:t> </a:t>
            </a:r>
            <a:r>
              <a:rPr lang="en-US" sz="2000" dirty="0" err="1"/>
              <a:t>třtiny</a:t>
            </a:r>
            <a:r>
              <a:rPr lang="en-US" sz="2000" dirty="0"/>
              <a:t> a </a:t>
            </a:r>
            <a:r>
              <a:rPr lang="en-US" sz="2000" dirty="0" err="1"/>
              <a:t>výrobu</a:t>
            </a:r>
            <a:r>
              <a:rPr lang="en-US" sz="2000" dirty="0"/>
              <a:t> </a:t>
            </a:r>
            <a:r>
              <a:rPr lang="en-US" sz="2000" dirty="0" err="1"/>
              <a:t>cukru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/>
              <a:t>Rozvíjely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aktivity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tuto</a:t>
            </a:r>
            <a:r>
              <a:rPr lang="en-US" sz="2000" dirty="0"/>
              <a:t> </a:t>
            </a:r>
            <a:r>
              <a:rPr lang="en-US" sz="2000" dirty="0" err="1"/>
              <a:t>hlavní</a:t>
            </a:r>
            <a:r>
              <a:rPr lang="en-US" sz="2000" dirty="0"/>
              <a:t> </a:t>
            </a:r>
            <a:r>
              <a:rPr lang="en-US" sz="2000" dirty="0" err="1"/>
              <a:t>činnost</a:t>
            </a:r>
            <a:r>
              <a:rPr lang="en-US" sz="2000" dirty="0"/>
              <a:t> </a:t>
            </a:r>
            <a:r>
              <a:rPr lang="en-US" sz="2000" dirty="0" err="1"/>
              <a:t>doplňovaly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                            – </a:t>
            </a:r>
            <a:r>
              <a:rPr lang="en-US" sz="2000" dirty="0" err="1"/>
              <a:t>hlavně</a:t>
            </a:r>
            <a:r>
              <a:rPr lang="en-US" sz="2000" dirty="0"/>
              <a:t> </a:t>
            </a:r>
            <a:r>
              <a:rPr lang="en-US" sz="2000" dirty="0" err="1"/>
              <a:t>pěstování</a:t>
            </a:r>
            <a:r>
              <a:rPr lang="en-US" sz="2000" dirty="0"/>
              <a:t> </a:t>
            </a:r>
            <a:r>
              <a:rPr lang="en-US" sz="2000" dirty="0" err="1"/>
              <a:t>manioku</a:t>
            </a:r>
            <a:r>
              <a:rPr lang="en-US" sz="2000" dirty="0"/>
              <a:t> a </a:t>
            </a:r>
            <a:r>
              <a:rPr lang="en-US" sz="2000" dirty="0" err="1"/>
              <a:t>chov</a:t>
            </a:r>
            <a:r>
              <a:rPr lang="en-US" sz="2000" dirty="0"/>
              <a:t> </a:t>
            </a:r>
            <a:r>
              <a:rPr lang="en-US" sz="2000" dirty="0" err="1"/>
              <a:t>dobytka</a:t>
            </a:r>
            <a:r>
              <a:rPr lang="en-US" sz="2000" dirty="0"/>
              <a:t> (</a:t>
            </a:r>
            <a:r>
              <a:rPr lang="en-US" sz="2000" dirty="0" err="1"/>
              <a:t>tažná</a:t>
            </a:r>
            <a:r>
              <a:rPr lang="en-US" sz="2000" dirty="0"/>
              <a:t> </a:t>
            </a:r>
            <a:r>
              <a:rPr lang="en-US" sz="2000" dirty="0" err="1"/>
              <a:t>síla</a:t>
            </a:r>
            <a:r>
              <a:rPr lang="en-US" sz="2000" dirty="0"/>
              <a:t>, </a:t>
            </a:r>
            <a:r>
              <a:rPr lang="en-US" sz="2000" dirty="0" err="1"/>
              <a:t>strava</a:t>
            </a:r>
            <a:r>
              <a:rPr lang="en-US" sz="2000" dirty="0"/>
              <a:t>).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V </a:t>
            </a:r>
            <a:r>
              <a:rPr lang="en-US" sz="2000" dirty="0" err="1"/>
              <a:t>Bahii</a:t>
            </a:r>
            <a:r>
              <a:rPr lang="en-US" sz="2000" dirty="0"/>
              <a:t> se </a:t>
            </a:r>
            <a:r>
              <a:rPr lang="en-US" sz="2000" dirty="0" err="1"/>
              <a:t>rozvinulo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pěstování</a:t>
            </a:r>
            <a:r>
              <a:rPr lang="en-US" sz="2000" dirty="0"/>
              <a:t> </a:t>
            </a:r>
            <a:r>
              <a:rPr lang="en-US" sz="2000" dirty="0" err="1"/>
              <a:t>tabáku</a:t>
            </a:r>
            <a:r>
              <a:rPr lang="en-US" sz="2000" dirty="0"/>
              <a:t> </a:t>
            </a:r>
            <a:endParaRPr lang="cs-CZ" sz="20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2000" dirty="0"/>
              <a:t>      -</a:t>
            </a:r>
            <a:r>
              <a:rPr lang="en-US" sz="2000" dirty="0"/>
              <a:t> ten </a:t>
            </a:r>
            <a:r>
              <a:rPr lang="en-US" sz="2000" dirty="0" err="1"/>
              <a:t>lepší</a:t>
            </a:r>
            <a:r>
              <a:rPr lang="en-US" sz="2000" dirty="0"/>
              <a:t>, </a:t>
            </a:r>
            <a:r>
              <a:rPr lang="en-US" sz="2000" dirty="0" err="1"/>
              <a:t>jemnější</a:t>
            </a:r>
            <a:r>
              <a:rPr lang="en-US" sz="2000" dirty="0"/>
              <a:t> se </a:t>
            </a:r>
            <a:r>
              <a:rPr lang="en-US" sz="2000" dirty="0" err="1"/>
              <a:t>vyvážel</a:t>
            </a:r>
            <a:r>
              <a:rPr lang="en-US" sz="2000" dirty="0"/>
              <a:t> do </a:t>
            </a:r>
            <a:r>
              <a:rPr lang="en-US" sz="2000" dirty="0" err="1"/>
              <a:t>Evropy</a:t>
            </a:r>
            <a:r>
              <a:rPr lang="en-US" sz="2000" dirty="0"/>
              <a:t>, </a:t>
            </a:r>
            <a:r>
              <a:rPr lang="en-US" sz="2000" dirty="0" err="1"/>
              <a:t>hrubší</a:t>
            </a:r>
            <a:r>
              <a:rPr lang="en-US" sz="2000" dirty="0"/>
              <a:t> se </a:t>
            </a:r>
            <a:r>
              <a:rPr lang="cs-CZ" sz="2000" dirty="0"/>
              <a:t>p</a:t>
            </a:r>
            <a:r>
              <a:rPr lang="en-US" sz="2000" dirty="0" err="1"/>
              <a:t>oužíval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obchodování</a:t>
            </a:r>
            <a:r>
              <a:rPr lang="en-US" sz="2000" dirty="0"/>
              <a:t> s </a:t>
            </a:r>
            <a:r>
              <a:rPr lang="en-US" sz="2000" dirty="0" err="1"/>
              <a:t>otroky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Pro </a:t>
            </a:r>
            <a:r>
              <a:rPr lang="en-US" sz="2000" dirty="0" err="1"/>
              <a:t>pěstování</a:t>
            </a:r>
            <a:r>
              <a:rPr lang="en-US" sz="2000" dirty="0"/>
              <a:t> </a:t>
            </a:r>
            <a:r>
              <a:rPr lang="en-US" sz="2000" dirty="0" err="1"/>
              <a:t>cukrové</a:t>
            </a:r>
            <a:r>
              <a:rPr lang="en-US" sz="2000" dirty="0"/>
              <a:t> </a:t>
            </a:r>
            <a:r>
              <a:rPr lang="en-US" sz="2000" dirty="0" err="1"/>
              <a:t>třtiny</a:t>
            </a:r>
            <a:r>
              <a:rPr lang="en-US" sz="2000" dirty="0"/>
              <a:t> a </a:t>
            </a:r>
            <a:r>
              <a:rPr lang="en-US" sz="2000" dirty="0" err="1"/>
              <a:t>výrobu</a:t>
            </a:r>
            <a:r>
              <a:rPr lang="en-US" sz="2000" dirty="0"/>
              <a:t> </a:t>
            </a:r>
            <a:r>
              <a:rPr lang="en-US" sz="2000" dirty="0" err="1"/>
              <a:t>cukru</a:t>
            </a:r>
            <a:r>
              <a:rPr lang="en-US" sz="2000" dirty="0"/>
              <a:t> </a:t>
            </a:r>
            <a:r>
              <a:rPr lang="en-US" sz="2000" dirty="0" err="1"/>
              <a:t>byl</a:t>
            </a:r>
            <a:r>
              <a:rPr lang="cs-CZ" sz="2000" dirty="0"/>
              <a:t>o nezbytné zajištění</a:t>
            </a:r>
            <a:r>
              <a:rPr lang="en-US" sz="2000" dirty="0"/>
              <a:t> </a:t>
            </a:r>
            <a:r>
              <a:rPr lang="en-US" sz="2000" dirty="0" err="1"/>
              <a:t>pracovní</a:t>
            </a:r>
            <a:r>
              <a:rPr lang="en-US" sz="2000" dirty="0"/>
              <a:t> </a:t>
            </a:r>
            <a:r>
              <a:rPr lang="en-US" sz="2000" dirty="0" err="1"/>
              <a:t>síl</a:t>
            </a:r>
            <a:r>
              <a:rPr lang="cs-CZ" sz="2000" dirty="0"/>
              <a:t>y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2000" dirty="0"/>
              <a:t>	-</a:t>
            </a:r>
            <a:r>
              <a:rPr lang="en-US" sz="2000" dirty="0"/>
              <a:t>  </a:t>
            </a:r>
            <a:r>
              <a:rPr lang="cs-CZ" sz="2000" dirty="0"/>
              <a:t>domorodci</a:t>
            </a:r>
            <a:r>
              <a:rPr lang="en-US" sz="2000" dirty="0"/>
              <a:t> se </a:t>
            </a:r>
            <a:r>
              <a:rPr lang="en-US" sz="2000" dirty="0" err="1"/>
              <a:t>stávali</a:t>
            </a:r>
            <a:r>
              <a:rPr lang="en-US" sz="2000" dirty="0"/>
              <a:t> v </a:t>
            </a:r>
            <a:r>
              <a:rPr lang="en-US" sz="2000" dirty="0" err="1"/>
              <a:t>tomto</a:t>
            </a:r>
            <a:r>
              <a:rPr lang="en-US" sz="2000" dirty="0"/>
              <a:t> </a:t>
            </a:r>
            <a:r>
              <a:rPr lang="en-US" sz="2000" dirty="0" err="1"/>
              <a:t>směru</a:t>
            </a:r>
            <a:r>
              <a:rPr lang="en-US" sz="2000" dirty="0"/>
              <a:t> </a:t>
            </a:r>
            <a:r>
              <a:rPr lang="en-US" sz="2000" dirty="0" err="1"/>
              <a:t>problémem</a:t>
            </a:r>
            <a:r>
              <a:rPr lang="cs-CZ" sz="2000" dirty="0"/>
              <a:t>, protože se těšili</a:t>
            </a:r>
            <a:r>
              <a:rPr lang="en-US" sz="2000" dirty="0"/>
              <a:t> </a:t>
            </a:r>
            <a:r>
              <a:rPr lang="en-US" sz="2000" dirty="0" err="1"/>
              <a:t>stále</a:t>
            </a:r>
            <a:r>
              <a:rPr lang="en-US" sz="2000" dirty="0"/>
              <a:t> </a:t>
            </a:r>
            <a:r>
              <a:rPr lang="cs-CZ" sz="2000" dirty="0"/>
              <a:t>	</a:t>
            </a:r>
            <a:r>
              <a:rPr lang="en-US" sz="2000" dirty="0" err="1"/>
              <a:t>intenzivnější</a:t>
            </a:r>
            <a:r>
              <a:rPr lang="en-US" sz="2000" dirty="0"/>
              <a:t> </a:t>
            </a:r>
            <a:r>
              <a:rPr lang="en-US" sz="2000" dirty="0" err="1"/>
              <a:t>ochran</a:t>
            </a:r>
            <a:r>
              <a:rPr lang="cs-CZ" sz="2000" dirty="0"/>
              <a:t>ě</a:t>
            </a:r>
            <a:r>
              <a:rPr lang="en-US" sz="2000" dirty="0"/>
              <a:t> </a:t>
            </a:r>
            <a:r>
              <a:rPr lang="en-US" sz="2000" dirty="0" err="1"/>
              <a:t>církve</a:t>
            </a:r>
            <a:r>
              <a:rPr lang="en-US" sz="2000" dirty="0"/>
              <a:t> a </a:t>
            </a:r>
            <a:r>
              <a:rPr lang="en-US" sz="2000" dirty="0" err="1"/>
              <a:t>byli</a:t>
            </a:r>
            <a:r>
              <a:rPr lang="en-US" sz="2000" dirty="0"/>
              <a:t> </a:t>
            </a:r>
            <a:r>
              <a:rPr lang="en-US" sz="2000" dirty="0" err="1"/>
              <a:t>rovněž</a:t>
            </a:r>
            <a:r>
              <a:rPr lang="en-US" sz="2000" dirty="0"/>
              <a:t>  </a:t>
            </a:r>
            <a:r>
              <a:rPr lang="en-US" sz="2000" dirty="0" err="1"/>
              <a:t>považováni</a:t>
            </a:r>
            <a:r>
              <a:rPr lang="en-US" sz="2000" dirty="0"/>
              <a:t> za </a:t>
            </a:r>
            <a:r>
              <a:rPr lang="en-US" sz="2000" dirty="0" err="1"/>
              <a:t>příliš</a:t>
            </a:r>
            <a:r>
              <a:rPr lang="en-US" sz="2000" dirty="0"/>
              <a:t> </a:t>
            </a: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rebely</a:t>
            </a:r>
            <a:r>
              <a:rPr lang="en-US" sz="2000" dirty="0"/>
              <a:t> a </a:t>
            </a:r>
            <a:r>
              <a:rPr lang="cs-CZ" sz="2000" dirty="0"/>
              <a:t>	</a:t>
            </a:r>
            <a:r>
              <a:rPr lang="en-US" sz="2000" dirty="0" err="1"/>
              <a:t>nevhodní</a:t>
            </a:r>
            <a:r>
              <a:rPr lang="en-US" sz="2000" dirty="0"/>
              <a:t> pro </a:t>
            </a:r>
            <a:r>
              <a:rPr lang="en-US" sz="2000" dirty="0" err="1"/>
              <a:t>těžkou</a:t>
            </a:r>
            <a:r>
              <a:rPr lang="en-US" sz="2000" dirty="0"/>
              <a:t> </a:t>
            </a:r>
            <a:r>
              <a:rPr lang="en-US" sz="2000" dirty="0" err="1"/>
              <a:t>zemědělskou</a:t>
            </a:r>
            <a:r>
              <a:rPr lang="en-US" sz="2000" dirty="0"/>
              <a:t> </a:t>
            </a:r>
            <a:r>
              <a:rPr lang="en-US" sz="2000" dirty="0" err="1"/>
              <a:t>práci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211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D5120F-8345-4EF2-8F75-B1F44F1A266E}"/>
              </a:ext>
            </a:extLst>
          </p:cNvPr>
          <p:cNvSpPr/>
          <p:nvPr/>
        </p:nvSpPr>
        <p:spPr>
          <a:xfrm>
            <a:off x="1371599" y="1597432"/>
            <a:ext cx="9724031" cy="538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 err="1"/>
              <a:t>Navzdory</a:t>
            </a:r>
            <a:r>
              <a:rPr lang="en-US" sz="1900" dirty="0"/>
              <a:t> </a:t>
            </a:r>
            <a:r>
              <a:rPr lang="en-US" sz="1900" dirty="0" err="1"/>
              <a:t>tomu</a:t>
            </a:r>
            <a:r>
              <a:rPr lang="en-US" sz="1900" dirty="0"/>
              <a:t> </a:t>
            </a:r>
            <a:r>
              <a:rPr lang="en-US" sz="1900" dirty="0" err="1"/>
              <a:t>všemu</a:t>
            </a:r>
            <a:r>
              <a:rPr lang="en-US" sz="1900" dirty="0"/>
              <a:t> ale </a:t>
            </a:r>
            <a:r>
              <a:rPr lang="en-US" sz="1900" dirty="0" err="1"/>
              <a:t>byli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cs-CZ" sz="1900" dirty="0"/>
              <a:t>domorodci</a:t>
            </a:r>
            <a:r>
              <a:rPr lang="en-US" sz="1900" dirty="0"/>
              <a:t> </a:t>
            </a:r>
            <a:r>
              <a:rPr lang="en-US" sz="1900" dirty="0" err="1"/>
              <a:t>zotročováni</a:t>
            </a:r>
            <a:r>
              <a:rPr lang="en-US" sz="1900" dirty="0"/>
              <a:t> po </a:t>
            </a:r>
            <a:r>
              <a:rPr lang="en-US" sz="1900" dirty="0" err="1"/>
              <a:t>dlouhou</a:t>
            </a:r>
            <a:r>
              <a:rPr lang="en-US" sz="1900" dirty="0"/>
              <a:t> </a:t>
            </a:r>
            <a:r>
              <a:rPr lang="en-US" sz="1900" dirty="0" err="1"/>
              <a:t>dobu</a:t>
            </a:r>
            <a:endParaRPr lang="cs-CZ" sz="1900" dirty="0"/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en-US" sz="1900" dirty="0" err="1"/>
              <a:t>například</a:t>
            </a:r>
            <a:r>
              <a:rPr lang="en-US" sz="1900" dirty="0"/>
              <a:t> v </a:t>
            </a:r>
            <a:r>
              <a:rPr lang="en-US" sz="1900" dirty="0" err="1"/>
              <a:t>oblasti</a:t>
            </a:r>
            <a:r>
              <a:rPr lang="en-US" sz="1900" dirty="0"/>
              <a:t> São Paula se </a:t>
            </a:r>
            <a:r>
              <a:rPr lang="en-US" sz="1900" dirty="0" err="1"/>
              <a:t>využívali</a:t>
            </a:r>
            <a:r>
              <a:rPr lang="en-US" sz="1900" dirty="0"/>
              <a:t> </a:t>
            </a:r>
            <a:r>
              <a:rPr lang="en-US" sz="1900" dirty="0" err="1"/>
              <a:t>jako</a:t>
            </a:r>
            <a:r>
              <a:rPr lang="en-US" sz="1900" dirty="0"/>
              <a:t> </a:t>
            </a:r>
            <a:r>
              <a:rPr lang="en-US" sz="1900" dirty="0" err="1"/>
              <a:t>pracovní</a:t>
            </a:r>
            <a:r>
              <a:rPr lang="en-US" sz="1900" dirty="0"/>
              <a:t> </a:t>
            </a:r>
            <a:r>
              <a:rPr lang="en-US" sz="1900" dirty="0" err="1"/>
              <a:t>síla</a:t>
            </a:r>
            <a:r>
              <a:rPr lang="en-US" sz="1900" dirty="0"/>
              <a:t> </a:t>
            </a:r>
            <a:r>
              <a:rPr lang="en-US" sz="1900" dirty="0" err="1"/>
              <a:t>až</a:t>
            </a:r>
            <a:r>
              <a:rPr lang="en-US" sz="1900" dirty="0"/>
              <a:t> do 18.století </a:t>
            </a:r>
            <a:endParaRPr lang="cs-CZ" sz="1900" dirty="0"/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en-US" sz="1900" dirty="0"/>
              <a:t>za </a:t>
            </a:r>
            <a:r>
              <a:rPr lang="en-US" sz="1900" dirty="0" err="1"/>
              <a:t>tím</a:t>
            </a:r>
            <a:r>
              <a:rPr lang="en-US" sz="1900" dirty="0"/>
              <a:t> </a:t>
            </a:r>
            <a:r>
              <a:rPr lang="en-US" sz="1900" dirty="0" err="1"/>
              <a:t>účelem</a:t>
            </a:r>
            <a:r>
              <a:rPr lang="en-US" sz="1900" dirty="0"/>
              <a:t> „</a:t>
            </a:r>
            <a:r>
              <a:rPr lang="en-US" sz="1900" dirty="0" err="1"/>
              <a:t>lovci</a:t>
            </a:r>
            <a:r>
              <a:rPr lang="en-US" sz="1900" dirty="0"/>
              <a:t> </a:t>
            </a:r>
            <a:r>
              <a:rPr lang="en-US" sz="1900" dirty="0" err="1"/>
              <a:t>indiánů</a:t>
            </a:r>
            <a:r>
              <a:rPr lang="en-US" sz="1900" dirty="0"/>
              <a:t>“ ze São Paula </a:t>
            </a:r>
            <a:r>
              <a:rPr lang="en-US" sz="1900" dirty="0" err="1"/>
              <a:t>přepadávali</a:t>
            </a:r>
            <a:r>
              <a:rPr lang="en-US" sz="1900" dirty="0"/>
              <a:t> </a:t>
            </a:r>
            <a:r>
              <a:rPr lang="en-US" sz="1900" dirty="0" err="1"/>
              <a:t>jezuitské</a:t>
            </a:r>
            <a:r>
              <a:rPr lang="en-US" sz="1900" dirty="0"/>
              <a:t> </a:t>
            </a:r>
            <a:r>
              <a:rPr lang="en-US" sz="1900" dirty="0" err="1"/>
              <a:t>vesnice</a:t>
            </a:r>
            <a:r>
              <a:rPr lang="en-US" sz="1900" dirty="0"/>
              <a:t>, a </a:t>
            </a:r>
            <a:r>
              <a:rPr lang="en-US" sz="1900" dirty="0" err="1"/>
              <a:t>dokonce</a:t>
            </a:r>
            <a:r>
              <a:rPr lang="en-US" sz="1900" dirty="0"/>
              <a:t> se za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                   </a:t>
            </a:r>
            <a:r>
              <a:rPr lang="en-US" sz="1900" dirty="0"/>
              <a:t> </a:t>
            </a:r>
            <a:r>
              <a:rPr lang="en-US" sz="1900" dirty="0" err="1"/>
              <a:t>domorodci</a:t>
            </a:r>
            <a:r>
              <a:rPr lang="en-US" sz="1900" dirty="0"/>
              <a:t> </a:t>
            </a:r>
            <a:r>
              <a:rPr lang="en-US" sz="1900" dirty="0" err="1"/>
              <a:t>vydávali</a:t>
            </a:r>
            <a:r>
              <a:rPr lang="en-US" sz="1900" dirty="0"/>
              <a:t> do </a:t>
            </a:r>
            <a:r>
              <a:rPr lang="en-US" sz="1900" dirty="0" err="1"/>
              <a:t>severovýchodních</a:t>
            </a:r>
            <a:r>
              <a:rPr lang="en-US" sz="1900" dirty="0"/>
              <a:t> </a:t>
            </a:r>
            <a:r>
              <a:rPr lang="en-US" sz="1900" dirty="0" err="1"/>
              <a:t>savan</a:t>
            </a:r>
            <a:r>
              <a:rPr lang="en-US" sz="1900" dirty="0"/>
              <a:t> (</a:t>
            </a:r>
            <a:r>
              <a:rPr lang="en-US" sz="1900" dirty="0" err="1"/>
              <a:t>sertão</a:t>
            </a:r>
            <a:r>
              <a:rPr lang="en-US" sz="1900" dirty="0"/>
              <a:t> do </a:t>
            </a:r>
            <a:r>
              <a:rPr lang="en-US" sz="1900" dirty="0" err="1"/>
              <a:t>Nordeste</a:t>
            </a:r>
            <a:r>
              <a:rPr lang="en-US" sz="1900" dirty="0"/>
              <a:t>).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 err="1"/>
              <a:t>Postupem</a:t>
            </a:r>
            <a:r>
              <a:rPr lang="en-US" sz="1900" dirty="0"/>
              <a:t> </a:t>
            </a:r>
            <a:r>
              <a:rPr lang="en-US" sz="1900" dirty="0" err="1"/>
              <a:t>času</a:t>
            </a:r>
            <a:r>
              <a:rPr lang="en-US" sz="1900" dirty="0"/>
              <a:t> se ale </a:t>
            </a:r>
            <a:r>
              <a:rPr lang="en-US" sz="1900" dirty="0" err="1"/>
              <a:t>ukázalo</a:t>
            </a:r>
            <a:r>
              <a:rPr lang="en-US" sz="1900" dirty="0"/>
              <a:t> </a:t>
            </a:r>
            <a:r>
              <a:rPr lang="en-US" sz="1900" dirty="0" err="1"/>
              <a:t>nezbytné</a:t>
            </a:r>
            <a:r>
              <a:rPr lang="en-US" sz="1900" dirty="0"/>
              <a:t> </a:t>
            </a:r>
            <a:r>
              <a:rPr lang="en-US" sz="1900" dirty="0" err="1"/>
              <a:t>obstarat</a:t>
            </a:r>
            <a:r>
              <a:rPr lang="en-US" sz="1900" dirty="0"/>
              <a:t> </a:t>
            </a:r>
            <a:r>
              <a:rPr lang="en-US" sz="1900" dirty="0" err="1"/>
              <a:t>pracovní</a:t>
            </a:r>
            <a:r>
              <a:rPr lang="en-US" sz="1900" dirty="0"/>
              <a:t> </a:t>
            </a:r>
            <a:r>
              <a:rPr lang="en-US" sz="1900" dirty="0" err="1"/>
              <a:t>sílu</a:t>
            </a:r>
            <a:r>
              <a:rPr lang="en-US" sz="1900" dirty="0"/>
              <a:t>, </a:t>
            </a:r>
            <a:r>
              <a:rPr lang="en-US" sz="1900" dirty="0" err="1"/>
              <a:t>která</a:t>
            </a:r>
            <a:r>
              <a:rPr lang="en-US" sz="1900" dirty="0"/>
              <a:t> by s </a:t>
            </a:r>
            <a:r>
              <a:rPr lang="en-US" sz="1900" dirty="0" err="1"/>
              <a:t>sebou</a:t>
            </a:r>
            <a:r>
              <a:rPr lang="en-US" sz="1900" dirty="0"/>
              <a:t> </a:t>
            </a:r>
            <a:r>
              <a:rPr lang="en-US" sz="1900" dirty="0" err="1"/>
              <a:t>nepřinášela</a:t>
            </a:r>
            <a:r>
              <a:rPr lang="cs-CZ" sz="1900" dirty="0"/>
              <a:t>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            </a:t>
            </a:r>
            <a:r>
              <a:rPr lang="en-US" sz="1900" dirty="0" err="1"/>
              <a:t>náboženské</a:t>
            </a:r>
            <a:r>
              <a:rPr lang="en-US" sz="1900" dirty="0"/>
              <a:t> </a:t>
            </a:r>
            <a:r>
              <a:rPr lang="en-US" sz="1900" dirty="0" err="1"/>
              <a:t>či</a:t>
            </a:r>
            <a:r>
              <a:rPr lang="en-US" sz="1900" dirty="0"/>
              <a:t> </a:t>
            </a:r>
            <a:r>
              <a:rPr lang="en-US" sz="1900" dirty="0" err="1"/>
              <a:t>morální</a:t>
            </a:r>
            <a:r>
              <a:rPr lang="en-US" sz="1900" dirty="0"/>
              <a:t> </a:t>
            </a:r>
            <a:r>
              <a:rPr lang="en-US" sz="1900" dirty="0" err="1"/>
              <a:t>rozpory</a:t>
            </a:r>
            <a:r>
              <a:rPr lang="cs-CZ" sz="1900" dirty="0"/>
              <a:t> - </a:t>
            </a:r>
            <a:r>
              <a:rPr lang="en-US" sz="1900" dirty="0" err="1"/>
              <a:t>nejjednodušším</a:t>
            </a:r>
            <a:r>
              <a:rPr lang="en-US" sz="1900" dirty="0"/>
              <a:t> </a:t>
            </a:r>
            <a:r>
              <a:rPr lang="en-US" sz="1900" dirty="0" err="1"/>
              <a:t>řešením</a:t>
            </a:r>
            <a:r>
              <a:rPr lang="en-US" sz="1900" dirty="0"/>
              <a:t> </a:t>
            </a:r>
            <a:r>
              <a:rPr lang="en-US" sz="1900" dirty="0" err="1"/>
              <a:t>této</a:t>
            </a:r>
            <a:r>
              <a:rPr lang="en-US" sz="1900" dirty="0"/>
              <a:t> </a:t>
            </a:r>
            <a:r>
              <a:rPr lang="en-US" sz="1900" dirty="0" err="1"/>
              <a:t>situace</a:t>
            </a:r>
            <a:r>
              <a:rPr lang="en-US" sz="1900" dirty="0"/>
              <a:t> </a:t>
            </a:r>
            <a:r>
              <a:rPr lang="en-US" sz="1900" dirty="0" err="1"/>
              <a:t>bylo</a:t>
            </a:r>
            <a:r>
              <a:rPr lang="en-US" sz="1900" dirty="0"/>
              <a:t> </a:t>
            </a:r>
            <a:r>
              <a:rPr lang="en-US" sz="1900" dirty="0" err="1"/>
              <a:t>využití</a:t>
            </a:r>
            <a:r>
              <a:rPr lang="en-US" sz="1900" dirty="0"/>
              <a:t> </a:t>
            </a:r>
            <a:r>
              <a:rPr lang="en-US" sz="1900" dirty="0" err="1"/>
              <a:t>obchodu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           </a:t>
            </a:r>
            <a:r>
              <a:rPr lang="en-US" sz="1900" dirty="0"/>
              <a:t> s </a:t>
            </a:r>
            <a:r>
              <a:rPr lang="en-US" sz="1900" dirty="0" err="1"/>
              <a:t>černými</a:t>
            </a:r>
            <a:r>
              <a:rPr lang="cs-CZ" sz="1900" dirty="0"/>
              <a:t> </a:t>
            </a:r>
            <a:r>
              <a:rPr lang="en-US" sz="1900" dirty="0" err="1"/>
              <a:t>otroky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 err="1"/>
              <a:t>Domácí</a:t>
            </a:r>
            <a:r>
              <a:rPr lang="en-US" sz="1900" dirty="0"/>
              <a:t> </a:t>
            </a:r>
            <a:r>
              <a:rPr lang="en-US" sz="1900" dirty="0" err="1"/>
              <a:t>obchodníci</a:t>
            </a:r>
            <a:r>
              <a:rPr lang="en-US" sz="1900" dirty="0"/>
              <a:t> se </a:t>
            </a:r>
            <a:r>
              <a:rPr lang="cs-CZ" sz="1900" dirty="0"/>
              <a:t>v tomto typu obchodu </a:t>
            </a:r>
            <a:r>
              <a:rPr lang="en-US" sz="1900" dirty="0" err="1"/>
              <a:t>stále</a:t>
            </a:r>
            <a:r>
              <a:rPr lang="en-US" sz="1900" dirty="0"/>
              <a:t> </a:t>
            </a:r>
            <a:r>
              <a:rPr lang="en-US" sz="1900" dirty="0" err="1"/>
              <a:t>více</a:t>
            </a:r>
            <a:r>
              <a:rPr lang="en-US" sz="1900" dirty="0"/>
              <a:t> </a:t>
            </a:r>
            <a:r>
              <a:rPr lang="en-US" sz="1900" dirty="0" err="1"/>
              <a:t>angažovali</a:t>
            </a:r>
            <a:r>
              <a:rPr lang="cs-CZ" sz="1900" dirty="0"/>
              <a:t>.</a:t>
            </a:r>
            <a:r>
              <a:rPr lang="en-US" sz="1900" dirty="0"/>
              <a:t> 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P</a:t>
            </a:r>
            <a:r>
              <a:rPr lang="en-US" sz="1900" dirty="0" err="1"/>
              <a:t>ravděpodobně</a:t>
            </a:r>
            <a:r>
              <a:rPr lang="en-US" sz="1900" dirty="0"/>
              <a:t> v </a:t>
            </a:r>
            <a:r>
              <a:rPr lang="en-US" sz="1900" dirty="0" err="1"/>
              <a:t>této</a:t>
            </a:r>
            <a:r>
              <a:rPr lang="en-US" sz="1900" dirty="0"/>
              <a:t> </a:t>
            </a:r>
            <a:r>
              <a:rPr lang="en-US" sz="1900" dirty="0" err="1"/>
              <a:t>době</a:t>
            </a:r>
            <a:r>
              <a:rPr lang="en-US" sz="1900" dirty="0"/>
              <a:t> se </a:t>
            </a:r>
            <a:r>
              <a:rPr lang="en-US" sz="1900" dirty="0" err="1"/>
              <a:t>začalo</a:t>
            </a:r>
            <a:r>
              <a:rPr lang="en-US" sz="1900" dirty="0"/>
              <a:t> </a:t>
            </a:r>
            <a:r>
              <a:rPr lang="en-US" sz="1900" dirty="0" err="1"/>
              <a:t>používat</a:t>
            </a:r>
            <a:r>
              <a:rPr lang="en-US" sz="1900" dirty="0"/>
              <a:t> </a:t>
            </a:r>
            <a:r>
              <a:rPr lang="en-US" sz="1900" dirty="0" err="1"/>
              <a:t>slovo</a:t>
            </a:r>
            <a:r>
              <a:rPr lang="en-US" sz="1900" dirty="0"/>
              <a:t> „</a:t>
            </a:r>
            <a:r>
              <a:rPr lang="en-US" sz="1900" dirty="0" err="1"/>
              <a:t>Brazilec</a:t>
            </a:r>
            <a:r>
              <a:rPr lang="en-US" sz="1900" dirty="0"/>
              <a:t>“</a:t>
            </a:r>
            <a:r>
              <a:rPr lang="cs-CZ" sz="1900" dirty="0"/>
              <a:t>, aby se místní</a:t>
            </a:r>
            <a:r>
              <a:rPr lang="en-US" sz="1900" dirty="0"/>
              <a:t> </a:t>
            </a:r>
            <a:r>
              <a:rPr lang="en-US" sz="1900" dirty="0" err="1"/>
              <a:t>obchodníci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            </a:t>
            </a:r>
            <a:r>
              <a:rPr lang="en-US" sz="1900" dirty="0"/>
              <a:t> </a:t>
            </a:r>
            <a:r>
              <a:rPr lang="cs-CZ" sz="1900" dirty="0"/>
              <a:t>	</a:t>
            </a:r>
            <a:r>
              <a:rPr lang="en-US" sz="1900" dirty="0" err="1"/>
              <a:t>odliš</a:t>
            </a:r>
            <a:r>
              <a:rPr lang="cs-CZ" sz="1900" dirty="0" err="1"/>
              <a:t>ili</a:t>
            </a:r>
            <a:r>
              <a:rPr lang="en-US" sz="1900" dirty="0"/>
              <a:t> od </a:t>
            </a:r>
            <a:r>
              <a:rPr lang="en-US" sz="1900" dirty="0" err="1"/>
              <a:t>Portugalců</a:t>
            </a:r>
            <a:r>
              <a:rPr lang="cs-CZ" sz="1900" dirty="0"/>
              <a:t> - v</a:t>
            </a:r>
            <a:r>
              <a:rPr lang="en-US" sz="1900" dirty="0"/>
              <a:t> </a:t>
            </a:r>
            <a:r>
              <a:rPr lang="en-US" sz="1900" dirty="0" err="1"/>
              <a:t>některých</a:t>
            </a:r>
            <a:r>
              <a:rPr lang="en-US" sz="1900" dirty="0"/>
              <a:t> </a:t>
            </a:r>
            <a:r>
              <a:rPr lang="en-US" sz="1900" dirty="0" err="1"/>
              <a:t>momentech</a:t>
            </a:r>
            <a:r>
              <a:rPr lang="en-US" sz="1900" dirty="0"/>
              <a:t> v </a:t>
            </a:r>
            <a:r>
              <a:rPr lang="en-US" sz="1900" dirty="0" err="1"/>
              <a:t>průběhu</a:t>
            </a:r>
            <a:r>
              <a:rPr lang="en-US" sz="1900" dirty="0"/>
              <a:t> 1</a:t>
            </a:r>
            <a:r>
              <a:rPr lang="cs-CZ" sz="1900" dirty="0"/>
              <a:t>7</a:t>
            </a:r>
            <a:r>
              <a:rPr lang="en-US" sz="1900" dirty="0"/>
              <a:t>.století, </a:t>
            </a:r>
            <a:r>
              <a:rPr lang="en-US" sz="1900" dirty="0" err="1"/>
              <a:t>kdy</a:t>
            </a:r>
            <a:r>
              <a:rPr lang="en-US" sz="1900" dirty="0"/>
              <a:t> </a:t>
            </a:r>
            <a:r>
              <a:rPr lang="en-US" sz="1900" dirty="0" err="1"/>
              <a:t>byl</a:t>
            </a:r>
            <a:r>
              <a:rPr lang="en-US" sz="1900" dirty="0"/>
              <a:t> </a:t>
            </a:r>
            <a:r>
              <a:rPr lang="en-US" sz="1900" dirty="0" err="1"/>
              <a:t>trh</a:t>
            </a:r>
            <a:r>
              <a:rPr lang="en-US" sz="1900" dirty="0"/>
              <a:t> s </a:t>
            </a:r>
            <a:r>
              <a:rPr lang="en-US" sz="1900" dirty="0" err="1"/>
              <a:t>otroky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                </a:t>
            </a:r>
            <a:r>
              <a:rPr lang="en-US" sz="1900" dirty="0"/>
              <a:t> </a:t>
            </a:r>
            <a:r>
              <a:rPr lang="en-US" sz="1900" dirty="0" err="1"/>
              <a:t>ovládán</a:t>
            </a:r>
            <a:r>
              <a:rPr lang="en-US" sz="1900" dirty="0"/>
              <a:t> </a:t>
            </a:r>
            <a:r>
              <a:rPr lang="en-US" sz="1900" dirty="0" err="1"/>
              <a:t>Holanďany</a:t>
            </a:r>
            <a:r>
              <a:rPr lang="en-US" sz="1900" dirty="0"/>
              <a:t> a </a:t>
            </a:r>
            <a:r>
              <a:rPr lang="en-US" sz="1900" dirty="0" err="1"/>
              <a:t>Holandsko</a:t>
            </a:r>
            <a:r>
              <a:rPr lang="en-US" sz="1900" dirty="0"/>
              <a:t> </a:t>
            </a:r>
            <a:r>
              <a:rPr lang="en-US" sz="1900" dirty="0" err="1"/>
              <a:t>bylo</a:t>
            </a:r>
            <a:r>
              <a:rPr lang="en-US" sz="1900" dirty="0"/>
              <a:t> </a:t>
            </a:r>
            <a:r>
              <a:rPr lang="en-US" sz="1900" dirty="0" err="1"/>
              <a:t>ve</a:t>
            </a:r>
            <a:r>
              <a:rPr lang="en-US" sz="1900" dirty="0"/>
              <a:t> </a:t>
            </a:r>
            <a:r>
              <a:rPr lang="en-US" sz="1900" dirty="0" err="1"/>
              <a:t>válce</a:t>
            </a:r>
            <a:r>
              <a:rPr lang="en-US" sz="1900" dirty="0"/>
              <a:t> se </a:t>
            </a:r>
            <a:r>
              <a:rPr lang="en-US" sz="1900" dirty="0" err="1"/>
              <a:t>Španělskem</a:t>
            </a:r>
            <a:r>
              <a:rPr lang="en-US" sz="1900" dirty="0"/>
              <a:t> a </a:t>
            </a:r>
            <a:r>
              <a:rPr lang="en-US" sz="1900" dirty="0" err="1"/>
              <a:t>Portugalskem</a:t>
            </a:r>
            <a:r>
              <a:rPr lang="en-US" sz="1900" dirty="0"/>
              <a:t>, </a:t>
            </a:r>
            <a:r>
              <a:rPr lang="en-US" sz="1900" dirty="0" err="1"/>
              <a:t>zamezili</a:t>
            </a:r>
            <a:endParaRPr lang="cs-CZ" sz="19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1900" dirty="0"/>
              <a:t>                 </a:t>
            </a:r>
            <a:r>
              <a:rPr lang="en-US" sz="1900" dirty="0" err="1"/>
              <a:t>Holanďané</a:t>
            </a:r>
            <a:r>
              <a:rPr lang="en-US" sz="1900" dirty="0"/>
              <a:t> </a:t>
            </a:r>
            <a:r>
              <a:rPr lang="en-US" sz="1900" dirty="0" err="1"/>
              <a:t>přístup</a:t>
            </a:r>
            <a:r>
              <a:rPr lang="en-US" sz="1900" dirty="0"/>
              <a:t> k </a:t>
            </a:r>
            <a:r>
              <a:rPr lang="en-US" sz="1900" dirty="0" err="1"/>
              <a:t>trhu</a:t>
            </a:r>
            <a:r>
              <a:rPr lang="en-US" sz="1900" dirty="0"/>
              <a:t> s </a:t>
            </a:r>
            <a:r>
              <a:rPr lang="en-US" sz="1900" dirty="0" err="1"/>
              <a:t>otroky</a:t>
            </a:r>
            <a:r>
              <a:rPr lang="en-US" sz="1900" dirty="0"/>
              <a:t> </a:t>
            </a:r>
            <a:r>
              <a:rPr lang="en-US" sz="1900" dirty="0" err="1"/>
              <a:t>Portugalcům</a:t>
            </a:r>
            <a:r>
              <a:rPr lang="en-US" sz="1900" dirty="0"/>
              <a:t>, ne </a:t>
            </a:r>
            <a:r>
              <a:rPr lang="en-US" sz="1900" dirty="0" err="1"/>
              <a:t>však</a:t>
            </a:r>
            <a:r>
              <a:rPr lang="en-US" sz="1900" dirty="0"/>
              <a:t> </a:t>
            </a:r>
            <a:r>
              <a:rPr lang="en-US" sz="1900" dirty="0" err="1"/>
              <a:t>Brazilcům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989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5BB28D-5935-40A9-AAC3-3194C2F1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LOGIKA CUKRU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20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CD450F3-A3C3-5077-B8C4-CFE12AF5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První hlavní město kolonie – Salvador (Bahie)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C9A49A-E02D-139C-C063-EFB1F73B1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13280"/>
            <a:ext cx="9724031" cy="43586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dirty="0" err="1"/>
              <a:t>Využívání</a:t>
            </a:r>
            <a:r>
              <a:rPr lang="en-US" sz="1800" dirty="0"/>
              <a:t> </a:t>
            </a:r>
            <a:r>
              <a:rPr lang="en-US" sz="1800" dirty="0" err="1"/>
              <a:t>Brazílie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podniku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výrobu</a:t>
            </a:r>
            <a:r>
              <a:rPr lang="en-US" sz="1800" dirty="0"/>
              <a:t> </a:t>
            </a:r>
            <a:r>
              <a:rPr lang="en-US" sz="1800" dirty="0" err="1"/>
              <a:t>cukru</a:t>
            </a:r>
            <a:r>
              <a:rPr lang="en-US" sz="1800" dirty="0"/>
              <a:t> se </a:t>
            </a:r>
            <a:r>
              <a:rPr lang="en-US" sz="1800" dirty="0" err="1"/>
              <a:t>podepsalo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formování</a:t>
            </a:r>
            <a:r>
              <a:rPr lang="en-US" sz="1800" dirty="0"/>
              <a:t> </a:t>
            </a:r>
            <a:r>
              <a:rPr lang="en-US" sz="1800" dirty="0" err="1"/>
              <a:t>struktury</a:t>
            </a:r>
            <a:r>
              <a:rPr lang="en-US" sz="1800" dirty="0"/>
              <a:t> </a:t>
            </a:r>
            <a:r>
              <a:rPr lang="en-US" sz="1800" dirty="0" err="1"/>
              <a:t>země</a:t>
            </a:r>
            <a:r>
              <a:rPr lang="cs-CZ" sz="1800" dirty="0"/>
              <a:t>:</a:t>
            </a:r>
            <a:endParaRPr lang="en-US" sz="18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sz="1800" dirty="0"/>
              <a:t>	</a:t>
            </a:r>
            <a:r>
              <a:rPr lang="en-US" sz="1800" dirty="0" err="1"/>
              <a:t>zakládání</a:t>
            </a:r>
            <a:r>
              <a:rPr lang="en-US" sz="1800" dirty="0"/>
              <a:t> </a:t>
            </a:r>
            <a:r>
              <a:rPr lang="en-US" sz="1800" dirty="0" err="1"/>
              <a:t>vesnic</a:t>
            </a:r>
            <a:r>
              <a:rPr lang="en-US" sz="1800" dirty="0"/>
              <a:t> a </a:t>
            </a:r>
            <a:r>
              <a:rPr lang="en-US" sz="1800" dirty="0" err="1"/>
              <a:t>měst</a:t>
            </a:r>
            <a:r>
              <a:rPr lang="en-US" sz="1800" dirty="0"/>
              <a:t>, </a:t>
            </a:r>
            <a:r>
              <a:rPr lang="en-US" sz="1800" dirty="0" err="1"/>
              <a:t>obrana</a:t>
            </a:r>
            <a:r>
              <a:rPr lang="en-US" sz="1800" dirty="0"/>
              <a:t> </a:t>
            </a:r>
            <a:r>
              <a:rPr lang="en-US" sz="1800" dirty="0" err="1"/>
              <a:t>území</a:t>
            </a:r>
            <a:r>
              <a:rPr lang="en-US" sz="1800" dirty="0"/>
              <a:t>, </a:t>
            </a:r>
            <a:r>
              <a:rPr lang="en-US" sz="1800" dirty="0" err="1"/>
              <a:t>rozdělování</a:t>
            </a:r>
            <a:r>
              <a:rPr lang="en-US" sz="1800" dirty="0"/>
              <a:t> </a:t>
            </a:r>
            <a:r>
              <a:rPr lang="en-US" sz="1800" dirty="0" err="1"/>
              <a:t>soukromých</a:t>
            </a:r>
            <a:r>
              <a:rPr lang="en-US" sz="1800" dirty="0"/>
              <a:t> </a:t>
            </a:r>
            <a:r>
              <a:rPr lang="en-US" sz="1800" dirty="0" err="1"/>
              <a:t>pozemků</a:t>
            </a:r>
            <a:r>
              <a:rPr lang="en-US" sz="1800" dirty="0"/>
              <a:t>, </a:t>
            </a:r>
            <a:r>
              <a:rPr lang="en-US" sz="1800" dirty="0" err="1"/>
              <a:t>vzájemné</a:t>
            </a:r>
            <a:endParaRPr lang="cs-CZ" sz="18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sz="1800" dirty="0"/>
              <a:t>	</a:t>
            </a:r>
            <a:r>
              <a:rPr lang="en-US" sz="1800" dirty="0" err="1"/>
              <a:t>vztahy</a:t>
            </a:r>
            <a:r>
              <a:rPr lang="en-US" sz="1800" dirty="0"/>
              <a:t> </a:t>
            </a:r>
            <a:r>
              <a:rPr lang="en-US" sz="1800" dirty="0" err="1"/>
              <a:t>různých</a:t>
            </a:r>
            <a:r>
              <a:rPr lang="en-US" sz="1800" dirty="0"/>
              <a:t> </a:t>
            </a:r>
            <a:r>
              <a:rPr lang="en-US" sz="1800" dirty="0" err="1"/>
              <a:t>společenských</a:t>
            </a:r>
            <a:r>
              <a:rPr lang="en-US" sz="1800" dirty="0"/>
              <a:t> </a:t>
            </a:r>
            <a:r>
              <a:rPr lang="en-US" sz="1800" dirty="0" err="1"/>
              <a:t>vrstev</a:t>
            </a:r>
            <a:r>
              <a:rPr lang="en-US" sz="1800" dirty="0"/>
              <a:t> a </a:t>
            </a:r>
            <a:r>
              <a:rPr lang="en-US" sz="1800" dirty="0" err="1"/>
              <a:t>dokonce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volba</a:t>
            </a:r>
            <a:r>
              <a:rPr lang="en-US" sz="1800" dirty="0"/>
              <a:t> </a:t>
            </a:r>
            <a:r>
              <a:rPr lang="en-US" sz="1800" dirty="0" err="1"/>
              <a:t>hlavního</a:t>
            </a:r>
            <a:r>
              <a:rPr lang="en-US" sz="1800" dirty="0"/>
              <a:t> </a:t>
            </a:r>
            <a:r>
              <a:rPr lang="en-US" sz="1800" dirty="0" err="1"/>
              <a:t>města</a:t>
            </a:r>
            <a:r>
              <a:rPr lang="en-US" sz="1800" dirty="0"/>
              <a:t>.  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/>
              <a:t>V </a:t>
            </a:r>
            <a:r>
              <a:rPr lang="en-US" sz="1800" dirty="0" err="1"/>
              <a:t>roce</a:t>
            </a:r>
            <a:r>
              <a:rPr lang="en-US" sz="1800" dirty="0"/>
              <a:t> 1548 </a:t>
            </a:r>
            <a:r>
              <a:rPr lang="en-US" sz="1800" dirty="0" err="1"/>
              <a:t>král</a:t>
            </a:r>
            <a:r>
              <a:rPr lang="en-US" sz="1800" dirty="0"/>
              <a:t> Jan III. </a:t>
            </a:r>
            <a:r>
              <a:rPr lang="en-US" sz="1800" dirty="0" err="1"/>
              <a:t>rozhodl</a:t>
            </a:r>
            <a:r>
              <a:rPr lang="en-US" sz="1800" dirty="0"/>
              <a:t> o </a:t>
            </a:r>
            <a:r>
              <a:rPr lang="en-US" sz="1800" dirty="0" err="1"/>
              <a:t>novém</a:t>
            </a:r>
            <a:r>
              <a:rPr lang="en-US" sz="1800" dirty="0"/>
              <a:t> </a:t>
            </a:r>
            <a:r>
              <a:rPr lang="en-US" sz="1800" dirty="0" err="1"/>
              <a:t>způsobu</a:t>
            </a:r>
            <a:r>
              <a:rPr lang="en-US" sz="1800" dirty="0"/>
              <a:t> </a:t>
            </a:r>
            <a:r>
              <a:rPr lang="en-US" sz="1800" dirty="0" err="1"/>
              <a:t>královské</a:t>
            </a:r>
            <a:r>
              <a:rPr lang="en-US" sz="1800" dirty="0"/>
              <a:t> </a:t>
            </a:r>
            <a:r>
              <a:rPr lang="en-US" sz="1800" dirty="0" err="1"/>
              <a:t>vlády</a:t>
            </a:r>
            <a:r>
              <a:rPr lang="en-US" sz="1800" dirty="0"/>
              <a:t> v </a:t>
            </a:r>
            <a:r>
              <a:rPr lang="en-US" sz="1800" dirty="0" err="1"/>
              <a:t>kolonii</a:t>
            </a:r>
            <a:r>
              <a:rPr lang="en-US" sz="1800" dirty="0"/>
              <a:t> a </a:t>
            </a:r>
            <a:r>
              <a:rPr lang="en-US" sz="1800" dirty="0" err="1"/>
              <a:t>jmenoval</a:t>
            </a:r>
            <a:r>
              <a:rPr lang="en-US" sz="1800" dirty="0"/>
              <a:t> </a:t>
            </a:r>
            <a:r>
              <a:rPr lang="en-US" sz="1800" dirty="0" err="1"/>
              <a:t>hlavního</a:t>
            </a:r>
            <a:endParaRPr lang="cs-CZ" sz="18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/>
              <a:t>                                    </a:t>
            </a:r>
            <a:r>
              <a:rPr lang="en-US" sz="1800" dirty="0" err="1"/>
              <a:t>guvernéra</a:t>
            </a:r>
            <a:r>
              <a:rPr lang="en-US" sz="1800" dirty="0"/>
              <a:t> </a:t>
            </a:r>
            <a:r>
              <a:rPr lang="en-US" sz="1800" dirty="0" err="1"/>
              <a:t>Brazílie</a:t>
            </a:r>
            <a:r>
              <a:rPr lang="en-US" sz="1800" dirty="0"/>
              <a:t> a </a:t>
            </a:r>
            <a:r>
              <a:rPr lang="en-US" sz="1800" dirty="0" err="1"/>
              <a:t>další</a:t>
            </a:r>
            <a:r>
              <a:rPr lang="en-US" sz="1800" dirty="0"/>
              <a:t> </a:t>
            </a:r>
            <a:r>
              <a:rPr lang="en-US" sz="1800" dirty="0" err="1"/>
              <a:t>představitele</a:t>
            </a:r>
            <a:r>
              <a:rPr lang="en-US" sz="1800" dirty="0"/>
              <a:t> </a:t>
            </a:r>
            <a:r>
              <a:rPr lang="en-US" sz="1800" dirty="0" err="1"/>
              <a:t>Portugalska</a:t>
            </a:r>
            <a:r>
              <a:rPr lang="en-US" sz="1800" dirty="0"/>
              <a:t>, </a:t>
            </a:r>
            <a:r>
              <a:rPr lang="en-US" sz="1800" dirty="0" err="1"/>
              <a:t>kteří</a:t>
            </a:r>
            <a:r>
              <a:rPr lang="en-US" sz="1800" dirty="0"/>
              <a:t> </a:t>
            </a:r>
            <a:r>
              <a:rPr lang="en-US" sz="1800" dirty="0" err="1"/>
              <a:t>přesídlili</a:t>
            </a:r>
            <a:r>
              <a:rPr lang="en-US" sz="1800" dirty="0"/>
              <a:t> do </a:t>
            </a:r>
            <a:r>
              <a:rPr lang="en-US" sz="1800" dirty="0" err="1"/>
              <a:t>země</a:t>
            </a:r>
            <a:r>
              <a:rPr lang="en-US" sz="1800" dirty="0"/>
              <a:t>;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800" dirty="0"/>
              <a:t>O</a:t>
            </a:r>
            <a:r>
              <a:rPr lang="en-US" sz="1800" dirty="0"/>
              <a:t> </a:t>
            </a:r>
            <a:r>
              <a:rPr lang="en-US" sz="1800" dirty="0" err="1"/>
              <a:t>rok</a:t>
            </a:r>
            <a:r>
              <a:rPr lang="en-US" sz="1800" dirty="0"/>
              <a:t> </a:t>
            </a:r>
            <a:r>
              <a:rPr lang="en-US" sz="1800" dirty="0" err="1"/>
              <a:t>později</a:t>
            </a:r>
            <a:r>
              <a:rPr lang="en-US" sz="1800" dirty="0"/>
              <a:t> se </a:t>
            </a:r>
            <a:r>
              <a:rPr lang="en-US" sz="1800" dirty="0" err="1"/>
              <a:t>první</a:t>
            </a:r>
            <a:r>
              <a:rPr lang="en-US" sz="1800" dirty="0"/>
              <a:t> </a:t>
            </a:r>
            <a:r>
              <a:rPr lang="en-US" sz="1800" dirty="0" err="1"/>
              <a:t>guvernér</a:t>
            </a:r>
            <a:r>
              <a:rPr lang="en-US" sz="1800" dirty="0"/>
              <a:t>, Tomé de Sousa, </a:t>
            </a:r>
            <a:r>
              <a:rPr lang="en-US" sz="1800" dirty="0" err="1"/>
              <a:t>vylodil</a:t>
            </a:r>
            <a:r>
              <a:rPr lang="en-US" sz="1800" dirty="0"/>
              <a:t> v </a:t>
            </a:r>
            <a:r>
              <a:rPr lang="en-US" sz="1800" dirty="0" err="1"/>
              <a:t>téměř</a:t>
            </a:r>
            <a:r>
              <a:rPr lang="en-US" sz="1800" dirty="0"/>
              <a:t> </a:t>
            </a:r>
            <a:r>
              <a:rPr lang="en-US" sz="1800" dirty="0" err="1"/>
              <a:t>neobydlené</a:t>
            </a:r>
            <a:r>
              <a:rPr lang="en-US" sz="1800" dirty="0"/>
              <a:t> </a:t>
            </a:r>
            <a:r>
              <a:rPr lang="en-US" sz="1800" dirty="0" err="1"/>
              <a:t>Bahii</a:t>
            </a:r>
            <a:r>
              <a:rPr lang="en-US" sz="1800" dirty="0"/>
              <a:t> a </a:t>
            </a:r>
            <a:r>
              <a:rPr lang="en-US" sz="1800" dirty="0" err="1"/>
              <a:t>hned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to </a:t>
            </a:r>
            <a:r>
              <a:rPr lang="en-US" sz="1800" dirty="0" err="1"/>
              <a:t>začal</a:t>
            </a:r>
            <a:r>
              <a:rPr lang="en-US" sz="1800" dirty="0"/>
              <a:t> se</a:t>
            </a:r>
            <a:endParaRPr lang="cs-CZ" sz="1800" dirty="0"/>
          </a:p>
          <a:p>
            <a:pPr marL="0" lvl="0" indent="0">
              <a:spcAft>
                <a:spcPts val="0"/>
              </a:spcAft>
              <a:buNone/>
            </a:pPr>
            <a:r>
              <a:rPr lang="cs-CZ" sz="1800" dirty="0"/>
              <a:t>                  </a:t>
            </a:r>
            <a:r>
              <a:rPr lang="en-US" sz="1800" dirty="0"/>
              <a:t> </a:t>
            </a:r>
            <a:r>
              <a:rPr lang="en-US" sz="1800" dirty="0" err="1"/>
              <a:t>stavbou</a:t>
            </a:r>
            <a:r>
              <a:rPr lang="en-US" sz="1800" dirty="0"/>
              <a:t> </a:t>
            </a:r>
            <a:r>
              <a:rPr lang="en-US" sz="1800" dirty="0" err="1"/>
              <a:t>hlavního</a:t>
            </a:r>
            <a:r>
              <a:rPr lang="en-US" sz="1800" dirty="0"/>
              <a:t> </a:t>
            </a:r>
            <a:r>
              <a:rPr lang="en-US" sz="1800" dirty="0" err="1"/>
              <a:t>města</a:t>
            </a:r>
            <a:r>
              <a:rPr lang="en-US" sz="1800" dirty="0"/>
              <a:t> – </a:t>
            </a:r>
            <a:r>
              <a:rPr lang="en-US" sz="1800" dirty="0" err="1"/>
              <a:t>nazval</a:t>
            </a:r>
            <a:r>
              <a:rPr lang="en-US" sz="1800" dirty="0"/>
              <a:t> </a:t>
            </a:r>
            <a:r>
              <a:rPr lang="en-US" sz="1800" dirty="0" err="1"/>
              <a:t>jej</a:t>
            </a:r>
            <a:r>
              <a:rPr lang="en-US" sz="1800" dirty="0"/>
              <a:t> </a:t>
            </a:r>
            <a:r>
              <a:rPr lang="en-US" sz="1800" b="1" dirty="0"/>
              <a:t>Salvador da Bahia de </a:t>
            </a:r>
            <a:r>
              <a:rPr lang="en-US" sz="1800" b="1" dirty="0" err="1"/>
              <a:t>Todos</a:t>
            </a:r>
            <a:r>
              <a:rPr lang="en-US" sz="1800" b="1" dirty="0"/>
              <a:t> </a:t>
            </a:r>
            <a:r>
              <a:rPr lang="en-US" sz="1800" b="1" dirty="0" err="1"/>
              <a:t>os</a:t>
            </a:r>
            <a:r>
              <a:rPr lang="en-US" sz="1800" b="1" dirty="0"/>
              <a:t> Santos</a:t>
            </a:r>
            <a:r>
              <a:rPr lang="en-US" sz="1800" dirty="0"/>
              <a:t> (</a:t>
            </a:r>
            <a:r>
              <a:rPr lang="en-US" sz="1800" dirty="0" err="1"/>
              <a:t>Spasitel</a:t>
            </a:r>
            <a:r>
              <a:rPr lang="en-US" sz="1800" dirty="0"/>
              <a:t> </a:t>
            </a:r>
            <a:r>
              <a:rPr lang="en-US" sz="1800" dirty="0" err="1"/>
              <a:t>Zátoky</a:t>
            </a:r>
            <a:r>
              <a:rPr lang="en-US" sz="1800" dirty="0"/>
              <a:t> </a:t>
            </a:r>
            <a:r>
              <a:rPr lang="en-US" sz="1800" dirty="0" err="1"/>
              <a:t>všech</a:t>
            </a:r>
            <a:endParaRPr lang="cs-CZ" sz="1800" dirty="0"/>
          </a:p>
          <a:p>
            <a:pPr marL="0" lvl="0" indent="0">
              <a:spcAft>
                <a:spcPts val="0"/>
              </a:spcAft>
              <a:buNone/>
            </a:pPr>
            <a:r>
              <a:rPr lang="cs-CZ" sz="1800" dirty="0"/>
              <a:t>                   </a:t>
            </a:r>
            <a:r>
              <a:rPr lang="en-US" sz="1800" dirty="0" err="1"/>
              <a:t>svatých</a:t>
            </a:r>
            <a:r>
              <a:rPr lang="en-US" sz="1800" dirty="0"/>
              <a:t>). </a:t>
            </a:r>
          </a:p>
          <a:p>
            <a:pPr marL="114300" lvl="0">
              <a:spcAft>
                <a:spcPts val="0"/>
              </a:spcAft>
            </a:pPr>
            <a:endParaRPr lang="en-US" sz="1800" dirty="0"/>
          </a:p>
          <a:p>
            <a:pPr marL="0" lvl="0" indent="0">
              <a:spcAft>
                <a:spcPts val="0"/>
              </a:spcAft>
              <a:buNone/>
            </a:pPr>
            <a:r>
              <a:rPr lang="en-US" sz="1800" dirty="0"/>
              <a:t>Salvador se </a:t>
            </a:r>
            <a:r>
              <a:rPr lang="en-US" sz="1800" dirty="0" err="1"/>
              <a:t>stal</a:t>
            </a:r>
            <a:r>
              <a:rPr lang="en-US" sz="1800" dirty="0"/>
              <a:t> </a:t>
            </a:r>
            <a:r>
              <a:rPr lang="en-US" sz="1800" dirty="0" err="1"/>
              <a:t>sídlem</a:t>
            </a:r>
            <a:r>
              <a:rPr lang="en-US" sz="1800" dirty="0"/>
              <a:t> </a:t>
            </a:r>
            <a:r>
              <a:rPr lang="en-US" sz="1800" dirty="0" err="1"/>
              <a:t>vlády</a:t>
            </a:r>
            <a:r>
              <a:rPr lang="en-US" sz="1800" dirty="0"/>
              <a:t>, </a:t>
            </a:r>
            <a:r>
              <a:rPr lang="en-US" sz="1800" dirty="0" err="1"/>
              <a:t>nejvyššího</a:t>
            </a:r>
            <a:r>
              <a:rPr lang="en-US" sz="1800" dirty="0"/>
              <a:t> </a:t>
            </a:r>
            <a:r>
              <a:rPr lang="en-US" sz="1800" dirty="0" err="1"/>
              <a:t>soudu</a:t>
            </a:r>
            <a:r>
              <a:rPr lang="en-US" sz="1800" dirty="0"/>
              <a:t> a </a:t>
            </a:r>
            <a:r>
              <a:rPr lang="en-US" sz="1800" dirty="0" err="1"/>
              <a:t>nejvyšších</a:t>
            </a:r>
            <a:r>
              <a:rPr lang="en-US" sz="1800" dirty="0"/>
              <a:t> </a:t>
            </a:r>
            <a:r>
              <a:rPr lang="en-US" sz="1800" dirty="0" err="1"/>
              <a:t>daňových</a:t>
            </a:r>
            <a:r>
              <a:rPr lang="en-US" sz="1800" dirty="0"/>
              <a:t> </a:t>
            </a:r>
            <a:r>
              <a:rPr lang="en-US" sz="1800" dirty="0" err="1"/>
              <a:t>úředníků</a:t>
            </a:r>
            <a:r>
              <a:rPr lang="en-US" sz="1800" dirty="0"/>
              <a:t>.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sz="1800" dirty="0" err="1"/>
              <a:t>Vzhledem</a:t>
            </a:r>
            <a:r>
              <a:rPr lang="en-US" sz="1800" dirty="0"/>
              <a:t> k </a:t>
            </a:r>
            <a:r>
              <a:rPr lang="en-US" sz="1800" dirty="0" err="1"/>
              <a:t>tomu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město</a:t>
            </a:r>
            <a:r>
              <a:rPr lang="en-US" sz="1800" dirty="0"/>
              <a:t> </a:t>
            </a:r>
            <a:r>
              <a:rPr lang="en-US" sz="1800" dirty="0" err="1"/>
              <a:t>bylo</a:t>
            </a:r>
            <a:r>
              <a:rPr lang="en-US" sz="1800" dirty="0"/>
              <a:t> </a:t>
            </a:r>
            <a:r>
              <a:rPr lang="en-US" sz="1800" dirty="0" err="1"/>
              <a:t>zároveň</a:t>
            </a:r>
            <a:r>
              <a:rPr lang="en-US" sz="1800" dirty="0"/>
              <a:t> </a:t>
            </a:r>
            <a:r>
              <a:rPr lang="en-US" sz="1800" dirty="0" err="1"/>
              <a:t>přístavem</a:t>
            </a:r>
            <a:r>
              <a:rPr lang="en-US" sz="1800" dirty="0"/>
              <a:t>, </a:t>
            </a:r>
            <a:r>
              <a:rPr lang="en-US" sz="1800" dirty="0" err="1"/>
              <a:t>stalo</a:t>
            </a:r>
            <a:r>
              <a:rPr lang="en-US" sz="1800" dirty="0"/>
              <a:t> se </a:t>
            </a:r>
            <a:r>
              <a:rPr lang="en-US" sz="1800" dirty="0" err="1"/>
              <a:t>hlavním</a:t>
            </a:r>
            <a:r>
              <a:rPr lang="en-US" sz="1800" dirty="0"/>
              <a:t> </a:t>
            </a:r>
            <a:r>
              <a:rPr lang="en-US" sz="1800" dirty="0" err="1"/>
              <a:t>vývozním</a:t>
            </a:r>
            <a:r>
              <a:rPr lang="en-US" sz="1800" dirty="0"/>
              <a:t> </a:t>
            </a:r>
            <a:r>
              <a:rPr lang="en-US" sz="1800" dirty="0" err="1"/>
              <a:t>místem</a:t>
            </a:r>
            <a:r>
              <a:rPr lang="en-US" sz="1800" dirty="0"/>
              <a:t> </a:t>
            </a:r>
            <a:r>
              <a:rPr lang="en-US" sz="1800" dirty="0" err="1"/>
              <a:t>nejprve</a:t>
            </a:r>
            <a:r>
              <a:rPr lang="cs-CZ" sz="1800" dirty="0"/>
              <a:t> </a:t>
            </a:r>
            <a:r>
              <a:rPr lang="en-US" sz="1800" dirty="0" err="1"/>
              <a:t>dřeva</a:t>
            </a:r>
            <a:r>
              <a:rPr lang="en-US" sz="1800" dirty="0"/>
              <a:t> </a:t>
            </a:r>
            <a:r>
              <a:rPr lang="cs-CZ" sz="1800" dirty="0"/>
              <a:t>ze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800" dirty="0"/>
              <a:t>                           stromu </a:t>
            </a:r>
            <a:r>
              <a:rPr lang="en-US" sz="1800" dirty="0"/>
              <a:t>pau brasil, </a:t>
            </a:r>
            <a:r>
              <a:rPr lang="en-US" sz="1800" dirty="0" err="1"/>
              <a:t>později</a:t>
            </a:r>
            <a:r>
              <a:rPr lang="en-US" sz="1800" dirty="0"/>
              <a:t> </a:t>
            </a:r>
            <a:r>
              <a:rPr lang="en-US" sz="1800" dirty="0" err="1"/>
              <a:t>cukrové</a:t>
            </a:r>
            <a:r>
              <a:rPr lang="en-US" sz="1800" dirty="0"/>
              <a:t> </a:t>
            </a:r>
            <a:r>
              <a:rPr lang="en-US" sz="1800" dirty="0" err="1"/>
              <a:t>třtiny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78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4BFDA65-A799-4263-A1B1-575B5F22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Engenhos</a:t>
            </a:r>
            <a:r>
              <a:rPr lang="cs-CZ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/ Cukrovary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6D05DB-DD68-4EF3-A290-63DB3611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900" dirty="0" err="1"/>
              <a:t>Přestože</a:t>
            </a:r>
            <a:r>
              <a:rPr lang="en-US" sz="1900" dirty="0"/>
              <a:t> se </a:t>
            </a:r>
            <a:r>
              <a:rPr lang="en-US" sz="1900" dirty="0" err="1"/>
              <a:t>král</a:t>
            </a:r>
            <a:r>
              <a:rPr lang="en-US" sz="1900" dirty="0"/>
              <a:t> </a:t>
            </a:r>
            <a:r>
              <a:rPr lang="en-US" sz="1900" dirty="0" err="1"/>
              <a:t>snažil</a:t>
            </a:r>
            <a:r>
              <a:rPr lang="en-US" sz="1900" dirty="0"/>
              <a:t> </a:t>
            </a:r>
            <a:r>
              <a:rPr lang="en-US" sz="1900" dirty="0" err="1"/>
              <a:t>udržet</a:t>
            </a:r>
            <a:r>
              <a:rPr lang="en-US" sz="1900" dirty="0"/>
              <a:t> </a:t>
            </a:r>
            <a:r>
              <a:rPr lang="en-US" sz="1900" dirty="0" err="1"/>
              <a:t>moc</a:t>
            </a:r>
            <a:r>
              <a:rPr lang="en-US" sz="1900" dirty="0"/>
              <a:t> </a:t>
            </a:r>
            <a:r>
              <a:rPr lang="en-US" sz="1900" dirty="0" err="1"/>
              <a:t>nad</a:t>
            </a:r>
            <a:r>
              <a:rPr lang="en-US" sz="1900" dirty="0"/>
              <a:t> </a:t>
            </a:r>
            <a:r>
              <a:rPr lang="en-US" sz="1900" dirty="0" err="1"/>
              <a:t>kolonií</a:t>
            </a:r>
            <a:r>
              <a:rPr lang="en-US" sz="1900" dirty="0"/>
              <a:t>, </a:t>
            </a:r>
            <a:r>
              <a:rPr lang="en-US" sz="1900" dirty="0" err="1"/>
              <a:t>byla</a:t>
            </a:r>
            <a:r>
              <a:rPr lang="en-US" sz="1900" dirty="0"/>
              <a:t> </a:t>
            </a:r>
            <a:r>
              <a:rPr lang="en-US" sz="1900" dirty="0" err="1"/>
              <a:t>stále</a:t>
            </a:r>
            <a:r>
              <a:rPr lang="en-US" sz="1900" dirty="0"/>
              <a:t> </a:t>
            </a:r>
            <a:r>
              <a:rPr lang="en-US" sz="1900" dirty="0" err="1"/>
              <a:t>zřetelnější</a:t>
            </a:r>
            <a:r>
              <a:rPr lang="en-US" sz="1900" dirty="0"/>
              <a:t> </a:t>
            </a:r>
            <a:r>
              <a:rPr lang="en-US" sz="1900" dirty="0" err="1"/>
              <a:t>její</a:t>
            </a:r>
            <a:r>
              <a:rPr lang="en-US" sz="1900" dirty="0"/>
              <a:t> </a:t>
            </a:r>
            <a:r>
              <a:rPr lang="en-US" sz="1900" dirty="0" err="1"/>
              <a:t>decentralizace</a:t>
            </a:r>
            <a:endParaRPr lang="en-US" sz="19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900" dirty="0"/>
              <a:t>	</a:t>
            </a:r>
            <a:r>
              <a:rPr lang="en-US" sz="1900" dirty="0" err="1"/>
              <a:t>centrem</a:t>
            </a:r>
            <a:r>
              <a:rPr lang="en-US" sz="1900" dirty="0"/>
              <a:t> </a:t>
            </a:r>
            <a:r>
              <a:rPr lang="en-US" sz="1900" dirty="0" err="1"/>
              <a:t>moci</a:t>
            </a:r>
            <a:r>
              <a:rPr lang="en-US" sz="1900" dirty="0"/>
              <a:t> se </a:t>
            </a:r>
            <a:r>
              <a:rPr lang="en-US" sz="1900" dirty="0" err="1"/>
              <a:t>stala</a:t>
            </a:r>
            <a:r>
              <a:rPr lang="en-US" sz="1900" dirty="0"/>
              <a:t> </a:t>
            </a:r>
            <a:r>
              <a:rPr lang="en-US" sz="1900" dirty="0" err="1"/>
              <a:t>tzv</a:t>
            </a:r>
            <a:r>
              <a:rPr lang="en-US" sz="1900" dirty="0"/>
              <a:t>. „casa-</a:t>
            </a:r>
            <a:r>
              <a:rPr lang="en-US" sz="1900" dirty="0" err="1"/>
              <a:t>grande</a:t>
            </a:r>
            <a:r>
              <a:rPr lang="en-US" sz="1900" dirty="0"/>
              <a:t>“ a „engenho“ (</a:t>
            </a:r>
            <a:r>
              <a:rPr lang="cs-CZ" sz="1900" dirty="0"/>
              <a:t>„</a:t>
            </a:r>
            <a:r>
              <a:rPr lang="en-US" sz="1900" dirty="0" err="1"/>
              <a:t>cukrovar</a:t>
            </a:r>
            <a:r>
              <a:rPr lang="cs-CZ" sz="1900" dirty="0"/>
              <a:t>“)</a:t>
            </a:r>
            <a:r>
              <a:rPr lang="en-US" sz="19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Casa-</a:t>
            </a:r>
            <a:r>
              <a:rPr lang="en-US" sz="1900" dirty="0" err="1"/>
              <a:t>grande</a:t>
            </a:r>
            <a:r>
              <a:rPr lang="en-US" sz="1900" dirty="0"/>
              <a:t>, </a:t>
            </a:r>
            <a:r>
              <a:rPr lang="en-US" sz="1900" dirty="0" err="1"/>
              <a:t>která</a:t>
            </a:r>
            <a:r>
              <a:rPr lang="en-US" sz="1900" dirty="0"/>
              <a:t> </a:t>
            </a:r>
            <a:r>
              <a:rPr lang="en-US" sz="1900" dirty="0" err="1"/>
              <a:t>byla</a:t>
            </a:r>
            <a:r>
              <a:rPr lang="en-US" sz="1900" dirty="0"/>
              <a:t> </a:t>
            </a:r>
            <a:r>
              <a:rPr lang="en-US" sz="1900" dirty="0" err="1"/>
              <a:t>sídlem</a:t>
            </a:r>
            <a:r>
              <a:rPr lang="en-US" sz="1900" dirty="0"/>
              <a:t> </a:t>
            </a:r>
            <a:r>
              <a:rPr lang="en-US" sz="1900" dirty="0" err="1"/>
              <a:t>majitele</a:t>
            </a:r>
            <a:r>
              <a:rPr lang="en-US" sz="1900" dirty="0"/>
              <a:t>, v </a:t>
            </a:r>
            <a:r>
              <a:rPr lang="en-US" sz="1900" dirty="0" err="1"/>
              <a:t>sobě</a:t>
            </a:r>
            <a:r>
              <a:rPr lang="en-US" sz="1900" dirty="0"/>
              <a:t> </a:t>
            </a:r>
            <a:r>
              <a:rPr lang="en-US" sz="1900" dirty="0" err="1"/>
              <a:t>navíc</a:t>
            </a:r>
            <a:r>
              <a:rPr lang="en-US" sz="1900" dirty="0"/>
              <a:t> </a:t>
            </a:r>
            <a:r>
              <a:rPr lang="en-US" sz="1900" dirty="0" err="1"/>
              <a:t>slučovala</a:t>
            </a:r>
            <a:r>
              <a:rPr lang="en-US" sz="1900" dirty="0"/>
              <a:t> </a:t>
            </a:r>
            <a:r>
              <a:rPr lang="en-US" sz="1900" dirty="0" err="1"/>
              <a:t>funkce</a:t>
            </a:r>
            <a:r>
              <a:rPr lang="en-US" sz="1900" dirty="0"/>
              <a:t> </a:t>
            </a:r>
            <a:r>
              <a:rPr lang="en-US" sz="1900" dirty="0" err="1"/>
              <a:t>pevnosti</a:t>
            </a:r>
            <a:r>
              <a:rPr lang="en-US" sz="1900" dirty="0"/>
              <a:t>, </a:t>
            </a:r>
            <a:r>
              <a:rPr lang="en-US" sz="1900" dirty="0" err="1"/>
              <a:t>ubytování</a:t>
            </a:r>
            <a:r>
              <a:rPr lang="en-US" sz="1900" dirty="0"/>
              <a:t> pro</a:t>
            </a:r>
            <a:endParaRPr lang="cs-CZ" sz="19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/>
              <a:t>                  </a:t>
            </a:r>
            <a:r>
              <a:rPr lang="en-US" sz="1900" dirty="0" err="1"/>
              <a:t>hosty</a:t>
            </a:r>
            <a:r>
              <a:rPr lang="en-US" sz="1900" dirty="0"/>
              <a:t> a </a:t>
            </a:r>
            <a:r>
              <a:rPr lang="en-US" sz="1900" dirty="0" err="1"/>
              <a:t>obchodní</a:t>
            </a:r>
            <a:r>
              <a:rPr lang="en-US" sz="1900" dirty="0"/>
              <a:t> </a:t>
            </a:r>
            <a:r>
              <a:rPr lang="en-US" sz="1900" dirty="0" err="1"/>
              <a:t>partnery</a:t>
            </a:r>
            <a:r>
              <a:rPr lang="en-US" sz="1900" dirty="0"/>
              <a:t> a </a:t>
            </a:r>
            <a:r>
              <a:rPr lang="en-US" sz="1900" dirty="0" err="1"/>
              <a:t>zároveň</a:t>
            </a:r>
            <a:r>
              <a:rPr lang="en-US" sz="1900" dirty="0"/>
              <a:t> </a:t>
            </a:r>
            <a:r>
              <a:rPr lang="en-US" sz="1900" dirty="0" err="1"/>
              <a:t>byla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kanceláří</a:t>
            </a:r>
            <a:r>
              <a:rPr lang="en-US" sz="1900" dirty="0"/>
              <a:t> </a:t>
            </a:r>
            <a:r>
              <a:rPr lang="en-US" sz="1900" dirty="0" err="1"/>
              <a:t>neboli</a:t>
            </a:r>
            <a:r>
              <a:rPr lang="en-US" sz="1900" dirty="0"/>
              <a:t> </a:t>
            </a:r>
            <a:r>
              <a:rPr lang="en-US" sz="1900" dirty="0" err="1"/>
              <a:t>administrativním</a:t>
            </a:r>
            <a:r>
              <a:rPr lang="en-US" sz="1900" dirty="0"/>
              <a:t> </a:t>
            </a:r>
            <a:r>
              <a:rPr lang="en-US" sz="1900" dirty="0" err="1"/>
              <a:t>centrem</a:t>
            </a:r>
            <a:r>
              <a:rPr lang="cs-CZ" sz="1900" dirty="0"/>
              <a:t>;</a:t>
            </a:r>
            <a:endParaRPr lang="en-US" sz="19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900" dirty="0"/>
              <a:t>	</a:t>
            </a:r>
            <a:r>
              <a:rPr lang="en-US" sz="1900" dirty="0"/>
              <a:t>z </a:t>
            </a:r>
            <a:r>
              <a:rPr lang="en-US" sz="1900" dirty="0" err="1"/>
              <a:t>těchto</a:t>
            </a:r>
            <a:r>
              <a:rPr lang="en-US" sz="1900" dirty="0"/>
              <a:t> </a:t>
            </a:r>
            <a:r>
              <a:rPr lang="en-US" sz="1900" dirty="0" err="1"/>
              <a:t>domů</a:t>
            </a:r>
            <a:r>
              <a:rPr lang="en-US" sz="1900" dirty="0"/>
              <a:t> se </a:t>
            </a:r>
            <a:r>
              <a:rPr lang="en-US" sz="1900" dirty="0" err="1"/>
              <a:t>majitelé</a:t>
            </a:r>
            <a:r>
              <a:rPr lang="en-US" sz="1900" dirty="0"/>
              <a:t> </a:t>
            </a:r>
            <a:r>
              <a:rPr lang="en-US" sz="1900" dirty="0" err="1"/>
              <a:t>často</a:t>
            </a:r>
            <a:r>
              <a:rPr lang="en-US" sz="1900" dirty="0"/>
              <a:t> </a:t>
            </a:r>
            <a:r>
              <a:rPr lang="en-US" sz="1900" dirty="0" err="1"/>
              <a:t>snažili</a:t>
            </a:r>
            <a:r>
              <a:rPr lang="en-US" sz="1900" dirty="0"/>
              <a:t> </a:t>
            </a:r>
            <a:r>
              <a:rPr lang="en-US" sz="1900" dirty="0" err="1"/>
              <a:t>udělat</a:t>
            </a:r>
            <a:r>
              <a:rPr lang="en-US" sz="1900" dirty="0"/>
              <a:t> symbol </a:t>
            </a:r>
            <a:r>
              <a:rPr lang="en-US" sz="1900" dirty="0" err="1"/>
              <a:t>své</a:t>
            </a:r>
            <a:r>
              <a:rPr lang="en-US" sz="1900" dirty="0"/>
              <a:t> </a:t>
            </a:r>
            <a:r>
              <a:rPr lang="en-US" sz="1900" dirty="0" err="1"/>
              <a:t>moci</a:t>
            </a:r>
            <a:r>
              <a:rPr lang="en-US" sz="1900" dirty="0"/>
              <a:t> a </a:t>
            </a:r>
            <a:r>
              <a:rPr lang="en-US" sz="1900" dirty="0" err="1"/>
              <a:t>svého</a:t>
            </a:r>
            <a:r>
              <a:rPr lang="en-US" sz="1900" dirty="0"/>
              <a:t> </a:t>
            </a:r>
            <a:r>
              <a:rPr lang="en-US" sz="1900" dirty="0" err="1"/>
              <a:t>bohatství</a:t>
            </a:r>
            <a:r>
              <a:rPr lang="cs-CZ" sz="1900" dirty="0"/>
              <a:t>.</a:t>
            </a:r>
            <a:r>
              <a:rPr lang="en-US" sz="1900" dirty="0"/>
              <a:t> </a:t>
            </a:r>
            <a:endParaRPr lang="cs-CZ" sz="19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en-US" sz="1900" dirty="0"/>
              <a:t>„</a:t>
            </a:r>
            <a:r>
              <a:rPr lang="cs-CZ" sz="1900" dirty="0"/>
              <a:t>S</a:t>
            </a:r>
            <a:r>
              <a:rPr lang="en-US" sz="1900" dirty="0" err="1"/>
              <a:t>enhores</a:t>
            </a:r>
            <a:r>
              <a:rPr lang="en-US" sz="1900" dirty="0"/>
              <a:t>“</a:t>
            </a:r>
            <a:r>
              <a:rPr lang="cs-CZ" sz="1900" dirty="0"/>
              <a:t> /</a:t>
            </a:r>
            <a:r>
              <a:rPr lang="en-US" sz="1900" dirty="0"/>
              <a:t> „</a:t>
            </a:r>
            <a:r>
              <a:rPr lang="en-US" sz="1900" dirty="0" err="1"/>
              <a:t>páni</a:t>
            </a:r>
            <a:r>
              <a:rPr lang="en-US" sz="1900" dirty="0"/>
              <a:t>“ se </a:t>
            </a:r>
            <a:r>
              <a:rPr lang="en-US" sz="1900" dirty="0" err="1"/>
              <a:t>stávali</a:t>
            </a:r>
            <a:r>
              <a:rPr lang="en-US" sz="1900" dirty="0"/>
              <a:t> </a:t>
            </a:r>
            <a:r>
              <a:rPr lang="en-US" sz="1900" dirty="0" err="1"/>
              <a:t>novou</a:t>
            </a:r>
            <a:r>
              <a:rPr lang="en-US" sz="1900" dirty="0"/>
              <a:t> </a:t>
            </a:r>
            <a:r>
              <a:rPr lang="en-US" sz="1900" dirty="0" err="1"/>
              <a:t>aristokracií</a:t>
            </a:r>
            <a:r>
              <a:rPr lang="en-US" sz="1900" dirty="0"/>
              <a:t>, </a:t>
            </a:r>
            <a:r>
              <a:rPr lang="en-US" sz="1900" dirty="0" err="1"/>
              <a:t>která</a:t>
            </a:r>
            <a:r>
              <a:rPr lang="en-US" sz="1900" dirty="0"/>
              <a:t> </a:t>
            </a:r>
            <a:r>
              <a:rPr lang="en-US" sz="1900" dirty="0" err="1"/>
              <a:t>stála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odlišných</a:t>
            </a:r>
            <a:r>
              <a:rPr lang="en-US" sz="1900" dirty="0"/>
              <a:t> </a:t>
            </a:r>
            <a:r>
              <a:rPr lang="en-US" sz="1900" dirty="0" err="1"/>
              <a:t>principech</a:t>
            </a:r>
            <a:r>
              <a:rPr lang="en-US" sz="1900" dirty="0"/>
              <a:t> </a:t>
            </a:r>
            <a:r>
              <a:rPr lang="en-US" sz="1900" dirty="0" err="1"/>
              <a:t>než</a:t>
            </a:r>
            <a:r>
              <a:rPr lang="en-US" sz="1900" dirty="0"/>
              <a:t> ta </a:t>
            </a:r>
            <a:r>
              <a:rPr lang="en-US" sz="1900" dirty="0" err="1"/>
              <a:t>evropská</a:t>
            </a:r>
            <a:r>
              <a:rPr lang="en-US" sz="1900" dirty="0"/>
              <a:t> </a:t>
            </a:r>
            <a:endParaRPr lang="cs-CZ" sz="19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900" dirty="0"/>
              <a:t>                         </a:t>
            </a:r>
            <a:r>
              <a:rPr lang="en-US" sz="1900" dirty="0"/>
              <a:t>– „</a:t>
            </a:r>
            <a:r>
              <a:rPr lang="en-US" sz="1900" dirty="0" err="1"/>
              <a:t>pánovi</a:t>
            </a:r>
            <a:r>
              <a:rPr lang="en-US" sz="1900" dirty="0"/>
              <a:t>“ se „</a:t>
            </a:r>
            <a:r>
              <a:rPr lang="en-US" sz="1900" dirty="0" err="1"/>
              <a:t>sloužilo</a:t>
            </a:r>
            <a:r>
              <a:rPr lang="en-US" sz="1900" dirty="0"/>
              <a:t>, </a:t>
            </a:r>
            <a:r>
              <a:rPr lang="en-US" sz="1900" dirty="0" err="1"/>
              <a:t>poslouchal</a:t>
            </a:r>
            <a:r>
              <a:rPr lang="en-US" sz="1900" dirty="0"/>
              <a:t> se a </a:t>
            </a:r>
            <a:r>
              <a:rPr lang="en-US" sz="1900" dirty="0" err="1"/>
              <a:t>mnozí</a:t>
            </a:r>
            <a:r>
              <a:rPr lang="en-US" sz="1900" dirty="0"/>
              <a:t> </a:t>
            </a:r>
            <a:r>
              <a:rPr lang="en-US" sz="1900" dirty="0" err="1"/>
              <a:t>jej</a:t>
            </a:r>
            <a:r>
              <a:rPr lang="en-US" sz="1900" dirty="0"/>
              <a:t> </a:t>
            </a:r>
            <a:r>
              <a:rPr lang="en-US" sz="1900" dirty="0" err="1"/>
              <a:t>měli</a:t>
            </a:r>
            <a:r>
              <a:rPr lang="en-US" sz="1900" dirty="0"/>
              <a:t> v </a:t>
            </a:r>
            <a:r>
              <a:rPr lang="en-US" sz="1900" dirty="0" err="1"/>
              <a:t>úctě</a:t>
            </a:r>
            <a:r>
              <a:rPr lang="en-US" sz="1900" dirty="0"/>
              <a:t>“.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900" dirty="0"/>
              <a:t>V </a:t>
            </a:r>
            <a:r>
              <a:rPr lang="en-US" sz="1900" dirty="0" err="1"/>
              <a:t>kolonii</a:t>
            </a:r>
            <a:r>
              <a:rPr lang="en-US" sz="1900" dirty="0"/>
              <a:t> se </a:t>
            </a:r>
            <a:r>
              <a:rPr lang="en-US" sz="1900" dirty="0" err="1"/>
              <a:t>šlechtické</a:t>
            </a:r>
            <a:r>
              <a:rPr lang="en-US" sz="1900" dirty="0"/>
              <a:t> </a:t>
            </a:r>
            <a:r>
              <a:rPr lang="en-US" sz="1900" dirty="0" err="1"/>
              <a:t>tituly</a:t>
            </a:r>
            <a:r>
              <a:rPr lang="en-US" sz="1900" dirty="0"/>
              <a:t> </a:t>
            </a:r>
            <a:r>
              <a:rPr lang="en-US" sz="1900" dirty="0" err="1"/>
              <a:t>získávaly</a:t>
            </a:r>
            <a:r>
              <a:rPr lang="en-US" sz="1900" dirty="0"/>
              <a:t> </a:t>
            </a:r>
            <a:r>
              <a:rPr lang="en-US" sz="1900" dirty="0" err="1"/>
              <a:t>jako</a:t>
            </a:r>
            <a:r>
              <a:rPr lang="en-US" sz="1900" dirty="0"/>
              <a:t> </a:t>
            </a:r>
            <a:r>
              <a:rPr lang="en-US" sz="1900" dirty="0" err="1"/>
              <a:t>odměna</a:t>
            </a:r>
            <a:r>
              <a:rPr lang="en-US" sz="1900" dirty="0"/>
              <a:t> za </a:t>
            </a:r>
            <a:r>
              <a:rPr lang="en-US" sz="1900" dirty="0" err="1"/>
              <a:t>vykonané</a:t>
            </a:r>
            <a:r>
              <a:rPr lang="en-US" sz="1900" dirty="0"/>
              <a:t> </a:t>
            </a:r>
            <a:r>
              <a:rPr lang="en-US" sz="1900" dirty="0" err="1"/>
              <a:t>služby</a:t>
            </a:r>
            <a:r>
              <a:rPr lang="en-US" sz="1900" dirty="0"/>
              <a:t> </a:t>
            </a:r>
            <a:r>
              <a:rPr lang="en-US" sz="1900" dirty="0" err="1"/>
              <a:t>či</a:t>
            </a:r>
            <a:r>
              <a:rPr lang="en-US" sz="1900" dirty="0"/>
              <a:t> </a:t>
            </a:r>
            <a:r>
              <a:rPr lang="en-US" sz="1900" dirty="0" err="1"/>
              <a:t>výměnou</a:t>
            </a:r>
            <a:r>
              <a:rPr lang="en-US" sz="1900" dirty="0"/>
              <a:t> za </a:t>
            </a:r>
            <a:r>
              <a:rPr lang="en-US" sz="1900" dirty="0" err="1"/>
              <a:t>peníze</a:t>
            </a:r>
            <a:endParaRPr lang="en-US" sz="19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900" dirty="0"/>
              <a:t>	- </a:t>
            </a:r>
            <a:r>
              <a:rPr lang="en-US" sz="1900" dirty="0" err="1"/>
              <a:t>tzv</a:t>
            </a:r>
            <a:r>
              <a:rPr lang="en-US" sz="1900" dirty="0"/>
              <a:t>. „</a:t>
            </a:r>
            <a:r>
              <a:rPr lang="en-US" sz="1900" b="1" dirty="0" err="1"/>
              <a:t>cukroví</a:t>
            </a:r>
            <a:r>
              <a:rPr lang="en-US" sz="1900" b="1" dirty="0"/>
              <a:t> </a:t>
            </a:r>
            <a:r>
              <a:rPr lang="en-US" sz="1900" b="1" dirty="0" err="1"/>
              <a:t>baroni</a:t>
            </a:r>
            <a:r>
              <a:rPr lang="en-US" sz="1900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2373235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EE0F6C3-59CD-4DDC-B640-A36E405C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Casa-</a:t>
            </a:r>
            <a:r>
              <a:rPr lang="en-US" sz="3000" dirty="0" err="1">
                <a:solidFill>
                  <a:srgbClr val="FFFFFF"/>
                </a:solidFill>
              </a:rPr>
              <a:t>grande</a:t>
            </a:r>
            <a:r>
              <a:rPr lang="en-US" sz="3000" dirty="0">
                <a:solidFill>
                  <a:srgbClr val="FFFFFF"/>
                </a:solidFill>
              </a:rPr>
              <a:t> x </a:t>
            </a:r>
            <a:r>
              <a:rPr lang="en-US" sz="3000" dirty="0" err="1">
                <a:solidFill>
                  <a:srgbClr val="FFFFFF"/>
                </a:solidFill>
              </a:rPr>
              <a:t>senzala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zpracování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cukrové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třtiny</a:t>
            </a:r>
            <a:endParaRPr lang="en-US" sz="30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8046206-B617-4293-84E1-E4FD72F41A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obsah 8" descr="Obsah obrázku stůl, staré, budova, dřevěné&#10;&#10;Popis byl vytvořen automaticky">
            <a:extLst>
              <a:ext uri="{FF2B5EF4-FFF2-40B4-BE49-F238E27FC236}">
                <a16:creationId xmlns:a16="http://schemas.microsoft.com/office/drawing/2014/main" id="{7B11F645-3C05-4252-889E-C8439A6E96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8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19CD-7EA8-4FF2-80A2-46805B6C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Casa-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grande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Pernambuco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02ED5C1-E5FE-4F41-A62B-6DF2EFCA4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716280" y="1268710"/>
            <a:ext cx="6436548" cy="43205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5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A1A6D5-C8C9-4BAC-AFB8-6042933A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Brazilská šlechta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2B7AD3-5869-4AFF-AE73-2E444C84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245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Co v </a:t>
            </a:r>
            <a:r>
              <a:rPr lang="en-US" sz="1400" dirty="0" err="1"/>
              <a:t>Brazílii</a:t>
            </a:r>
            <a:r>
              <a:rPr lang="en-US" sz="1400" dirty="0"/>
              <a:t> </a:t>
            </a:r>
            <a:r>
              <a:rPr lang="en-US" sz="1400" dirty="0" err="1"/>
              <a:t>charakterizovalo</a:t>
            </a:r>
            <a:r>
              <a:rPr lang="en-US" sz="1400" dirty="0"/>
              <a:t> </a:t>
            </a:r>
            <a:r>
              <a:rPr lang="en-US" sz="1400" dirty="0" err="1"/>
              <a:t>šlechtu</a:t>
            </a:r>
            <a:r>
              <a:rPr lang="en-US" sz="1400" dirty="0"/>
              <a:t> </a:t>
            </a:r>
            <a:r>
              <a:rPr lang="en-US" sz="1400" dirty="0" err="1"/>
              <a:t>bylo</a:t>
            </a:r>
            <a:r>
              <a:rPr lang="en-US" sz="1400" dirty="0"/>
              <a:t> </a:t>
            </a:r>
            <a:r>
              <a:rPr lang="en-US" sz="1400" dirty="0" err="1"/>
              <a:t>především</a:t>
            </a:r>
            <a:r>
              <a:rPr lang="en-US" sz="1400" dirty="0"/>
              <a:t> to, co </a:t>
            </a:r>
            <a:r>
              <a:rPr lang="en-US" sz="1400" dirty="0" err="1"/>
              <a:t>nedělala</a:t>
            </a:r>
            <a:r>
              <a:rPr lang="en-US" sz="1400" dirty="0"/>
              <a:t>:</a:t>
            </a:r>
          </a:p>
          <a:p>
            <a:pPr marL="114300" lvl="0" indent="0">
              <a:spcAft>
                <a:spcPts val="0"/>
              </a:spcAft>
              <a:buNone/>
            </a:pPr>
            <a:r>
              <a:rPr lang="cs-CZ" sz="1400" dirty="0"/>
              <a:t>	</a:t>
            </a:r>
            <a:r>
              <a:rPr lang="en-US" sz="1400" dirty="0" err="1"/>
              <a:t>její</a:t>
            </a:r>
            <a:r>
              <a:rPr lang="en-US" sz="1400" dirty="0"/>
              <a:t> </a:t>
            </a:r>
            <a:r>
              <a:rPr lang="en-US" sz="1400" dirty="0" err="1"/>
              <a:t>příslušníci</a:t>
            </a:r>
            <a:r>
              <a:rPr lang="en-US" sz="1400" dirty="0"/>
              <a:t> </a:t>
            </a:r>
            <a:r>
              <a:rPr lang="en-US" sz="1400" dirty="0" err="1"/>
              <a:t>nevykonávali</a:t>
            </a:r>
            <a:r>
              <a:rPr lang="en-US" sz="1400" dirty="0"/>
              <a:t> </a:t>
            </a:r>
            <a:r>
              <a:rPr lang="en-US" sz="1400" dirty="0" err="1"/>
              <a:t>žádnou</a:t>
            </a:r>
            <a:r>
              <a:rPr lang="en-US" sz="1400" dirty="0"/>
              <a:t> </a:t>
            </a:r>
            <a:r>
              <a:rPr lang="en-US" sz="1400" dirty="0" err="1"/>
              <a:t>fyzickou</a:t>
            </a:r>
            <a:r>
              <a:rPr lang="en-US" sz="1400" dirty="0"/>
              <a:t> </a:t>
            </a:r>
            <a:r>
              <a:rPr lang="en-US" sz="1400" dirty="0" err="1"/>
              <a:t>práci</a:t>
            </a:r>
            <a:r>
              <a:rPr lang="en-US" sz="1400" dirty="0"/>
              <a:t>, </a:t>
            </a:r>
            <a:r>
              <a:rPr lang="en-US" sz="1400" dirty="0" err="1"/>
              <a:t>nevedli</a:t>
            </a:r>
            <a:r>
              <a:rPr lang="en-US" sz="1400" dirty="0"/>
              <a:t> </a:t>
            </a:r>
            <a:r>
              <a:rPr lang="en-US" sz="1400" dirty="0" err="1"/>
              <a:t>žádný</a:t>
            </a:r>
            <a:r>
              <a:rPr lang="en-US" sz="1400" dirty="0"/>
              <a:t> </a:t>
            </a:r>
            <a:r>
              <a:rPr lang="en-US" sz="1400" dirty="0" err="1"/>
              <a:t>kamenný</a:t>
            </a:r>
            <a:r>
              <a:rPr lang="en-US" sz="1400" dirty="0"/>
              <a:t> </a:t>
            </a:r>
            <a:r>
              <a:rPr lang="en-US" sz="1400" dirty="0" err="1"/>
              <a:t>obchod</a:t>
            </a:r>
            <a:r>
              <a:rPr lang="en-US" sz="1400" dirty="0"/>
              <a:t> ani se </a:t>
            </a:r>
            <a:r>
              <a:rPr lang="en-US" sz="1400" dirty="0" err="1"/>
              <a:t>nevěnovali</a:t>
            </a:r>
            <a:r>
              <a:rPr lang="en-US" sz="1400" dirty="0"/>
              <a:t> </a:t>
            </a:r>
            <a:r>
              <a:rPr lang="en-US" sz="1400" dirty="0" err="1"/>
              <a:t>žádnému</a:t>
            </a:r>
            <a:r>
              <a:rPr lang="en-US" sz="1400" dirty="0"/>
              <a:t> </a:t>
            </a:r>
            <a:r>
              <a:rPr lang="en-US" sz="1400" dirty="0" err="1"/>
              <a:t>řemeslu</a:t>
            </a:r>
            <a:r>
              <a:rPr lang="en-US" sz="1400" dirty="0"/>
              <a:t> – </a:t>
            </a:r>
            <a:r>
              <a:rPr lang="cs-CZ" sz="1400" dirty="0"/>
              <a:t>	</a:t>
            </a:r>
            <a:r>
              <a:rPr lang="en-US" sz="1400" dirty="0"/>
              <a:t>to </a:t>
            </a:r>
            <a:r>
              <a:rPr lang="en-US" sz="1400" dirty="0" err="1"/>
              <a:t>byla</a:t>
            </a:r>
            <a:r>
              <a:rPr lang="en-US" sz="1400" dirty="0"/>
              <a:t> </a:t>
            </a:r>
            <a:r>
              <a:rPr lang="en-US" sz="1400" dirty="0" err="1"/>
              <a:t>činnost</a:t>
            </a:r>
            <a:r>
              <a:rPr lang="en-US" sz="1400" dirty="0"/>
              <a:t> </a:t>
            </a:r>
            <a:r>
              <a:rPr lang="en-US" sz="1400" dirty="0" err="1"/>
              <a:t>vyhrazená</a:t>
            </a:r>
            <a:r>
              <a:rPr lang="en-US" sz="1400" dirty="0"/>
              <a:t> </a:t>
            </a:r>
            <a:r>
              <a:rPr lang="en-US" sz="1400" dirty="0" err="1"/>
              <a:t>domorodému</a:t>
            </a:r>
            <a:r>
              <a:rPr lang="en-US" sz="1400" dirty="0"/>
              <a:t> </a:t>
            </a:r>
            <a:r>
              <a:rPr lang="en-US" sz="1400" dirty="0" err="1"/>
              <a:t>obyvatelstvu</a:t>
            </a:r>
            <a:r>
              <a:rPr lang="en-US" sz="1400" dirty="0"/>
              <a:t> a </a:t>
            </a:r>
            <a:r>
              <a:rPr lang="en-US" sz="1400" dirty="0" err="1"/>
              <a:t>černým</a:t>
            </a:r>
            <a:r>
              <a:rPr lang="en-US" sz="1400" dirty="0"/>
              <a:t> </a:t>
            </a:r>
            <a:r>
              <a:rPr lang="en-US" sz="1400" dirty="0" err="1"/>
              <a:t>otrokům</a:t>
            </a:r>
            <a:r>
              <a:rPr lang="en-US" sz="1400" dirty="0"/>
              <a:t> (</a:t>
            </a:r>
            <a:r>
              <a:rPr lang="en-US" sz="1400" dirty="0" err="1"/>
              <a:t>dodnes</a:t>
            </a:r>
            <a:r>
              <a:rPr lang="en-US" sz="1400" dirty="0"/>
              <a:t> v </a:t>
            </a:r>
            <a:r>
              <a:rPr lang="en-US" sz="1400" dirty="0" err="1"/>
              <a:t>Brazílii</a:t>
            </a:r>
            <a:r>
              <a:rPr lang="en-US" sz="1400" dirty="0"/>
              <a:t> </a:t>
            </a:r>
            <a:r>
              <a:rPr lang="en-US" sz="1400" dirty="0" err="1"/>
              <a:t>přetrvává</a:t>
            </a:r>
            <a:r>
              <a:rPr lang="en-US" sz="1400" dirty="0"/>
              <a:t> </a:t>
            </a:r>
            <a:r>
              <a:rPr lang="en-US" sz="1400" dirty="0" err="1"/>
              <a:t>předsudek</a:t>
            </a:r>
            <a:r>
              <a:rPr lang="en-US" sz="1400" dirty="0"/>
              <a:t> </a:t>
            </a:r>
            <a:r>
              <a:rPr lang="en-US" sz="1400" dirty="0" err="1"/>
              <a:t>proti</a:t>
            </a:r>
            <a:r>
              <a:rPr lang="en-US" sz="1400" dirty="0"/>
              <a:t> </a:t>
            </a:r>
            <a:r>
              <a:rPr lang="cs-CZ" sz="1400" dirty="0"/>
              <a:t>	</a:t>
            </a:r>
            <a:r>
              <a:rPr lang="en-US" sz="1400" dirty="0" err="1"/>
              <a:t>manuální</a:t>
            </a:r>
            <a:r>
              <a:rPr lang="en-US" sz="1400" dirty="0"/>
              <a:t> </a:t>
            </a:r>
            <a:r>
              <a:rPr lang="en-US" sz="1400" dirty="0" err="1"/>
              <a:t>práci</a:t>
            </a:r>
            <a:r>
              <a:rPr lang="en-US" sz="1400" dirty="0"/>
              <a:t>, </a:t>
            </a:r>
            <a:r>
              <a:rPr lang="en-US" sz="1400" dirty="0" err="1"/>
              <a:t>která</a:t>
            </a:r>
            <a:r>
              <a:rPr lang="en-US" sz="1400" dirty="0"/>
              <a:t> je </a:t>
            </a:r>
            <a:r>
              <a:rPr lang="en-US" sz="1400" dirty="0" err="1"/>
              <a:t>symbolem</a:t>
            </a:r>
            <a:r>
              <a:rPr lang="en-US" sz="1400" dirty="0"/>
              <a:t> </a:t>
            </a:r>
            <a:r>
              <a:rPr lang="en-US" sz="1400" dirty="0" err="1"/>
              <a:t>podřízeného</a:t>
            </a:r>
            <a:r>
              <a:rPr lang="en-US" sz="1400" dirty="0"/>
              <a:t> </a:t>
            </a:r>
            <a:r>
              <a:rPr lang="en-US" sz="1400" dirty="0" err="1"/>
              <a:t>postavení</a:t>
            </a:r>
            <a:r>
              <a:rPr lang="en-US" sz="1400" dirty="0"/>
              <a:t> a </a:t>
            </a:r>
            <a:r>
              <a:rPr lang="en-US" sz="1400" dirty="0" err="1"/>
              <a:t>není</a:t>
            </a:r>
            <a:r>
              <a:rPr lang="en-US" sz="1400" dirty="0"/>
              <a:t> </a:t>
            </a:r>
            <a:r>
              <a:rPr lang="en-US" sz="1400" dirty="0" err="1"/>
              <a:t>příliš</a:t>
            </a:r>
            <a:r>
              <a:rPr lang="en-US" sz="1400" dirty="0"/>
              <a:t> </a:t>
            </a:r>
            <a:r>
              <a:rPr lang="en-US" sz="1400" dirty="0" err="1"/>
              <a:t>respektována</a:t>
            </a:r>
            <a:r>
              <a:rPr lang="en-US" sz="1400" dirty="0"/>
              <a:t>)</a:t>
            </a:r>
            <a:r>
              <a:rPr lang="cs-CZ" sz="1400" dirty="0"/>
              <a:t>.</a:t>
            </a:r>
            <a:endParaRPr lang="en-US" sz="14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en-US" sz="1400" dirty="0"/>
              <a:t>„</a:t>
            </a:r>
            <a:r>
              <a:rPr lang="en-US" sz="1400" dirty="0" err="1"/>
              <a:t>šlechtici</a:t>
            </a:r>
            <a:r>
              <a:rPr lang="en-US" sz="1400" dirty="0"/>
              <a:t>“ </a:t>
            </a:r>
            <a:r>
              <a:rPr lang="en-US" sz="1400" dirty="0" err="1"/>
              <a:t>žili</a:t>
            </a:r>
            <a:r>
              <a:rPr lang="en-US" sz="1400" dirty="0"/>
              <a:t> z </a:t>
            </a:r>
            <a:r>
              <a:rPr lang="en-US" sz="1400" dirty="0" err="1"/>
              <a:t>výnosu</a:t>
            </a:r>
            <a:r>
              <a:rPr lang="en-US" sz="1400" dirty="0"/>
              <a:t> </a:t>
            </a:r>
            <a:r>
              <a:rPr lang="en-US" sz="1400" dirty="0" err="1"/>
              <a:t>pronájmů</a:t>
            </a:r>
            <a:r>
              <a:rPr lang="en-US" sz="1400" dirty="0"/>
              <a:t> a z </a:t>
            </a:r>
            <a:r>
              <a:rPr lang="en-US" sz="1400" dirty="0" err="1"/>
              <a:t>veřejných</a:t>
            </a:r>
            <a:r>
              <a:rPr lang="en-US" sz="1400" dirty="0"/>
              <a:t> </a:t>
            </a:r>
            <a:r>
              <a:rPr lang="en-US" sz="1400" dirty="0" err="1"/>
              <a:t>funkcí</a:t>
            </a:r>
            <a:r>
              <a:rPr lang="en-US" sz="14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 err="1"/>
              <a:t>Ti</a:t>
            </a:r>
            <a:r>
              <a:rPr lang="en-US" sz="1400" dirty="0"/>
              <a:t> </a:t>
            </a:r>
            <a:r>
              <a:rPr lang="en-US" sz="1400" dirty="0" err="1"/>
              <a:t>nejbohatší</a:t>
            </a:r>
            <a:r>
              <a:rPr lang="en-US" sz="1400" dirty="0"/>
              <a:t> </a:t>
            </a:r>
            <a:r>
              <a:rPr lang="en-US" sz="1400" dirty="0" err="1"/>
              <a:t>byli</a:t>
            </a:r>
            <a:r>
              <a:rPr lang="en-US" sz="1400" dirty="0"/>
              <a:t> </a:t>
            </a:r>
            <a:r>
              <a:rPr lang="en-US" sz="1400" dirty="0" err="1"/>
              <a:t>obklopeni</a:t>
            </a:r>
            <a:r>
              <a:rPr lang="en-US" sz="1400" dirty="0"/>
              <a:t> </a:t>
            </a:r>
            <a:r>
              <a:rPr lang="en-US" sz="1400" dirty="0" err="1"/>
              <a:t>příbuznými</a:t>
            </a:r>
            <a:r>
              <a:rPr lang="en-US" sz="1400" dirty="0"/>
              <a:t>, </a:t>
            </a:r>
            <a:r>
              <a:rPr lang="en-US" sz="1400" dirty="0" err="1"/>
              <a:t>sloužícími</a:t>
            </a:r>
            <a:r>
              <a:rPr lang="en-US" sz="1400" dirty="0"/>
              <a:t> a </a:t>
            </a:r>
            <a:r>
              <a:rPr lang="en-US" sz="1400" dirty="0" err="1"/>
              <a:t>dalšími</a:t>
            </a:r>
            <a:r>
              <a:rPr lang="en-US" sz="1400" dirty="0"/>
              <a:t> </a:t>
            </a:r>
            <a:r>
              <a:rPr lang="en-US" sz="1400" dirty="0" err="1"/>
              <a:t>pomocníky</a:t>
            </a:r>
            <a:r>
              <a:rPr lang="en-US" sz="1400" dirty="0"/>
              <a:t> (</a:t>
            </a:r>
            <a:r>
              <a:rPr lang="en-US" sz="1400" dirty="0" err="1"/>
              <a:t>agregados</a:t>
            </a:r>
            <a:r>
              <a:rPr lang="en-US" sz="1400" dirty="0"/>
              <a:t>)</a:t>
            </a:r>
            <a:r>
              <a:rPr lang="cs-CZ" sz="1400" dirty="0"/>
              <a:t>.</a:t>
            </a:r>
            <a:endParaRPr lang="en-US" sz="14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 err="1"/>
              <a:t>Ideálem</a:t>
            </a:r>
            <a:r>
              <a:rPr lang="en-US" sz="1400" dirty="0"/>
              <a:t> </a:t>
            </a:r>
            <a:r>
              <a:rPr lang="en-US" sz="1400" dirty="0" err="1"/>
              <a:t>místní</a:t>
            </a:r>
            <a:r>
              <a:rPr lang="en-US" sz="1400" dirty="0"/>
              <a:t> </a:t>
            </a:r>
            <a:r>
              <a:rPr lang="en-US" sz="1400" dirty="0" err="1"/>
              <a:t>aristokracie</a:t>
            </a:r>
            <a:r>
              <a:rPr lang="en-US" sz="1400" dirty="0"/>
              <a:t> </a:t>
            </a:r>
            <a:r>
              <a:rPr lang="en-US" sz="1400" dirty="0" err="1"/>
              <a:t>byl</a:t>
            </a:r>
            <a:r>
              <a:rPr lang="en-US" sz="1400" dirty="0"/>
              <a:t> </a:t>
            </a:r>
            <a:r>
              <a:rPr lang="en-US" sz="1400" dirty="0" err="1"/>
              <a:t>kapitál</a:t>
            </a:r>
            <a:r>
              <a:rPr lang="en-US" sz="1400" dirty="0"/>
              <a:t>, </a:t>
            </a:r>
            <a:r>
              <a:rPr lang="en-US" sz="1400" dirty="0" err="1"/>
              <a:t>vlastnění</a:t>
            </a:r>
            <a:r>
              <a:rPr lang="en-US" sz="1400" dirty="0"/>
              <a:t> </a:t>
            </a:r>
            <a:r>
              <a:rPr lang="en-US" sz="1400" dirty="0" err="1"/>
              <a:t>rozsáhlých</a:t>
            </a:r>
            <a:r>
              <a:rPr lang="en-US" sz="1400" dirty="0"/>
              <a:t> </a:t>
            </a:r>
            <a:r>
              <a:rPr lang="en-US" sz="1400" dirty="0" err="1"/>
              <a:t>pozemků</a:t>
            </a:r>
            <a:r>
              <a:rPr lang="en-US" sz="1400" dirty="0"/>
              <a:t> a </a:t>
            </a:r>
            <a:r>
              <a:rPr lang="en-US" sz="1400" dirty="0" err="1"/>
              <a:t>spousty</a:t>
            </a:r>
            <a:r>
              <a:rPr lang="en-US" sz="1400" dirty="0"/>
              <a:t> </a:t>
            </a:r>
            <a:r>
              <a:rPr lang="en-US" sz="1400" dirty="0" err="1"/>
              <a:t>otroků</a:t>
            </a:r>
            <a:r>
              <a:rPr lang="en-US" sz="1400" dirty="0"/>
              <a:t>, </a:t>
            </a:r>
            <a:r>
              <a:rPr lang="en-US" sz="1400" dirty="0" err="1"/>
              <a:t>autorita</a:t>
            </a:r>
            <a:r>
              <a:rPr lang="en-US" sz="1400" dirty="0"/>
              <a:t>, </a:t>
            </a:r>
            <a:r>
              <a:rPr lang="en-US" sz="1400" dirty="0" err="1"/>
              <a:t>politická</a:t>
            </a:r>
            <a:r>
              <a:rPr lang="en-US" sz="1400" dirty="0"/>
              <a:t> </a:t>
            </a:r>
            <a:r>
              <a:rPr lang="en-US" sz="1400" dirty="0" err="1"/>
              <a:t>kariéra</a:t>
            </a:r>
            <a:r>
              <a:rPr lang="en-US" sz="1400" dirty="0"/>
              <a:t> a </a:t>
            </a:r>
            <a:r>
              <a:rPr lang="en-US" sz="1400" dirty="0" err="1"/>
              <a:t>být</a:t>
            </a:r>
            <a:r>
              <a:rPr lang="en-US" sz="1400" dirty="0"/>
              <a:t> </a:t>
            </a:r>
            <a:r>
              <a:rPr lang="en-US" sz="1400" dirty="0" err="1"/>
              <a:t>hlavou</a:t>
            </a:r>
            <a:r>
              <a:rPr lang="en-US" sz="1400" dirty="0"/>
              <a:t> </a:t>
            </a:r>
            <a:r>
              <a:rPr lang="en-US" sz="1400" dirty="0" err="1"/>
              <a:t>velké</a:t>
            </a:r>
            <a:r>
              <a:rPr lang="en-US" sz="1400" dirty="0"/>
              <a:t> </a:t>
            </a:r>
            <a:r>
              <a:rPr lang="cs-CZ" sz="1400" dirty="0"/>
              <a:t>	</a:t>
            </a:r>
            <a:r>
              <a:rPr lang="en-US" sz="1400" dirty="0" err="1"/>
              <a:t>rodiny</a:t>
            </a:r>
            <a:r>
              <a:rPr lang="en-US" sz="1400" dirty="0"/>
              <a:t> – </a:t>
            </a:r>
            <a:r>
              <a:rPr lang="en-US" sz="1400" dirty="0" err="1"/>
              <a:t>takto</a:t>
            </a:r>
            <a:r>
              <a:rPr lang="en-US" sz="1400" dirty="0"/>
              <a:t> se </a:t>
            </a:r>
            <a:r>
              <a:rPr lang="cs-CZ" sz="1400" dirty="0"/>
              <a:t>utvářel </a:t>
            </a:r>
            <a:r>
              <a:rPr lang="cs-CZ" sz="1400" b="1" dirty="0"/>
              <a:t>systém společenských</a:t>
            </a:r>
            <a:r>
              <a:rPr lang="en-US" sz="1400" b="1" dirty="0"/>
              <a:t> </a:t>
            </a:r>
            <a:r>
              <a:rPr lang="en-US" sz="1400" b="1" dirty="0" err="1"/>
              <a:t>hodnot</a:t>
            </a:r>
            <a:r>
              <a:rPr lang="en-US" sz="1400" b="1" dirty="0"/>
              <a:t> v </a:t>
            </a:r>
            <a:r>
              <a:rPr lang="en-US" sz="1400" b="1" dirty="0" err="1"/>
              <a:t>kolonii</a:t>
            </a:r>
            <a:endParaRPr lang="en-US" sz="1400" b="1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400" dirty="0"/>
              <a:t>	- </a:t>
            </a:r>
            <a:r>
              <a:rPr lang="en-US" sz="1400" dirty="0" err="1"/>
              <a:t>tento</a:t>
            </a:r>
            <a:r>
              <a:rPr lang="en-US" sz="1400" dirty="0"/>
              <a:t> model </a:t>
            </a:r>
            <a:r>
              <a:rPr lang="en-US" sz="1400" dirty="0" err="1"/>
              <a:t>vládl</a:t>
            </a:r>
            <a:r>
              <a:rPr lang="en-US" sz="1400" dirty="0"/>
              <a:t> </a:t>
            </a:r>
            <a:r>
              <a:rPr lang="en-US" sz="1400" dirty="0" err="1"/>
              <a:t>celému</a:t>
            </a:r>
            <a:r>
              <a:rPr lang="en-US" sz="1400" dirty="0"/>
              <a:t> </a:t>
            </a:r>
            <a:r>
              <a:rPr lang="en-US" sz="1400" dirty="0" err="1"/>
              <a:t>období</a:t>
            </a:r>
            <a:r>
              <a:rPr lang="en-US" sz="1400" dirty="0"/>
              <a:t>, v </a:t>
            </a:r>
            <a:r>
              <a:rPr lang="en-US" sz="1400" dirty="0" err="1"/>
              <a:t>němž</a:t>
            </a:r>
            <a:r>
              <a:rPr lang="en-US" sz="1400" dirty="0"/>
              <a:t> </a:t>
            </a:r>
            <a:r>
              <a:rPr lang="en-US" sz="1400" dirty="0" err="1"/>
              <a:t>dominovaly</a:t>
            </a:r>
            <a:r>
              <a:rPr lang="en-US" sz="1400" dirty="0"/>
              <a:t> </a:t>
            </a:r>
            <a:r>
              <a:rPr lang="en-US" sz="1400" dirty="0" err="1"/>
              <a:t>cukrové</a:t>
            </a:r>
            <a:r>
              <a:rPr lang="en-US" sz="1400" dirty="0"/>
              <a:t> </a:t>
            </a:r>
            <a:r>
              <a:rPr lang="en-US" sz="1400" dirty="0" err="1"/>
              <a:t>plantáže</a:t>
            </a:r>
            <a:r>
              <a:rPr lang="en-US" sz="1400" dirty="0"/>
              <a:t> </a:t>
            </a:r>
            <a:r>
              <a:rPr lang="cs-CZ" sz="1400" dirty="0"/>
              <a:t>- </a:t>
            </a:r>
            <a:r>
              <a:rPr lang="en-US" sz="1400" dirty="0"/>
              <a:t> </a:t>
            </a:r>
            <a:r>
              <a:rPr lang="en-US" sz="1400" dirty="0" err="1"/>
              <a:t>vytvořila</a:t>
            </a:r>
            <a:r>
              <a:rPr lang="en-US" sz="1400" dirty="0"/>
              <a:t> se </a:t>
            </a:r>
            <a:r>
              <a:rPr lang="en-US" sz="1400" dirty="0" err="1"/>
              <a:t>tak</a:t>
            </a:r>
            <a:r>
              <a:rPr lang="en-US" sz="1400" dirty="0"/>
              <a:t> </a:t>
            </a:r>
            <a:r>
              <a:rPr lang="en-US" sz="1400" b="1" dirty="0" err="1"/>
              <a:t>patriarchální</a:t>
            </a:r>
            <a:r>
              <a:rPr lang="en-US" sz="1400" b="1" dirty="0"/>
              <a:t> </a:t>
            </a:r>
            <a:r>
              <a:rPr lang="en-US" sz="1400" b="1" dirty="0" err="1"/>
              <a:t>společnost</a:t>
            </a:r>
            <a:r>
              <a:rPr lang="en-US" sz="1400" b="1" dirty="0"/>
              <a:t> se</a:t>
            </a:r>
            <a:r>
              <a:rPr lang="en-US" sz="1400" dirty="0"/>
              <a:t> </a:t>
            </a:r>
            <a:r>
              <a:rPr lang="cs-CZ" sz="1400" dirty="0"/>
              <a:t>	</a:t>
            </a:r>
            <a:r>
              <a:rPr lang="en-US" sz="1400" b="1" dirty="0" err="1"/>
              <a:t>široce</a:t>
            </a:r>
            <a:r>
              <a:rPr lang="en-US" sz="1400" b="1" dirty="0"/>
              <a:t> </a:t>
            </a:r>
            <a:r>
              <a:rPr lang="en-US" sz="1400" b="1" dirty="0" err="1"/>
              <a:t>pojatou</a:t>
            </a:r>
            <a:r>
              <a:rPr lang="en-US" sz="1400" b="1" dirty="0"/>
              <a:t> </a:t>
            </a:r>
            <a:r>
              <a:rPr lang="en-US" sz="1400" b="1" dirty="0" err="1"/>
              <a:t>rodinou</a:t>
            </a:r>
            <a:r>
              <a:rPr lang="en-US" sz="1400" dirty="0"/>
              <a:t>, do </a:t>
            </a:r>
            <a:r>
              <a:rPr lang="en-US" sz="1400" dirty="0" err="1"/>
              <a:t>níž</a:t>
            </a:r>
            <a:r>
              <a:rPr lang="en-US" sz="1400" dirty="0"/>
              <a:t> </a:t>
            </a:r>
            <a:r>
              <a:rPr lang="en-US" sz="1400" dirty="0" err="1"/>
              <a:t>kromě</a:t>
            </a:r>
            <a:r>
              <a:rPr lang="en-US" sz="1400" dirty="0"/>
              <a:t> </a:t>
            </a:r>
            <a:r>
              <a:rPr lang="en-US" sz="1400" dirty="0" err="1"/>
              <a:t>biologické</a:t>
            </a:r>
            <a:r>
              <a:rPr lang="en-US" sz="1400" dirty="0"/>
              <a:t> </a:t>
            </a:r>
            <a:r>
              <a:rPr lang="en-US" sz="1400" dirty="0" err="1"/>
              <a:t>rodiny</a:t>
            </a:r>
            <a:r>
              <a:rPr lang="en-US" sz="1400" dirty="0"/>
              <a:t> </a:t>
            </a:r>
            <a:r>
              <a:rPr lang="en-US" sz="1400" dirty="0" err="1"/>
              <a:t>náleželi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všichni</a:t>
            </a:r>
            <a:r>
              <a:rPr lang="en-US" sz="1400" dirty="0"/>
              <a:t> </a:t>
            </a:r>
            <a:r>
              <a:rPr lang="en-US" sz="1400" dirty="0" err="1"/>
              <a:t>pomocníci</a:t>
            </a:r>
            <a:r>
              <a:rPr lang="en-US" sz="1400" dirty="0"/>
              <a:t>, </a:t>
            </a:r>
            <a:r>
              <a:rPr lang="en-US" sz="1400" dirty="0" err="1"/>
              <a:t>vzdálení</a:t>
            </a:r>
            <a:r>
              <a:rPr lang="en-US" sz="1400" dirty="0"/>
              <a:t> </a:t>
            </a:r>
            <a:r>
              <a:rPr lang="en-US" sz="1400" dirty="0" err="1"/>
              <a:t>členové</a:t>
            </a:r>
            <a:r>
              <a:rPr lang="en-US" sz="1400" dirty="0"/>
              <a:t> </a:t>
            </a:r>
            <a:r>
              <a:rPr lang="en-US" sz="1400" dirty="0" err="1"/>
              <a:t>rodiny</a:t>
            </a:r>
            <a:r>
              <a:rPr lang="en-US" sz="1400" dirty="0"/>
              <a:t>, </a:t>
            </a:r>
            <a:r>
              <a:rPr lang="en-US" sz="1400" dirty="0" err="1"/>
              <a:t>sloužící</a:t>
            </a:r>
            <a:r>
              <a:rPr lang="en-US" sz="1400" dirty="0"/>
              <a:t> a </a:t>
            </a:r>
            <a:r>
              <a:rPr lang="cs-CZ" sz="1400" dirty="0"/>
              <a:t>	</a:t>
            </a:r>
            <a:r>
              <a:rPr lang="en-US" sz="1400" dirty="0" err="1"/>
              <a:t>otroci</a:t>
            </a:r>
            <a:r>
              <a:rPr lang="en-US" sz="14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Je </a:t>
            </a:r>
            <a:r>
              <a:rPr lang="en-US" sz="1400" dirty="0" err="1"/>
              <a:t>rovněž</a:t>
            </a:r>
            <a:r>
              <a:rPr lang="en-US" sz="1400" dirty="0"/>
              <a:t> </a:t>
            </a:r>
            <a:r>
              <a:rPr lang="en-US" sz="1400" dirty="0" err="1"/>
              <a:t>zajímavým</a:t>
            </a:r>
            <a:r>
              <a:rPr lang="en-US" sz="1400" dirty="0"/>
              <a:t> </a:t>
            </a:r>
            <a:r>
              <a:rPr lang="en-US" sz="1400" dirty="0" err="1"/>
              <a:t>fenoménem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</a:t>
            </a:r>
            <a:r>
              <a:rPr lang="en-US" sz="1400" dirty="0" err="1"/>
              <a:t>velká</a:t>
            </a:r>
            <a:r>
              <a:rPr lang="en-US" sz="1400" dirty="0"/>
              <a:t> </a:t>
            </a:r>
            <a:r>
              <a:rPr lang="en-US" sz="1400" dirty="0" err="1"/>
              <a:t>část</a:t>
            </a:r>
            <a:r>
              <a:rPr lang="en-US" sz="1400" dirty="0"/>
              <a:t> „</a:t>
            </a:r>
            <a:r>
              <a:rPr lang="en-US" sz="1400" dirty="0" err="1"/>
              <a:t>pánů</a:t>
            </a:r>
            <a:r>
              <a:rPr lang="en-US" sz="1400" dirty="0"/>
              <a:t>“ </a:t>
            </a:r>
            <a:r>
              <a:rPr lang="en-US" sz="1400" dirty="0" err="1"/>
              <a:t>byla</a:t>
            </a:r>
            <a:r>
              <a:rPr lang="en-US" sz="1400" dirty="0"/>
              <a:t> </a:t>
            </a:r>
            <a:r>
              <a:rPr lang="en-US" sz="1400" dirty="0" err="1"/>
              <a:t>tvořena</a:t>
            </a:r>
            <a:r>
              <a:rPr lang="en-US" sz="1400" dirty="0"/>
              <a:t> </a:t>
            </a:r>
            <a:r>
              <a:rPr lang="en-US" sz="1400" dirty="0" err="1"/>
              <a:t>novými</a:t>
            </a:r>
            <a:r>
              <a:rPr lang="en-US" sz="1400" dirty="0"/>
              <a:t> </a:t>
            </a:r>
            <a:r>
              <a:rPr lang="en-US" sz="1400" dirty="0" err="1"/>
              <a:t>křesťany</a:t>
            </a:r>
            <a:r>
              <a:rPr lang="en-US" sz="1400" dirty="0"/>
              <a:t> (</a:t>
            </a:r>
            <a:r>
              <a:rPr lang="en-US" sz="1400" dirty="0" err="1"/>
              <a:t>židy</a:t>
            </a:r>
            <a:r>
              <a:rPr lang="en-US" sz="1400" dirty="0"/>
              <a:t>), </a:t>
            </a:r>
            <a:r>
              <a:rPr lang="en-US" sz="1400" dirty="0" err="1"/>
              <a:t>kteří</a:t>
            </a:r>
            <a:r>
              <a:rPr lang="en-US" sz="1400" dirty="0"/>
              <a:t> </a:t>
            </a:r>
            <a:r>
              <a:rPr lang="en-US" sz="1400" dirty="0" err="1"/>
              <a:t>byli</a:t>
            </a:r>
            <a:r>
              <a:rPr lang="en-US" sz="1400" dirty="0"/>
              <a:t> </a:t>
            </a:r>
            <a:r>
              <a:rPr lang="en-US" sz="1400" dirty="0" err="1"/>
              <a:t>potomky</a:t>
            </a:r>
            <a:r>
              <a:rPr lang="en-US" sz="1400" dirty="0"/>
              <a:t> </a:t>
            </a:r>
            <a:r>
              <a:rPr lang="en-US" sz="1400" dirty="0" err="1"/>
              <a:t>obchodníků</a:t>
            </a:r>
            <a:r>
              <a:rPr lang="en-US" sz="1400" dirty="0"/>
              <a:t> a </a:t>
            </a:r>
            <a:r>
              <a:rPr lang="en-US" sz="1400" dirty="0" err="1"/>
              <a:t>přistěhovalců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22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E8C15AF-632C-4040-ADF4-16C5A56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743053-9157-476F-889B-441EA808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 err="1"/>
              <a:t>Přestože</a:t>
            </a:r>
            <a:r>
              <a:rPr lang="en-US" sz="1400" dirty="0"/>
              <a:t> se </a:t>
            </a:r>
            <a:r>
              <a:rPr lang="en-US" sz="1400" dirty="0" err="1"/>
              <a:t>třtina</a:t>
            </a:r>
            <a:r>
              <a:rPr lang="en-US" sz="1400" dirty="0"/>
              <a:t> </a:t>
            </a:r>
            <a:r>
              <a:rPr lang="en-US" sz="1400" dirty="0" err="1"/>
              <a:t>pěstovala</a:t>
            </a:r>
            <a:r>
              <a:rPr lang="en-US" sz="1400" dirty="0"/>
              <a:t> v </a:t>
            </a:r>
            <a:r>
              <a:rPr lang="en-US" sz="1400" dirty="0" err="1"/>
              <a:t>portugalských</a:t>
            </a:r>
            <a:r>
              <a:rPr lang="en-US" sz="1400" dirty="0"/>
              <a:t> </a:t>
            </a:r>
            <a:r>
              <a:rPr lang="en-US" sz="1400" dirty="0" err="1"/>
              <a:t>koloniích</a:t>
            </a:r>
            <a:r>
              <a:rPr lang="en-US" sz="1400" dirty="0"/>
              <a:t>, </a:t>
            </a:r>
            <a:r>
              <a:rPr lang="en-US" sz="1400" dirty="0" err="1"/>
              <a:t>samotnému</a:t>
            </a:r>
            <a:r>
              <a:rPr lang="en-US" sz="1400" dirty="0"/>
              <a:t> </a:t>
            </a:r>
            <a:r>
              <a:rPr lang="en-US" sz="1400" dirty="0" err="1"/>
              <a:t>obchodování</a:t>
            </a:r>
            <a:r>
              <a:rPr lang="en-US" sz="1400" dirty="0"/>
              <a:t> s </a:t>
            </a:r>
            <a:r>
              <a:rPr lang="en-US" sz="1400" dirty="0" err="1"/>
              <a:t>tamním</a:t>
            </a:r>
            <a:r>
              <a:rPr lang="en-US" sz="1400" dirty="0"/>
              <a:t> </a:t>
            </a:r>
            <a:r>
              <a:rPr lang="en-US" sz="1400" dirty="0" err="1"/>
              <a:t>cukrem</a:t>
            </a:r>
            <a:r>
              <a:rPr lang="en-US" sz="1400" dirty="0"/>
              <a:t> </a:t>
            </a:r>
            <a:r>
              <a:rPr lang="en-US" sz="1400" dirty="0" err="1"/>
              <a:t>vévodili</a:t>
            </a:r>
            <a:r>
              <a:rPr lang="en-US" sz="1400" dirty="0"/>
              <a:t> </a:t>
            </a:r>
            <a:r>
              <a:rPr lang="en-US" sz="1400" dirty="0" err="1"/>
              <a:t>Janované</a:t>
            </a:r>
            <a:r>
              <a:rPr lang="en-US" sz="1400" dirty="0"/>
              <a:t> a </a:t>
            </a:r>
            <a:r>
              <a:rPr lang="en-US" sz="1400" dirty="0" err="1"/>
              <a:t>Benátčané</a:t>
            </a:r>
            <a:r>
              <a:rPr lang="en-US" sz="14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Po </a:t>
            </a:r>
            <a:r>
              <a:rPr lang="en-US" sz="1400" dirty="0" err="1"/>
              <a:t>roce</a:t>
            </a:r>
            <a:r>
              <a:rPr lang="en-US" sz="1400" dirty="0"/>
              <a:t> 1472 </a:t>
            </a:r>
            <a:r>
              <a:rPr lang="en-US" sz="1400" b="1" dirty="0" err="1"/>
              <a:t>obchodování</a:t>
            </a:r>
            <a:r>
              <a:rPr lang="en-US" sz="1400" b="1" dirty="0"/>
              <a:t> s </a:t>
            </a:r>
            <a:r>
              <a:rPr lang="en-US" sz="1400" b="1" dirty="0" err="1"/>
              <a:t>portugalským</a:t>
            </a:r>
            <a:r>
              <a:rPr lang="en-US" sz="1400" b="1" dirty="0"/>
              <a:t> </a:t>
            </a:r>
            <a:r>
              <a:rPr lang="en-US" sz="1400" b="1" dirty="0" err="1"/>
              <a:t>cukrem</a:t>
            </a:r>
            <a:r>
              <a:rPr lang="en-US" sz="1400" b="1" dirty="0"/>
              <a:t> </a:t>
            </a:r>
            <a:r>
              <a:rPr lang="en-US" sz="1400" b="1" dirty="0" err="1"/>
              <a:t>přešlo</a:t>
            </a:r>
            <a:r>
              <a:rPr lang="en-US" sz="1400" b="1" dirty="0"/>
              <a:t> do </a:t>
            </a:r>
            <a:r>
              <a:rPr lang="en-US" sz="1400" b="1" dirty="0" err="1"/>
              <a:t>rukou</a:t>
            </a:r>
            <a:r>
              <a:rPr lang="en-US" sz="1400" b="1" dirty="0"/>
              <a:t> </a:t>
            </a:r>
            <a:r>
              <a:rPr lang="en-US" sz="1400" b="1" dirty="0" err="1"/>
              <a:t>holandských</a:t>
            </a:r>
            <a:r>
              <a:rPr lang="en-US" sz="1400" b="1" dirty="0"/>
              <a:t> </a:t>
            </a:r>
            <a:r>
              <a:rPr lang="en-US" sz="1400" b="1" dirty="0" err="1"/>
              <a:t>společností</a:t>
            </a:r>
            <a:r>
              <a:rPr lang="en-US" sz="1400" b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Holandsko</a:t>
            </a:r>
            <a:r>
              <a:rPr lang="en-US" sz="1400" dirty="0"/>
              <a:t> </a:t>
            </a:r>
            <a:r>
              <a:rPr lang="en-US" sz="1400" dirty="0" err="1"/>
              <a:t>bylo</a:t>
            </a:r>
            <a:r>
              <a:rPr lang="en-US" sz="1400" dirty="0"/>
              <a:t> pro </a:t>
            </a:r>
            <a:r>
              <a:rPr lang="en-US" sz="1400" dirty="0" err="1"/>
              <a:t>Portugalsko</a:t>
            </a:r>
            <a:r>
              <a:rPr lang="en-US" sz="1400" dirty="0"/>
              <a:t> v </a:t>
            </a:r>
            <a:r>
              <a:rPr lang="en-US" sz="1400" dirty="0" err="1"/>
              <a:t>té</a:t>
            </a:r>
            <a:r>
              <a:rPr lang="en-US" sz="1400" dirty="0"/>
              <a:t> </a:t>
            </a:r>
            <a:r>
              <a:rPr lang="en-US" sz="1400" dirty="0" err="1"/>
              <a:t>době</a:t>
            </a:r>
            <a:r>
              <a:rPr lang="en-US" sz="1400" dirty="0"/>
              <a:t> </a:t>
            </a:r>
            <a:r>
              <a:rPr lang="en-US" sz="1400" dirty="0" err="1"/>
              <a:t>zásadním</a:t>
            </a:r>
            <a:r>
              <a:rPr lang="en-US" sz="1400" dirty="0"/>
              <a:t> </a:t>
            </a:r>
            <a:r>
              <a:rPr lang="en-US" sz="1400" dirty="0" err="1"/>
              <a:t>obchodním</a:t>
            </a:r>
            <a:r>
              <a:rPr lang="en-US" sz="1400" dirty="0"/>
              <a:t> </a:t>
            </a:r>
            <a:r>
              <a:rPr lang="en-US" sz="1400" dirty="0" err="1"/>
              <a:t>partnerem</a:t>
            </a:r>
            <a:r>
              <a:rPr lang="en-US" sz="1400" dirty="0"/>
              <a:t>,  se </a:t>
            </a:r>
            <a:r>
              <a:rPr lang="en-US" sz="1400" dirty="0" err="1"/>
              <a:t>kterým</a:t>
            </a:r>
            <a:r>
              <a:rPr lang="en-US" sz="1400" dirty="0"/>
              <a:t> </a:t>
            </a:r>
            <a:r>
              <a:rPr lang="en-US" sz="1400" dirty="0" err="1"/>
              <a:t>směňovalo</a:t>
            </a:r>
            <a:r>
              <a:rPr lang="en-US" sz="1400" dirty="0"/>
              <a:t> </a:t>
            </a:r>
            <a:r>
              <a:rPr lang="en-US" sz="1400" dirty="0" err="1"/>
              <a:t>produkty</a:t>
            </a:r>
            <a:r>
              <a:rPr lang="en-US" sz="1400" dirty="0"/>
              <a:t> ze </a:t>
            </a:r>
            <a:r>
              <a:rPr lang="en-US" sz="1400" dirty="0" err="1"/>
              <a:t>severu</a:t>
            </a:r>
            <a:r>
              <a:rPr lang="en-US" sz="1400" dirty="0"/>
              <a:t> </a:t>
            </a:r>
            <a:r>
              <a:rPr lang="en-US" sz="1400" dirty="0" err="1"/>
              <a:t>Evropy</a:t>
            </a:r>
            <a:r>
              <a:rPr lang="en-US" sz="1400" dirty="0"/>
              <a:t> (</a:t>
            </a:r>
            <a:r>
              <a:rPr lang="en-US" sz="1400" dirty="0" err="1"/>
              <a:t>obilí</a:t>
            </a:r>
            <a:r>
              <a:rPr lang="en-US" sz="1400" dirty="0"/>
              <a:t>, </a:t>
            </a:r>
            <a:r>
              <a:rPr lang="en-US" sz="1400" dirty="0" err="1"/>
              <a:t>dřevo</a:t>
            </a:r>
            <a:r>
              <a:rPr lang="en-US" sz="1400" dirty="0"/>
              <a:t>, </a:t>
            </a:r>
            <a:r>
              <a:rPr lang="en-US" sz="1400" dirty="0" err="1"/>
              <a:t>kovy</a:t>
            </a:r>
            <a:r>
              <a:rPr lang="en-US" sz="1400" dirty="0"/>
              <a:t>, </a:t>
            </a:r>
            <a:r>
              <a:rPr lang="en-US" sz="1400" dirty="0" err="1"/>
              <a:t>ryby</a:t>
            </a:r>
            <a:r>
              <a:rPr lang="en-US" sz="1400" dirty="0"/>
              <a:t>, </a:t>
            </a:r>
            <a:r>
              <a:rPr lang="en-US" sz="1400" dirty="0" err="1"/>
              <a:t>máslo</a:t>
            </a:r>
            <a:r>
              <a:rPr lang="cs-CZ" sz="1400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sýry</a:t>
            </a:r>
            <a:r>
              <a:rPr lang="en-US" sz="1400" dirty="0"/>
              <a:t>… za </a:t>
            </a:r>
            <a:r>
              <a:rPr lang="en-US" sz="1400" dirty="0" err="1"/>
              <a:t>domácí</a:t>
            </a:r>
            <a:r>
              <a:rPr lang="en-US" sz="1400" dirty="0"/>
              <a:t> </a:t>
            </a:r>
            <a:r>
              <a:rPr lang="en-US" sz="1400" dirty="0" err="1"/>
              <a:t>hrubou</a:t>
            </a:r>
            <a:r>
              <a:rPr lang="en-US" sz="1400" dirty="0"/>
              <a:t> </a:t>
            </a:r>
            <a:r>
              <a:rPr lang="en-US" sz="1400" dirty="0" err="1"/>
              <a:t>sůl</a:t>
            </a:r>
            <a:r>
              <a:rPr lang="en-US" sz="1400" dirty="0"/>
              <a:t>, </a:t>
            </a:r>
            <a:r>
              <a:rPr lang="en-US" sz="1400" dirty="0" err="1"/>
              <a:t>víno</a:t>
            </a:r>
            <a:r>
              <a:rPr lang="en-US" sz="1400" dirty="0"/>
              <a:t>, </a:t>
            </a:r>
            <a:r>
              <a:rPr lang="en-US" sz="1400" dirty="0" err="1"/>
              <a:t>koření</a:t>
            </a:r>
            <a:r>
              <a:rPr lang="en-US" sz="1400" dirty="0"/>
              <a:t> a </a:t>
            </a:r>
            <a:r>
              <a:rPr lang="en-US" sz="1400" dirty="0" err="1"/>
              <a:t>přírodní</a:t>
            </a:r>
            <a:r>
              <a:rPr lang="en-US" sz="1400" dirty="0"/>
              <a:t> </a:t>
            </a:r>
            <a:r>
              <a:rPr lang="en-US" sz="1400" dirty="0" err="1"/>
              <a:t>léčiva</a:t>
            </a:r>
            <a:r>
              <a:rPr lang="en-US" sz="1400" dirty="0"/>
              <a:t> z </a:t>
            </a:r>
            <a:r>
              <a:rPr lang="en-US" sz="1400" dirty="0" err="1"/>
              <a:t>východní</a:t>
            </a:r>
            <a:r>
              <a:rPr lang="en-US" sz="1400" dirty="0"/>
              <a:t> Afriky – </a:t>
            </a:r>
            <a:r>
              <a:rPr lang="en-US" sz="1400" dirty="0" err="1"/>
              <a:t>později</a:t>
            </a:r>
            <a:r>
              <a:rPr lang="en-US" sz="1400" dirty="0"/>
              <a:t> </a:t>
            </a:r>
            <a:r>
              <a:rPr lang="en-US" sz="1400" dirty="0" err="1"/>
              <a:t>dřevo</a:t>
            </a:r>
            <a:r>
              <a:rPr lang="en-US" sz="1400" dirty="0"/>
              <a:t> a </a:t>
            </a:r>
            <a:r>
              <a:rPr lang="en-US" sz="1400" dirty="0" err="1"/>
              <a:t>cukr</a:t>
            </a:r>
            <a:r>
              <a:rPr lang="en-US" sz="1400" dirty="0"/>
              <a:t> z </a:t>
            </a:r>
            <a:r>
              <a:rPr lang="en-US" sz="1400" dirty="0" err="1"/>
              <a:t>Brazílie</a:t>
            </a:r>
            <a:r>
              <a:rPr lang="en-US" sz="1400" dirty="0"/>
              <a:t>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	– </a:t>
            </a:r>
            <a:r>
              <a:rPr lang="en-US" sz="1400" dirty="0" err="1"/>
              <a:t>přestože</a:t>
            </a:r>
            <a:r>
              <a:rPr lang="en-US" sz="1400" dirty="0"/>
              <a:t> </a:t>
            </a:r>
            <a:r>
              <a:rPr lang="en-US" sz="1400" dirty="0" err="1"/>
              <a:t>musely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</a:t>
            </a:r>
            <a:r>
              <a:rPr lang="en-US" sz="1400" dirty="0" err="1"/>
              <a:t>tyto</a:t>
            </a:r>
            <a:r>
              <a:rPr lang="en-US" sz="1400" dirty="0"/>
              <a:t> </a:t>
            </a:r>
            <a:r>
              <a:rPr lang="en-US" sz="1400" dirty="0" err="1"/>
              <a:t>obchodní</a:t>
            </a:r>
            <a:r>
              <a:rPr lang="en-US" sz="1400" dirty="0"/>
              <a:t> </a:t>
            </a:r>
            <a:r>
              <a:rPr lang="en-US" sz="1400" dirty="0" err="1"/>
              <a:t>styky</a:t>
            </a:r>
            <a:r>
              <a:rPr lang="en-US" sz="1400" dirty="0"/>
              <a:t> </a:t>
            </a:r>
            <a:r>
              <a:rPr lang="en-US" sz="1400" dirty="0" err="1"/>
              <a:t>několikrát</a:t>
            </a:r>
            <a:r>
              <a:rPr lang="en-US" sz="1400" dirty="0"/>
              <a:t> </a:t>
            </a:r>
            <a:r>
              <a:rPr lang="en-US" sz="1400" dirty="0" err="1"/>
              <a:t>přerušeny</a:t>
            </a:r>
            <a:r>
              <a:rPr lang="en-US" sz="1400" dirty="0"/>
              <a:t> </a:t>
            </a:r>
            <a:r>
              <a:rPr lang="en-US" sz="1400" dirty="0" err="1"/>
              <a:t>během</a:t>
            </a:r>
            <a:r>
              <a:rPr lang="en-US" sz="1400" dirty="0"/>
              <a:t> </a:t>
            </a:r>
            <a:r>
              <a:rPr lang="en-US" sz="1400" dirty="0" err="1"/>
              <a:t>unie</a:t>
            </a:r>
            <a:r>
              <a:rPr lang="en-US" sz="1400" dirty="0"/>
              <a:t> </a:t>
            </a:r>
            <a:r>
              <a:rPr lang="en-US" sz="1400" dirty="0" err="1"/>
              <a:t>Portugalska</a:t>
            </a:r>
            <a:r>
              <a:rPr lang="en-US" sz="1400" dirty="0"/>
              <a:t> se </a:t>
            </a:r>
            <a:r>
              <a:rPr lang="en-US" sz="1400" dirty="0" err="1"/>
              <a:t>Španělskem</a:t>
            </a:r>
            <a:r>
              <a:rPr lang="en-US" sz="1400" dirty="0"/>
              <a:t> </a:t>
            </a:r>
            <a:r>
              <a:rPr lang="cs-CZ" sz="1400" dirty="0"/>
              <a:t>	</a:t>
            </a:r>
            <a:r>
              <a:rPr lang="en-US" sz="1400" dirty="0"/>
              <a:t>(1580-1640</a:t>
            </a:r>
            <a:r>
              <a:rPr lang="cs-CZ" sz="1400" dirty="0"/>
              <a:t> -</a:t>
            </a:r>
            <a:r>
              <a:rPr lang="en-US" sz="1400" dirty="0"/>
              <a:t> </a:t>
            </a:r>
            <a:r>
              <a:rPr lang="en-US" sz="1400" dirty="0" err="1"/>
              <a:t>Španělsko</a:t>
            </a:r>
            <a:r>
              <a:rPr lang="en-US" sz="1400" dirty="0"/>
              <a:t> a </a:t>
            </a:r>
            <a:r>
              <a:rPr lang="en-US" sz="1400" dirty="0" err="1"/>
              <a:t>Holandsko</a:t>
            </a:r>
            <a:r>
              <a:rPr lang="en-US" sz="1400" dirty="0"/>
              <a:t> </a:t>
            </a:r>
            <a:r>
              <a:rPr lang="en-US" sz="1400" dirty="0" err="1"/>
              <a:t>spolu</a:t>
            </a:r>
            <a:r>
              <a:rPr lang="en-US" sz="1400" dirty="0"/>
              <a:t> </a:t>
            </a:r>
            <a:r>
              <a:rPr lang="en-US" sz="1400" dirty="0" err="1"/>
              <a:t>byly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válce</a:t>
            </a:r>
            <a:r>
              <a:rPr lang="cs-CZ" sz="1400" dirty="0"/>
              <a:t>)</a:t>
            </a:r>
            <a:r>
              <a:rPr lang="en-US" sz="1400" dirty="0"/>
              <a:t> </a:t>
            </a:r>
            <a:r>
              <a:rPr lang="en-US" sz="1400" dirty="0" err="1"/>
              <a:t>nikdy</a:t>
            </a:r>
            <a:r>
              <a:rPr lang="en-US" sz="1400" dirty="0"/>
              <a:t> </a:t>
            </a:r>
            <a:r>
              <a:rPr lang="en-US" sz="1400" dirty="0" err="1"/>
              <a:t>neustaly</a:t>
            </a:r>
            <a:r>
              <a:rPr lang="en-US" sz="1400" dirty="0"/>
              <a:t> </a:t>
            </a:r>
            <a:r>
              <a:rPr lang="en-US" sz="1400" dirty="0" err="1"/>
              <a:t>docela</a:t>
            </a:r>
            <a:r>
              <a:rPr lang="en-US" sz="14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/>
              <a:t>Z</a:t>
            </a:r>
            <a:r>
              <a:rPr lang="en-US" sz="1400" dirty="0"/>
              <a:t> </a:t>
            </a:r>
            <a:r>
              <a:rPr lang="en-US" sz="1400" dirty="0" err="1"/>
              <a:t>Madeiry</a:t>
            </a:r>
            <a:r>
              <a:rPr lang="en-US" sz="1400" dirty="0"/>
              <a:t> se </a:t>
            </a:r>
            <a:r>
              <a:rPr lang="en-US" sz="1400" dirty="0" err="1"/>
              <a:t>přesunulo</a:t>
            </a:r>
            <a:r>
              <a:rPr lang="en-US" sz="1400" dirty="0"/>
              <a:t> </a:t>
            </a:r>
            <a:r>
              <a:rPr lang="en-US" sz="1400" dirty="0" err="1"/>
              <a:t>pěstování</a:t>
            </a:r>
            <a:r>
              <a:rPr lang="en-US" sz="1400" dirty="0"/>
              <a:t> </a:t>
            </a:r>
            <a:r>
              <a:rPr lang="en-US" sz="1400" dirty="0" err="1"/>
              <a:t>třtiny</a:t>
            </a:r>
            <a:r>
              <a:rPr lang="en-US" sz="1400" dirty="0"/>
              <a:t> a </a:t>
            </a:r>
            <a:r>
              <a:rPr lang="en-US" sz="1400" dirty="0" err="1"/>
              <a:t>výroba</a:t>
            </a:r>
            <a:r>
              <a:rPr lang="en-US" sz="1400" dirty="0"/>
              <a:t> </a:t>
            </a:r>
            <a:r>
              <a:rPr lang="en-US" sz="1400" dirty="0" err="1"/>
              <a:t>cukru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b="1" dirty="0" err="1"/>
              <a:t>ostrov</a:t>
            </a:r>
            <a:r>
              <a:rPr lang="en-US" sz="1400" b="1" dirty="0"/>
              <a:t> </a:t>
            </a:r>
            <a:r>
              <a:rPr lang="en-US" sz="1400" b="1" dirty="0" err="1"/>
              <a:t>Svatého</a:t>
            </a:r>
            <a:r>
              <a:rPr lang="en-US" sz="1400" b="1" dirty="0"/>
              <a:t> </a:t>
            </a:r>
            <a:r>
              <a:rPr lang="en-US" sz="1400" b="1" dirty="0" err="1"/>
              <a:t>Tomáše</a:t>
            </a:r>
            <a:r>
              <a:rPr lang="en-US" sz="1400" b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tento</a:t>
            </a:r>
            <a:r>
              <a:rPr lang="en-US" sz="1400" dirty="0"/>
              <a:t> </a:t>
            </a:r>
            <a:r>
              <a:rPr lang="en-US" sz="1400" dirty="0" err="1"/>
              <a:t>ostrov</a:t>
            </a:r>
            <a:r>
              <a:rPr lang="en-US" sz="1400" dirty="0"/>
              <a:t> se </a:t>
            </a:r>
            <a:r>
              <a:rPr lang="en-US" sz="1400" dirty="0" err="1"/>
              <a:t>stal</a:t>
            </a:r>
            <a:r>
              <a:rPr lang="en-US" sz="1400" dirty="0"/>
              <a:t> </a:t>
            </a:r>
            <a:r>
              <a:rPr lang="en-US" sz="1400" dirty="0" err="1"/>
              <a:t>svým</a:t>
            </a:r>
            <a:r>
              <a:rPr lang="en-US" sz="1400" dirty="0"/>
              <a:t> </a:t>
            </a:r>
            <a:r>
              <a:rPr lang="en-US" sz="1400" dirty="0" err="1"/>
              <a:t>způsobem</a:t>
            </a:r>
            <a:r>
              <a:rPr lang="en-US" sz="1400" dirty="0"/>
              <a:t> </a:t>
            </a:r>
            <a:r>
              <a:rPr lang="en-US" sz="1400" dirty="0" err="1"/>
              <a:t>velkou</a:t>
            </a:r>
            <a:r>
              <a:rPr lang="en-US" sz="1400" dirty="0"/>
              <a:t> </a:t>
            </a:r>
            <a:r>
              <a:rPr lang="en-US" sz="1400" dirty="0" err="1"/>
              <a:t>laboratoří</a:t>
            </a:r>
            <a:r>
              <a:rPr lang="en-US" sz="1400" dirty="0"/>
              <a:t> pro </a:t>
            </a:r>
            <a:r>
              <a:rPr lang="en-US" sz="1400" dirty="0" err="1"/>
              <a:t>budoucí</a:t>
            </a:r>
            <a:r>
              <a:rPr lang="en-US" sz="1400" dirty="0"/>
              <a:t> </a:t>
            </a:r>
            <a:r>
              <a:rPr lang="en-US" sz="1400" dirty="0" err="1"/>
              <a:t>aktivity</a:t>
            </a:r>
            <a:r>
              <a:rPr lang="en-US" sz="1400" dirty="0"/>
              <a:t> v </a:t>
            </a:r>
            <a:r>
              <a:rPr lang="en-US" sz="1400" dirty="0" err="1"/>
              <a:t>Brazílii</a:t>
            </a:r>
            <a:r>
              <a:rPr lang="en-US" sz="1400" dirty="0"/>
              <a:t>;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400" dirty="0"/>
              <a:t>	</a:t>
            </a:r>
            <a:r>
              <a:rPr lang="en-US" sz="1400" dirty="0"/>
              <a:t>-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plantážích</a:t>
            </a:r>
            <a:r>
              <a:rPr lang="en-US" sz="1400" dirty="0"/>
              <a:t> se </a:t>
            </a:r>
            <a:r>
              <a:rPr lang="en-US" sz="1400" dirty="0" err="1"/>
              <a:t>využívala</a:t>
            </a:r>
            <a:r>
              <a:rPr lang="en-US" sz="1400" dirty="0"/>
              <a:t> </a:t>
            </a:r>
            <a:r>
              <a:rPr lang="en-US" sz="1400" dirty="0" err="1"/>
              <a:t>práce</a:t>
            </a:r>
            <a:r>
              <a:rPr lang="en-US" sz="1400" dirty="0"/>
              <a:t> </a:t>
            </a:r>
            <a:r>
              <a:rPr lang="en-US" sz="1400" dirty="0" err="1"/>
              <a:t>otroků</a:t>
            </a:r>
            <a:r>
              <a:rPr lang="en-US" sz="1400" dirty="0"/>
              <a:t> (</a:t>
            </a:r>
            <a:r>
              <a:rPr lang="en-US" sz="1400" dirty="0" err="1"/>
              <a:t>například</a:t>
            </a:r>
            <a:r>
              <a:rPr lang="en-US" sz="1400" dirty="0"/>
              <a:t> v </a:t>
            </a:r>
            <a:r>
              <a:rPr lang="en-US" sz="1400" dirty="0" err="1"/>
              <a:t>roce</a:t>
            </a:r>
            <a:r>
              <a:rPr lang="en-US" sz="1400" dirty="0"/>
              <a:t> 1554 </a:t>
            </a:r>
            <a:r>
              <a:rPr lang="en-US" sz="1400" dirty="0" err="1"/>
              <a:t>žilo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ostrově</a:t>
            </a:r>
            <a:r>
              <a:rPr lang="en-US" sz="1400" dirty="0"/>
              <a:t> 600 </a:t>
            </a:r>
            <a:r>
              <a:rPr lang="en-US" sz="1400" dirty="0" err="1"/>
              <a:t>bělochů</a:t>
            </a:r>
            <a:r>
              <a:rPr lang="en-US" sz="1400" dirty="0"/>
              <a:t>, 600 </a:t>
            </a:r>
            <a:r>
              <a:rPr lang="en-US" sz="1400" dirty="0" err="1"/>
              <a:t>mulatů</a:t>
            </a:r>
            <a:r>
              <a:rPr lang="en-US" sz="1400" dirty="0"/>
              <a:t> a 2 000 </a:t>
            </a:r>
            <a:r>
              <a:rPr lang="cs-CZ" sz="1400" dirty="0"/>
              <a:t>	</a:t>
            </a:r>
            <a:r>
              <a:rPr lang="en-US" sz="1400" dirty="0" err="1"/>
              <a:t>černých</a:t>
            </a:r>
            <a:r>
              <a:rPr lang="en-US" sz="1400" dirty="0"/>
              <a:t> </a:t>
            </a:r>
            <a:r>
              <a:rPr lang="en-US" sz="1400" dirty="0" err="1"/>
              <a:t>otroků</a:t>
            </a:r>
            <a:r>
              <a:rPr lang="en-US" sz="1400" dirty="0"/>
              <a:t>);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400" dirty="0"/>
              <a:t>	</a:t>
            </a:r>
            <a:r>
              <a:rPr lang="en-US" sz="1400" dirty="0"/>
              <a:t>- </a:t>
            </a:r>
            <a:r>
              <a:rPr lang="en-US" sz="1400" dirty="0" err="1"/>
              <a:t>obchod</a:t>
            </a:r>
            <a:r>
              <a:rPr lang="en-US" sz="1400" dirty="0"/>
              <a:t> s </a:t>
            </a:r>
            <a:r>
              <a:rPr lang="en-US" sz="1400" dirty="0" err="1"/>
              <a:t>otroky</a:t>
            </a:r>
            <a:r>
              <a:rPr lang="en-US" sz="1400" dirty="0"/>
              <a:t> se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ostrově</a:t>
            </a:r>
            <a:r>
              <a:rPr lang="en-US" sz="1400" dirty="0"/>
              <a:t> </a:t>
            </a:r>
            <a:r>
              <a:rPr lang="en-US" sz="1400" dirty="0" err="1"/>
              <a:t>stal</a:t>
            </a:r>
            <a:r>
              <a:rPr lang="en-US" sz="1400" dirty="0"/>
              <a:t> </a:t>
            </a:r>
            <a:r>
              <a:rPr lang="en-US" sz="1400" dirty="0" err="1"/>
              <a:t>nakonec</a:t>
            </a:r>
            <a:r>
              <a:rPr lang="en-US" sz="1400" dirty="0"/>
              <a:t> </a:t>
            </a:r>
            <a:r>
              <a:rPr lang="en-US" sz="1400" dirty="0" err="1"/>
              <a:t>tak</a:t>
            </a:r>
            <a:r>
              <a:rPr lang="en-US" sz="1400" dirty="0"/>
              <a:t> </a:t>
            </a:r>
            <a:r>
              <a:rPr lang="en-US" sz="1400" dirty="0" err="1"/>
              <a:t>lukrativní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</a:t>
            </a:r>
            <a:r>
              <a:rPr lang="en-US" sz="1400" dirty="0" err="1"/>
              <a:t>nahradil</a:t>
            </a:r>
            <a:r>
              <a:rPr lang="en-US" sz="1400" dirty="0"/>
              <a:t> </a:t>
            </a:r>
            <a:r>
              <a:rPr lang="en-US" sz="1400" dirty="0" err="1"/>
              <a:t>pěstování</a:t>
            </a:r>
            <a:r>
              <a:rPr lang="en-US" sz="1400" dirty="0"/>
              <a:t> </a:t>
            </a:r>
            <a:r>
              <a:rPr lang="en-US" sz="1400" dirty="0" err="1"/>
              <a:t>cukrové</a:t>
            </a:r>
            <a:r>
              <a:rPr lang="en-US" sz="1400" dirty="0"/>
              <a:t> </a:t>
            </a:r>
            <a:r>
              <a:rPr lang="en-US" sz="1400" dirty="0" err="1"/>
              <a:t>třtiny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570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D83717-7C34-43EC-92D1-017D604B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2E767C-F806-414E-946F-64970111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13280"/>
            <a:ext cx="9724031" cy="4907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Tato </a:t>
            </a:r>
            <a:r>
              <a:rPr lang="en-US" sz="1600" dirty="0" err="1"/>
              <a:t>nová</a:t>
            </a:r>
            <a:r>
              <a:rPr lang="en-US" sz="1600" dirty="0"/>
              <a:t> </a:t>
            </a:r>
            <a:r>
              <a:rPr lang="en-US" sz="1600" dirty="0" err="1"/>
              <a:t>aristokracie</a:t>
            </a:r>
            <a:r>
              <a:rPr lang="en-US" sz="1600" dirty="0"/>
              <a:t> </a:t>
            </a:r>
            <a:r>
              <a:rPr lang="en-US" sz="1600" dirty="0" err="1"/>
              <a:t>kompenzovala</a:t>
            </a:r>
            <a:r>
              <a:rPr lang="en-US" sz="1600" dirty="0"/>
              <a:t> </a:t>
            </a:r>
            <a:r>
              <a:rPr lang="en-US" sz="1600" dirty="0" err="1"/>
              <a:t>fakt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skutečnosti</a:t>
            </a:r>
            <a:r>
              <a:rPr lang="en-US" sz="1600" dirty="0"/>
              <a:t> </a:t>
            </a:r>
            <a:r>
              <a:rPr lang="en-US" sz="1600" dirty="0" err="1"/>
              <a:t>žádnou</a:t>
            </a:r>
            <a:r>
              <a:rPr lang="en-US" sz="1600" dirty="0"/>
              <a:t> </a:t>
            </a:r>
            <a:r>
              <a:rPr lang="en-US" sz="1600" dirty="0" err="1"/>
              <a:t>aristokracií</a:t>
            </a:r>
            <a:r>
              <a:rPr lang="en-US" sz="1600" dirty="0"/>
              <a:t> </a:t>
            </a:r>
            <a:r>
              <a:rPr lang="en-US" sz="1600" dirty="0" err="1"/>
              <a:t>nebyla</a:t>
            </a:r>
            <a:r>
              <a:rPr lang="en-US" sz="1600" dirty="0"/>
              <a:t>, </a:t>
            </a:r>
            <a:r>
              <a:rPr lang="en-US" sz="1600" dirty="0" err="1"/>
              <a:t>tím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b="1" dirty="0" err="1"/>
              <a:t>své</a:t>
            </a:r>
            <a:r>
              <a:rPr lang="en-US" sz="1600" b="1" dirty="0"/>
              <a:t> </a:t>
            </a:r>
            <a:r>
              <a:rPr lang="en-US" sz="1600" b="1" dirty="0" err="1"/>
              <a:t>bohatství</a:t>
            </a:r>
            <a:r>
              <a:rPr lang="en-US" sz="1600" b="1" dirty="0"/>
              <a:t> </a:t>
            </a:r>
            <a:r>
              <a:rPr lang="cs-CZ" sz="1600" b="1" dirty="0"/>
              <a:t>a</a:t>
            </a:r>
            <a:r>
              <a:rPr lang="en-US" sz="1600" b="1" dirty="0"/>
              <a:t> </a:t>
            </a:r>
            <a:r>
              <a:rPr lang="en-US" sz="1600" b="1" dirty="0" err="1"/>
              <a:t>svou</a:t>
            </a:r>
            <a:r>
              <a:rPr lang="en-US" sz="1600" b="1" dirty="0"/>
              <a:t> </a:t>
            </a:r>
            <a:r>
              <a:rPr lang="en-US" sz="1600" b="1" dirty="0" err="1"/>
              <a:t>moc</a:t>
            </a:r>
            <a:r>
              <a:rPr lang="en-US" sz="1600" b="1" dirty="0"/>
              <a:t> </a:t>
            </a:r>
            <a:r>
              <a:rPr lang="en-US" sz="1600" b="1" dirty="0" err="1"/>
              <a:t>stavěla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odiv</a:t>
            </a:r>
            <a:r>
              <a:rPr lang="en-US" sz="1600" b="1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dirty="0"/>
              <a:t>- „</a:t>
            </a:r>
            <a:r>
              <a:rPr lang="en-US" sz="1600" dirty="0" err="1"/>
              <a:t>baroni</a:t>
            </a:r>
            <a:r>
              <a:rPr lang="en-US" sz="1600" dirty="0"/>
              <a:t>“ </a:t>
            </a:r>
            <a:r>
              <a:rPr lang="en-US" sz="1600" dirty="0" err="1"/>
              <a:t>organizovali</a:t>
            </a:r>
            <a:r>
              <a:rPr lang="en-US" sz="1600" dirty="0"/>
              <a:t> </a:t>
            </a:r>
            <a:r>
              <a:rPr lang="en-US" sz="1600" dirty="0" err="1"/>
              <a:t>různé</a:t>
            </a:r>
            <a:r>
              <a:rPr lang="en-US" sz="1600" dirty="0"/>
              <a:t> </a:t>
            </a:r>
            <a:r>
              <a:rPr lang="en-US" sz="1600" dirty="0" err="1"/>
              <a:t>společenské</a:t>
            </a:r>
            <a:r>
              <a:rPr lang="en-US" sz="1600" dirty="0"/>
              <a:t> </a:t>
            </a:r>
            <a:r>
              <a:rPr lang="en-US" sz="1600" dirty="0" err="1"/>
              <a:t>akce</a:t>
            </a:r>
            <a:r>
              <a:rPr lang="en-US" sz="1600" dirty="0"/>
              <a:t> a </a:t>
            </a:r>
            <a:r>
              <a:rPr lang="en-US" sz="1600" dirty="0" err="1"/>
              <a:t>výlety</a:t>
            </a:r>
            <a:r>
              <a:rPr lang="en-US" sz="1600" dirty="0"/>
              <a:t>, </a:t>
            </a:r>
            <a:r>
              <a:rPr lang="en-US" sz="1600" dirty="0" err="1"/>
              <a:t>nosili</a:t>
            </a:r>
            <a:r>
              <a:rPr lang="en-US" sz="1600" dirty="0"/>
              <a:t> </a:t>
            </a:r>
            <a:r>
              <a:rPr lang="en-US" sz="1600" dirty="0" err="1"/>
              <a:t>drahé</a:t>
            </a:r>
            <a:r>
              <a:rPr lang="en-US" sz="1600" dirty="0"/>
              <a:t> </a:t>
            </a:r>
            <a:r>
              <a:rPr lang="en-US" sz="1600" dirty="0" err="1"/>
              <a:t>oblečení</a:t>
            </a:r>
            <a:r>
              <a:rPr lang="en-US" sz="1600" dirty="0"/>
              <a:t> a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velice</a:t>
            </a:r>
            <a:r>
              <a:rPr lang="en-US" sz="1600" dirty="0"/>
              <a:t> </a:t>
            </a:r>
            <a:r>
              <a:rPr lang="en-US" sz="1600" dirty="0" err="1"/>
              <a:t>štědří</a:t>
            </a:r>
            <a:r>
              <a:rPr lang="en-US" sz="1600" dirty="0"/>
              <a:t> </a:t>
            </a:r>
            <a:r>
              <a:rPr lang="cs-CZ" sz="16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/>
              <a:t>                      </a:t>
            </a:r>
            <a:r>
              <a:rPr lang="en-US" sz="1600" dirty="0"/>
              <a:t>k </a:t>
            </a:r>
            <a:r>
              <a:rPr lang="en-US" sz="1600" dirty="0" err="1"/>
              <a:t>návštěvám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Od 17. </a:t>
            </a:r>
            <a:r>
              <a:rPr lang="en-US" sz="1600" dirty="0" err="1"/>
              <a:t>století</a:t>
            </a:r>
            <a:r>
              <a:rPr lang="en-US" sz="1600" dirty="0"/>
              <a:t> </a:t>
            </a:r>
            <a:r>
              <a:rPr lang="en-US" sz="1600" dirty="0" err="1"/>
              <a:t>byly</a:t>
            </a:r>
            <a:r>
              <a:rPr lang="en-US" sz="1600" dirty="0"/>
              <a:t>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domy</a:t>
            </a:r>
            <a:r>
              <a:rPr lang="en-US" sz="1600" dirty="0"/>
              <a:t> </a:t>
            </a:r>
            <a:r>
              <a:rPr lang="en-US" sz="1600" dirty="0" err="1"/>
              <a:t>čím</a:t>
            </a:r>
            <a:r>
              <a:rPr lang="en-US" sz="1600" dirty="0"/>
              <a:t> </a:t>
            </a:r>
            <a:r>
              <a:rPr lang="en-US" sz="1600" dirty="0" err="1"/>
              <a:t>dál</a:t>
            </a:r>
            <a:r>
              <a:rPr lang="en-US" sz="1600" dirty="0"/>
              <a:t> </a:t>
            </a:r>
            <a:r>
              <a:rPr lang="en-US" sz="1600" dirty="0" err="1"/>
              <a:t>honosnější</a:t>
            </a:r>
            <a:r>
              <a:rPr lang="en-US" sz="1600" dirty="0"/>
              <a:t> a </a:t>
            </a:r>
            <a:r>
              <a:rPr lang="en-US" sz="1600" dirty="0" err="1"/>
              <a:t>interiéry</a:t>
            </a:r>
            <a:r>
              <a:rPr lang="en-US" sz="1600" dirty="0"/>
              <a:t> </a:t>
            </a:r>
            <a:r>
              <a:rPr lang="en-US" sz="1600" dirty="0" err="1"/>
              <a:t>luxusnější</a:t>
            </a:r>
            <a:r>
              <a:rPr lang="en-US" sz="1600" dirty="0"/>
              <a:t> – </a:t>
            </a:r>
            <a:r>
              <a:rPr lang="en-US" sz="1600" dirty="0" err="1"/>
              <a:t>spousta</a:t>
            </a:r>
            <a:r>
              <a:rPr lang="en-US" sz="1600" dirty="0"/>
              <a:t> </a:t>
            </a:r>
            <a:r>
              <a:rPr lang="en-US" sz="1600" dirty="0" err="1"/>
              <a:t>oken</a:t>
            </a:r>
            <a:r>
              <a:rPr lang="en-US" sz="1600" dirty="0"/>
              <a:t>, teras, </a:t>
            </a:r>
            <a:r>
              <a:rPr lang="en-US" sz="1600" dirty="0" err="1"/>
              <a:t>elegantních</a:t>
            </a:r>
            <a:r>
              <a:rPr lang="en-US" sz="1600" dirty="0"/>
              <a:t> </a:t>
            </a:r>
            <a:r>
              <a:rPr lang="en-US" sz="1600" dirty="0" err="1"/>
              <a:t>sloupů</a:t>
            </a:r>
            <a:r>
              <a:rPr lang="en-US" sz="1600" dirty="0"/>
              <a:t> – </a:t>
            </a:r>
            <a:r>
              <a:rPr lang="en-US" sz="1600" dirty="0" err="1"/>
              <a:t>byly</a:t>
            </a:r>
            <a:r>
              <a:rPr lang="en-US" sz="1600" dirty="0"/>
              <a:t> </a:t>
            </a:r>
            <a:r>
              <a:rPr lang="en-US" sz="1600" dirty="0" err="1"/>
              <a:t>stavěny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nejvyšším</a:t>
            </a:r>
            <a:r>
              <a:rPr lang="en-US" sz="1600" dirty="0"/>
              <a:t> </a:t>
            </a:r>
            <a:r>
              <a:rPr lang="en-US" sz="1600" dirty="0" err="1"/>
              <a:t>místě</a:t>
            </a:r>
            <a:r>
              <a:rPr lang="en-US" sz="1600" dirty="0"/>
              <a:t> </a:t>
            </a:r>
            <a:r>
              <a:rPr lang="en-US" sz="1600" dirty="0" err="1"/>
              <a:t>pozemku</a:t>
            </a:r>
            <a:r>
              <a:rPr lang="en-US" sz="1600" dirty="0"/>
              <a:t>, aby </a:t>
            </a:r>
            <a:r>
              <a:rPr lang="en-US" sz="1600" dirty="0" err="1"/>
              <a:t>byly</a:t>
            </a:r>
            <a:r>
              <a:rPr lang="en-US" sz="1600" dirty="0"/>
              <a:t> </a:t>
            </a:r>
            <a:r>
              <a:rPr lang="en-US" sz="1600" dirty="0" err="1"/>
              <a:t>snadno</a:t>
            </a:r>
            <a:r>
              <a:rPr lang="en-US" sz="1600" dirty="0"/>
              <a:t> </a:t>
            </a:r>
            <a:r>
              <a:rPr lang="en-US" sz="1600" dirty="0" err="1"/>
              <a:t>vidět</a:t>
            </a:r>
            <a:r>
              <a:rPr lang="en-US" sz="1600" dirty="0"/>
              <a:t> a </a:t>
            </a:r>
            <a:r>
              <a:rPr lang="en-US" sz="1600" dirty="0" err="1"/>
              <a:t>mohly</a:t>
            </a:r>
            <a:r>
              <a:rPr lang="en-US" sz="1600" dirty="0"/>
              <a:t> </a:t>
            </a:r>
            <a:r>
              <a:rPr lang="en-US" sz="1600" dirty="0" err="1"/>
              <a:t>být</a:t>
            </a:r>
            <a:r>
              <a:rPr lang="en-US" sz="1600" dirty="0"/>
              <a:t> </a:t>
            </a:r>
            <a:r>
              <a:rPr lang="en-US" sz="1600" dirty="0" err="1"/>
              <a:t>obdivovány</a:t>
            </a:r>
            <a:r>
              <a:rPr lang="en-US" sz="1600" dirty="0"/>
              <a:t>. </a:t>
            </a:r>
            <a:r>
              <a:rPr lang="en-US" sz="1600" dirty="0" err="1"/>
              <a:t>Kromě</a:t>
            </a:r>
            <a:r>
              <a:rPr lang="en-US" sz="1600" dirty="0"/>
              <a:t> </a:t>
            </a:r>
            <a:r>
              <a:rPr lang="en-US" sz="1600" dirty="0" err="1"/>
              <a:t>množství</a:t>
            </a:r>
            <a:r>
              <a:rPr lang="en-US" sz="1600" dirty="0"/>
              <a:t> </a:t>
            </a:r>
            <a:r>
              <a:rPr lang="en-US" sz="1600" dirty="0" err="1"/>
              <a:t>pokojů</a:t>
            </a:r>
            <a:r>
              <a:rPr lang="en-US" sz="1600" dirty="0"/>
              <a:t> pro </a:t>
            </a:r>
            <a:r>
              <a:rPr lang="en-US" sz="1600" dirty="0" err="1"/>
              <a:t>příbuzné</a:t>
            </a:r>
            <a:r>
              <a:rPr lang="en-US" sz="1600" dirty="0"/>
              <a:t>, </a:t>
            </a:r>
            <a:r>
              <a:rPr lang="en-US" sz="1600" dirty="0" err="1"/>
              <a:t>návštěvy</a:t>
            </a:r>
            <a:r>
              <a:rPr lang="en-US" sz="1600" dirty="0"/>
              <a:t> a </a:t>
            </a:r>
            <a:r>
              <a:rPr lang="en-US" sz="1600" dirty="0" err="1"/>
              <a:t>obchodní</a:t>
            </a:r>
            <a:r>
              <a:rPr lang="en-US" sz="1600" dirty="0"/>
              <a:t> </a:t>
            </a:r>
            <a:r>
              <a:rPr lang="en-US" sz="1600" dirty="0" err="1"/>
              <a:t>partnery</a:t>
            </a:r>
            <a:r>
              <a:rPr lang="en-US" sz="1600" dirty="0"/>
              <a:t> v </a:t>
            </a:r>
            <a:r>
              <a:rPr lang="en-US" sz="1600" dirty="0" err="1"/>
              <a:t>nich</a:t>
            </a:r>
            <a:r>
              <a:rPr lang="en-US" sz="1600" dirty="0"/>
              <a:t> </a:t>
            </a:r>
            <a:r>
              <a:rPr lang="en-US" sz="1600" dirty="0" err="1"/>
              <a:t>býval</a:t>
            </a:r>
            <a:r>
              <a:rPr lang="en-US" sz="1600" dirty="0"/>
              <a:t> </a:t>
            </a:r>
            <a:r>
              <a:rPr lang="en-US" sz="1600" dirty="0" err="1"/>
              <a:t>přijímací</a:t>
            </a:r>
            <a:r>
              <a:rPr lang="en-US" sz="1600" dirty="0"/>
              <a:t> </a:t>
            </a:r>
            <a:r>
              <a:rPr lang="en-US" sz="1600" dirty="0" err="1"/>
              <a:t>salón</a:t>
            </a:r>
            <a:r>
              <a:rPr lang="en-US" sz="1600" dirty="0"/>
              <a:t>, </a:t>
            </a:r>
            <a:r>
              <a:rPr lang="en-US" sz="1600" dirty="0" err="1"/>
              <a:t>jídelna</a:t>
            </a:r>
            <a:r>
              <a:rPr lang="en-US" sz="1600" dirty="0"/>
              <a:t>, </a:t>
            </a:r>
            <a:r>
              <a:rPr lang="en-US" sz="1600" dirty="0" err="1"/>
              <a:t>modlitební</a:t>
            </a:r>
            <a:r>
              <a:rPr lang="en-US" sz="1600" dirty="0"/>
              <a:t> </a:t>
            </a:r>
            <a:r>
              <a:rPr lang="en-US" sz="1600" dirty="0" err="1"/>
              <a:t>místnost</a:t>
            </a:r>
            <a:r>
              <a:rPr lang="en-US" sz="1600" dirty="0"/>
              <a:t>, </a:t>
            </a:r>
            <a:r>
              <a:rPr lang="en-US" sz="1600" dirty="0" err="1"/>
              <a:t>kancelář</a:t>
            </a:r>
            <a:r>
              <a:rPr lang="en-US" sz="1600" dirty="0"/>
              <a:t>, </a:t>
            </a:r>
            <a:r>
              <a:rPr lang="en-US" sz="1600" dirty="0" err="1"/>
              <a:t>kuchyň</a:t>
            </a:r>
            <a:r>
              <a:rPr lang="en-US" sz="1600" dirty="0"/>
              <a:t>, </a:t>
            </a:r>
            <a:r>
              <a:rPr lang="en-US" sz="1600" dirty="0" err="1"/>
              <a:t>komora</a:t>
            </a:r>
            <a:r>
              <a:rPr lang="en-US" sz="1600" dirty="0"/>
              <a:t>…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součástí</a:t>
            </a:r>
            <a:r>
              <a:rPr lang="en-US" sz="1600" dirty="0"/>
              <a:t> </a:t>
            </a:r>
            <a:r>
              <a:rPr lang="en-US" sz="1600" dirty="0" err="1"/>
              <a:t>byly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skromné</a:t>
            </a:r>
            <a:r>
              <a:rPr lang="en-US" sz="1600" dirty="0"/>
              <a:t> </a:t>
            </a:r>
            <a:r>
              <a:rPr lang="en-US" sz="1600" dirty="0" err="1"/>
              <a:t>kaple</a:t>
            </a:r>
            <a:r>
              <a:rPr lang="en-US" sz="1600" dirty="0"/>
              <a:t>, </a:t>
            </a:r>
            <a:r>
              <a:rPr lang="en-US" sz="1600" dirty="0" err="1"/>
              <a:t>kde</a:t>
            </a:r>
            <a:r>
              <a:rPr lang="en-US" sz="1600" dirty="0"/>
              <a:t> </a:t>
            </a:r>
            <a:r>
              <a:rPr lang="en-US" sz="1600" dirty="0" err="1"/>
              <a:t>probíhaly</a:t>
            </a:r>
            <a:r>
              <a:rPr lang="en-US" sz="1600" dirty="0"/>
              <a:t> </a:t>
            </a:r>
            <a:r>
              <a:rPr lang="en-US" sz="1600" dirty="0" err="1"/>
              <a:t>křesty</a:t>
            </a:r>
            <a:r>
              <a:rPr lang="en-US" sz="1600" dirty="0"/>
              <a:t>, </a:t>
            </a:r>
            <a:r>
              <a:rPr lang="en-US" sz="1600" dirty="0" err="1"/>
              <a:t>svatby</a:t>
            </a:r>
            <a:r>
              <a:rPr lang="en-US" sz="1600" dirty="0"/>
              <a:t> a </a:t>
            </a:r>
            <a:r>
              <a:rPr lang="en-US" sz="1600" dirty="0" err="1"/>
              <a:t>pohřby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nedělní</a:t>
            </a:r>
            <a:r>
              <a:rPr lang="en-US" sz="1600" dirty="0"/>
              <a:t> </a:t>
            </a:r>
            <a:r>
              <a:rPr lang="en-US" sz="1600" dirty="0" err="1"/>
              <a:t>mše</a:t>
            </a:r>
            <a:r>
              <a:rPr lang="en-US" sz="1600" dirty="0"/>
              <a:t>. I </a:t>
            </a:r>
            <a:r>
              <a:rPr lang="en-US" sz="1600" dirty="0" err="1"/>
              <a:t>otroci</a:t>
            </a:r>
            <a:r>
              <a:rPr lang="en-US" sz="1600" dirty="0"/>
              <a:t> </a:t>
            </a:r>
            <a:r>
              <a:rPr lang="en-US" sz="1600" dirty="0" err="1"/>
              <a:t>bývali</a:t>
            </a:r>
            <a:r>
              <a:rPr lang="en-US" sz="1600" dirty="0"/>
              <a:t> </a:t>
            </a:r>
            <a:r>
              <a:rPr lang="en-US" sz="1600" dirty="0" err="1"/>
              <a:t>zváni</a:t>
            </a:r>
            <a:r>
              <a:rPr lang="en-US" sz="1600" dirty="0"/>
              <a:t>, aby se </a:t>
            </a:r>
            <a:r>
              <a:rPr lang="en-US" sz="1600" dirty="0" err="1"/>
              <a:t>účastnili</a:t>
            </a:r>
            <a:r>
              <a:rPr lang="en-US" sz="1600" dirty="0"/>
              <a:t> </a:t>
            </a:r>
            <a:r>
              <a:rPr lang="en-US" sz="1600" dirty="0" err="1"/>
              <a:t>katolických</a:t>
            </a:r>
            <a:r>
              <a:rPr lang="en-US" sz="1600" dirty="0"/>
              <a:t> </a:t>
            </a:r>
            <a:r>
              <a:rPr lang="en-US" sz="1600" dirty="0" err="1"/>
              <a:t>svátků</a:t>
            </a:r>
            <a:r>
              <a:rPr lang="en-US" sz="1600" dirty="0"/>
              <a:t> a </a:t>
            </a:r>
            <a:r>
              <a:rPr lang="en-US" sz="1600" dirty="0" err="1"/>
              <a:t>mnozí</a:t>
            </a:r>
            <a:r>
              <a:rPr lang="en-US" sz="1600" dirty="0"/>
              <a:t> z </a:t>
            </a:r>
            <a:r>
              <a:rPr lang="en-US" sz="1600" dirty="0" err="1"/>
              <a:t>nich</a:t>
            </a:r>
            <a:r>
              <a:rPr lang="en-US" sz="1600" dirty="0"/>
              <a:t> v </a:t>
            </a:r>
            <a:r>
              <a:rPr lang="en-US" sz="1600" dirty="0" err="1"/>
              <a:t>nich</a:t>
            </a:r>
            <a:r>
              <a:rPr lang="en-US" sz="1600" dirty="0"/>
              <a:t>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svém</a:t>
            </a:r>
            <a:r>
              <a:rPr lang="en-US" sz="1600" dirty="0"/>
              <a:t> </a:t>
            </a:r>
            <a:r>
              <a:rPr lang="en-US" sz="1600" dirty="0" err="1"/>
              <a:t>příjezdu</a:t>
            </a:r>
            <a:r>
              <a:rPr lang="en-US" sz="1600" dirty="0"/>
              <a:t> </a:t>
            </a:r>
            <a:r>
              <a:rPr lang="en-US" sz="1600" dirty="0" err="1"/>
              <a:t>pokřtěni</a:t>
            </a:r>
            <a:r>
              <a:rPr lang="en-US" sz="1600" dirty="0"/>
              <a:t>.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en-US" sz="1600" dirty="0" err="1"/>
              <a:t>Tomuto</a:t>
            </a:r>
            <a:r>
              <a:rPr lang="en-US" sz="1600" dirty="0"/>
              <a:t> </a:t>
            </a:r>
            <a:r>
              <a:rPr lang="en-US" sz="1600" dirty="0" err="1"/>
              <a:t>novému</a:t>
            </a:r>
            <a:r>
              <a:rPr lang="en-US" sz="1600" dirty="0"/>
              <a:t> </a:t>
            </a:r>
            <a:r>
              <a:rPr lang="en-US" sz="1600" dirty="0" err="1"/>
              <a:t>systému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přizpůsobena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výchova</a:t>
            </a:r>
            <a:r>
              <a:rPr lang="en-US" sz="1600" dirty="0"/>
              <a:t> </a:t>
            </a:r>
            <a:r>
              <a:rPr lang="en-US" sz="1600" dirty="0" err="1"/>
              <a:t>synů</a:t>
            </a:r>
            <a:r>
              <a:rPr lang="en-US" sz="1600" dirty="0"/>
              <a:t> – </a:t>
            </a:r>
            <a:r>
              <a:rPr lang="en-US" sz="1600" dirty="0" err="1"/>
              <a:t>nejstarší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dědicem</a:t>
            </a:r>
            <a:r>
              <a:rPr lang="en-US" sz="1600" dirty="0"/>
              <a:t> </a:t>
            </a:r>
            <a:r>
              <a:rPr lang="en-US" sz="1600" dirty="0" err="1"/>
              <a:t>plantáží</a:t>
            </a:r>
            <a:r>
              <a:rPr lang="en-US" sz="1600" dirty="0"/>
              <a:t>, </a:t>
            </a:r>
            <a:r>
              <a:rPr lang="en-US" sz="1600" dirty="0" err="1"/>
              <a:t>druhý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určen</a:t>
            </a:r>
            <a:r>
              <a:rPr lang="en-US" sz="1600" dirty="0"/>
              <a:t> </a:t>
            </a:r>
            <a:r>
              <a:rPr lang="en-US" sz="1600" dirty="0" err="1"/>
              <a:t>sloužit</a:t>
            </a:r>
            <a:r>
              <a:rPr lang="en-US" sz="1600" dirty="0"/>
              <a:t> </a:t>
            </a:r>
            <a:r>
              <a:rPr lang="en-US" sz="1600" dirty="0" err="1"/>
              <a:t>králi</a:t>
            </a:r>
            <a:r>
              <a:rPr lang="en-US" sz="1600" dirty="0"/>
              <a:t> (</a:t>
            </a:r>
            <a:r>
              <a:rPr lang="en-US" sz="1600" dirty="0" err="1"/>
              <a:t>stal</a:t>
            </a:r>
            <a:r>
              <a:rPr lang="en-US" sz="1600" dirty="0"/>
              <a:t> se </a:t>
            </a:r>
            <a:r>
              <a:rPr lang="en-US" sz="1600" dirty="0" err="1"/>
              <a:t>politikem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důstojníkem</a:t>
            </a:r>
            <a:r>
              <a:rPr lang="en-US" sz="1600" dirty="0"/>
              <a:t>) a </a:t>
            </a:r>
            <a:r>
              <a:rPr lang="en-US" sz="1600" dirty="0" err="1"/>
              <a:t>dočkal</a:t>
            </a:r>
            <a:r>
              <a:rPr lang="en-US" sz="1600" dirty="0"/>
              <a:t>-li se </a:t>
            </a:r>
            <a:r>
              <a:rPr lang="en-US" sz="1600" dirty="0" err="1"/>
              <a:t>otec</a:t>
            </a:r>
            <a:r>
              <a:rPr lang="en-US" sz="1600" dirty="0"/>
              <a:t> </a:t>
            </a:r>
            <a:r>
              <a:rPr lang="en-US" sz="1600" dirty="0" err="1"/>
              <a:t>třetího</a:t>
            </a:r>
            <a:r>
              <a:rPr lang="en-US" sz="1600" dirty="0"/>
              <a:t> </a:t>
            </a:r>
            <a:r>
              <a:rPr lang="en-US" sz="1600" dirty="0" err="1"/>
              <a:t>syna</a:t>
            </a:r>
            <a:r>
              <a:rPr lang="en-US" sz="1600" dirty="0"/>
              <a:t>, </a:t>
            </a:r>
            <a:r>
              <a:rPr lang="en-US" sz="1600" dirty="0" err="1"/>
              <a:t>stal</a:t>
            </a:r>
            <a:r>
              <a:rPr lang="en-US" sz="1600" dirty="0"/>
              <a:t> se </a:t>
            </a:r>
            <a:r>
              <a:rPr lang="en-US" sz="1600" dirty="0" err="1"/>
              <a:t>knězem</a:t>
            </a:r>
            <a:r>
              <a:rPr lang="en-US" sz="1600" dirty="0"/>
              <a:t> </a:t>
            </a:r>
            <a:endParaRPr lang="cs-CZ" sz="16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     </a:t>
            </a:r>
            <a:r>
              <a:rPr lang="en-US" sz="1600" dirty="0"/>
              <a:t>– </a:t>
            </a:r>
            <a:r>
              <a:rPr lang="en-US" sz="1600" dirty="0" err="1"/>
              <a:t>tímto</a:t>
            </a:r>
            <a:r>
              <a:rPr lang="en-US" sz="1600" dirty="0"/>
              <a:t> </a:t>
            </a:r>
            <a:r>
              <a:rPr lang="en-US" sz="1600" dirty="0" err="1"/>
              <a:t>způsobem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majitelé</a:t>
            </a:r>
            <a:r>
              <a:rPr lang="en-US" sz="1600" dirty="0"/>
              <a:t> </a:t>
            </a:r>
            <a:r>
              <a:rPr lang="en-US" sz="1600" dirty="0" err="1"/>
              <a:t>plantáží</a:t>
            </a:r>
            <a:r>
              <a:rPr lang="en-US" sz="1600" dirty="0"/>
              <a:t> </a:t>
            </a:r>
            <a:r>
              <a:rPr lang="en-US" sz="1600" dirty="0" err="1"/>
              <a:t>zajišťovali</a:t>
            </a:r>
            <a:r>
              <a:rPr lang="en-US" sz="1600" dirty="0"/>
              <a:t> </a:t>
            </a:r>
            <a:r>
              <a:rPr lang="en-US" sz="1600" dirty="0" err="1"/>
              <a:t>vliv</a:t>
            </a:r>
            <a:r>
              <a:rPr lang="en-US" sz="1600" dirty="0"/>
              <a:t> v </a:t>
            </a:r>
            <a:r>
              <a:rPr lang="en-US" sz="1600" dirty="0" err="1"/>
              <a:t>nejdůležitějších</a:t>
            </a:r>
            <a:r>
              <a:rPr lang="en-US" sz="1600" dirty="0"/>
              <a:t> </a:t>
            </a:r>
            <a:r>
              <a:rPr lang="en-US" sz="1600" dirty="0" err="1"/>
              <a:t>sférách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ovlivňovaly</a:t>
            </a:r>
            <a:r>
              <a:rPr lang="en-US" sz="1600" dirty="0"/>
              <a:t> </a:t>
            </a:r>
            <a:r>
              <a:rPr lang="en-US" sz="1600" dirty="0" err="1"/>
              <a:t>obchod</a:t>
            </a:r>
            <a:endParaRPr lang="cs-CZ" sz="16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600" dirty="0"/>
              <a:t>        </a:t>
            </a:r>
            <a:r>
              <a:rPr lang="en-US" sz="1600" dirty="0"/>
              <a:t> s </a:t>
            </a:r>
            <a:r>
              <a:rPr lang="en-US" sz="1600" dirty="0" err="1"/>
              <a:t>cukrem</a:t>
            </a:r>
            <a:r>
              <a:rPr lang="en-US" sz="1600" dirty="0"/>
              <a:t> – </a:t>
            </a:r>
            <a:r>
              <a:rPr lang="en-US" sz="1600" dirty="0" err="1"/>
              <a:t>politickou</a:t>
            </a:r>
            <a:r>
              <a:rPr lang="en-US" sz="1600" dirty="0"/>
              <a:t> a </a:t>
            </a:r>
            <a:r>
              <a:rPr lang="en-US" sz="1600" dirty="0" err="1"/>
              <a:t>náboženskou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 err="1"/>
              <a:t>autoritu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953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5C7AC0-1124-4FF0-8519-3A0AC258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AD6D82-361B-4638-A1D9-398A9B81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Zásadním</a:t>
            </a:r>
            <a:r>
              <a:rPr lang="en-US" sz="2000" dirty="0"/>
              <a:t> </a:t>
            </a:r>
            <a:r>
              <a:rPr lang="en-US" sz="2000" dirty="0" err="1"/>
              <a:t>faktorem</a:t>
            </a:r>
            <a:r>
              <a:rPr lang="en-US" sz="2000" dirty="0"/>
              <a:t> pro </a:t>
            </a:r>
            <a:r>
              <a:rPr lang="en-US" sz="2000" dirty="0" err="1"/>
              <a:t>udržení</a:t>
            </a:r>
            <a:r>
              <a:rPr lang="en-US" sz="2000" dirty="0"/>
              <a:t> a </a:t>
            </a:r>
            <a:r>
              <a:rPr lang="en-US" sz="2000" dirty="0" err="1"/>
              <a:t>fungování</a:t>
            </a:r>
            <a:r>
              <a:rPr lang="en-US" sz="2000" dirty="0"/>
              <a:t> </a:t>
            </a:r>
            <a:r>
              <a:rPr lang="en-US" sz="2000" dirty="0" err="1"/>
              <a:t>portugalského</a:t>
            </a:r>
            <a:r>
              <a:rPr lang="en-US" sz="2000" dirty="0"/>
              <a:t> </a:t>
            </a:r>
            <a:r>
              <a:rPr lang="en-US" sz="2000" dirty="0" err="1"/>
              <a:t>koloniálního</a:t>
            </a:r>
            <a:r>
              <a:rPr lang="en-US" sz="2000" dirty="0"/>
              <a:t> </a:t>
            </a:r>
            <a:r>
              <a:rPr lang="en-US" sz="2000" dirty="0" err="1"/>
              <a:t>systému</a:t>
            </a:r>
            <a:r>
              <a:rPr lang="en-US" sz="2000" dirty="0"/>
              <a:t> v </a:t>
            </a:r>
            <a:r>
              <a:rPr lang="en-US" sz="2000" dirty="0" err="1"/>
              <a:t>Brazílii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vyváženost</a:t>
            </a:r>
            <a:r>
              <a:rPr lang="en-US" sz="2000" dirty="0"/>
              <a:t>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000" dirty="0"/>
              <a:t>	</a:t>
            </a:r>
            <a:r>
              <a:rPr lang="en-US" sz="2000" dirty="0" err="1"/>
              <a:t>kromě</a:t>
            </a:r>
            <a:r>
              <a:rPr lang="en-US" sz="2000" dirty="0"/>
              <a:t> </a:t>
            </a:r>
            <a:r>
              <a:rPr lang="en-US" sz="2000" dirty="0" err="1"/>
              <a:t>patriarchátu</a:t>
            </a:r>
            <a:r>
              <a:rPr lang="en-US" sz="2000" dirty="0"/>
              <a:t> a </a:t>
            </a:r>
            <a:r>
              <a:rPr lang="en-US" sz="2000" dirty="0" err="1"/>
              <a:t>násilí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mu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vlastní</a:t>
            </a:r>
            <a:r>
              <a:rPr lang="en-US" sz="2000" dirty="0"/>
              <a:t>, </a:t>
            </a:r>
            <a:r>
              <a:rPr lang="en-US" sz="2000" dirty="0" err="1"/>
              <a:t>byl</a:t>
            </a:r>
            <a:r>
              <a:rPr lang="en-US" sz="2000" dirty="0"/>
              <a:t> </a:t>
            </a:r>
            <a:r>
              <a:rPr lang="en-US" sz="2000" dirty="0" err="1"/>
              <a:t>založen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vyjednávání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	</a:t>
            </a:r>
            <a:r>
              <a:rPr lang="en-US" sz="2000" dirty="0" err="1"/>
              <a:t>všemi</a:t>
            </a:r>
            <a:r>
              <a:rPr lang="en-US" sz="2000" dirty="0"/>
              <a:t> </a:t>
            </a:r>
            <a:r>
              <a:rPr lang="en-US" sz="2000" dirty="0" err="1"/>
              <a:t>složkami</a:t>
            </a:r>
            <a:r>
              <a:rPr lang="en-US" sz="2000" dirty="0"/>
              <a:t> </a:t>
            </a:r>
            <a:r>
              <a:rPr lang="en-US" sz="2000" dirty="0" err="1"/>
              <a:t>společnosti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spolu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v </a:t>
            </a:r>
            <a:r>
              <a:rPr lang="en-US" sz="2000" dirty="0" err="1"/>
              <a:t>denním</a:t>
            </a:r>
            <a:r>
              <a:rPr lang="en-US" sz="2000" dirty="0"/>
              <a:t> </a:t>
            </a:r>
            <a:r>
              <a:rPr lang="en-US" sz="2000" dirty="0" err="1"/>
              <a:t>kontaktu</a:t>
            </a:r>
            <a:r>
              <a:rPr lang="en-US" sz="20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„</a:t>
            </a:r>
            <a:r>
              <a:rPr lang="en-US" sz="2000" b="1" dirty="0" err="1"/>
              <a:t>Senzala</a:t>
            </a:r>
            <a:r>
              <a:rPr lang="en-US" sz="2000" dirty="0"/>
              <a:t>“ – </a:t>
            </a:r>
            <a:r>
              <a:rPr lang="en-US" sz="2000" dirty="0" err="1"/>
              <a:t>stavení</a:t>
            </a:r>
            <a:r>
              <a:rPr lang="en-US" sz="2000" dirty="0"/>
              <a:t> </a:t>
            </a:r>
            <a:r>
              <a:rPr lang="en-US" sz="2000" dirty="0" err="1"/>
              <a:t>oddělené</a:t>
            </a:r>
            <a:r>
              <a:rPr lang="en-US" sz="2000" dirty="0"/>
              <a:t> od </a:t>
            </a:r>
            <a:r>
              <a:rPr lang="en-US" sz="2000" dirty="0" err="1"/>
              <a:t>hlavního</a:t>
            </a:r>
            <a:r>
              <a:rPr lang="en-US" sz="2000" dirty="0"/>
              <a:t> </a:t>
            </a:r>
            <a:r>
              <a:rPr lang="en-US" sz="2000" dirty="0" err="1"/>
              <a:t>domu</a:t>
            </a:r>
            <a:r>
              <a:rPr lang="en-US" sz="2000" dirty="0"/>
              <a:t>, v </a:t>
            </a:r>
            <a:r>
              <a:rPr lang="en-US" sz="2000" dirty="0" err="1"/>
              <a:t>němž</a:t>
            </a:r>
            <a:r>
              <a:rPr lang="en-US" sz="2000" dirty="0"/>
              <a:t> </a:t>
            </a:r>
            <a:r>
              <a:rPr lang="en-US" sz="2000" dirty="0" err="1"/>
              <a:t>přebývali</a:t>
            </a:r>
            <a:r>
              <a:rPr lang="en-US" sz="2000" dirty="0"/>
              <a:t> </a:t>
            </a:r>
            <a:r>
              <a:rPr lang="en-US" sz="2000" dirty="0" err="1"/>
              <a:t>desítky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stovky</a:t>
            </a:r>
            <a:r>
              <a:rPr lang="en-US" sz="2000" dirty="0"/>
              <a:t> </a:t>
            </a:r>
            <a:r>
              <a:rPr lang="en-US" sz="2000" dirty="0" err="1"/>
              <a:t>otroků</a:t>
            </a:r>
            <a:r>
              <a:rPr lang="en-US" sz="2000" dirty="0"/>
              <a:t>, </a:t>
            </a:r>
            <a:r>
              <a:rPr lang="en-US" sz="2000" dirty="0" err="1"/>
              <a:t>často</a:t>
            </a:r>
            <a:r>
              <a:rPr lang="en-US" sz="2000" dirty="0"/>
              <a:t> </a:t>
            </a:r>
            <a:r>
              <a:rPr lang="en-US" sz="2000" dirty="0" err="1"/>
              <a:t>přivázáni</a:t>
            </a:r>
            <a:r>
              <a:rPr lang="en-US" sz="2000" dirty="0"/>
              <a:t> za </a:t>
            </a:r>
            <a:r>
              <a:rPr lang="en-US" sz="2000" dirty="0" err="1"/>
              <a:t>nohy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ruce</a:t>
            </a:r>
            <a:r>
              <a:rPr lang="en-US" sz="2000" dirty="0"/>
              <a:t>,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špatných</a:t>
            </a:r>
            <a:r>
              <a:rPr lang="en-US" sz="2000" dirty="0"/>
              <a:t> </a:t>
            </a:r>
            <a:r>
              <a:rPr lang="en-US" sz="2000" dirty="0" err="1"/>
              <a:t>hygienických</a:t>
            </a:r>
            <a:r>
              <a:rPr lang="en-US" sz="2000" dirty="0"/>
              <a:t> </a:t>
            </a:r>
            <a:r>
              <a:rPr lang="en-US" sz="2000" dirty="0" err="1"/>
              <a:t>podmínkách</a:t>
            </a:r>
            <a:r>
              <a:rPr lang="en-US" sz="2000" dirty="0"/>
              <a:t>. Na </a:t>
            </a:r>
            <a:r>
              <a:rPr lang="en-US" sz="2000" dirty="0" err="1"/>
              <a:t>noc</a:t>
            </a:r>
            <a:r>
              <a:rPr lang="en-US" sz="2000" dirty="0"/>
              <a:t> se </a:t>
            </a:r>
            <a:r>
              <a:rPr lang="en-US" sz="2000" dirty="0" err="1"/>
              <a:t>stavení</a:t>
            </a:r>
            <a:r>
              <a:rPr lang="en-US" sz="2000" dirty="0"/>
              <a:t> </a:t>
            </a:r>
            <a:r>
              <a:rPr lang="en-US" sz="2000" dirty="0" err="1"/>
              <a:t>zamykala</a:t>
            </a:r>
            <a:r>
              <a:rPr lang="en-US" sz="2000" dirty="0"/>
              <a:t>, aby se </a:t>
            </a:r>
            <a:r>
              <a:rPr lang="en-US" sz="2000" dirty="0" err="1"/>
              <a:t>zabránilo</a:t>
            </a:r>
            <a:r>
              <a:rPr lang="en-US" sz="2000" dirty="0"/>
              <a:t> </a:t>
            </a:r>
            <a:r>
              <a:rPr lang="en-US" sz="2000" dirty="0" err="1"/>
              <a:t>útěkům</a:t>
            </a:r>
            <a:r>
              <a:rPr lang="en-US" sz="2000" dirty="0"/>
              <a:t> a aby se </a:t>
            </a:r>
            <a:r>
              <a:rPr lang="en-US" sz="2000" dirty="0" err="1"/>
              <a:t>nastavil</a:t>
            </a:r>
            <a:r>
              <a:rPr lang="en-US" sz="2000" dirty="0"/>
              <a:t> </a:t>
            </a:r>
            <a:r>
              <a:rPr lang="en-US" sz="2000" dirty="0" err="1"/>
              <a:t>jednotný</a:t>
            </a:r>
            <a:r>
              <a:rPr lang="en-US" sz="2000" dirty="0"/>
              <a:t> </a:t>
            </a:r>
            <a:r>
              <a:rPr lang="en-US" sz="2000" dirty="0" err="1"/>
              <a:t>režim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spánku</a:t>
            </a:r>
            <a:r>
              <a:rPr lang="en-US" sz="2000" dirty="0"/>
              <a:t> a </a:t>
            </a:r>
            <a:r>
              <a:rPr lang="en-US" sz="2000" dirty="0" err="1"/>
              <a:t>vstávání</a:t>
            </a:r>
            <a:r>
              <a:rPr lang="en-US" sz="2000" dirty="0"/>
              <a:t>. </a:t>
            </a:r>
            <a:r>
              <a:rPr lang="en-US" sz="2000" dirty="0" err="1"/>
              <a:t>Senzaly</a:t>
            </a:r>
            <a:r>
              <a:rPr lang="en-US" sz="2000" dirty="0"/>
              <a:t> </a:t>
            </a:r>
            <a:r>
              <a:rPr lang="en-US" sz="2000" dirty="0" err="1"/>
              <a:t>neměly</a:t>
            </a:r>
            <a:r>
              <a:rPr lang="en-US" sz="2000" dirty="0"/>
              <a:t> </a:t>
            </a:r>
            <a:r>
              <a:rPr lang="en-US" sz="2000" dirty="0" err="1"/>
              <a:t>okna</a:t>
            </a:r>
            <a:r>
              <a:rPr lang="en-US" sz="2000" dirty="0"/>
              <a:t>, </a:t>
            </a:r>
            <a:r>
              <a:rPr lang="en-US" sz="2000" dirty="0" err="1"/>
              <a:t>otroci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přebývali</a:t>
            </a:r>
            <a:r>
              <a:rPr lang="en-US" sz="2000" dirty="0"/>
              <a:t> v </a:t>
            </a:r>
            <a:r>
              <a:rPr lang="en-US" sz="2000" dirty="0" err="1"/>
              <a:t>šeru</a:t>
            </a:r>
            <a:r>
              <a:rPr lang="en-US" sz="2000" dirty="0"/>
              <a:t> a </a:t>
            </a:r>
            <a:r>
              <a:rPr lang="en-US" sz="2000" dirty="0" err="1"/>
              <a:t>nedostatku</a:t>
            </a:r>
            <a:r>
              <a:rPr lang="en-US" sz="2000" dirty="0"/>
              <a:t> </a:t>
            </a:r>
            <a:r>
              <a:rPr lang="en-US" sz="2000" dirty="0" err="1"/>
              <a:t>čerstvého</a:t>
            </a:r>
            <a:r>
              <a:rPr lang="en-US" sz="2000" dirty="0"/>
              <a:t> </a:t>
            </a:r>
            <a:r>
              <a:rPr lang="en-US" sz="2000" dirty="0" err="1"/>
              <a:t>vzduchu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875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D01CB4-E5EC-44DF-A95E-F3D65448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Hierarchizace společnosti na etnickém původu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69E4D3-CD82-474D-9A98-CE44A10B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8609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4300" lvl="0" indent="0">
              <a:spcAft>
                <a:spcPts val="0"/>
              </a:spcAft>
              <a:buNone/>
            </a:pPr>
            <a:r>
              <a:rPr lang="cs-CZ" sz="1600" dirty="0"/>
              <a:t>Domorodci </a:t>
            </a:r>
            <a:r>
              <a:rPr lang="en-US" sz="1600" dirty="0"/>
              <a:t>a </a:t>
            </a:r>
            <a:r>
              <a:rPr lang="en-US" sz="1600" dirty="0" err="1"/>
              <a:t>Afričané</a:t>
            </a:r>
            <a:r>
              <a:rPr lang="en-US" sz="1600" dirty="0"/>
              <a:t>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považováni</a:t>
            </a:r>
            <a:r>
              <a:rPr lang="en-US" sz="1600" dirty="0"/>
              <a:t> za </a:t>
            </a:r>
            <a:r>
              <a:rPr lang="en-US" sz="1600" dirty="0" err="1"/>
              <a:t>pohany</a:t>
            </a:r>
            <a:r>
              <a:rPr lang="en-US" sz="1600" dirty="0"/>
              <a:t>, </a:t>
            </a:r>
            <a:r>
              <a:rPr lang="en-US" sz="1600" dirty="0" err="1"/>
              <a:t>přestože</a:t>
            </a:r>
            <a:r>
              <a:rPr lang="en-US" sz="1600" dirty="0"/>
              <a:t>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pokřtěni</a:t>
            </a:r>
            <a:r>
              <a:rPr lang="en-US" sz="1600" dirty="0"/>
              <a:t> - </a:t>
            </a:r>
            <a:r>
              <a:rPr lang="en-US" sz="1600" dirty="0" err="1"/>
              <a:t>neměli</a:t>
            </a:r>
            <a:r>
              <a:rPr lang="en-US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žádná</a:t>
            </a:r>
            <a:r>
              <a:rPr lang="en-US" sz="1600" dirty="0"/>
              <a:t> </a:t>
            </a:r>
            <a:r>
              <a:rPr lang="en-US" sz="1600" dirty="0" err="1"/>
              <a:t>práva</a:t>
            </a:r>
            <a:r>
              <a:rPr lang="cs-CZ" sz="1600" dirty="0"/>
              <a:t>.</a:t>
            </a:r>
            <a:endParaRPr lang="en-US" sz="1600" dirty="0"/>
          </a:p>
          <a:p>
            <a:pPr marL="114300" lvl="0" indent="0">
              <a:spcAft>
                <a:spcPts val="0"/>
              </a:spcAft>
              <a:buNone/>
            </a:pPr>
            <a:r>
              <a:rPr lang="cs-CZ" sz="1600" dirty="0"/>
              <a:t>M</a:t>
            </a:r>
            <a:r>
              <a:rPr lang="en-US" sz="1600" dirty="0" err="1"/>
              <a:t>íšenci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důkazem</a:t>
            </a:r>
            <a:r>
              <a:rPr lang="en-US" sz="1600" dirty="0"/>
              <a:t> </a:t>
            </a:r>
            <a:r>
              <a:rPr lang="en-US" sz="1600" dirty="0" err="1"/>
              <a:t>svazků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Portugalci</a:t>
            </a:r>
            <a:r>
              <a:rPr lang="en-US" sz="1600" dirty="0"/>
              <a:t> a </a:t>
            </a:r>
            <a:r>
              <a:rPr lang="en-US" sz="1600" dirty="0" err="1"/>
              <a:t>domorodým</a:t>
            </a:r>
            <a:r>
              <a:rPr lang="en-US" sz="1600" dirty="0"/>
              <a:t> </a:t>
            </a:r>
            <a:r>
              <a:rPr lang="en-US" sz="1600" dirty="0" err="1"/>
              <a:t>obyvatelstvem</a:t>
            </a:r>
            <a:r>
              <a:rPr lang="en-US" sz="1600" dirty="0"/>
              <a:t> a </a:t>
            </a:r>
            <a:r>
              <a:rPr lang="en-US" sz="1600" dirty="0" err="1"/>
              <a:t>bílých</a:t>
            </a:r>
            <a:r>
              <a:rPr lang="en-US" sz="1600" dirty="0"/>
              <a:t> </a:t>
            </a:r>
            <a:r>
              <a:rPr lang="en-US" sz="1600" dirty="0" err="1"/>
              <a:t>pánů</a:t>
            </a:r>
            <a:r>
              <a:rPr lang="en-US" sz="1600" dirty="0"/>
              <a:t> s </a:t>
            </a:r>
            <a:r>
              <a:rPr lang="en-US" sz="1600" dirty="0" err="1"/>
              <a:t>černými</a:t>
            </a:r>
            <a:r>
              <a:rPr lang="en-US" sz="1600" dirty="0"/>
              <a:t> </a:t>
            </a:r>
            <a:r>
              <a:rPr lang="en-US" sz="1600" dirty="0" err="1"/>
              <a:t>otroky</a:t>
            </a:r>
            <a:r>
              <a:rPr lang="en-US" sz="1600" dirty="0"/>
              <a:t>,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dále</a:t>
            </a:r>
            <a:r>
              <a:rPr lang="en-US" sz="1600" dirty="0"/>
              <a:t> </a:t>
            </a:r>
            <a:r>
              <a:rPr lang="en-US" sz="1600" dirty="0" err="1"/>
              <a:t>členěni</a:t>
            </a:r>
            <a:r>
              <a:rPr lang="en-US" sz="1600" dirty="0"/>
              <a:t>:</a:t>
            </a:r>
          </a:p>
          <a:p>
            <a:pPr marL="161925" indent="0"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en-US" sz="1600" b="1" dirty="0" err="1"/>
              <a:t>mestiço</a:t>
            </a:r>
            <a:r>
              <a:rPr lang="en-US" sz="1600" dirty="0"/>
              <a:t> – </a:t>
            </a:r>
            <a:r>
              <a:rPr lang="en-US" sz="1600" dirty="0" err="1"/>
              <a:t>míšenec</a:t>
            </a:r>
            <a:r>
              <a:rPr lang="en-US" sz="1600" dirty="0"/>
              <a:t> </a:t>
            </a:r>
            <a:r>
              <a:rPr lang="en-US" sz="1600" dirty="0" err="1"/>
              <a:t>bílého</a:t>
            </a:r>
            <a:r>
              <a:rPr lang="en-US" sz="1600" dirty="0"/>
              <a:t> </a:t>
            </a:r>
            <a:r>
              <a:rPr lang="en-US" sz="1600" dirty="0" err="1"/>
              <a:t>pána</a:t>
            </a:r>
            <a:r>
              <a:rPr lang="en-US" sz="1600" dirty="0"/>
              <a:t> a </a:t>
            </a:r>
            <a:r>
              <a:rPr lang="en-US" sz="1600" dirty="0" err="1"/>
              <a:t>černého</a:t>
            </a:r>
            <a:r>
              <a:rPr lang="en-US" sz="1600" dirty="0"/>
              <a:t> </a:t>
            </a:r>
            <a:r>
              <a:rPr lang="en-US" sz="1600" dirty="0" err="1"/>
              <a:t>otroka</a:t>
            </a:r>
            <a:endParaRPr lang="en-US" sz="1600" dirty="0"/>
          </a:p>
          <a:p>
            <a:pPr marL="161925" indent="0"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en-US" sz="1600" b="1" dirty="0" err="1"/>
              <a:t>cabra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míšenec</a:t>
            </a:r>
            <a:r>
              <a:rPr lang="en-US" sz="1600" dirty="0"/>
              <a:t> </a:t>
            </a:r>
            <a:r>
              <a:rPr lang="en-US" sz="1600" dirty="0" err="1"/>
              <a:t>indiána</a:t>
            </a:r>
            <a:r>
              <a:rPr lang="en-US" sz="1600" dirty="0"/>
              <a:t> a </a:t>
            </a:r>
            <a:r>
              <a:rPr lang="en-US" sz="1600" dirty="0" err="1"/>
              <a:t>černého</a:t>
            </a:r>
            <a:r>
              <a:rPr lang="en-US" sz="1600" dirty="0"/>
              <a:t> </a:t>
            </a:r>
            <a:r>
              <a:rPr lang="en-US" sz="1600" dirty="0" err="1"/>
              <a:t>otroka</a:t>
            </a:r>
            <a:endParaRPr lang="en-US" sz="1600" dirty="0"/>
          </a:p>
          <a:p>
            <a:pPr marL="161925" indent="0"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en-US" sz="1600" b="1" dirty="0" err="1"/>
              <a:t>morena</a:t>
            </a:r>
            <a:r>
              <a:rPr lang="en-US" sz="1600" dirty="0"/>
              <a:t> – </a:t>
            </a:r>
            <a:r>
              <a:rPr lang="en-US" sz="1600" dirty="0" err="1"/>
              <a:t>míšenka</a:t>
            </a:r>
            <a:r>
              <a:rPr lang="en-US" sz="1600" dirty="0"/>
              <a:t> </a:t>
            </a:r>
            <a:r>
              <a:rPr lang="en-US" sz="1600" dirty="0" err="1"/>
              <a:t>tmavé</a:t>
            </a:r>
            <a:r>
              <a:rPr lang="en-US" sz="1600" dirty="0"/>
              <a:t> </a:t>
            </a:r>
            <a:r>
              <a:rPr lang="en-US" sz="1600" dirty="0" err="1"/>
              <a:t>pleti</a:t>
            </a:r>
            <a:endParaRPr lang="en-US" sz="1600" dirty="0"/>
          </a:p>
          <a:p>
            <a:pPr marL="161925" indent="0"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en-US" sz="1600" b="1" dirty="0" err="1"/>
              <a:t>pardo</a:t>
            </a:r>
            <a:r>
              <a:rPr lang="en-US" sz="1600" dirty="0"/>
              <a:t> – </a:t>
            </a:r>
            <a:r>
              <a:rPr lang="en-US" sz="1600" dirty="0" err="1"/>
              <a:t>barva</a:t>
            </a:r>
            <a:r>
              <a:rPr lang="en-US" sz="1600" dirty="0"/>
              <a:t>, </a:t>
            </a:r>
            <a:r>
              <a:rPr lang="en-US" sz="1600" dirty="0" err="1"/>
              <a:t>která</a:t>
            </a:r>
            <a:r>
              <a:rPr lang="en-US" sz="1600" dirty="0"/>
              <a:t> v </a:t>
            </a:r>
            <a:r>
              <a:rPr lang="en-US" sz="1600" dirty="0" err="1"/>
              <a:t>podstatě</a:t>
            </a:r>
            <a:r>
              <a:rPr lang="en-US" sz="1600" dirty="0"/>
              <a:t> </a:t>
            </a:r>
            <a:r>
              <a:rPr lang="en-US" sz="1600" dirty="0" err="1"/>
              <a:t>neexistuje</a:t>
            </a:r>
            <a:r>
              <a:rPr lang="en-US" sz="1600" dirty="0"/>
              <a:t> – ten </a:t>
            </a:r>
            <a:r>
              <a:rPr lang="en-US" sz="1600" dirty="0" err="1"/>
              <a:t>kdo</a:t>
            </a:r>
            <a:r>
              <a:rPr lang="en-US" sz="1600" dirty="0"/>
              <a:t> </a:t>
            </a:r>
            <a:r>
              <a:rPr lang="en-US" sz="1600" dirty="0" err="1"/>
              <a:t>není</a:t>
            </a:r>
            <a:r>
              <a:rPr lang="en-US" sz="1600" dirty="0"/>
              <a:t> </a:t>
            </a:r>
            <a:r>
              <a:rPr lang="en-US" sz="1600" dirty="0" err="1"/>
              <a:t>černý</a:t>
            </a:r>
            <a:r>
              <a:rPr lang="en-US" sz="1600" dirty="0"/>
              <a:t>, </a:t>
            </a:r>
            <a:r>
              <a:rPr lang="en-US" sz="1600" dirty="0" err="1"/>
              <a:t>bílý</a:t>
            </a:r>
            <a:r>
              <a:rPr lang="en-US" sz="1600" dirty="0"/>
              <a:t>, </a:t>
            </a:r>
            <a:r>
              <a:rPr lang="en-US" sz="1600" dirty="0" err="1"/>
              <a:t>žlutý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rudý</a:t>
            </a:r>
            <a:endParaRPr lang="en-US" sz="1600" dirty="0"/>
          </a:p>
          <a:p>
            <a:pPr marL="161925" indent="0"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en-US" sz="1600" b="1" dirty="0" err="1"/>
              <a:t>mameluco</a:t>
            </a:r>
            <a:r>
              <a:rPr lang="en-US" sz="1600" dirty="0"/>
              <a:t> – </a:t>
            </a:r>
            <a:r>
              <a:rPr lang="en-US" sz="1600" dirty="0" err="1"/>
              <a:t>bílá</a:t>
            </a:r>
            <a:r>
              <a:rPr lang="en-US" sz="1600" dirty="0"/>
              <a:t> rasa s </a:t>
            </a:r>
            <a:r>
              <a:rPr lang="en-US" sz="1600" dirty="0" err="1"/>
              <a:t>indiánskou</a:t>
            </a:r>
            <a:endParaRPr lang="en-US" sz="1600" dirty="0"/>
          </a:p>
          <a:p>
            <a:pPr marL="161925" indent="0"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en-US" sz="1600" b="1" dirty="0"/>
              <a:t>caboclo</a:t>
            </a:r>
            <a:r>
              <a:rPr lang="en-US" sz="1600" dirty="0"/>
              <a:t> – </a:t>
            </a:r>
            <a:r>
              <a:rPr lang="en-US" sz="1600" dirty="0" err="1"/>
              <a:t>indiáni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</a:t>
            </a:r>
            <a:r>
              <a:rPr lang="en-US" sz="1600" dirty="0" err="1"/>
              <a:t>mluvili</a:t>
            </a:r>
            <a:r>
              <a:rPr lang="en-US" sz="1600" dirty="0"/>
              <a:t> </a:t>
            </a:r>
            <a:r>
              <a:rPr lang="en-US" sz="1600" dirty="0" err="1"/>
              <a:t>jazykem</a:t>
            </a:r>
            <a:r>
              <a:rPr lang="en-US" sz="1600" dirty="0"/>
              <a:t>, </a:t>
            </a:r>
            <a:r>
              <a:rPr lang="en-US" sz="1600" dirty="0" err="1"/>
              <a:t>který</a:t>
            </a:r>
            <a:r>
              <a:rPr lang="en-US" sz="1600" dirty="0"/>
              <a:t> </a:t>
            </a:r>
            <a:r>
              <a:rPr lang="en-US" sz="1600" dirty="0" err="1"/>
              <a:t>vyučovali</a:t>
            </a:r>
            <a:r>
              <a:rPr lang="en-US" sz="1600" dirty="0"/>
              <a:t> </a:t>
            </a:r>
            <a:r>
              <a:rPr lang="en-US" sz="1600" dirty="0" err="1"/>
              <a:t>jezuité</a:t>
            </a:r>
            <a:r>
              <a:rPr lang="en-US" sz="1600" dirty="0"/>
              <a:t> – „lingua </a:t>
            </a:r>
            <a:r>
              <a:rPr lang="en-US" sz="1600" dirty="0" err="1"/>
              <a:t>geral</a:t>
            </a:r>
            <a:r>
              <a:rPr lang="en-US" sz="1600" dirty="0"/>
              <a:t>“</a:t>
            </a:r>
          </a:p>
          <a:p>
            <a:pPr marL="161925" indent="0">
              <a:spcAft>
                <a:spcPts val="800"/>
              </a:spcAft>
              <a:buNone/>
            </a:pPr>
            <a:r>
              <a:rPr lang="cs-CZ" sz="1600" dirty="0"/>
              <a:t>	</a:t>
            </a:r>
            <a:r>
              <a:rPr lang="en-US" sz="1600" b="1" dirty="0" err="1"/>
              <a:t>carijós</a:t>
            </a:r>
            <a:r>
              <a:rPr lang="en-US" sz="1600" dirty="0"/>
              <a:t> – </a:t>
            </a:r>
            <a:r>
              <a:rPr lang="en-US" sz="1600" dirty="0" err="1"/>
              <a:t>bílá</a:t>
            </a:r>
            <a:r>
              <a:rPr lang="en-US" sz="1600" dirty="0"/>
              <a:t> rasa s </a:t>
            </a:r>
            <a:r>
              <a:rPr lang="en-US" sz="1600" dirty="0" err="1"/>
              <a:t>indiánskou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jihu</a:t>
            </a:r>
            <a:r>
              <a:rPr lang="en-US" sz="1600" dirty="0"/>
              <a:t> </a:t>
            </a:r>
            <a:r>
              <a:rPr lang="en-US" sz="1600" dirty="0" err="1"/>
              <a:t>země</a:t>
            </a:r>
            <a:r>
              <a:rPr lang="cs-CZ" sz="1600" dirty="0"/>
              <a:t>.</a:t>
            </a:r>
            <a:r>
              <a:rPr lang="en-US" sz="1600" dirty="0"/>
              <a:t>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Barva</a:t>
            </a:r>
            <a:r>
              <a:rPr lang="en-US" sz="1600" dirty="0"/>
              <a:t> a </a:t>
            </a:r>
            <a:r>
              <a:rPr lang="en-US" sz="1600" dirty="0" err="1"/>
              <a:t>odstín</a:t>
            </a:r>
            <a:r>
              <a:rPr lang="en-US" sz="1600" dirty="0"/>
              <a:t> </a:t>
            </a:r>
            <a:r>
              <a:rPr lang="en-US" sz="1600" dirty="0" err="1"/>
              <a:t>pleti</a:t>
            </a:r>
            <a:r>
              <a:rPr lang="en-US" sz="1600" dirty="0"/>
              <a:t> </a:t>
            </a:r>
            <a:r>
              <a:rPr lang="en-US" sz="1600" dirty="0" err="1"/>
              <a:t>byly</a:t>
            </a:r>
            <a:r>
              <a:rPr lang="en-US" sz="1600" dirty="0"/>
              <a:t> </a:t>
            </a:r>
            <a:r>
              <a:rPr lang="en-US" sz="1600" dirty="0" err="1"/>
              <a:t>kritériem</a:t>
            </a:r>
            <a:r>
              <a:rPr lang="en-US" sz="1600" dirty="0"/>
              <a:t> </a:t>
            </a:r>
            <a:r>
              <a:rPr lang="en-US" sz="1600" dirty="0" err="1"/>
              <a:t>společenského</a:t>
            </a:r>
            <a:r>
              <a:rPr lang="en-US" sz="1600" dirty="0"/>
              <a:t> </a:t>
            </a:r>
            <a:r>
              <a:rPr lang="en-US" sz="1600" dirty="0" err="1"/>
              <a:t>statutu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dirty="0"/>
              <a:t>S </a:t>
            </a:r>
            <a:r>
              <a:rPr lang="en-US" sz="1600" b="1" dirty="0" err="1"/>
              <a:t>existencí</a:t>
            </a:r>
            <a:r>
              <a:rPr lang="en-US" sz="1600" b="1" dirty="0"/>
              <a:t> </a:t>
            </a:r>
            <a:r>
              <a:rPr lang="en-US" sz="1600" b="1" dirty="0" err="1"/>
              <a:t>míšenců</a:t>
            </a:r>
            <a:r>
              <a:rPr lang="en-US" sz="1600" b="1" dirty="0"/>
              <a:t> </a:t>
            </a:r>
            <a:r>
              <a:rPr lang="en-US" sz="1600" b="1" dirty="0" err="1"/>
              <a:t>byla</a:t>
            </a:r>
            <a:r>
              <a:rPr lang="en-US" sz="1600" b="1" dirty="0"/>
              <a:t> </a:t>
            </a:r>
            <a:r>
              <a:rPr lang="en-US" sz="1600" b="1" dirty="0" err="1"/>
              <a:t>spojena</a:t>
            </a:r>
            <a:r>
              <a:rPr lang="en-US" sz="1600" b="1" dirty="0"/>
              <a:t> </a:t>
            </a:r>
            <a:r>
              <a:rPr lang="en-US" sz="1600" b="1" dirty="0" err="1"/>
              <a:t>řada</a:t>
            </a:r>
            <a:r>
              <a:rPr lang="en-US" sz="1600" b="1" dirty="0"/>
              <a:t> </a:t>
            </a:r>
            <a:r>
              <a:rPr lang="en-US" sz="1600" b="1" dirty="0" err="1"/>
              <a:t>morálních</a:t>
            </a:r>
            <a:r>
              <a:rPr lang="en-US" sz="1600" b="1" dirty="0"/>
              <a:t> </a:t>
            </a:r>
            <a:r>
              <a:rPr lang="en-US" sz="1600" b="1" dirty="0" err="1"/>
              <a:t>problémů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velká</a:t>
            </a:r>
            <a:r>
              <a:rPr lang="en-US" sz="1600" dirty="0"/>
              <a:t> </a:t>
            </a:r>
            <a:r>
              <a:rPr lang="en-US" sz="1600" dirty="0" err="1"/>
              <a:t>část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výsledkem</a:t>
            </a:r>
            <a:r>
              <a:rPr lang="en-US" sz="1600" dirty="0"/>
              <a:t> </a:t>
            </a:r>
            <a:r>
              <a:rPr lang="en-US" sz="1600" dirty="0" err="1"/>
              <a:t>násilí</a:t>
            </a:r>
            <a:r>
              <a:rPr lang="en-US" sz="1600" dirty="0"/>
              <a:t> </a:t>
            </a:r>
            <a:r>
              <a:rPr lang="en-US" sz="1600" dirty="0" err="1"/>
              <a:t>páchaném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ženách</a:t>
            </a:r>
            <a:r>
              <a:rPr lang="en-US" sz="1600" dirty="0"/>
              <a:t> a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otcové</a:t>
            </a:r>
            <a:r>
              <a:rPr lang="en-US" sz="1600" dirty="0"/>
              <a:t> je </a:t>
            </a:r>
            <a:r>
              <a:rPr lang="en-US" sz="1600" dirty="0" err="1"/>
              <a:t>jen</a:t>
            </a:r>
            <a:r>
              <a:rPr lang="en-US" sz="1600" dirty="0"/>
              <a:t> </a:t>
            </a:r>
            <a:r>
              <a:rPr lang="en-US" sz="1600" dirty="0" err="1"/>
              <a:t>zřídkakdy</a:t>
            </a:r>
            <a:r>
              <a:rPr lang="en-US" sz="1600" dirty="0"/>
              <a:t> </a:t>
            </a:r>
            <a:r>
              <a:rPr lang="en-US" sz="1600" dirty="0" err="1"/>
              <a:t>přijali</a:t>
            </a:r>
            <a:r>
              <a:rPr lang="en-US" sz="1600" dirty="0"/>
              <a:t> za </a:t>
            </a:r>
            <a:r>
              <a:rPr lang="en-US" sz="1600" dirty="0" err="1"/>
              <a:t>své</a:t>
            </a:r>
            <a:r>
              <a:rPr lang="en-US" sz="1600" dirty="0"/>
              <a:t> (</a:t>
            </a:r>
            <a:r>
              <a:rPr lang="en-US" sz="1600" dirty="0" err="1"/>
              <a:t>hřích</a:t>
            </a:r>
            <a:r>
              <a:rPr lang="en-US" sz="1600" dirty="0"/>
              <a:t>, </a:t>
            </a:r>
            <a:r>
              <a:rPr lang="en-US" sz="1600" dirty="0" err="1"/>
              <a:t>tělesnost</a:t>
            </a:r>
            <a:r>
              <a:rPr lang="en-US" sz="1600" dirty="0"/>
              <a:t>);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považováni</a:t>
            </a:r>
            <a:r>
              <a:rPr lang="en-US" sz="1600" dirty="0"/>
              <a:t> za </a:t>
            </a:r>
            <a:r>
              <a:rPr lang="en-US" sz="1600" dirty="0" err="1"/>
              <a:t>ambiciózní</a:t>
            </a:r>
            <a:r>
              <a:rPr lang="en-US" sz="1600" dirty="0"/>
              <a:t> a </a:t>
            </a:r>
            <a:r>
              <a:rPr lang="en-US" sz="1600" dirty="0" err="1"/>
              <a:t>vychytralé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027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B62A937-5F35-44BC-9F73-F984184B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28674D-524D-44D0-89B9-04470255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Svět</a:t>
            </a:r>
            <a:r>
              <a:rPr lang="en-US" sz="1600" dirty="0"/>
              <a:t> </a:t>
            </a:r>
            <a:r>
              <a:rPr lang="en-US" sz="1600" dirty="0" err="1"/>
              <a:t>třtinových</a:t>
            </a:r>
            <a:r>
              <a:rPr lang="en-US" sz="1600" dirty="0"/>
              <a:t> </a:t>
            </a:r>
            <a:r>
              <a:rPr lang="en-US" sz="1600" dirty="0" err="1"/>
              <a:t>plantáží</a:t>
            </a:r>
            <a:r>
              <a:rPr lang="en-US" sz="1600" dirty="0"/>
              <a:t> se </a:t>
            </a:r>
            <a:r>
              <a:rPr lang="en-US" sz="1600" dirty="0" err="1"/>
              <a:t>sice</a:t>
            </a:r>
            <a:r>
              <a:rPr lang="en-US" sz="1600" dirty="0"/>
              <a:t> </a:t>
            </a:r>
            <a:r>
              <a:rPr lang="en-US" sz="1600" dirty="0" err="1"/>
              <a:t>točil</a:t>
            </a:r>
            <a:r>
              <a:rPr lang="en-US" sz="1600" dirty="0"/>
              <a:t> </a:t>
            </a:r>
            <a:r>
              <a:rPr lang="en-US" sz="1600" dirty="0" err="1"/>
              <a:t>především</a:t>
            </a:r>
            <a:r>
              <a:rPr lang="en-US" sz="1600" dirty="0"/>
              <a:t> </a:t>
            </a:r>
            <a:r>
              <a:rPr lang="en-US" sz="1600" dirty="0" err="1"/>
              <a:t>kolem</a:t>
            </a:r>
            <a:r>
              <a:rPr lang="en-US" sz="1600" dirty="0"/>
              <a:t> </a:t>
            </a:r>
            <a:r>
              <a:rPr lang="en-US" sz="1600" dirty="0" err="1"/>
              <a:t>pánů</a:t>
            </a:r>
            <a:r>
              <a:rPr lang="en-US" sz="1600" dirty="0"/>
              <a:t> a </a:t>
            </a:r>
            <a:r>
              <a:rPr lang="en-US" sz="1600" dirty="0" err="1"/>
              <a:t>otroků</a:t>
            </a:r>
            <a:r>
              <a:rPr lang="en-US" sz="1600" dirty="0"/>
              <a:t>, </a:t>
            </a:r>
            <a:r>
              <a:rPr lang="en-US" sz="1600" dirty="0" err="1"/>
              <a:t>byl</a:t>
            </a:r>
            <a:r>
              <a:rPr lang="en-US" sz="1600" dirty="0"/>
              <a:t> ale </a:t>
            </a:r>
            <a:r>
              <a:rPr lang="en-US" sz="1600" dirty="0" err="1"/>
              <a:t>doplněn</a:t>
            </a:r>
            <a:r>
              <a:rPr lang="en-US" sz="1600" dirty="0"/>
              <a:t> </a:t>
            </a:r>
            <a:r>
              <a:rPr lang="en-US" sz="1600" dirty="0" err="1"/>
              <a:t>dalšími</a:t>
            </a:r>
            <a:r>
              <a:rPr lang="en-US" sz="1600" dirty="0"/>
              <a:t> </a:t>
            </a:r>
            <a:r>
              <a:rPr lang="en-US" sz="1600" dirty="0" err="1"/>
              <a:t>lidmi</a:t>
            </a:r>
            <a:r>
              <a:rPr lang="en-US" sz="1600" dirty="0"/>
              <a:t> s </a:t>
            </a:r>
            <a:r>
              <a:rPr lang="en-US" sz="1600" dirty="0" err="1"/>
              <a:t>různými</a:t>
            </a:r>
            <a:r>
              <a:rPr lang="en-US" sz="1600" dirty="0"/>
              <a:t> </a:t>
            </a:r>
            <a:r>
              <a:rPr lang="en-US" sz="1600" dirty="0" err="1"/>
              <a:t>funkcemi</a:t>
            </a:r>
            <a:r>
              <a:rPr lang="en-US" sz="1600" dirty="0"/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/>
              <a:t>	- </a:t>
            </a:r>
            <a:r>
              <a:rPr lang="en-US" sz="1600" dirty="0" err="1"/>
              <a:t>velice</a:t>
            </a:r>
            <a:r>
              <a:rPr lang="en-US" sz="1600" dirty="0"/>
              <a:t> </a:t>
            </a:r>
            <a:r>
              <a:rPr lang="en-US" sz="1600" dirty="0" err="1"/>
              <a:t>důležití</a:t>
            </a:r>
            <a:r>
              <a:rPr lang="en-US" sz="1600" dirty="0"/>
              <a:t>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pomocníci</a:t>
            </a:r>
            <a:r>
              <a:rPr lang="en-US" sz="1600" dirty="0"/>
              <a:t>, „</a:t>
            </a:r>
            <a:r>
              <a:rPr lang="en-US" sz="1600" b="1" dirty="0" err="1"/>
              <a:t>agregados</a:t>
            </a:r>
            <a:r>
              <a:rPr lang="en-US" sz="1600" dirty="0"/>
              <a:t>“; </a:t>
            </a:r>
            <a:r>
              <a:rPr lang="en-US" sz="1600" dirty="0" err="1"/>
              <a:t>žili</a:t>
            </a:r>
            <a:r>
              <a:rPr lang="en-US" sz="1600" dirty="0"/>
              <a:t> z </a:t>
            </a:r>
            <a:r>
              <a:rPr lang="en-US" sz="1600" dirty="0" err="1"/>
              <a:t>odměn</a:t>
            </a:r>
            <a:r>
              <a:rPr lang="en-US" sz="1600" dirty="0"/>
              <a:t> za </a:t>
            </a:r>
            <a:r>
              <a:rPr lang="en-US" sz="1600" dirty="0" err="1"/>
              <a:t>laskavosti</a:t>
            </a:r>
            <a:r>
              <a:rPr lang="en-US" sz="1600" dirty="0"/>
              <a:t> a </a:t>
            </a:r>
            <a:r>
              <a:rPr lang="en-US" sz="1600" dirty="0" err="1"/>
              <a:t>služby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prokazoval</a:t>
            </a:r>
            <a:r>
              <a:rPr lang="cs-CZ" sz="1600" dirty="0"/>
              <a:t>i </a:t>
            </a:r>
            <a:r>
              <a:rPr lang="en-US" sz="1600" dirty="0" err="1"/>
              <a:t>pánovi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/>
              <a:t>a </a:t>
            </a:r>
            <a:r>
              <a:rPr lang="en-US" sz="1600" dirty="0" err="1"/>
              <a:t>měli</a:t>
            </a:r>
            <a:r>
              <a:rPr lang="en-US" sz="1600" dirty="0"/>
              <a:t> </a:t>
            </a:r>
            <a:r>
              <a:rPr lang="en-US" sz="1600" dirty="0" err="1"/>
              <a:t>velice</a:t>
            </a:r>
            <a:r>
              <a:rPr lang="en-US" sz="1600" dirty="0"/>
              <a:t> </a:t>
            </a:r>
            <a:r>
              <a:rPr lang="en-US" sz="1600" dirty="0" err="1"/>
              <a:t>důležitý</a:t>
            </a:r>
            <a:r>
              <a:rPr lang="en-US" sz="1600" dirty="0"/>
              <a:t> </a:t>
            </a:r>
            <a:r>
              <a:rPr lang="en-US" sz="1600" dirty="0" err="1"/>
              <a:t>politický</a:t>
            </a:r>
            <a:r>
              <a:rPr lang="en-US" sz="1600" dirty="0"/>
              <a:t> a </a:t>
            </a:r>
            <a:r>
              <a:rPr lang="en-US" sz="1600" dirty="0" err="1"/>
              <a:t>společenský</a:t>
            </a:r>
            <a:r>
              <a:rPr lang="en-US" sz="1600" dirty="0"/>
              <a:t> </a:t>
            </a:r>
            <a:r>
              <a:rPr lang="en-US" sz="1600" dirty="0" err="1"/>
              <a:t>význam</a:t>
            </a:r>
            <a:r>
              <a:rPr lang="en-US" sz="1600" dirty="0"/>
              <a:t> - </a:t>
            </a:r>
            <a:r>
              <a:rPr lang="en-US" sz="1600" dirty="0" err="1"/>
              <a:t>svou</a:t>
            </a:r>
            <a:r>
              <a:rPr lang="en-US" sz="1600" dirty="0"/>
              <a:t> </a:t>
            </a:r>
            <a:r>
              <a:rPr lang="en-US" sz="1600" dirty="0" err="1"/>
              <a:t>nekritickou</a:t>
            </a:r>
            <a:r>
              <a:rPr lang="en-US" sz="1600" dirty="0"/>
              <a:t> </a:t>
            </a:r>
            <a:r>
              <a:rPr lang="en-US" sz="1600" dirty="0" err="1"/>
              <a:t>podporou</a:t>
            </a:r>
            <a:r>
              <a:rPr lang="en-US" sz="1600" dirty="0"/>
              <a:t> </a:t>
            </a:r>
            <a:r>
              <a:rPr lang="en-US" sz="1600" dirty="0" err="1"/>
              <a:t>zajišťovali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 err="1"/>
              <a:t>pánovi</a:t>
            </a:r>
            <a:r>
              <a:rPr lang="en-US" sz="1600" dirty="0"/>
              <a:t> </a:t>
            </a:r>
            <a:r>
              <a:rPr lang="en-US" sz="1600" dirty="0" err="1"/>
              <a:t>politický</a:t>
            </a:r>
            <a:r>
              <a:rPr lang="en-US" sz="1600" dirty="0"/>
              <a:t> a </a:t>
            </a:r>
            <a:r>
              <a:rPr lang="en-US" sz="1600" dirty="0" err="1"/>
              <a:t>společenský</a:t>
            </a:r>
            <a:r>
              <a:rPr lang="en-US" sz="1600" dirty="0"/>
              <a:t> </a:t>
            </a:r>
            <a:r>
              <a:rPr lang="en-US" sz="1600" dirty="0" err="1"/>
              <a:t>vliv</a:t>
            </a:r>
            <a:r>
              <a:rPr lang="en-US" sz="1600" dirty="0"/>
              <a:t> v </a:t>
            </a:r>
            <a:r>
              <a:rPr lang="en-US" sz="1600" dirty="0" err="1"/>
              <a:t>dané</a:t>
            </a:r>
            <a:r>
              <a:rPr lang="en-US" sz="1600" dirty="0"/>
              <a:t> </a:t>
            </a:r>
            <a:r>
              <a:rPr lang="en-US" sz="1600" dirty="0" err="1"/>
              <a:t>oblasti</a:t>
            </a:r>
            <a:r>
              <a:rPr lang="en-US" sz="1600" dirty="0"/>
              <a:t>. </a:t>
            </a:r>
            <a:r>
              <a:rPr lang="en-US" sz="1600" dirty="0" err="1"/>
              <a:t>Byli</a:t>
            </a:r>
            <a:r>
              <a:rPr lang="en-US" sz="1600" dirty="0"/>
              <a:t> to </a:t>
            </a:r>
            <a:r>
              <a:rPr lang="en-US" sz="1600" dirty="0" err="1"/>
              <a:t>často</a:t>
            </a:r>
            <a:r>
              <a:rPr lang="en-US" sz="1600" dirty="0"/>
              <a:t> </a:t>
            </a:r>
            <a:r>
              <a:rPr lang="en-US" sz="1600" dirty="0" err="1"/>
              <a:t>příbuzní</a:t>
            </a:r>
            <a:r>
              <a:rPr lang="en-US" sz="1600" dirty="0"/>
              <a:t> bez </a:t>
            </a:r>
            <a:r>
              <a:rPr lang="en-US" sz="1600" dirty="0" err="1"/>
              <a:t>velkého</a:t>
            </a:r>
            <a:r>
              <a:rPr lang="en-US" sz="1600" dirty="0"/>
              <a:t> </a:t>
            </a:r>
            <a:r>
              <a:rPr lang="en-US" sz="1600" dirty="0" err="1"/>
              <a:t>majetku</a:t>
            </a:r>
            <a:r>
              <a:rPr lang="en-US" sz="1600" dirty="0"/>
              <a:t>, </a:t>
            </a:r>
            <a:r>
              <a:rPr lang="en-US" sz="1600" dirty="0" err="1"/>
              <a:t>místní</a:t>
            </a:r>
            <a:r>
              <a:rPr lang="en-US" sz="1600" dirty="0"/>
              <a:t> </a:t>
            </a:r>
            <a:r>
              <a:rPr lang="cs-CZ" sz="1600" dirty="0"/>
              <a:t>	</a:t>
            </a:r>
            <a:r>
              <a:rPr lang="en-US" sz="1600" dirty="0" err="1"/>
              <a:t>politici</a:t>
            </a:r>
            <a:r>
              <a:rPr lang="en-US" sz="1600" dirty="0"/>
              <a:t>, </a:t>
            </a:r>
            <a:r>
              <a:rPr lang="en-US" sz="1600" dirty="0" err="1"/>
              <a:t>obchodníci</a:t>
            </a:r>
            <a:r>
              <a:rPr lang="en-US" sz="1600" dirty="0"/>
              <a:t> a </a:t>
            </a:r>
            <a:r>
              <a:rPr lang="en-US" sz="1600" dirty="0" err="1"/>
              <a:t>svobodní</a:t>
            </a:r>
            <a:r>
              <a:rPr lang="en-US" sz="1600" dirty="0"/>
              <a:t> </a:t>
            </a:r>
            <a:r>
              <a:rPr lang="en-US" sz="1600" dirty="0" err="1"/>
              <a:t>muži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</a:t>
            </a:r>
            <a:r>
              <a:rPr lang="en-US" sz="1600" dirty="0" err="1"/>
              <a:t>ovšem</a:t>
            </a:r>
            <a:r>
              <a:rPr lang="en-US" sz="1600" dirty="0"/>
              <a:t> </a:t>
            </a:r>
            <a:r>
              <a:rPr lang="en-US" sz="1600" dirty="0" err="1"/>
              <a:t>neměli</a:t>
            </a:r>
            <a:r>
              <a:rPr lang="en-US" sz="1600" dirty="0"/>
              <a:t> </a:t>
            </a:r>
            <a:r>
              <a:rPr lang="en-US" sz="1600" dirty="0" err="1"/>
              <a:t>ekonomickou</a:t>
            </a:r>
            <a:r>
              <a:rPr lang="en-US" sz="1600" dirty="0"/>
              <a:t> a </a:t>
            </a:r>
            <a:r>
              <a:rPr lang="en-US" sz="1600" dirty="0" err="1"/>
              <a:t>společenskou</a:t>
            </a:r>
            <a:r>
              <a:rPr lang="en-US" sz="1600" dirty="0"/>
              <a:t> </a:t>
            </a:r>
            <a:r>
              <a:rPr lang="en-US" sz="1600" dirty="0" err="1"/>
              <a:t>autonomii</a:t>
            </a:r>
            <a:r>
              <a:rPr lang="en-US" sz="16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/>
              <a:t>Další</a:t>
            </a:r>
            <a:r>
              <a:rPr lang="en-US" sz="1600" dirty="0"/>
              <a:t> </a:t>
            </a:r>
            <a:r>
              <a:rPr lang="en-US" sz="1600" dirty="0" err="1"/>
              <a:t>skupinou</a:t>
            </a:r>
            <a:r>
              <a:rPr lang="en-US" sz="1600" dirty="0"/>
              <a:t>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b="1" dirty="0" err="1"/>
              <a:t>rolníci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půdu</a:t>
            </a:r>
            <a:r>
              <a:rPr lang="en-US" sz="1600" dirty="0"/>
              <a:t> od </a:t>
            </a:r>
            <a:r>
              <a:rPr lang="en-US" sz="1600" dirty="0" err="1"/>
              <a:t>pána</a:t>
            </a:r>
            <a:r>
              <a:rPr lang="en-US" sz="1600" dirty="0"/>
              <a:t> </a:t>
            </a:r>
            <a:r>
              <a:rPr lang="en-US" sz="1600" dirty="0" err="1"/>
              <a:t>pronajímali</a:t>
            </a:r>
            <a:r>
              <a:rPr lang="en-US" sz="1600" dirty="0"/>
              <a:t>, </a:t>
            </a:r>
            <a:r>
              <a:rPr lang="en-US" sz="1600" dirty="0" err="1"/>
              <a:t>popřípadě</a:t>
            </a:r>
            <a:r>
              <a:rPr lang="en-US" sz="1600" dirty="0"/>
              <a:t> se </a:t>
            </a:r>
            <a:r>
              <a:rPr lang="en-US" sz="1600" dirty="0" err="1"/>
              <a:t>jednalo</a:t>
            </a:r>
            <a:r>
              <a:rPr lang="en-US" sz="1600" dirty="0"/>
              <a:t> o </a:t>
            </a:r>
            <a:r>
              <a:rPr lang="en-US" sz="1600" dirty="0" err="1"/>
              <a:t>malé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střední</a:t>
            </a:r>
            <a:r>
              <a:rPr lang="en-US" sz="1600" dirty="0"/>
              <a:t> </a:t>
            </a:r>
            <a:r>
              <a:rPr lang="en-US" sz="1600" dirty="0" err="1"/>
              <a:t>vlastníky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</a:t>
            </a:r>
            <a:r>
              <a:rPr lang="en-US" sz="1600" dirty="0" err="1"/>
              <a:t>byli</a:t>
            </a:r>
            <a:r>
              <a:rPr lang="en-US" sz="1600" dirty="0"/>
              <a:t> </a:t>
            </a:r>
            <a:r>
              <a:rPr lang="en-US" sz="1600" dirty="0" err="1"/>
              <a:t>nuceni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svých</a:t>
            </a:r>
            <a:r>
              <a:rPr lang="en-US" sz="1600" dirty="0"/>
              <a:t> </a:t>
            </a:r>
            <a:r>
              <a:rPr lang="en-US" sz="1600" dirty="0" err="1"/>
              <a:t>pozemcích</a:t>
            </a:r>
            <a:r>
              <a:rPr lang="en-US" sz="1600" dirty="0"/>
              <a:t> </a:t>
            </a:r>
            <a:r>
              <a:rPr lang="en-US" sz="1600" dirty="0" err="1"/>
              <a:t>zpracovávat</a:t>
            </a:r>
            <a:r>
              <a:rPr lang="en-US" sz="1600" dirty="0"/>
              <a:t> </a:t>
            </a:r>
            <a:r>
              <a:rPr lang="en-US" sz="1600" dirty="0" err="1"/>
              <a:t>svoji</a:t>
            </a:r>
            <a:r>
              <a:rPr lang="en-US" sz="1600" dirty="0"/>
              <a:t> </a:t>
            </a:r>
            <a:r>
              <a:rPr lang="en-US" sz="1600" dirty="0" err="1"/>
              <a:t>cukrovou</a:t>
            </a:r>
            <a:r>
              <a:rPr lang="en-US" sz="1600" dirty="0"/>
              <a:t> </a:t>
            </a:r>
            <a:r>
              <a:rPr lang="en-US" sz="1600" dirty="0" err="1"/>
              <a:t>třtinu</a:t>
            </a:r>
            <a:r>
              <a:rPr lang="en-US" sz="1600" dirty="0"/>
              <a:t> – </a:t>
            </a:r>
            <a:r>
              <a:rPr lang="en-US" sz="1600" dirty="0" err="1"/>
              <a:t>oba</a:t>
            </a:r>
            <a:r>
              <a:rPr lang="en-US" sz="1600" dirty="0"/>
              <a:t> </a:t>
            </a:r>
            <a:r>
              <a:rPr lang="en-US" sz="1600" dirty="0" err="1"/>
              <a:t>typy</a:t>
            </a:r>
            <a:r>
              <a:rPr lang="en-US" sz="1600" dirty="0"/>
              <a:t> </a:t>
            </a:r>
            <a:r>
              <a:rPr lang="en-US" sz="1600" dirty="0" err="1"/>
              <a:t>rolníků</a:t>
            </a:r>
            <a:r>
              <a:rPr lang="en-US" sz="1600" dirty="0"/>
              <a:t> </a:t>
            </a:r>
            <a:r>
              <a:rPr lang="en-US" sz="1600" dirty="0" err="1"/>
              <a:t>byly</a:t>
            </a:r>
            <a:r>
              <a:rPr lang="en-US" sz="1600" dirty="0"/>
              <a:t> </a:t>
            </a:r>
            <a:r>
              <a:rPr lang="en-US" sz="1600" dirty="0" err="1"/>
              <a:t>závislé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velkém</a:t>
            </a:r>
            <a:r>
              <a:rPr lang="en-US" sz="1600" dirty="0"/>
              <a:t> </a:t>
            </a:r>
            <a:r>
              <a:rPr lang="en-US" sz="1600" dirty="0" err="1"/>
              <a:t>vlastníkovi</a:t>
            </a:r>
            <a:r>
              <a:rPr lang="en-US" sz="1600" dirty="0"/>
              <a:t>.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dirty="0"/>
              <a:t>V </a:t>
            </a:r>
            <a:r>
              <a:rPr lang="en-US" sz="1600" b="1" dirty="0" err="1"/>
              <a:t>koloniální</a:t>
            </a:r>
            <a:r>
              <a:rPr lang="en-US" sz="1600" b="1" dirty="0"/>
              <a:t> </a:t>
            </a:r>
            <a:r>
              <a:rPr lang="en-US" sz="1600" b="1" dirty="0" err="1"/>
              <a:t>Brazílii</a:t>
            </a:r>
            <a:r>
              <a:rPr lang="en-US" sz="1600" b="1" dirty="0"/>
              <a:t> to </a:t>
            </a:r>
            <a:r>
              <a:rPr lang="en-US" sz="1600" b="1" dirty="0" err="1"/>
              <a:t>tak</a:t>
            </a:r>
            <a:r>
              <a:rPr lang="en-US" sz="1600" b="1" dirty="0"/>
              <a:t> </a:t>
            </a:r>
            <a:r>
              <a:rPr lang="en-US" sz="1600" b="1" dirty="0" err="1"/>
              <a:t>byli</a:t>
            </a:r>
            <a:r>
              <a:rPr lang="en-US" sz="1600" b="1" dirty="0"/>
              <a:t> „</a:t>
            </a:r>
            <a:r>
              <a:rPr lang="en-US" sz="1600" b="1" dirty="0" err="1"/>
              <a:t>pánové</a:t>
            </a:r>
            <a:r>
              <a:rPr lang="en-US" sz="1600" b="1" dirty="0"/>
              <a:t>“, </a:t>
            </a:r>
            <a:r>
              <a:rPr lang="en-US" sz="1600" b="1" dirty="0" err="1"/>
              <a:t>majitelé</a:t>
            </a:r>
            <a:r>
              <a:rPr lang="en-US" sz="1600" b="1" dirty="0"/>
              <a:t> </a:t>
            </a:r>
            <a:r>
              <a:rPr lang="en-US" sz="1600" b="1" dirty="0" err="1"/>
              <a:t>plantáží</a:t>
            </a:r>
            <a:r>
              <a:rPr lang="en-US" sz="1600" b="1" dirty="0"/>
              <a:t>, </a:t>
            </a:r>
            <a:r>
              <a:rPr lang="en-US" sz="1600" b="1" dirty="0" err="1"/>
              <a:t>kteří</a:t>
            </a:r>
            <a:r>
              <a:rPr lang="en-US" sz="1600" b="1" dirty="0"/>
              <a:t> </a:t>
            </a:r>
            <a:r>
              <a:rPr lang="en-US" sz="1600" b="1" dirty="0" err="1"/>
              <a:t>ve</a:t>
            </a:r>
            <a:r>
              <a:rPr lang="en-US" sz="1600" b="1" dirty="0"/>
              <a:t> </a:t>
            </a:r>
            <a:r>
              <a:rPr lang="en-US" sz="1600" b="1" dirty="0" err="1"/>
              <a:t>své</a:t>
            </a:r>
            <a:r>
              <a:rPr lang="en-US" sz="1600" b="1" dirty="0"/>
              <a:t> </a:t>
            </a:r>
            <a:r>
              <a:rPr lang="en-US" sz="1600" b="1" dirty="0" err="1"/>
              <a:t>oblasti</a:t>
            </a:r>
            <a:r>
              <a:rPr lang="en-US" sz="1600" b="1" dirty="0"/>
              <a:t> </a:t>
            </a:r>
            <a:r>
              <a:rPr lang="en-US" sz="1600" b="1" dirty="0" err="1"/>
              <a:t>vládli</a:t>
            </a:r>
            <a:r>
              <a:rPr lang="en-US" sz="1600" b="1" dirty="0"/>
              <a:t> </a:t>
            </a:r>
            <a:r>
              <a:rPr lang="en-US" sz="1600" b="1" dirty="0" err="1"/>
              <a:t>neomezeně</a:t>
            </a:r>
            <a:r>
              <a:rPr lang="en-US" sz="1600" b="1" dirty="0"/>
              <a:t>, </a:t>
            </a:r>
            <a:r>
              <a:rPr lang="en-US" sz="1600" b="1" dirty="0" err="1"/>
              <a:t>prakticky</a:t>
            </a:r>
            <a:r>
              <a:rPr lang="en-US" sz="1600" b="1" dirty="0"/>
              <a:t> bez </a:t>
            </a:r>
            <a:r>
              <a:rPr lang="en-US" sz="1600" b="1" dirty="0" err="1"/>
              <a:t>intervence</a:t>
            </a:r>
            <a:r>
              <a:rPr lang="en-US" sz="1600" b="1" dirty="0"/>
              <a:t> </a:t>
            </a:r>
            <a:r>
              <a:rPr lang="en-US" sz="1600" b="1" dirty="0" err="1"/>
              <a:t>královské</a:t>
            </a:r>
            <a:r>
              <a:rPr lang="en-US" sz="1600" b="1" dirty="0"/>
              <a:t> </a:t>
            </a:r>
            <a:r>
              <a:rPr lang="en-US" sz="1600" b="1" dirty="0" err="1"/>
              <a:t>moci</a:t>
            </a:r>
            <a:r>
              <a:rPr lang="en-US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4829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BB4F97-80DF-E1DF-7437-8D36CA0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5846294" cy="8407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 probíhala výroba cukru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28674D-524D-44D0-89B9-044702551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455" y="2418408"/>
            <a:ext cx="5726545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Odkaz na krátký film (5 min)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cs-CZ" sz="2000" dirty="0"/>
              <a:t>h</a:t>
            </a:r>
            <a:r>
              <a:rPr lang="en-US" sz="2000" dirty="0"/>
              <a:t>ttps://www.youtube.com/watch?v=Rvw5rHB5bL0</a:t>
            </a:r>
          </a:p>
        </p:txBody>
      </p:sp>
      <p:pic>
        <p:nvPicPr>
          <p:cNvPr id="7" name="Zástupný obsah 6" descr="Obsah obrázku obraz, savec, dobytek, hospodářská zvířata&#10;&#10;Popis byl vytvořen automaticky">
            <a:extLst>
              <a:ext uri="{FF2B5EF4-FFF2-40B4-BE49-F238E27FC236}">
                <a16:creationId xmlns:a16="http://schemas.microsoft.com/office/drawing/2014/main" id="{1A366498-E791-A9D4-596A-DB246B3DE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1" y="2781924"/>
            <a:ext cx="5201023" cy="27955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5D9D44-5058-43A7-B435-37BEB703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B536DF-7197-4463-95F1-5D4FEFA8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700" dirty="0"/>
              <a:t>Pro </a:t>
            </a:r>
            <a:r>
              <a:rPr lang="en-US" sz="1700" dirty="0" err="1"/>
              <a:t>Portugalsko</a:t>
            </a:r>
            <a:r>
              <a:rPr lang="en-US" sz="1700" dirty="0"/>
              <a:t>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cs-CZ" sz="1700" dirty="0"/>
              <a:t>zkušenost ze Sv. Tomáše </a:t>
            </a:r>
            <a:r>
              <a:rPr lang="en-US" sz="1700" dirty="0" err="1"/>
              <a:t>zásadní</a:t>
            </a:r>
            <a:r>
              <a:rPr lang="en-US" sz="1700" dirty="0"/>
              <a:t> </a:t>
            </a:r>
            <a:r>
              <a:rPr lang="cs-CZ" sz="1700" dirty="0"/>
              <a:t>a zhodnotila ji v ekonomickém využití kolonizované Brazílie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	-</a:t>
            </a:r>
            <a:r>
              <a:rPr lang="en-US" sz="1700" dirty="0"/>
              <a:t> </a:t>
            </a:r>
            <a:r>
              <a:rPr lang="en-US" sz="1700" dirty="0" err="1"/>
              <a:t>technik</a:t>
            </a:r>
            <a:r>
              <a:rPr lang="cs-CZ" sz="1700" dirty="0"/>
              <a:t>a</a:t>
            </a:r>
            <a:r>
              <a:rPr lang="en-US" sz="1700" dirty="0"/>
              <a:t> </a:t>
            </a:r>
            <a:r>
              <a:rPr lang="en-US" sz="1700" dirty="0" err="1"/>
              <a:t>výroby</a:t>
            </a:r>
            <a:r>
              <a:rPr lang="en-US" sz="1700" dirty="0"/>
              <a:t>, </a:t>
            </a:r>
            <a:r>
              <a:rPr lang="en-US" sz="1700" dirty="0" err="1"/>
              <a:t>vnitřní</a:t>
            </a:r>
            <a:r>
              <a:rPr lang="en-US" sz="1700" dirty="0"/>
              <a:t> </a:t>
            </a:r>
            <a:r>
              <a:rPr lang="en-US" sz="1700" dirty="0" err="1"/>
              <a:t>organizace</a:t>
            </a:r>
            <a:r>
              <a:rPr lang="en-US" sz="1700" dirty="0"/>
              <a:t>, </a:t>
            </a:r>
            <a:r>
              <a:rPr lang="en-US" sz="1700" dirty="0" err="1"/>
              <a:t>proporce</a:t>
            </a:r>
            <a:r>
              <a:rPr lang="en-US" sz="1700" dirty="0"/>
              <a:t> </a:t>
            </a:r>
            <a:r>
              <a:rPr lang="en-US" sz="1700" dirty="0" err="1"/>
              <a:t>mezi</a:t>
            </a:r>
            <a:r>
              <a:rPr lang="en-US" sz="1700" dirty="0"/>
              <a:t> </a:t>
            </a:r>
            <a:r>
              <a:rPr lang="en-US" sz="1700" dirty="0" err="1"/>
              <a:t>otroky</a:t>
            </a:r>
            <a:r>
              <a:rPr lang="en-US" sz="1700" dirty="0"/>
              <a:t> a </a:t>
            </a:r>
            <a:r>
              <a:rPr lang="en-US" sz="1700" dirty="0" err="1"/>
              <a:t>kolonizátory</a:t>
            </a:r>
            <a:r>
              <a:rPr lang="cs-CZ" sz="1700" dirty="0"/>
              <a:t>.</a:t>
            </a:r>
            <a:r>
              <a:rPr lang="en-US" sz="1700" dirty="0"/>
              <a:t> </a:t>
            </a:r>
            <a:endParaRPr lang="cs-CZ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Portugalská</a:t>
            </a:r>
            <a:r>
              <a:rPr lang="en-US" sz="1700" dirty="0"/>
              <a:t> koruna se </a:t>
            </a:r>
            <a:r>
              <a:rPr lang="en-US" sz="1700" dirty="0" err="1"/>
              <a:t>rozhodla</a:t>
            </a:r>
            <a:r>
              <a:rPr lang="en-US" sz="1700" dirty="0"/>
              <a:t> z </a:t>
            </a:r>
            <a:r>
              <a:rPr lang="en-US" sz="1700" dirty="0" err="1"/>
              <a:t>Brazílie</a:t>
            </a:r>
            <a:r>
              <a:rPr lang="en-US" sz="1700" dirty="0"/>
              <a:t> </a:t>
            </a:r>
            <a:r>
              <a:rPr lang="en-US" sz="1700" dirty="0" err="1"/>
              <a:t>učinit</a:t>
            </a:r>
            <a:r>
              <a:rPr lang="en-US" sz="1700" dirty="0"/>
              <a:t> </a:t>
            </a:r>
            <a:r>
              <a:rPr lang="en-US" sz="1700" dirty="0" err="1"/>
              <a:t>výnosný</a:t>
            </a:r>
            <a:r>
              <a:rPr lang="en-US" sz="1700" dirty="0"/>
              <a:t> </a:t>
            </a:r>
            <a:r>
              <a:rPr lang="en-US" sz="1700" dirty="0" err="1"/>
              <a:t>obchod</a:t>
            </a:r>
            <a:r>
              <a:rPr lang="en-US" sz="1700" dirty="0"/>
              <a:t> se </a:t>
            </a:r>
            <a:r>
              <a:rPr lang="en-US" sz="1700" dirty="0" err="1"/>
              <a:t>stálými</a:t>
            </a:r>
            <a:r>
              <a:rPr lang="en-US" sz="1700" dirty="0"/>
              <a:t> </a:t>
            </a:r>
            <a:r>
              <a:rPr lang="en-US" sz="1700" dirty="0" err="1"/>
              <a:t>příjmy</a:t>
            </a:r>
            <a:r>
              <a:rPr lang="en-US" sz="1700" dirty="0"/>
              <a:t> do metropole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700" dirty="0"/>
              <a:t>	- </a:t>
            </a:r>
            <a:r>
              <a:rPr lang="en-US" sz="1700" dirty="0" err="1"/>
              <a:t>nešlo</a:t>
            </a:r>
            <a:r>
              <a:rPr lang="en-US" sz="1700" dirty="0"/>
              <a:t> </a:t>
            </a:r>
            <a:r>
              <a:rPr lang="en-US" sz="1700" dirty="0" err="1"/>
              <a:t>již</a:t>
            </a:r>
            <a:r>
              <a:rPr lang="en-US" sz="1700" dirty="0"/>
              <a:t> o </a:t>
            </a:r>
            <a:r>
              <a:rPr lang="en-US" sz="1700" dirty="0" err="1"/>
              <a:t>pouhé</a:t>
            </a:r>
            <a:r>
              <a:rPr lang="en-US" sz="1700" dirty="0"/>
              <a:t> </a:t>
            </a:r>
            <a:r>
              <a:rPr lang="en-US" sz="1700" dirty="0" err="1"/>
              <a:t>zabrání</a:t>
            </a:r>
            <a:r>
              <a:rPr lang="en-US" sz="1700" dirty="0"/>
              <a:t> </a:t>
            </a:r>
            <a:r>
              <a:rPr lang="en-US" sz="1700" dirty="0" err="1"/>
              <a:t>území</a:t>
            </a:r>
            <a:r>
              <a:rPr lang="en-US" sz="1700" dirty="0"/>
              <a:t>, </a:t>
            </a:r>
            <a:r>
              <a:rPr lang="en-US" sz="1700" dirty="0" err="1"/>
              <a:t>šlo</a:t>
            </a:r>
            <a:r>
              <a:rPr lang="en-US" sz="1700" dirty="0"/>
              <a:t> o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maximální</a:t>
            </a:r>
            <a:r>
              <a:rPr lang="en-US" sz="1700" dirty="0"/>
              <a:t> </a:t>
            </a:r>
            <a:r>
              <a:rPr lang="en-US" sz="1700" dirty="0" err="1"/>
              <a:t>využití</a:t>
            </a:r>
            <a:r>
              <a:rPr lang="en-US" sz="1700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Kromě</a:t>
            </a:r>
            <a:r>
              <a:rPr lang="en-US" sz="1700" dirty="0"/>
              <a:t> toho, </a:t>
            </a:r>
            <a:r>
              <a:rPr lang="en-US" sz="1700" dirty="0" err="1"/>
              <a:t>že</a:t>
            </a:r>
            <a:r>
              <a:rPr lang="en-US" sz="1700" dirty="0"/>
              <a:t> </a:t>
            </a:r>
            <a:r>
              <a:rPr lang="en-US" sz="1700" dirty="0" err="1"/>
              <a:t>měli</a:t>
            </a:r>
            <a:r>
              <a:rPr lang="en-US" sz="1700" dirty="0"/>
              <a:t> </a:t>
            </a:r>
            <a:r>
              <a:rPr lang="en-US" sz="1700" dirty="0" err="1"/>
              <a:t>Portugalci</a:t>
            </a:r>
            <a:r>
              <a:rPr lang="en-US" sz="1700" dirty="0"/>
              <a:t> </a:t>
            </a:r>
            <a:r>
              <a:rPr lang="en-US" sz="1700" dirty="0" err="1"/>
              <a:t>zkušenosti</a:t>
            </a:r>
            <a:r>
              <a:rPr lang="en-US" sz="1700" dirty="0"/>
              <a:t> s </a:t>
            </a:r>
            <a:r>
              <a:rPr lang="en-US" sz="1700" dirty="0" err="1"/>
              <a:t>pěstováním</a:t>
            </a:r>
            <a:r>
              <a:rPr lang="en-US" sz="1700" dirty="0"/>
              <a:t> </a:t>
            </a:r>
            <a:r>
              <a:rPr lang="en-US" sz="1700" dirty="0" err="1"/>
              <a:t>třtiny</a:t>
            </a:r>
            <a:r>
              <a:rPr lang="en-US" sz="1700" dirty="0"/>
              <a:t> a </a:t>
            </a:r>
            <a:r>
              <a:rPr lang="en-US" sz="1700" dirty="0" err="1"/>
              <a:t>výrobou</a:t>
            </a:r>
            <a:r>
              <a:rPr lang="en-US" sz="1700" dirty="0"/>
              <a:t> </a:t>
            </a:r>
            <a:r>
              <a:rPr lang="en-US" sz="1700" dirty="0" err="1"/>
              <a:t>cukru</a:t>
            </a:r>
            <a:r>
              <a:rPr lang="en-US" sz="1700" dirty="0"/>
              <a:t>, </a:t>
            </a:r>
            <a:r>
              <a:rPr lang="en-US" sz="1700" dirty="0" err="1"/>
              <a:t>věděli</a:t>
            </a:r>
            <a:r>
              <a:rPr lang="en-US" sz="1700" dirty="0"/>
              <a:t> </a:t>
            </a:r>
            <a:r>
              <a:rPr lang="en-US" sz="1700" dirty="0" err="1"/>
              <a:t>také</a:t>
            </a:r>
            <a:r>
              <a:rPr lang="en-US" sz="1700" dirty="0"/>
              <a:t>, </a:t>
            </a:r>
            <a:r>
              <a:rPr lang="en-US" sz="1700" dirty="0" err="1"/>
              <a:t>jakým</a:t>
            </a:r>
            <a:r>
              <a:rPr lang="en-US" sz="1700" dirty="0"/>
              <a:t> </a:t>
            </a:r>
            <a:r>
              <a:rPr lang="en-US" sz="1700" dirty="0" err="1"/>
              <a:t>způsobem</a:t>
            </a:r>
            <a:r>
              <a:rPr lang="en-US" sz="1700" dirty="0"/>
              <a:t> s </a:t>
            </a:r>
            <a:r>
              <a:rPr lang="en-US" sz="1700" dirty="0" err="1"/>
              <a:t>ním</a:t>
            </a:r>
            <a:endParaRPr lang="cs-CZ" sz="17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 err="1"/>
              <a:t>obchodovat</a:t>
            </a:r>
            <a:r>
              <a:rPr lang="en-US" sz="1700" dirty="0"/>
              <a:t> - </a:t>
            </a:r>
            <a:r>
              <a:rPr lang="en-US" sz="1700" b="1" dirty="0" err="1"/>
              <a:t>Brazílie</a:t>
            </a:r>
            <a:r>
              <a:rPr lang="en-US" sz="1700" b="1" dirty="0"/>
              <a:t> </a:t>
            </a:r>
            <a:r>
              <a:rPr lang="en-US" sz="1700" b="1" dirty="0" err="1"/>
              <a:t>tak</a:t>
            </a:r>
            <a:r>
              <a:rPr lang="en-US" sz="1700" b="1" dirty="0"/>
              <a:t> </a:t>
            </a:r>
            <a:r>
              <a:rPr lang="en-US" sz="1700" b="1" dirty="0" err="1"/>
              <a:t>nebyla</a:t>
            </a:r>
            <a:r>
              <a:rPr lang="en-US" sz="1700" b="1" dirty="0"/>
              <a:t> </a:t>
            </a:r>
            <a:r>
              <a:rPr lang="en-US" sz="1700" b="1" dirty="0" err="1"/>
              <a:t>kolonií</a:t>
            </a:r>
            <a:r>
              <a:rPr lang="en-US" sz="1700" b="1" dirty="0"/>
              <a:t> </a:t>
            </a:r>
            <a:r>
              <a:rPr lang="en-US" sz="1700" b="1" dirty="0" err="1"/>
              <a:t>určenou</a:t>
            </a:r>
            <a:r>
              <a:rPr lang="en-US" sz="1700" b="1" dirty="0"/>
              <a:t> k </a:t>
            </a:r>
            <a:r>
              <a:rPr lang="en-US" sz="1700" b="1" dirty="0" err="1"/>
              <a:t>trvalému</a:t>
            </a:r>
            <a:r>
              <a:rPr lang="en-US" sz="1700" b="1" dirty="0"/>
              <a:t> </a:t>
            </a:r>
            <a:r>
              <a:rPr lang="en-US" sz="1700" b="1" dirty="0" err="1"/>
              <a:t>osídlení</a:t>
            </a:r>
            <a:r>
              <a:rPr lang="en-US" sz="1700" dirty="0"/>
              <a:t>, ale </a:t>
            </a:r>
            <a:r>
              <a:rPr lang="en-US" sz="1700" dirty="0" err="1"/>
              <a:t>územím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se </a:t>
            </a:r>
            <a:r>
              <a:rPr lang="en-US" sz="1700" dirty="0" err="1"/>
              <a:t>mělo</a:t>
            </a:r>
            <a:r>
              <a:rPr lang="en-US" sz="1700" dirty="0"/>
              <a:t> </a:t>
            </a:r>
            <a:r>
              <a:rPr lang="en-US" sz="1700" dirty="0" err="1"/>
              <a:t>využít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endParaRPr lang="cs-CZ" sz="17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                                                  s</a:t>
            </a:r>
            <a:r>
              <a:rPr lang="en-US" sz="1700" dirty="0" err="1"/>
              <a:t>pecializovanou</a:t>
            </a:r>
            <a:r>
              <a:rPr lang="en-US" sz="1700" dirty="0"/>
              <a:t> </a:t>
            </a:r>
            <a:r>
              <a:rPr lang="en-US" sz="1700" b="1" dirty="0" err="1"/>
              <a:t>produkci</a:t>
            </a:r>
            <a:r>
              <a:rPr lang="en-US" sz="1700" b="1" dirty="0"/>
              <a:t> </a:t>
            </a:r>
            <a:r>
              <a:rPr lang="en-US" sz="1700" b="1" dirty="0" err="1"/>
              <a:t>zboží</a:t>
            </a:r>
            <a:r>
              <a:rPr lang="en-US" sz="1700" b="1" dirty="0"/>
              <a:t> </a:t>
            </a:r>
            <a:r>
              <a:rPr lang="en-US" sz="1700" b="1" dirty="0" err="1"/>
              <a:t>určeného</a:t>
            </a:r>
            <a:r>
              <a:rPr lang="en-US" sz="1700" b="1" dirty="0"/>
              <a:t> pro </a:t>
            </a:r>
            <a:r>
              <a:rPr lang="en-US" sz="1700" b="1" dirty="0" err="1"/>
              <a:t>evropský</a:t>
            </a:r>
            <a:r>
              <a:rPr lang="en-US" sz="1700" b="1" dirty="0"/>
              <a:t> </a:t>
            </a:r>
            <a:r>
              <a:rPr lang="en-US" sz="1700" b="1" dirty="0" err="1"/>
              <a:t>trh</a:t>
            </a:r>
            <a:r>
              <a:rPr lang="cs-CZ" sz="1700" b="1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/>
              <a:t>Za tímto účelem </a:t>
            </a:r>
            <a:r>
              <a:rPr lang="en-US" sz="1700" dirty="0"/>
              <a:t>se </a:t>
            </a:r>
            <a:r>
              <a:rPr lang="en-US" sz="1700" dirty="0" err="1"/>
              <a:t>zde</a:t>
            </a:r>
            <a:r>
              <a:rPr lang="en-US" sz="1700" dirty="0"/>
              <a:t> </a:t>
            </a:r>
            <a:r>
              <a:rPr lang="cs-CZ" sz="1700" dirty="0"/>
              <a:t>zřídily</a:t>
            </a:r>
            <a:r>
              <a:rPr lang="en-US" sz="1700" dirty="0"/>
              <a:t> </a:t>
            </a:r>
            <a:r>
              <a:rPr lang="cs-CZ" sz="1700" dirty="0"/>
              <a:t>tzv. </a:t>
            </a:r>
            <a:r>
              <a:rPr lang="en-US" sz="1700" b="1" i="1" dirty="0" err="1"/>
              <a:t>latifundie</a:t>
            </a:r>
            <a:r>
              <a:rPr lang="en-US" sz="1700" dirty="0"/>
              <a:t>, </a:t>
            </a:r>
            <a:r>
              <a:rPr lang="en-US" sz="1700" dirty="0" err="1"/>
              <a:t>velké</a:t>
            </a:r>
            <a:r>
              <a:rPr lang="en-US" sz="1700" dirty="0"/>
              <a:t> </a:t>
            </a:r>
            <a:r>
              <a:rPr lang="en-US" sz="1700" dirty="0" err="1"/>
              <a:t>zemědělské</a:t>
            </a:r>
            <a:r>
              <a:rPr lang="en-US" sz="1700" dirty="0"/>
              <a:t> </a:t>
            </a:r>
            <a:r>
              <a:rPr lang="en-US" sz="1700" dirty="0" err="1"/>
              <a:t>jednotky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se </a:t>
            </a:r>
            <a:r>
              <a:rPr lang="en-US" sz="1700" dirty="0" err="1"/>
              <a:t>specializovaly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pěstování</a:t>
            </a:r>
            <a:endParaRPr lang="cs-CZ" sz="1700" dirty="0"/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700" dirty="0"/>
              <a:t>  </a:t>
            </a:r>
            <a:r>
              <a:rPr lang="en-US" sz="1700" dirty="0" err="1"/>
              <a:t>jediné</a:t>
            </a:r>
            <a:r>
              <a:rPr lang="en-US" sz="1700" dirty="0"/>
              <a:t> </a:t>
            </a:r>
            <a:r>
              <a:rPr lang="en-US" sz="1700" dirty="0" err="1"/>
              <a:t>plodiny</a:t>
            </a:r>
            <a:r>
              <a:rPr lang="cs-CZ" sz="1700" dirty="0"/>
              <a:t>, </a:t>
            </a:r>
            <a:r>
              <a:rPr lang="cs-CZ" sz="1700" i="1" dirty="0"/>
              <a:t>monokultury</a:t>
            </a:r>
            <a:r>
              <a:rPr lang="cs-CZ" sz="1700" dirty="0"/>
              <a:t>,</a:t>
            </a:r>
            <a:r>
              <a:rPr lang="en-US" sz="1700" dirty="0"/>
              <a:t> za </a:t>
            </a:r>
            <a:r>
              <a:rPr lang="en-US" sz="1700" dirty="0" err="1"/>
              <a:t>účelem</a:t>
            </a:r>
            <a:r>
              <a:rPr lang="en-US" sz="1700" dirty="0"/>
              <a:t> </a:t>
            </a:r>
            <a:r>
              <a:rPr lang="en-US" sz="1700" dirty="0" err="1"/>
              <a:t>velkoplošného</a:t>
            </a:r>
            <a:r>
              <a:rPr lang="en-US" sz="1700" dirty="0"/>
              <a:t> </a:t>
            </a:r>
            <a:r>
              <a:rPr lang="en-US" sz="1700" dirty="0" err="1"/>
              <a:t>vývozu</a:t>
            </a:r>
            <a:r>
              <a:rPr lang="cs-CZ" sz="1700" dirty="0"/>
              <a:t> - c</a:t>
            </a:r>
            <a:r>
              <a:rPr lang="en-US" sz="1700" dirty="0" err="1"/>
              <a:t>ukr</a:t>
            </a:r>
            <a:r>
              <a:rPr lang="cs-CZ" sz="1700" dirty="0" err="1"/>
              <a:t>ová</a:t>
            </a:r>
            <a:r>
              <a:rPr lang="cs-CZ" sz="1700" dirty="0"/>
              <a:t> třtina</a:t>
            </a:r>
            <a:r>
              <a:rPr lang="en-US" sz="1700" dirty="0"/>
              <a:t> </a:t>
            </a:r>
            <a:r>
              <a:rPr lang="en-US" sz="1700" dirty="0" err="1"/>
              <a:t>splňoval</a:t>
            </a:r>
            <a:r>
              <a:rPr lang="cs-CZ" sz="1700" dirty="0"/>
              <a:t>a</a:t>
            </a:r>
            <a:r>
              <a:rPr lang="en-US" sz="1700" dirty="0"/>
              <a:t> </a:t>
            </a:r>
            <a:r>
              <a:rPr lang="en-US" sz="1700" dirty="0" err="1"/>
              <a:t>všechny</a:t>
            </a:r>
            <a:r>
              <a:rPr lang="en-US" sz="1700" dirty="0"/>
              <a:t> </a:t>
            </a:r>
            <a:r>
              <a:rPr lang="en-US" sz="1700" dirty="0" err="1"/>
              <a:t>tyto</a:t>
            </a:r>
            <a:r>
              <a:rPr lang="en-US" sz="1700" dirty="0"/>
              <a:t> </a:t>
            </a:r>
            <a:r>
              <a:rPr lang="en-US" sz="1700" dirty="0" err="1"/>
              <a:t>podmínky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50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C1DD28-FE66-4254-980A-D79FFCA7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CUKR SE DOSTÁVÁ DO BRAZÍLIE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11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4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283C9A5-280D-41AC-818F-273140A37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76452" y="643467"/>
            <a:ext cx="60390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5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EF4785-34E6-4116-BDEF-0637973A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D0C81A1-064A-42C1-A8C0-EC2D78251D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" y="2256086"/>
            <a:ext cx="5131088" cy="3848316"/>
          </a:xfrm>
          <a:prstGeom prst="rect">
            <a:avLst/>
          </a:prstGeom>
        </p:spPr>
      </p:pic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D1F6BE45-A32A-4151-A6F7-B0A38A8DF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92573"/>
            <a:ext cx="5131087" cy="38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2A11B7E-2F06-4815-B63E-0C855D6A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406235-2F11-483F-8232-5CA08EFD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245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Sazenice</a:t>
            </a:r>
            <a:r>
              <a:rPr lang="en-US" sz="2000" dirty="0"/>
              <a:t> </a:t>
            </a:r>
            <a:r>
              <a:rPr lang="en-US" sz="2000" dirty="0" err="1"/>
              <a:t>cukrové</a:t>
            </a:r>
            <a:r>
              <a:rPr lang="en-US" sz="2000" dirty="0"/>
              <a:t> </a:t>
            </a:r>
            <a:r>
              <a:rPr lang="en-US" sz="2000" dirty="0" err="1"/>
              <a:t>třtiny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do </a:t>
            </a:r>
            <a:r>
              <a:rPr lang="en-US" sz="2000" dirty="0" err="1"/>
              <a:t>Brazílie</a:t>
            </a:r>
            <a:r>
              <a:rPr lang="en-US" sz="2000" dirty="0"/>
              <a:t> </a:t>
            </a:r>
            <a:r>
              <a:rPr lang="en-US" sz="2000" dirty="0" err="1"/>
              <a:t>přivezeny</a:t>
            </a:r>
            <a:r>
              <a:rPr lang="en-US" sz="2000" dirty="0"/>
              <a:t> </a:t>
            </a:r>
            <a:r>
              <a:rPr lang="en-US" sz="2000" dirty="0" err="1"/>
              <a:t>Martinem</a:t>
            </a:r>
            <a:r>
              <a:rPr lang="en-US" sz="2000" dirty="0"/>
              <a:t> </a:t>
            </a:r>
            <a:r>
              <a:rPr lang="en-US" sz="2000" dirty="0" err="1"/>
              <a:t>Afonsem</a:t>
            </a:r>
            <a:r>
              <a:rPr lang="en-US" sz="2000" dirty="0"/>
              <a:t> de </a:t>
            </a:r>
            <a:r>
              <a:rPr lang="en-US" sz="2000" dirty="0" err="1"/>
              <a:t>Sousou</a:t>
            </a:r>
            <a:r>
              <a:rPr lang="en-US" sz="2000" dirty="0"/>
              <a:t> a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expedicí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vyplula</a:t>
            </a:r>
            <a:r>
              <a:rPr lang="en-US" sz="2000" dirty="0"/>
              <a:t> z </a:t>
            </a:r>
            <a:r>
              <a:rPr lang="en-US" sz="2000" dirty="0" err="1"/>
              <a:t>Portugalska</a:t>
            </a:r>
            <a:r>
              <a:rPr lang="en-US" sz="2000" dirty="0"/>
              <a:t> v </a:t>
            </a:r>
            <a:r>
              <a:rPr lang="en-US" sz="2000" dirty="0" err="1"/>
              <a:t>prosinci</a:t>
            </a:r>
            <a:r>
              <a:rPr lang="en-US" sz="2000" dirty="0"/>
              <a:t> </a:t>
            </a:r>
            <a:r>
              <a:rPr lang="en-US" sz="2000" dirty="0" err="1"/>
              <a:t>roku</a:t>
            </a:r>
            <a:r>
              <a:rPr lang="en-US" sz="2000" dirty="0"/>
              <a:t> 1530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/>
              <a:t>	b</a:t>
            </a:r>
            <a:r>
              <a:rPr lang="en-US" sz="2000" dirty="0" err="1"/>
              <a:t>yly</a:t>
            </a:r>
            <a:r>
              <a:rPr lang="en-US" sz="2000" dirty="0"/>
              <a:t> </a:t>
            </a:r>
            <a:r>
              <a:rPr lang="en-US" sz="2000" dirty="0" err="1"/>
              <a:t>zasazeny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pobřeží</a:t>
            </a:r>
            <a:r>
              <a:rPr lang="en-US" sz="2000" dirty="0"/>
              <a:t> </a:t>
            </a:r>
            <a:r>
              <a:rPr lang="en-US" sz="2000" dirty="0" err="1"/>
              <a:t>provincie</a:t>
            </a:r>
            <a:r>
              <a:rPr lang="en-US" sz="2000" dirty="0"/>
              <a:t> </a:t>
            </a:r>
            <a:r>
              <a:rPr lang="en-US" sz="2000" b="1" dirty="0"/>
              <a:t>São Vicente a v </a:t>
            </a:r>
            <a:r>
              <a:rPr lang="en-US" sz="2000" b="1" dirty="0" err="1"/>
              <a:t>roce</a:t>
            </a:r>
            <a:r>
              <a:rPr lang="en-US" sz="2000" b="1" dirty="0"/>
              <a:t> 1532 </a:t>
            </a:r>
            <a:r>
              <a:rPr lang="en-US" sz="2000" dirty="0" err="1"/>
              <a:t>zde</a:t>
            </a:r>
            <a:r>
              <a:rPr lang="en-US" sz="2000" dirty="0"/>
              <a:t> Sousa </a:t>
            </a:r>
            <a:r>
              <a:rPr lang="en-US" sz="2000" dirty="0" err="1"/>
              <a:t>nechal</a:t>
            </a:r>
            <a:r>
              <a:rPr lang="en-US" sz="2000" dirty="0"/>
              <a:t> </a:t>
            </a:r>
            <a:r>
              <a:rPr lang="cs-CZ" sz="2000" dirty="0"/>
              <a:t>	</a:t>
            </a:r>
            <a:r>
              <a:rPr lang="en-US" sz="2000" dirty="0" err="1"/>
              <a:t>vybudovat</a:t>
            </a:r>
            <a:r>
              <a:rPr lang="en-US" sz="2000" dirty="0"/>
              <a:t> 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třtinovou</a:t>
            </a:r>
            <a:r>
              <a:rPr lang="en-US" sz="2000" dirty="0"/>
              <a:t> </a:t>
            </a:r>
            <a:r>
              <a:rPr lang="en-US" sz="2000" dirty="0" err="1"/>
              <a:t>plantáž</a:t>
            </a:r>
            <a:r>
              <a:rPr lang="en-US" sz="2000" dirty="0"/>
              <a:t> s </a:t>
            </a:r>
            <a:r>
              <a:rPr lang="en-US" sz="2000" dirty="0" err="1"/>
              <a:t>cukrovarem</a:t>
            </a:r>
            <a:r>
              <a:rPr lang="en-US" sz="2000" dirty="0"/>
              <a:t> „Engenho do Governador“</a:t>
            </a:r>
            <a:r>
              <a:rPr lang="cs-CZ" sz="2000" dirty="0"/>
              <a:t>/ 	„Guvernérův cukrovar“</a:t>
            </a:r>
            <a:r>
              <a:rPr lang="en-US" sz="2000" dirty="0"/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V </a:t>
            </a:r>
            <a:r>
              <a:rPr lang="en-US" sz="2000" dirty="0" err="1"/>
              <a:t>roce</a:t>
            </a:r>
            <a:r>
              <a:rPr lang="en-US" sz="2000" dirty="0"/>
              <a:t> </a:t>
            </a:r>
            <a:r>
              <a:rPr lang="en-US" sz="2000" b="1" dirty="0"/>
              <a:t>1534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Brazílie</a:t>
            </a:r>
            <a:r>
              <a:rPr lang="en-US" sz="2000" dirty="0"/>
              <a:t> </a:t>
            </a:r>
            <a:r>
              <a:rPr lang="en-US" sz="2000" dirty="0" err="1"/>
              <a:t>rozdělena</a:t>
            </a:r>
            <a:r>
              <a:rPr lang="en-US" sz="2000" dirty="0"/>
              <a:t> </a:t>
            </a:r>
            <a:r>
              <a:rPr lang="en-US" sz="2000" dirty="0" err="1"/>
              <a:t>králem</a:t>
            </a:r>
            <a:r>
              <a:rPr lang="en-US" sz="2000" dirty="0"/>
              <a:t> </a:t>
            </a:r>
            <a:r>
              <a:rPr lang="en-US" sz="2000" dirty="0" err="1"/>
              <a:t>Janem</a:t>
            </a:r>
            <a:r>
              <a:rPr lang="en-US" sz="2000" dirty="0"/>
              <a:t> III.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dědičné</a:t>
            </a:r>
            <a:r>
              <a:rPr lang="en-US" sz="2000" b="1" dirty="0"/>
              <a:t> </a:t>
            </a:r>
            <a:r>
              <a:rPr lang="en-US" sz="2000" b="1" dirty="0" err="1"/>
              <a:t>kapitánie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Martim</a:t>
            </a:r>
            <a:r>
              <a:rPr lang="en-US" sz="2000" dirty="0"/>
              <a:t> Afonso </a:t>
            </a:r>
            <a:r>
              <a:rPr lang="en-US" sz="2000" dirty="0" err="1"/>
              <a:t>získal</a:t>
            </a:r>
            <a:r>
              <a:rPr lang="en-US" sz="2000" dirty="0"/>
              <a:t> </a:t>
            </a:r>
            <a:r>
              <a:rPr lang="en-US" sz="2000" dirty="0" err="1"/>
              <a:t>právě</a:t>
            </a:r>
            <a:r>
              <a:rPr lang="en-US" sz="2000" dirty="0"/>
              <a:t> São Vicente,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prosperovala</a:t>
            </a:r>
            <a:r>
              <a:rPr lang="en-US" sz="2000" dirty="0"/>
              <a:t> </a:t>
            </a:r>
            <a:r>
              <a:rPr lang="en-US" sz="2000" dirty="0" err="1"/>
              <a:t>výroba</a:t>
            </a:r>
            <a:r>
              <a:rPr lang="en-US" sz="2000" dirty="0"/>
              <a:t> </a:t>
            </a:r>
            <a:r>
              <a:rPr lang="en-US" sz="2000" dirty="0" err="1"/>
              <a:t>cukru</a:t>
            </a:r>
            <a:r>
              <a:rPr lang="en-US" sz="2000" dirty="0"/>
              <a:t>.</a:t>
            </a:r>
            <a:endParaRPr lang="cs-CZ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kapitáni</a:t>
            </a:r>
            <a:r>
              <a:rPr lang="en-US" sz="2000" dirty="0"/>
              <a:t> se </a:t>
            </a:r>
            <a:r>
              <a:rPr lang="en-US" sz="2000" dirty="0" err="1"/>
              <a:t>příliš</a:t>
            </a:r>
            <a:r>
              <a:rPr lang="en-US" sz="2000" dirty="0"/>
              <a:t> </a:t>
            </a:r>
            <a:r>
              <a:rPr lang="en-US" sz="2000" dirty="0" err="1"/>
              <a:t>neosvědčil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některé</a:t>
            </a:r>
            <a:r>
              <a:rPr lang="en-US" sz="2000" dirty="0"/>
              <a:t> </a:t>
            </a:r>
            <a:r>
              <a:rPr lang="en-US" sz="2000" dirty="0" err="1"/>
              <a:t>kapitánie</a:t>
            </a:r>
            <a:r>
              <a:rPr lang="en-US" sz="2000" dirty="0"/>
              <a:t> </a:t>
            </a:r>
            <a:r>
              <a:rPr lang="en-US" sz="2000" dirty="0" err="1"/>
              <a:t>nebyly</a:t>
            </a:r>
            <a:r>
              <a:rPr lang="en-US" sz="2000" dirty="0"/>
              <a:t> ani </a:t>
            </a:r>
            <a:r>
              <a:rPr lang="en-US" sz="2000" dirty="0" err="1"/>
              <a:t>kolonizovány</a:t>
            </a:r>
            <a:r>
              <a:rPr lang="en-US" sz="2000" dirty="0"/>
              <a:t> a </a:t>
            </a:r>
            <a:r>
              <a:rPr lang="en-US" sz="2000" dirty="0" err="1"/>
              <a:t>jiné</a:t>
            </a:r>
            <a:r>
              <a:rPr lang="en-US" sz="2000" dirty="0"/>
              <a:t> </a:t>
            </a:r>
            <a:r>
              <a:rPr lang="en-US" sz="2000" dirty="0" err="1"/>
              <a:t>zůstaly</a:t>
            </a:r>
            <a:r>
              <a:rPr lang="en-US" sz="2000" dirty="0"/>
              <a:t> v </a:t>
            </a:r>
            <a:r>
              <a:rPr lang="en-US" sz="2000" dirty="0" err="1"/>
              <a:t>izolaci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podlehly</a:t>
            </a:r>
            <a:r>
              <a:rPr lang="en-US" sz="2000" dirty="0"/>
              <a:t> </a:t>
            </a:r>
            <a:r>
              <a:rPr lang="en-US" sz="2000" dirty="0" err="1"/>
              <a:t>útokům</a:t>
            </a:r>
            <a:r>
              <a:rPr lang="en-US" sz="2000" dirty="0"/>
              <a:t> </a:t>
            </a:r>
            <a:r>
              <a:rPr lang="cs-CZ" sz="2000" dirty="0"/>
              <a:t>domorodců</a:t>
            </a:r>
            <a:r>
              <a:rPr lang="en-US" sz="2000" dirty="0"/>
              <a:t>. </a:t>
            </a:r>
            <a:r>
              <a:rPr lang="en-US" sz="2000" b="1" dirty="0" err="1"/>
              <a:t>Později</a:t>
            </a:r>
            <a:r>
              <a:rPr lang="en-US" sz="2000" b="1" dirty="0"/>
              <a:t> proto </a:t>
            </a:r>
            <a:r>
              <a:rPr lang="en-US" sz="2000" b="1" dirty="0" err="1"/>
              <a:t>muselo</a:t>
            </a:r>
            <a:r>
              <a:rPr lang="en-US" sz="2000" b="1" dirty="0"/>
              <a:t> </a:t>
            </a:r>
            <a:r>
              <a:rPr lang="en-US" sz="2000" b="1" dirty="0" err="1"/>
              <a:t>být</a:t>
            </a:r>
            <a:r>
              <a:rPr lang="en-US" sz="2000" b="1" dirty="0"/>
              <a:t> </a:t>
            </a:r>
            <a:r>
              <a:rPr lang="en-US" sz="2000" b="1" dirty="0" err="1"/>
              <a:t>administrativní</a:t>
            </a:r>
            <a:r>
              <a:rPr lang="en-US" sz="2000" b="1" dirty="0"/>
              <a:t> </a:t>
            </a:r>
            <a:r>
              <a:rPr lang="en-US" sz="2000" b="1" dirty="0" err="1"/>
              <a:t>členění</a:t>
            </a:r>
            <a:r>
              <a:rPr lang="en-US" sz="2000" b="1" dirty="0"/>
              <a:t> </a:t>
            </a:r>
            <a:r>
              <a:rPr lang="en-US" sz="2000" b="1" dirty="0" err="1"/>
              <a:t>kolonie</a:t>
            </a:r>
            <a:r>
              <a:rPr lang="en-US" sz="2000" b="1" dirty="0"/>
              <a:t> </a:t>
            </a:r>
            <a:r>
              <a:rPr lang="en-US" sz="2000" b="1" dirty="0" err="1"/>
              <a:t>centralizováno</a:t>
            </a:r>
            <a:r>
              <a:rPr lang="cs-CZ" sz="2000" b="1" dirty="0"/>
              <a:t> (1572)</a:t>
            </a:r>
            <a:r>
              <a:rPr lang="en-US" sz="2000" b="1" dirty="0"/>
              <a:t>.</a:t>
            </a:r>
          </a:p>
          <a:p>
            <a:pPr marL="0" indent="0">
              <a:spcAft>
                <a:spcPts val="8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13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4220</Words>
  <Application>Microsoft Office PowerPoint</Application>
  <PresentationFormat>Širokoúhlá obrazovka</PresentationFormat>
  <Paragraphs>246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Tw Cen MT</vt:lpstr>
      <vt:lpstr>Motiv Office</vt:lpstr>
      <vt:lpstr>KULTURA CUKRU  SNAHY O FRANCOUZSKOU A HOLANDSKOU KOLONIZACI </vt:lpstr>
      <vt:lpstr>Cukr je víc než obyčejné sladidlo</vt:lpstr>
      <vt:lpstr>Prezentace aplikace PowerPoint</vt:lpstr>
      <vt:lpstr>Prezentace aplikace PowerPoint</vt:lpstr>
      <vt:lpstr>Prezentace aplikace PowerPoint</vt:lpstr>
      <vt:lpstr>CUKR SE DOSTÁVÁ DO BRAZÍLIE </vt:lpstr>
      <vt:lpstr>Prezentace aplikace PowerPoint</vt:lpstr>
      <vt:lpstr>Prezentace aplikace PowerPoint</vt:lpstr>
      <vt:lpstr>Prezentace aplikace PowerPoint</vt:lpstr>
      <vt:lpstr>„Santidade“</vt:lpstr>
      <vt:lpstr>Pernambuco, São Vicente</vt:lpstr>
      <vt:lpstr>Koncentrace cukrových plantáží na SV země</vt:lpstr>
      <vt:lpstr>Prezentace aplikace PowerPoint</vt:lpstr>
      <vt:lpstr>„JINÁ BRAZÍLIE“, FRANCOUZSKÁ A HOLANDSKÁ </vt:lpstr>
      <vt:lpstr>Invaze brazilského pobřeží</vt:lpstr>
      <vt:lpstr>Antarktická  Francie (1555-1575)</vt:lpstr>
      <vt:lpstr>Zátoka Guanabara</vt:lpstr>
      <vt:lpstr>Prezentace aplikace PowerPoint</vt:lpstr>
      <vt:lpstr>Rovníková Francie (1612-1615)</vt:lpstr>
      <vt:lpstr>Prezentace aplikace PowerPoint</vt:lpstr>
      <vt:lpstr>Holandské útoky na brazilské pobřeží</vt:lpstr>
      <vt:lpstr>Salvador (Bahie), 1624</vt:lpstr>
      <vt:lpstr>Holandská kolonizace Pernambucu (1630-1654)</vt:lpstr>
      <vt:lpstr>Prezentace aplikace PowerPoint</vt:lpstr>
      <vt:lpstr>Brazilské Holandsko</vt:lpstr>
      <vt:lpstr>Recife, Maurits-Stadt</vt:lpstr>
      <vt:lpstr>Prezentace aplikace PowerPoint</vt:lpstr>
      <vt:lpstr>Prezentace aplikace PowerPoint</vt:lpstr>
      <vt:lpstr>Národní boj Brazilců proti Holanďanům</vt:lpstr>
      <vt:lpstr>Prezentace aplikace PowerPoint</vt:lpstr>
      <vt:lpstr>ZEMĚ NUCENÝCH PRACÍ</vt:lpstr>
      <vt:lpstr>Prezentace aplikace PowerPoint</vt:lpstr>
      <vt:lpstr>Prezentace aplikace PowerPoint</vt:lpstr>
      <vt:lpstr>LOGIKA CUKRU </vt:lpstr>
      <vt:lpstr>První hlavní město kolonie – Salvador (Bahie)</vt:lpstr>
      <vt:lpstr>Engenhos / Cukrovary</vt:lpstr>
      <vt:lpstr>Casa-grande x senzala  zpracování cukrové třtiny</vt:lpstr>
      <vt:lpstr> Casa-grande v Pernambuco</vt:lpstr>
      <vt:lpstr>Brazilská šlechta</vt:lpstr>
      <vt:lpstr>Prezentace aplikace PowerPoint</vt:lpstr>
      <vt:lpstr>Prezentace aplikace PowerPoint</vt:lpstr>
      <vt:lpstr>Hierarchizace společnosti na etnickém původu</vt:lpstr>
      <vt:lpstr>Prezentace aplikace PowerPoint</vt:lpstr>
      <vt:lpstr>Jak probíhala výroba cukru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CUKRU V BRAZÍLII  (2.polovina 16. století – 17. století)</dc:title>
  <dc:creator>Eva Batličková</dc:creator>
  <cp:lastModifiedBy>Eva Batličková</cp:lastModifiedBy>
  <cp:revision>11</cp:revision>
  <dcterms:created xsi:type="dcterms:W3CDTF">2021-03-11T14:37:34Z</dcterms:created>
  <dcterms:modified xsi:type="dcterms:W3CDTF">2024-02-29T12:34:39Z</dcterms:modified>
</cp:coreProperties>
</file>