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2" r:id="rId7"/>
    <p:sldId id="265" r:id="rId8"/>
    <p:sldId id="263" r:id="rId9"/>
    <p:sldId id="261" r:id="rId10"/>
    <p:sldId id="264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C1CC0E-64E0-4A8C-9AB8-C50AF8F461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E89D03A-5AAE-44DA-A85F-A03C782AAD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4FC1B6B-A3A7-4137-A11A-69F74C1B1B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E11C73B-525B-4C6A-AFD1-BA19EF858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11FB86-C835-4800-8699-F6285249C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73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38FCD9-0C30-4DBB-A4C9-2E46E0F2C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ECBA7B-F998-458E-93B7-65BAF6038B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81566AB-A395-4094-B6DE-869EC087C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686161-8CDD-492B-A7A7-741ACB0077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5D0019-DB4E-4B27-8826-1653B0FF0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6690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F405950-63D2-41AB-AB1B-51E9D010436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E3B4F59-F367-4BC5-AE32-722C8D9209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3BB8D52-0FB1-4E60-AAF3-CDFFE8195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B1EAC7-1F57-41DF-9D40-092703866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8FD156A-A15B-4A14-97EF-15F412D6A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8417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903C64-7CF4-4098-9F15-ED8D106F6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DAF3206-962E-4F8F-AFE0-55078E5576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8AFC0D-A8AD-4DF4-9D01-30653CA94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20A975F-B933-4B36-A56C-CEA98DE0C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7B091D-79BD-4F5F-8BB3-E3B8B4485C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7451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FEA83D-7E87-4F5B-947B-173E396F8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3A523AC-8B0C-4413-9B75-FCE30E6E4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474CD9B-6083-4650-8101-AD2FC122C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BE8D7B-0B43-404E-A6F5-4E3D4D011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0889CE-E77E-41B2-B86F-221025AF4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51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49EE76-2704-4EAD-8E8A-425BF5266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CD506B-E7D5-4A36-9948-2E4385CDB1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E9E7A3F-EF61-4483-A1CF-7006D4BCD8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3C1F4-54E5-41E6-B89F-8C5AD85F4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990A61-2CC7-42B4-9EE1-AF58BFD89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6C281B7-015A-47BB-A0F5-0745E6E24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4314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291942-59AC-4073-93F9-AFB7F69D9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E235215-557D-4301-A983-E634FC736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823C0CF-96E8-4F35-8EFF-9AC7789F3C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53D3C8F1-FA96-45CF-ACBB-9D54EE3C5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9EC8E33-1A77-41A3-B9CA-A06B9C0DF9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330F56B-8E50-4448-87E3-A628A8172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2F2CCCF-890A-4593-B45E-BEDBA7D7C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B5B63CC-D8FD-42D8-B663-4ECD664D6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3334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97537C-E377-48FC-A78F-A50432DDF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A1B4312-397A-4224-970F-E521A4571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B2A36CE-5AC8-4424-9AD4-F59C079AA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F722932-8E14-4AAF-B166-DE794CA002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93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A551EF6-B8CA-4785-AD13-94701B1FA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818251E-317A-47E4-BF62-3E2074D55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B8C8A35-3990-486E-9FF2-2656BE057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282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0C0978-2B6E-4A97-915D-6B21338BA6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C78A70-623E-4230-82E9-37C1FBBFA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6408EAA-D5D0-4C8F-BB9A-E48C2E1CF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ECDABC8-8086-4F22-A036-38D32A976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7FB08AF-E66E-4CC0-8F14-1EE703BD8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41F0F3E-A2E9-42F7-9AAB-8C9BE2240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89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D27AFA-3463-42BD-890D-82304E4EB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2789403-6623-400E-90FF-6EE2D356CF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F540E28-16F2-4FD5-B58A-5D3327D1C1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566A7F-6373-48B3-A105-4CD379F15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9F655-C2E6-4576-9243-A8FEF386EE2D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AF05C43-C587-4346-9BB4-435C13E2B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7EE6EE-644E-4F5A-A0DF-662BD4468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1423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FCEDAC1-E9E3-4933-991F-908197171D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42926C-36EA-44E7-8BA1-C7DA7F0E10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2EDDF2E-21F6-4187-A856-3B2BA21C8C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F655-C2E6-4576-9243-A8FEF386EE2D}" type="datetimeFigureOut">
              <a:rPr lang="cs-CZ" smtClean="0"/>
              <a:t>17.03.2021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DC751A-6654-4A65-9325-82595A5427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791D4-26A8-40A9-8DB6-CD5986981F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B72EB1-0A51-42A2-8C9C-50131BFEF38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297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FeEoHJ5Ggbg" TargetMode="External"/><Relationship Id="rId2" Type="http://schemas.openxmlformats.org/officeDocument/2006/relationships/hyperlink" Target="https://www.youtube.com/watch?v=19gDhipdJsA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8A483C-EAB7-40F3-B99D-7B187B30AF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/>
              <a:t>FRASES INTERFERENTES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E030AE8-DEA4-4D69-80DB-42689158CC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/>
              <a:t>AULA 3</a:t>
            </a:r>
          </a:p>
          <a:p>
            <a:r>
              <a:rPr lang="pt-PT" dirty="0"/>
              <a:t>21.3.2021</a:t>
            </a:r>
            <a:endParaRPr lang="cs-CZ" dirty="0"/>
          </a:p>
          <a:p>
            <a:r>
              <a:rPr lang="cs-CZ" dirty="0"/>
              <a:t>SINTAXE DA LÍNGUA PORTUGUESA 2014, p. 76-77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70991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3BA497-786F-4B25-8167-8FAD4F541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Variabilidade</a:t>
            </a:r>
            <a:r>
              <a:rPr lang="cs-CZ" dirty="0"/>
              <a:t> sem</a:t>
            </a:r>
            <a:r>
              <a:rPr lang="pt-PT" dirty="0" err="1"/>
              <a:t>ântica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F0F167F-EA32-497E-912A-DB56A4E0C9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591" y="2493415"/>
            <a:ext cx="8223579" cy="313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852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A19BC4-D2F7-4912-B8BB-F4224F41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SUPLEMENTAÇÃO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C7F4B8-70F4-41E4-B057-46D47C87E8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/>
              <a:t>Conexão de duas frases </a:t>
            </a:r>
          </a:p>
          <a:p>
            <a:r>
              <a:rPr lang="pt-PT" dirty="0"/>
              <a:t>A frase interferente acrescenta algum tipo de informação sobre outra oração independente</a:t>
            </a:r>
          </a:p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55974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5DCB9-2D5A-4A35-A799-6A35FAA76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Suplementação 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0F06C3-5407-4199-867A-8E26D71873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>
                <a:solidFill>
                  <a:srgbClr val="FF0000"/>
                </a:solidFill>
              </a:rPr>
              <a:t>Âncora</a:t>
            </a:r>
            <a:r>
              <a:rPr lang="pt-PT" dirty="0"/>
              <a:t> 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085A1CE-0078-4FDF-889E-6F1FB0AF0E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PT" dirty="0"/>
              <a:t>A oração ou a expressão nominal, sobre o qual incide o comentário</a:t>
            </a:r>
          </a:p>
          <a:p>
            <a:endParaRPr lang="pt-PT" dirty="0"/>
          </a:p>
          <a:p>
            <a:pPr marL="0" indent="0">
              <a:buNone/>
            </a:pPr>
            <a:r>
              <a:rPr lang="pt-PT" i="1" dirty="0">
                <a:solidFill>
                  <a:srgbClr val="FF0000"/>
                </a:solidFill>
              </a:rPr>
              <a:t>O Pedro….. já não trabalho neste banco</a:t>
            </a:r>
            <a:endParaRPr lang="cs-CZ" i="1" dirty="0">
              <a:solidFill>
                <a:srgbClr val="FF0000"/>
              </a:solidFill>
            </a:endParaRP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7BE9514-30D6-4EBF-8CB7-8A3ECFAF22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dirty="0">
                <a:solidFill>
                  <a:srgbClr val="00B050"/>
                </a:solidFill>
              </a:rPr>
              <a:t>Suplemento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8C053B4-DA65-4CDA-8C79-59EFEFF92C9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PT" dirty="0"/>
              <a:t>Oração que introduz o comentário</a:t>
            </a:r>
          </a:p>
          <a:p>
            <a:endParaRPr lang="pt-PT" dirty="0"/>
          </a:p>
          <a:p>
            <a:endParaRPr lang="pt-PT" dirty="0"/>
          </a:p>
          <a:p>
            <a:pPr marL="0" indent="0">
              <a:buNone/>
            </a:pPr>
            <a:r>
              <a:rPr lang="pt-PT" dirty="0"/>
              <a:t> ….. </a:t>
            </a:r>
            <a:r>
              <a:rPr lang="pt-PT" i="1" dirty="0">
                <a:solidFill>
                  <a:srgbClr val="00B050"/>
                </a:solidFill>
              </a:rPr>
              <a:t>se não estou em erro</a:t>
            </a:r>
            <a:r>
              <a:rPr lang="pt-PT" dirty="0"/>
              <a:t>……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29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0DD987-4205-4F03-B6CB-3CAD94C15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exemplo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BAE86B-4EB4-4CF5-98E3-BA2DFAA6F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1510748"/>
            <a:ext cx="10797209" cy="4666215"/>
          </a:xfrm>
        </p:spPr>
        <p:txBody>
          <a:bodyPr/>
          <a:lstStyle/>
          <a:p>
            <a:pPr marL="0" indent="0">
              <a:buNone/>
            </a:pPr>
            <a:endParaRPr lang="pt-PT" i="1" dirty="0"/>
          </a:p>
          <a:p>
            <a:pPr marL="0" indent="0">
              <a:buNone/>
            </a:pPr>
            <a:endParaRPr lang="pt-PT" i="1" dirty="0"/>
          </a:p>
          <a:p>
            <a:pPr marL="0" indent="0">
              <a:buNone/>
            </a:pPr>
            <a:endParaRPr lang="pt-PT" i="1" dirty="0"/>
          </a:p>
          <a:p>
            <a:pPr marL="0" indent="0">
              <a:buNone/>
            </a:pPr>
            <a:r>
              <a:rPr lang="pt-PT" i="1" dirty="0">
                <a:solidFill>
                  <a:srgbClr val="FF0000"/>
                </a:solidFill>
              </a:rPr>
              <a:t>O Pedro</a:t>
            </a:r>
            <a:r>
              <a:rPr lang="pt-PT" i="1" dirty="0"/>
              <a:t>, </a:t>
            </a:r>
            <a:r>
              <a:rPr lang="pt-PT" i="1" dirty="0">
                <a:solidFill>
                  <a:srgbClr val="00B050"/>
                </a:solidFill>
              </a:rPr>
              <a:t>se não estou em erro</a:t>
            </a:r>
            <a:r>
              <a:rPr lang="pt-PT" i="1" dirty="0"/>
              <a:t>, </a:t>
            </a:r>
            <a:r>
              <a:rPr lang="pt-PT" i="1" dirty="0">
                <a:solidFill>
                  <a:srgbClr val="FF0000"/>
                </a:solidFill>
              </a:rPr>
              <a:t>já não trabalho neste banco</a:t>
            </a:r>
            <a:r>
              <a:rPr lang="pt-PT" i="1" dirty="0"/>
              <a:t>.</a:t>
            </a:r>
            <a:endParaRPr lang="cs-CZ" i="1" dirty="0"/>
          </a:p>
          <a:p>
            <a:endParaRPr lang="cs-CZ" dirty="0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ED6F48BF-B9F5-4B74-B644-286B282A8FC4}"/>
              </a:ext>
            </a:extLst>
          </p:cNvPr>
          <p:cNvCxnSpPr>
            <a:cxnSpLocks/>
          </p:cNvCxnSpPr>
          <p:nvPr/>
        </p:nvCxnSpPr>
        <p:spPr>
          <a:xfrm flipH="1" flipV="1">
            <a:off x="1484232" y="3569218"/>
            <a:ext cx="2266122" cy="15372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C7552EAD-A31F-4844-B673-C99E438F9A10}"/>
              </a:ext>
            </a:extLst>
          </p:cNvPr>
          <p:cNvCxnSpPr>
            <a:cxnSpLocks/>
          </p:cNvCxnSpPr>
          <p:nvPr/>
        </p:nvCxnSpPr>
        <p:spPr>
          <a:xfrm flipV="1">
            <a:off x="3796748" y="3569218"/>
            <a:ext cx="2418522" cy="1537254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E8DC30F4-E04D-480B-A291-7E78C81D10D7}"/>
              </a:ext>
            </a:extLst>
          </p:cNvPr>
          <p:cNvCxnSpPr>
            <a:cxnSpLocks/>
          </p:cNvCxnSpPr>
          <p:nvPr/>
        </p:nvCxnSpPr>
        <p:spPr>
          <a:xfrm>
            <a:off x="3697356" y="2157689"/>
            <a:ext cx="0" cy="824050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bdélník 16">
            <a:extLst>
              <a:ext uri="{FF2B5EF4-FFF2-40B4-BE49-F238E27FC236}">
                <a16:creationId xmlns:a16="http://schemas.microsoft.com/office/drawing/2014/main" id="{3ED78FF9-CDDA-44D6-A80D-45E5201431BA}"/>
              </a:ext>
            </a:extLst>
          </p:cNvPr>
          <p:cNvSpPr/>
          <p:nvPr/>
        </p:nvSpPr>
        <p:spPr>
          <a:xfrm>
            <a:off x="2835977" y="1690688"/>
            <a:ext cx="1881797" cy="46700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rgbClr val="00B050"/>
                </a:solidFill>
              </a:rPr>
              <a:t>suplemento</a:t>
            </a:r>
            <a:endParaRPr lang="cs-CZ" dirty="0">
              <a:solidFill>
                <a:srgbClr val="00B050"/>
              </a:solidFill>
            </a:endParaRPr>
          </a:p>
        </p:txBody>
      </p:sp>
      <p:sp>
        <p:nvSpPr>
          <p:cNvPr id="18" name="Obdélník 17">
            <a:extLst>
              <a:ext uri="{FF2B5EF4-FFF2-40B4-BE49-F238E27FC236}">
                <a16:creationId xmlns:a16="http://schemas.microsoft.com/office/drawing/2014/main" id="{06898CE6-9E14-4CD0-A767-D0BD8EE13E1C}"/>
              </a:ext>
            </a:extLst>
          </p:cNvPr>
          <p:cNvSpPr/>
          <p:nvPr/>
        </p:nvSpPr>
        <p:spPr>
          <a:xfrm>
            <a:off x="2590789" y="5493959"/>
            <a:ext cx="2266122" cy="6830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PT" dirty="0">
                <a:solidFill>
                  <a:srgbClr val="FF0000"/>
                </a:solidFill>
              </a:rPr>
              <a:t>âncora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1026" name="Picture 2" descr="Significado da Âncora - Dicionário de Símbolos">
            <a:extLst>
              <a:ext uri="{FF2B5EF4-FFF2-40B4-BE49-F238E27FC236}">
                <a16:creationId xmlns:a16="http://schemas.microsoft.com/office/drawing/2014/main" id="{0C40BFF3-A0F6-409A-BA41-78FAB4E85C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883" y="4639775"/>
            <a:ext cx="2555185" cy="1730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0142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F5DCB9-2D5A-4A35-A799-6A35FAA76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Suplementação 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0F06C3-5407-4199-867A-8E26D718730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/>
              <a:t>Âncora 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085A1CE-0078-4FDF-889E-6F1FB0AF0E0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PT" dirty="0"/>
              <a:t>A oração ou a expressão nominal, sobre o qual incide o comentário</a:t>
            </a:r>
          </a:p>
          <a:p>
            <a:endParaRPr lang="pt-PT" dirty="0"/>
          </a:p>
          <a:p>
            <a:pPr marL="0" indent="0">
              <a:buNone/>
            </a:pPr>
            <a:r>
              <a:rPr lang="pt-PT" i="1" dirty="0"/>
              <a:t>O Pedro….. já não trabalho neste banco</a:t>
            </a:r>
            <a:endParaRPr lang="cs-CZ" i="1" dirty="0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7BE9514-30D6-4EBF-8CB7-8A3ECFAF22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dirty="0"/>
              <a:t>Suplemento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8C053B4-DA65-4CDA-8C79-59EFEFF92C94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t-PT" dirty="0"/>
              <a:t>Oração que introduz o comentário</a:t>
            </a:r>
          </a:p>
          <a:p>
            <a:r>
              <a:rPr lang="pt-PT" i="1" dirty="0"/>
              <a:t>Oração </a:t>
            </a:r>
            <a:r>
              <a:rPr lang="pt-PT" b="1" i="1" dirty="0"/>
              <a:t>hospedeira</a:t>
            </a:r>
          </a:p>
          <a:p>
            <a:r>
              <a:rPr lang="pt-PT" i="1" dirty="0"/>
              <a:t>Oração </a:t>
            </a:r>
            <a:r>
              <a:rPr lang="pt-PT" b="1" i="1" dirty="0"/>
              <a:t>interferente</a:t>
            </a:r>
          </a:p>
          <a:p>
            <a:r>
              <a:rPr lang="pt-PT" i="1" dirty="0"/>
              <a:t>Oração </a:t>
            </a:r>
            <a:r>
              <a:rPr lang="pt-PT" b="1" i="1" dirty="0"/>
              <a:t>intercalada</a:t>
            </a:r>
          </a:p>
          <a:p>
            <a:r>
              <a:rPr lang="pt-PT" i="1" dirty="0"/>
              <a:t>Oração </a:t>
            </a:r>
            <a:r>
              <a:rPr lang="pt-PT" b="1" i="1" dirty="0"/>
              <a:t>parentética</a:t>
            </a:r>
          </a:p>
          <a:p>
            <a:endParaRPr lang="pt-PT" dirty="0"/>
          </a:p>
          <a:p>
            <a:r>
              <a:rPr lang="pt-PT" dirty="0"/>
              <a:t>pode ser introduzida por uma conjunção</a:t>
            </a:r>
          </a:p>
          <a:p>
            <a:pPr marL="0" indent="0">
              <a:buNone/>
            </a:pPr>
            <a:endParaRPr lang="pt-PT" dirty="0"/>
          </a:p>
          <a:p>
            <a:pPr marL="0" indent="0">
              <a:buNone/>
            </a:pPr>
            <a:r>
              <a:rPr lang="pt-PT" dirty="0"/>
              <a:t>….. </a:t>
            </a:r>
            <a:r>
              <a:rPr lang="pt-PT" i="1" dirty="0"/>
              <a:t>se não estou em erro</a:t>
            </a:r>
            <a:r>
              <a:rPr lang="pt-PT" dirty="0"/>
              <a:t>……</a:t>
            </a:r>
          </a:p>
          <a:p>
            <a:pPr marL="0" indent="0">
              <a:buNone/>
            </a:pPr>
            <a:r>
              <a:rPr lang="pt-PT" dirty="0"/>
              <a:t>Separam-se por vírgulas, </a:t>
            </a:r>
            <a:r>
              <a:rPr lang="pt-PT" dirty="0" err="1"/>
              <a:t>paréntese</a:t>
            </a:r>
            <a:r>
              <a:rPr lang="pt-PT" dirty="0"/>
              <a:t> ou travessões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63757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CD4498-F8D7-45CC-A594-B3E85972B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Orações intercaladas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92D57D-79A9-4A44-8972-33EF79A19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https://www.youtube.com/watch?v=19gDhipdJsA</a:t>
            </a:r>
            <a:r>
              <a:rPr lang="pt-PT" dirty="0"/>
              <a:t> </a:t>
            </a:r>
            <a:r>
              <a:rPr lang="cs-CZ" dirty="0"/>
              <a:t>(2:30 – 6:15)</a:t>
            </a:r>
          </a:p>
          <a:p>
            <a:r>
              <a:rPr lang="cs-CZ" dirty="0">
                <a:hlinkClick r:id="rId3"/>
              </a:rPr>
              <a:t>https://www.youtube.com/watch?v=FeEoHJ5Ggbg</a:t>
            </a:r>
            <a:endParaRPr lang="pt-PT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7881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3F94F6-7790-4744-8A6C-E57674B2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/>
              <a:t>Evanildo</a:t>
            </a:r>
            <a:r>
              <a:rPr lang="pt-PT" dirty="0"/>
              <a:t> </a:t>
            </a:r>
            <a:r>
              <a:rPr lang="pt-PT" dirty="0" err="1"/>
              <a:t>Bechara</a:t>
            </a:r>
            <a:r>
              <a:rPr lang="pt-PT" dirty="0"/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2FA1D8-437F-4FBF-9378-A4D8F2677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0" i="1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Lições de Português pela Análise Sintáctica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, 16.</a:t>
            </a:r>
            <a:r>
              <a:rPr lang="pt-BR" b="0" i="0" dirty="0">
                <a:solidFill>
                  <a:srgbClr val="212121"/>
                </a:solidFill>
                <a:effectLst/>
                <a:latin typeface="Microsoft Sans Serif" panose="020B0604020202020204" pitchFamily="34" charset="0"/>
              </a:rPr>
              <a:t>ª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 Edição, Editora Lucerna, Rio de Janeiro, 2002, </a:t>
            </a:r>
          </a:p>
          <a:p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Orações intercaladas são</a:t>
            </a:r>
          </a:p>
          <a:p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«aquelas que, não pertencendo propriamente à sequência lógica das orações do período, aí aparecem como elemento adicional que o falante julga ser esclarecedor». </a:t>
            </a:r>
          </a:p>
          <a:p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As «orações intercaladas são sempre justapostas» e «separam-se por vírgula, travessão ou parêntese».</a:t>
            </a:r>
          </a:p>
          <a:p>
            <a:br>
              <a:rPr lang="pt-BR" dirty="0"/>
            </a:b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À semelhança do que acontece com as orações coordenadas, não existe nestas construções uma relação de subordinação.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5337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2361C3-A1DB-4A97-A1F7-CFA781C96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Ciberdúvidas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164C83-98A7-4D6D-AE98-50B7CE3F2D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Oração intercalada, parentética ou explicativa é aquela que ocorre </a:t>
            </a:r>
            <a:r>
              <a:rPr lang="pt-BR" b="1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no meio de outra oração 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(ou proposição), </a:t>
            </a:r>
            <a:r>
              <a:rPr lang="pt-BR" b="1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ou no final do período.</a:t>
            </a:r>
          </a:p>
          <a:p>
            <a:pPr algn="just"/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Ex.: Vocês, </a:t>
            </a:r>
            <a:r>
              <a:rPr lang="pt-BR" b="1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creio eu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, não me estão a esconder nada, pois não?</a:t>
            </a:r>
          </a:p>
          <a:p>
            <a:pPr algn="just"/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Meninos – </a:t>
            </a:r>
            <a:r>
              <a:rPr lang="pt-BR" b="1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pediu ela 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– vão lavar as mãos, que vamos jantar.</a:t>
            </a:r>
          </a:p>
          <a:p>
            <a:pPr algn="just"/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Fiquei perfeitamente esclarecido. – </a:t>
            </a:r>
            <a:r>
              <a:rPr lang="pt-BR" b="1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disse ele, ironicamente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algn="just"/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Que estás a fazer? – </a:t>
            </a:r>
            <a:r>
              <a:rPr lang="pt-BR" b="1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perguntou o António, admirado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.</a:t>
            </a:r>
            <a:endParaRPr lang="cs-CZ" b="0" i="0" dirty="0">
              <a:solidFill>
                <a:srgbClr val="212121"/>
              </a:solidFill>
              <a:effectLst/>
              <a:latin typeface="arial" panose="020B0604020202020204" pitchFamily="34" charset="0"/>
            </a:endParaRPr>
          </a:p>
          <a:p>
            <a:pPr algn="just"/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O trabalho – </a:t>
            </a:r>
            <a:r>
              <a:rPr lang="pt-BR" b="1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cremos nós </a:t>
            </a:r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– não será difícil.</a:t>
            </a:r>
          </a:p>
          <a:p>
            <a:pPr algn="l"/>
            <a:r>
              <a:rPr lang="pt-BR" b="0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Vocês estudaram para as avaliações? – </a:t>
            </a:r>
            <a:r>
              <a:rPr lang="pt-BR" b="1" i="0" dirty="0">
                <a:solidFill>
                  <a:srgbClr val="212121"/>
                </a:solidFill>
                <a:effectLst/>
                <a:latin typeface="arial" panose="020B0604020202020204" pitchFamily="34" charset="0"/>
              </a:rPr>
              <a:t>perguntou a diretora enfurecida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840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DEB4D4-F1A4-42C4-BA31-49B933BFD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Estruturas</a:t>
            </a:r>
            <a:r>
              <a:rPr lang="cs-CZ" dirty="0"/>
              <a:t> de </a:t>
            </a:r>
            <a:r>
              <a:rPr lang="cs-CZ" dirty="0" err="1"/>
              <a:t>enuncia</a:t>
            </a:r>
            <a:r>
              <a:rPr lang="pt-PT" dirty="0" err="1"/>
              <a:t>ção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85A3E2B-C7F5-4614-8EF5-C2F0E7220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178679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pt-BR" b="0" i="1" dirty="0">
                <a:solidFill>
                  <a:srgbClr val="444444"/>
                </a:solidFill>
                <a:effectLst/>
                <a:latin typeface="NewsGothicMt"/>
              </a:rPr>
              <a:t> </a:t>
            </a:r>
            <a:r>
              <a:rPr lang="cs-CZ" b="0" i="1" dirty="0">
                <a:solidFill>
                  <a:srgbClr val="444444"/>
                </a:solidFill>
                <a:effectLst/>
                <a:latin typeface="NewsGothicMt"/>
              </a:rPr>
              <a:t>O </a:t>
            </a:r>
            <a:r>
              <a:rPr lang="pt-BR" b="0" i="1" dirty="0">
                <a:solidFill>
                  <a:srgbClr val="444444"/>
                </a:solidFill>
                <a:effectLst/>
                <a:latin typeface="NewsGothicMt"/>
              </a:rPr>
              <a:t>termo em destaque representa </a:t>
            </a:r>
            <a:r>
              <a:rPr lang="pt-BR" b="1" i="1" dirty="0">
                <a:solidFill>
                  <a:srgbClr val="444444"/>
                </a:solidFill>
                <a:effectLst/>
                <a:latin typeface="NewsGothicMt"/>
              </a:rPr>
              <a:t>a modalidade em questão</a:t>
            </a:r>
            <a:r>
              <a:rPr lang="pt-BR" b="0" i="1" dirty="0">
                <a:solidFill>
                  <a:srgbClr val="444444"/>
                </a:solidFill>
                <a:effectLst/>
                <a:latin typeface="NewsGothicMt"/>
              </a:rPr>
              <a:t>, uma vez inserido entre vírgulas, representando um dos sinais de pontuação.</a:t>
            </a:r>
            <a:endParaRPr lang="pt-BR" b="0" i="0" dirty="0">
              <a:solidFill>
                <a:srgbClr val="444444"/>
              </a:solidFill>
              <a:effectLst/>
              <a:latin typeface="NewsGothicMt"/>
            </a:endParaRPr>
          </a:p>
          <a:p>
            <a:pPr algn="l"/>
            <a:r>
              <a:rPr lang="pt-BR" b="1" i="0" dirty="0">
                <a:solidFill>
                  <a:srgbClr val="4B0082"/>
                </a:solidFill>
                <a:effectLst/>
                <a:latin typeface="NewsGothicMt"/>
              </a:rPr>
              <a:t>O trabalho – </a:t>
            </a:r>
            <a:r>
              <a:rPr lang="pt-BR" b="1" i="0" u="sng" dirty="0">
                <a:solidFill>
                  <a:srgbClr val="4B0082"/>
                </a:solidFill>
                <a:effectLst/>
                <a:latin typeface="NewsGothicMt"/>
              </a:rPr>
              <a:t>cremos nós</a:t>
            </a:r>
            <a:r>
              <a:rPr lang="pt-BR" b="1" i="0" dirty="0">
                <a:solidFill>
                  <a:srgbClr val="4B0082"/>
                </a:solidFill>
                <a:effectLst/>
                <a:latin typeface="NewsGothicMt"/>
              </a:rPr>
              <a:t> – não será difícil.</a:t>
            </a:r>
            <a:endParaRPr lang="pt-BR" b="0" i="0" dirty="0">
              <a:solidFill>
                <a:srgbClr val="444444"/>
              </a:solidFill>
              <a:effectLst/>
              <a:latin typeface="NewsGothicMt"/>
            </a:endParaRPr>
          </a:p>
          <a:p>
            <a:pPr algn="l"/>
            <a:r>
              <a:rPr lang="pt-BR" b="0" i="1" dirty="0">
                <a:solidFill>
                  <a:srgbClr val="444444"/>
                </a:solidFill>
                <a:effectLst/>
                <a:latin typeface="NewsGothicMt"/>
              </a:rPr>
              <a:t>Constatamos a mesma identificação, contudo, o termo aparece entre travessões, assemelhando-se ao exemplo anterior.</a:t>
            </a:r>
            <a:endParaRPr lang="pt-BR" b="0" i="0" dirty="0">
              <a:solidFill>
                <a:srgbClr val="444444"/>
              </a:solidFill>
              <a:effectLst/>
              <a:latin typeface="NewsGothicMt"/>
            </a:endParaRPr>
          </a:p>
          <a:p>
            <a:pPr algn="l"/>
            <a:r>
              <a:rPr lang="pt-BR" b="1" i="0" dirty="0">
                <a:solidFill>
                  <a:srgbClr val="4B0082"/>
                </a:solidFill>
                <a:effectLst/>
                <a:latin typeface="NewsGothicMt"/>
              </a:rPr>
              <a:t>Vocês estudaram para as avaliações? – </a:t>
            </a:r>
            <a:r>
              <a:rPr lang="pt-BR" b="1" i="0" u="sng" dirty="0">
                <a:solidFill>
                  <a:srgbClr val="4B0082"/>
                </a:solidFill>
                <a:effectLst/>
                <a:latin typeface="NewsGothicMt"/>
              </a:rPr>
              <a:t>perguntou a diretora enfurecida</a:t>
            </a:r>
            <a:r>
              <a:rPr lang="pt-BR" b="1" i="0" dirty="0">
                <a:solidFill>
                  <a:srgbClr val="4B0082"/>
                </a:solidFill>
                <a:effectLst/>
                <a:latin typeface="NewsGothicMt"/>
              </a:rPr>
              <a:t>.</a:t>
            </a:r>
            <a:endParaRPr lang="pt-BR" b="0" i="0" dirty="0">
              <a:solidFill>
                <a:srgbClr val="444444"/>
              </a:solidFill>
              <a:effectLst/>
              <a:latin typeface="NewsGothicMt"/>
            </a:endParaRPr>
          </a:p>
          <a:p>
            <a:pPr algn="l"/>
            <a:r>
              <a:rPr lang="pt-BR" b="0" i="1" dirty="0">
                <a:solidFill>
                  <a:srgbClr val="444444"/>
                </a:solidFill>
                <a:effectLst/>
                <a:latin typeface="NewsGothicMt"/>
              </a:rPr>
              <a:t>O termo ora em destaque representa a oração intercalada, demarcado também pelo travessão.</a:t>
            </a:r>
            <a:endParaRPr lang="pt-BR" b="0" i="0" dirty="0">
              <a:solidFill>
                <a:srgbClr val="444444"/>
              </a:solidFill>
              <a:effectLst/>
              <a:latin typeface="NewsGothicMt"/>
            </a:endParaRPr>
          </a:p>
          <a:p>
            <a:pPr algn="l"/>
            <a:r>
              <a:rPr lang="pt-BR" b="1" i="0" dirty="0">
                <a:solidFill>
                  <a:srgbClr val="4B0082"/>
                </a:solidFill>
                <a:effectLst/>
                <a:latin typeface="NewsGothicMt"/>
              </a:rPr>
              <a:t>Todos chegaram (</a:t>
            </a:r>
            <a:r>
              <a:rPr lang="pt-BR" b="1" i="0" u="sng" dirty="0">
                <a:solidFill>
                  <a:srgbClr val="4B0082"/>
                </a:solidFill>
                <a:effectLst/>
                <a:latin typeface="NewsGothicMt"/>
              </a:rPr>
              <a:t>exaustos, por sinal</a:t>
            </a:r>
            <a:r>
              <a:rPr lang="pt-BR" b="1" i="0" dirty="0">
                <a:solidFill>
                  <a:srgbClr val="4B0082"/>
                </a:solidFill>
                <a:effectLst/>
                <a:latin typeface="NewsGothicMt"/>
              </a:rPr>
              <a:t>) daquela longa e cansativa viagem. </a:t>
            </a:r>
            <a:endParaRPr lang="pt-BR" b="0" i="0" dirty="0">
              <a:solidFill>
                <a:srgbClr val="444444"/>
              </a:solidFill>
              <a:effectLst/>
              <a:latin typeface="NewsGothicMt"/>
            </a:endParaRPr>
          </a:p>
          <a:p>
            <a:pPr algn="l"/>
            <a:r>
              <a:rPr lang="pt-BR" b="0" i="1" dirty="0">
                <a:solidFill>
                  <a:srgbClr val="444444"/>
                </a:solidFill>
                <a:effectLst/>
                <a:latin typeface="NewsGothicMt"/>
              </a:rPr>
              <a:t>Ocupando igual função, o termo em destaque aparece demarcado entre parênteses.</a:t>
            </a:r>
            <a:endParaRPr lang="pt-BR" b="0" i="0" dirty="0">
              <a:solidFill>
                <a:srgbClr val="444444"/>
              </a:solidFill>
              <a:effectLst/>
              <a:latin typeface="NewsGothicMt"/>
            </a:endParaRPr>
          </a:p>
          <a:p>
            <a:pPr algn="l"/>
            <a:r>
              <a:rPr lang="pt-BR" b="0" i="0" dirty="0">
                <a:solidFill>
                  <a:srgbClr val="444444"/>
                </a:solidFill>
                <a:effectLst/>
                <a:latin typeface="NewsGothicMt"/>
              </a:rPr>
              <a:t>Mediante tais pressupostos constatamos as características que regem as orações intercaladas e adquirimos conhecimento acerca de mais um fato linguístico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7863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500</Words>
  <Application>Microsoft Office PowerPoint</Application>
  <PresentationFormat>Širokoúhlá obrazovka</PresentationFormat>
  <Paragraphs>67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Arial</vt:lpstr>
      <vt:lpstr>Calibri</vt:lpstr>
      <vt:lpstr>Calibri Light</vt:lpstr>
      <vt:lpstr>Microsoft Sans Serif</vt:lpstr>
      <vt:lpstr>NewsGothicMt</vt:lpstr>
      <vt:lpstr>Motiv Office</vt:lpstr>
      <vt:lpstr>FRASES INTERFERENTES</vt:lpstr>
      <vt:lpstr>SUPLEMENTAÇÃO</vt:lpstr>
      <vt:lpstr>Suplementação </vt:lpstr>
      <vt:lpstr>exemplo</vt:lpstr>
      <vt:lpstr>Suplementação </vt:lpstr>
      <vt:lpstr>Orações intercaladas </vt:lpstr>
      <vt:lpstr>Evanildo Bechara </vt:lpstr>
      <vt:lpstr>Ciberdúvidas </vt:lpstr>
      <vt:lpstr>Estruturas de enunciação</vt:lpstr>
      <vt:lpstr>Variabilidade semântica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FRASES INTERFERENTES</dc:title>
  <dc:creator>Iva Svobodová</dc:creator>
  <cp:lastModifiedBy>Iva Svobodová</cp:lastModifiedBy>
  <cp:revision>6</cp:revision>
  <dcterms:created xsi:type="dcterms:W3CDTF">2021-03-17T13:56:20Z</dcterms:created>
  <dcterms:modified xsi:type="dcterms:W3CDTF">2021-03-17T16:12:25Z</dcterms:modified>
</cp:coreProperties>
</file>