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7" r:id="rId7"/>
    <p:sldId id="266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6" r:id="rId25"/>
    <p:sldId id="285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6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BD9359-8D7D-4F73-B289-F6BAEA02180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FFA2548-9D3A-41BD-B576-F424B2EE2455}">
      <dgm:prSet phldrT="[Text]"/>
      <dgm:spPr/>
      <dgm:t>
        <a:bodyPr/>
        <a:lstStyle/>
        <a:p>
          <a:r>
            <a:rPr lang="pt-PT" dirty="0"/>
            <a:t>Restritivas /ou determinativas/</a:t>
          </a:r>
          <a:endParaRPr lang="cs-CZ" dirty="0"/>
        </a:p>
      </dgm:t>
    </dgm:pt>
    <dgm:pt modelId="{33374D5C-BCEF-4AC5-A6AD-8098E64DECA4}" type="parTrans" cxnId="{FAF85005-5ED5-4DBE-A866-5DD95BE42A98}">
      <dgm:prSet/>
      <dgm:spPr/>
      <dgm:t>
        <a:bodyPr/>
        <a:lstStyle/>
        <a:p>
          <a:endParaRPr lang="cs-CZ"/>
        </a:p>
      </dgm:t>
    </dgm:pt>
    <dgm:pt modelId="{83D089EC-9260-4BDD-82B0-1A702DB69263}" type="sibTrans" cxnId="{FAF85005-5ED5-4DBE-A866-5DD95BE42A98}">
      <dgm:prSet/>
      <dgm:spPr/>
      <dgm:t>
        <a:bodyPr/>
        <a:lstStyle/>
        <a:p>
          <a:endParaRPr lang="cs-CZ"/>
        </a:p>
      </dgm:t>
    </dgm:pt>
    <dgm:pt modelId="{6A0F5A8D-7905-4170-B433-6E9FAC1654C5}">
      <dgm:prSet phldrT="[Text]"/>
      <dgm:spPr/>
      <dgm:t>
        <a:bodyPr/>
        <a:lstStyle/>
        <a:p>
          <a:r>
            <a:rPr lang="pt-PT" dirty="0"/>
            <a:t>Explicativas /ou apositivas/</a:t>
          </a:r>
          <a:endParaRPr lang="cs-CZ" dirty="0"/>
        </a:p>
      </dgm:t>
    </dgm:pt>
    <dgm:pt modelId="{517DCC52-4AE3-4DB6-ACA6-A281D996F93D}" type="parTrans" cxnId="{83145C3F-4531-48ED-B400-4F5223FD2A92}">
      <dgm:prSet/>
      <dgm:spPr/>
      <dgm:t>
        <a:bodyPr/>
        <a:lstStyle/>
        <a:p>
          <a:endParaRPr lang="cs-CZ"/>
        </a:p>
      </dgm:t>
    </dgm:pt>
    <dgm:pt modelId="{42FD1632-9381-45FC-9AD5-D534E3A590AD}" type="sibTrans" cxnId="{83145C3F-4531-48ED-B400-4F5223FD2A92}">
      <dgm:prSet/>
      <dgm:spPr/>
      <dgm:t>
        <a:bodyPr/>
        <a:lstStyle/>
        <a:p>
          <a:endParaRPr lang="cs-CZ"/>
        </a:p>
      </dgm:t>
    </dgm:pt>
    <dgm:pt modelId="{D0BF0DE4-04B5-44B1-B24B-41C297C9B29E}">
      <dgm:prSet phldrT="[Text]"/>
      <dgm:spPr/>
      <dgm:t>
        <a:bodyPr/>
        <a:lstStyle/>
        <a:p>
          <a:r>
            <a:rPr lang="pt-PT" dirty="0"/>
            <a:t>Livres /com antecedente implícito/</a:t>
          </a:r>
          <a:endParaRPr lang="cs-CZ" dirty="0"/>
        </a:p>
      </dgm:t>
    </dgm:pt>
    <dgm:pt modelId="{DA70C6A3-A911-43A4-B0BA-E89EF1E80B54}" type="parTrans" cxnId="{362A6FD2-0467-4D9A-8091-73117278BDF7}">
      <dgm:prSet/>
      <dgm:spPr/>
      <dgm:t>
        <a:bodyPr/>
        <a:lstStyle/>
        <a:p>
          <a:endParaRPr lang="cs-CZ"/>
        </a:p>
      </dgm:t>
    </dgm:pt>
    <dgm:pt modelId="{A4B9AE3B-A0A1-41BA-86F7-B30819EBAB0C}" type="sibTrans" cxnId="{362A6FD2-0467-4D9A-8091-73117278BDF7}">
      <dgm:prSet/>
      <dgm:spPr/>
      <dgm:t>
        <a:bodyPr/>
        <a:lstStyle/>
        <a:p>
          <a:endParaRPr lang="cs-CZ"/>
        </a:p>
      </dgm:t>
    </dgm:pt>
    <dgm:pt modelId="{F0F2F559-15EB-43C9-A3F8-AE700414E200}">
      <dgm:prSet/>
      <dgm:spPr/>
      <dgm:t>
        <a:bodyPr/>
        <a:lstStyle/>
        <a:p>
          <a:r>
            <a:rPr lang="pt-PT" dirty="0"/>
            <a:t> Comentam o antecedente</a:t>
          </a:r>
          <a:endParaRPr lang="cs-CZ" dirty="0"/>
        </a:p>
      </dgm:t>
    </dgm:pt>
    <dgm:pt modelId="{692845A6-59A0-437A-A780-F9D6AE69EA29}" type="parTrans" cxnId="{2C5E23C0-82B6-4655-B0FB-8DFED0AB0643}">
      <dgm:prSet/>
      <dgm:spPr/>
      <dgm:t>
        <a:bodyPr/>
        <a:lstStyle/>
        <a:p>
          <a:endParaRPr lang="cs-CZ"/>
        </a:p>
      </dgm:t>
    </dgm:pt>
    <dgm:pt modelId="{49C398B4-A3BC-4E61-89FF-1170FBD52B02}" type="sibTrans" cxnId="{2C5E23C0-82B6-4655-B0FB-8DFED0AB0643}">
      <dgm:prSet/>
      <dgm:spPr/>
      <dgm:t>
        <a:bodyPr/>
        <a:lstStyle/>
        <a:p>
          <a:endParaRPr lang="cs-CZ"/>
        </a:p>
      </dgm:t>
    </dgm:pt>
    <dgm:pt modelId="{13898513-5AC5-410F-9D26-72DB82897798}">
      <dgm:prSet/>
      <dgm:spPr/>
      <dgm:t>
        <a:bodyPr/>
        <a:lstStyle/>
        <a:p>
          <a:r>
            <a:rPr lang="pt-PT" dirty="0"/>
            <a:t>Precisam o valor referencial da expressão nominal</a:t>
          </a:r>
          <a:endParaRPr lang="cs-CZ" dirty="0"/>
        </a:p>
      </dgm:t>
    </dgm:pt>
    <dgm:pt modelId="{E033BB2B-7FF8-496A-AA89-700BA4ED5EFB}" type="parTrans" cxnId="{0FFE8D53-AF9D-4BC4-B924-F2C342261E5A}">
      <dgm:prSet/>
      <dgm:spPr/>
      <dgm:t>
        <a:bodyPr/>
        <a:lstStyle/>
        <a:p>
          <a:endParaRPr lang="cs-CZ"/>
        </a:p>
      </dgm:t>
    </dgm:pt>
    <dgm:pt modelId="{D2765C1D-6877-489B-9F84-8B7D9A06C3D0}" type="sibTrans" cxnId="{0FFE8D53-AF9D-4BC4-B924-F2C342261E5A}">
      <dgm:prSet/>
      <dgm:spPr/>
      <dgm:t>
        <a:bodyPr/>
        <a:lstStyle/>
        <a:p>
          <a:endParaRPr lang="cs-CZ"/>
        </a:p>
      </dgm:t>
    </dgm:pt>
    <dgm:pt modelId="{05AAD80A-C6DB-499D-9241-2BFC7A0FECEF}">
      <dgm:prSet/>
      <dgm:spPr/>
      <dgm:t>
        <a:bodyPr/>
        <a:lstStyle/>
        <a:p>
          <a:r>
            <a:rPr lang="pt-PT" dirty="0"/>
            <a:t>introduzidas pelos pronomes </a:t>
          </a:r>
          <a:r>
            <a:rPr lang="pt-PT" b="0" i="1" dirty="0"/>
            <a:t>quem, o que</a:t>
          </a:r>
          <a:endParaRPr lang="cs-CZ" dirty="0"/>
        </a:p>
      </dgm:t>
    </dgm:pt>
    <dgm:pt modelId="{28D7D9B4-35F5-4517-B0ED-5F6E8FE4FAC9}" type="parTrans" cxnId="{3E043C6D-2B88-40E6-BBE2-E3FCB6B6E8E7}">
      <dgm:prSet/>
      <dgm:spPr/>
      <dgm:t>
        <a:bodyPr/>
        <a:lstStyle/>
        <a:p>
          <a:endParaRPr lang="cs-CZ"/>
        </a:p>
      </dgm:t>
    </dgm:pt>
    <dgm:pt modelId="{D7751173-1C8D-4826-A1F4-FEC982649321}" type="sibTrans" cxnId="{3E043C6D-2B88-40E6-BBE2-E3FCB6B6E8E7}">
      <dgm:prSet/>
      <dgm:spPr/>
      <dgm:t>
        <a:bodyPr/>
        <a:lstStyle/>
        <a:p>
          <a:endParaRPr lang="cs-CZ"/>
        </a:p>
      </dgm:t>
    </dgm:pt>
    <dgm:pt modelId="{12060876-5A78-42C5-BDCE-5E72717A2F8F}" type="pres">
      <dgm:prSet presAssocID="{72BD9359-8D7D-4F73-B289-F6BAEA02180D}" presName="Name0" presStyleCnt="0">
        <dgm:presLayoutVars>
          <dgm:dir/>
          <dgm:animLvl val="lvl"/>
          <dgm:resizeHandles val="exact"/>
        </dgm:presLayoutVars>
      </dgm:prSet>
      <dgm:spPr/>
    </dgm:pt>
    <dgm:pt modelId="{A8B6D26F-B2F7-45AD-8F46-D985EA075FEA}" type="pres">
      <dgm:prSet presAssocID="{FFFA2548-9D3A-41BD-B576-F424B2EE2455}" presName="composite" presStyleCnt="0"/>
      <dgm:spPr/>
    </dgm:pt>
    <dgm:pt modelId="{FB8FC8EA-951F-4324-84AE-962B7A36CE2B}" type="pres">
      <dgm:prSet presAssocID="{FFFA2548-9D3A-41BD-B576-F424B2EE245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5BD82DD-96B7-46C5-BD37-A2C8528E3F0E}" type="pres">
      <dgm:prSet presAssocID="{FFFA2548-9D3A-41BD-B576-F424B2EE2455}" presName="desTx" presStyleLbl="alignAccFollowNode1" presStyleIdx="0" presStyleCnt="3">
        <dgm:presLayoutVars>
          <dgm:bulletEnabled val="1"/>
        </dgm:presLayoutVars>
      </dgm:prSet>
      <dgm:spPr/>
    </dgm:pt>
    <dgm:pt modelId="{927F5BED-F1BE-4A57-872B-3F65D90F0567}" type="pres">
      <dgm:prSet presAssocID="{83D089EC-9260-4BDD-82B0-1A702DB69263}" presName="space" presStyleCnt="0"/>
      <dgm:spPr/>
    </dgm:pt>
    <dgm:pt modelId="{7CA4B493-828C-4D85-A01A-DC8AB2FDD5F7}" type="pres">
      <dgm:prSet presAssocID="{6A0F5A8D-7905-4170-B433-6E9FAC1654C5}" presName="composite" presStyleCnt="0"/>
      <dgm:spPr/>
    </dgm:pt>
    <dgm:pt modelId="{462593A4-CBB9-4128-B323-E8FF08B4C09E}" type="pres">
      <dgm:prSet presAssocID="{6A0F5A8D-7905-4170-B433-6E9FAC1654C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8965F5C-E51F-4922-A6C0-46054A8B7329}" type="pres">
      <dgm:prSet presAssocID="{6A0F5A8D-7905-4170-B433-6E9FAC1654C5}" presName="desTx" presStyleLbl="alignAccFollowNode1" presStyleIdx="1" presStyleCnt="3">
        <dgm:presLayoutVars>
          <dgm:bulletEnabled val="1"/>
        </dgm:presLayoutVars>
      </dgm:prSet>
      <dgm:spPr/>
    </dgm:pt>
    <dgm:pt modelId="{DA1DB252-928F-4DE7-9EB4-3750A1F2D049}" type="pres">
      <dgm:prSet presAssocID="{42FD1632-9381-45FC-9AD5-D534E3A590AD}" presName="space" presStyleCnt="0"/>
      <dgm:spPr/>
    </dgm:pt>
    <dgm:pt modelId="{9203875C-AF94-4A34-826F-82AA5E3B9FD7}" type="pres">
      <dgm:prSet presAssocID="{D0BF0DE4-04B5-44B1-B24B-41C297C9B29E}" presName="composite" presStyleCnt="0"/>
      <dgm:spPr/>
    </dgm:pt>
    <dgm:pt modelId="{057788F6-D7A0-4267-A06D-0B3CE23EEB6C}" type="pres">
      <dgm:prSet presAssocID="{D0BF0DE4-04B5-44B1-B24B-41C297C9B29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672F38C-0FA7-4351-9733-38D4AFB9A1EA}" type="pres">
      <dgm:prSet presAssocID="{D0BF0DE4-04B5-44B1-B24B-41C297C9B29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AF85005-5ED5-4DBE-A866-5DD95BE42A98}" srcId="{72BD9359-8D7D-4F73-B289-F6BAEA02180D}" destId="{FFFA2548-9D3A-41BD-B576-F424B2EE2455}" srcOrd="0" destOrd="0" parTransId="{33374D5C-BCEF-4AC5-A6AD-8098E64DECA4}" sibTransId="{83D089EC-9260-4BDD-82B0-1A702DB69263}"/>
    <dgm:cxn modelId="{AA33F731-BF2A-4604-B131-C83A6063BDCE}" type="presOf" srcId="{D0BF0DE4-04B5-44B1-B24B-41C297C9B29E}" destId="{057788F6-D7A0-4267-A06D-0B3CE23EEB6C}" srcOrd="0" destOrd="0" presId="urn:microsoft.com/office/officeart/2005/8/layout/hList1"/>
    <dgm:cxn modelId="{83145C3F-4531-48ED-B400-4F5223FD2A92}" srcId="{72BD9359-8D7D-4F73-B289-F6BAEA02180D}" destId="{6A0F5A8D-7905-4170-B433-6E9FAC1654C5}" srcOrd="1" destOrd="0" parTransId="{517DCC52-4AE3-4DB6-ACA6-A281D996F93D}" sibTransId="{42FD1632-9381-45FC-9AD5-D534E3A590AD}"/>
    <dgm:cxn modelId="{F3B84249-6BA2-44C9-AA12-A9BA604044AD}" type="presOf" srcId="{13898513-5AC5-410F-9D26-72DB82897798}" destId="{35BD82DD-96B7-46C5-BD37-A2C8528E3F0E}" srcOrd="0" destOrd="0" presId="urn:microsoft.com/office/officeart/2005/8/layout/hList1"/>
    <dgm:cxn modelId="{3E043C6D-2B88-40E6-BBE2-E3FCB6B6E8E7}" srcId="{D0BF0DE4-04B5-44B1-B24B-41C297C9B29E}" destId="{05AAD80A-C6DB-499D-9241-2BFC7A0FECEF}" srcOrd="0" destOrd="0" parTransId="{28D7D9B4-35F5-4517-B0ED-5F6E8FE4FAC9}" sibTransId="{D7751173-1C8D-4826-A1F4-FEC982649321}"/>
    <dgm:cxn modelId="{0FFE8D53-AF9D-4BC4-B924-F2C342261E5A}" srcId="{FFFA2548-9D3A-41BD-B576-F424B2EE2455}" destId="{13898513-5AC5-410F-9D26-72DB82897798}" srcOrd="0" destOrd="0" parTransId="{E033BB2B-7FF8-496A-AA89-700BA4ED5EFB}" sibTransId="{D2765C1D-6877-489B-9F84-8B7D9A06C3D0}"/>
    <dgm:cxn modelId="{0BD6DC76-35FE-471C-B3AE-036C64031344}" type="presOf" srcId="{05AAD80A-C6DB-499D-9241-2BFC7A0FECEF}" destId="{F672F38C-0FA7-4351-9733-38D4AFB9A1EA}" srcOrd="0" destOrd="0" presId="urn:microsoft.com/office/officeart/2005/8/layout/hList1"/>
    <dgm:cxn modelId="{B6AA967B-5B99-4208-AE57-AA20693176E3}" type="presOf" srcId="{FFFA2548-9D3A-41BD-B576-F424B2EE2455}" destId="{FB8FC8EA-951F-4324-84AE-962B7A36CE2B}" srcOrd="0" destOrd="0" presId="urn:microsoft.com/office/officeart/2005/8/layout/hList1"/>
    <dgm:cxn modelId="{40F4BC9E-FCBE-4E2E-8A6F-36983E1220B7}" type="presOf" srcId="{6A0F5A8D-7905-4170-B433-6E9FAC1654C5}" destId="{462593A4-CBB9-4128-B323-E8FF08B4C09E}" srcOrd="0" destOrd="0" presId="urn:microsoft.com/office/officeart/2005/8/layout/hList1"/>
    <dgm:cxn modelId="{C2A416A1-727B-4869-A41F-27C2A7BDCE6E}" type="presOf" srcId="{72BD9359-8D7D-4F73-B289-F6BAEA02180D}" destId="{12060876-5A78-42C5-BDCE-5E72717A2F8F}" srcOrd="0" destOrd="0" presId="urn:microsoft.com/office/officeart/2005/8/layout/hList1"/>
    <dgm:cxn modelId="{E5FAFBB1-58E9-491D-B0D6-ACB53B8EB0EE}" type="presOf" srcId="{F0F2F559-15EB-43C9-A3F8-AE700414E200}" destId="{08965F5C-E51F-4922-A6C0-46054A8B7329}" srcOrd="0" destOrd="0" presId="urn:microsoft.com/office/officeart/2005/8/layout/hList1"/>
    <dgm:cxn modelId="{2C5E23C0-82B6-4655-B0FB-8DFED0AB0643}" srcId="{6A0F5A8D-7905-4170-B433-6E9FAC1654C5}" destId="{F0F2F559-15EB-43C9-A3F8-AE700414E200}" srcOrd="0" destOrd="0" parTransId="{692845A6-59A0-437A-A780-F9D6AE69EA29}" sibTransId="{49C398B4-A3BC-4E61-89FF-1170FBD52B02}"/>
    <dgm:cxn modelId="{362A6FD2-0467-4D9A-8091-73117278BDF7}" srcId="{72BD9359-8D7D-4F73-B289-F6BAEA02180D}" destId="{D0BF0DE4-04B5-44B1-B24B-41C297C9B29E}" srcOrd="2" destOrd="0" parTransId="{DA70C6A3-A911-43A4-B0BA-E89EF1E80B54}" sibTransId="{A4B9AE3B-A0A1-41BA-86F7-B30819EBAB0C}"/>
    <dgm:cxn modelId="{BE81881E-C1AC-499C-820C-42D2EC868860}" type="presParOf" srcId="{12060876-5A78-42C5-BDCE-5E72717A2F8F}" destId="{A8B6D26F-B2F7-45AD-8F46-D985EA075FEA}" srcOrd="0" destOrd="0" presId="urn:microsoft.com/office/officeart/2005/8/layout/hList1"/>
    <dgm:cxn modelId="{02037F2D-105D-411C-8554-ECA99C3218F5}" type="presParOf" srcId="{A8B6D26F-B2F7-45AD-8F46-D985EA075FEA}" destId="{FB8FC8EA-951F-4324-84AE-962B7A36CE2B}" srcOrd="0" destOrd="0" presId="urn:microsoft.com/office/officeart/2005/8/layout/hList1"/>
    <dgm:cxn modelId="{BC90E9C0-6B92-4970-B389-8FCBA1CEC5CE}" type="presParOf" srcId="{A8B6D26F-B2F7-45AD-8F46-D985EA075FEA}" destId="{35BD82DD-96B7-46C5-BD37-A2C8528E3F0E}" srcOrd="1" destOrd="0" presId="urn:microsoft.com/office/officeart/2005/8/layout/hList1"/>
    <dgm:cxn modelId="{8DD34FD4-BB6F-44A0-B811-A9A3E5ABA128}" type="presParOf" srcId="{12060876-5A78-42C5-BDCE-5E72717A2F8F}" destId="{927F5BED-F1BE-4A57-872B-3F65D90F0567}" srcOrd="1" destOrd="0" presId="urn:microsoft.com/office/officeart/2005/8/layout/hList1"/>
    <dgm:cxn modelId="{E4AB292A-0359-4EEB-9D3E-F1906BE59F67}" type="presParOf" srcId="{12060876-5A78-42C5-BDCE-5E72717A2F8F}" destId="{7CA4B493-828C-4D85-A01A-DC8AB2FDD5F7}" srcOrd="2" destOrd="0" presId="urn:microsoft.com/office/officeart/2005/8/layout/hList1"/>
    <dgm:cxn modelId="{66285223-DC41-47C9-9D50-468544D2EB62}" type="presParOf" srcId="{7CA4B493-828C-4D85-A01A-DC8AB2FDD5F7}" destId="{462593A4-CBB9-4128-B323-E8FF08B4C09E}" srcOrd="0" destOrd="0" presId="urn:microsoft.com/office/officeart/2005/8/layout/hList1"/>
    <dgm:cxn modelId="{08EDEF6A-C9CF-4348-AE23-3413BA4C467D}" type="presParOf" srcId="{7CA4B493-828C-4D85-A01A-DC8AB2FDD5F7}" destId="{08965F5C-E51F-4922-A6C0-46054A8B7329}" srcOrd="1" destOrd="0" presId="urn:microsoft.com/office/officeart/2005/8/layout/hList1"/>
    <dgm:cxn modelId="{FC2AFEF5-1708-497D-A906-D5E44E02A62B}" type="presParOf" srcId="{12060876-5A78-42C5-BDCE-5E72717A2F8F}" destId="{DA1DB252-928F-4DE7-9EB4-3750A1F2D049}" srcOrd="3" destOrd="0" presId="urn:microsoft.com/office/officeart/2005/8/layout/hList1"/>
    <dgm:cxn modelId="{7690F2BC-2664-42D6-9172-31FBDC35ECAE}" type="presParOf" srcId="{12060876-5A78-42C5-BDCE-5E72717A2F8F}" destId="{9203875C-AF94-4A34-826F-82AA5E3B9FD7}" srcOrd="4" destOrd="0" presId="urn:microsoft.com/office/officeart/2005/8/layout/hList1"/>
    <dgm:cxn modelId="{5068CA45-96CB-41CA-B7CC-F4D3CD129133}" type="presParOf" srcId="{9203875C-AF94-4A34-826F-82AA5E3B9FD7}" destId="{057788F6-D7A0-4267-A06D-0B3CE23EEB6C}" srcOrd="0" destOrd="0" presId="urn:microsoft.com/office/officeart/2005/8/layout/hList1"/>
    <dgm:cxn modelId="{D244ADA0-78B1-443A-8AB8-FCFCBCAB2B58}" type="presParOf" srcId="{9203875C-AF94-4A34-826F-82AA5E3B9FD7}" destId="{F672F38C-0FA7-4351-9733-38D4AFB9A1E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8FC8EA-951F-4324-84AE-962B7A36CE2B}">
      <dsp:nvSpPr>
        <dsp:cNvPr id="0" name=""/>
        <dsp:cNvSpPr/>
      </dsp:nvSpPr>
      <dsp:spPr>
        <a:xfrm>
          <a:off x="3414" y="459202"/>
          <a:ext cx="3329572" cy="13079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600" kern="1200" dirty="0"/>
            <a:t>Restritivas /ou determinativas/</a:t>
          </a:r>
          <a:endParaRPr lang="cs-CZ" sz="2600" kern="1200" dirty="0"/>
        </a:p>
      </dsp:txBody>
      <dsp:txXfrm>
        <a:off x="3414" y="459202"/>
        <a:ext cx="3329572" cy="1307915"/>
      </dsp:txXfrm>
    </dsp:sp>
    <dsp:sp modelId="{35BD82DD-96B7-46C5-BD37-A2C8528E3F0E}">
      <dsp:nvSpPr>
        <dsp:cNvPr id="0" name=""/>
        <dsp:cNvSpPr/>
      </dsp:nvSpPr>
      <dsp:spPr>
        <a:xfrm>
          <a:off x="3414" y="1767117"/>
          <a:ext cx="3329572" cy="146308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2600" kern="1200" dirty="0"/>
            <a:t>Precisam o valor referencial da expressão nominal</a:t>
          </a:r>
          <a:endParaRPr lang="cs-CZ" sz="2600" kern="1200" dirty="0"/>
        </a:p>
      </dsp:txBody>
      <dsp:txXfrm>
        <a:off x="3414" y="1767117"/>
        <a:ext cx="3329572" cy="1463084"/>
      </dsp:txXfrm>
    </dsp:sp>
    <dsp:sp modelId="{462593A4-CBB9-4128-B323-E8FF08B4C09E}">
      <dsp:nvSpPr>
        <dsp:cNvPr id="0" name=""/>
        <dsp:cNvSpPr/>
      </dsp:nvSpPr>
      <dsp:spPr>
        <a:xfrm>
          <a:off x="3799128" y="459202"/>
          <a:ext cx="3329572" cy="13079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600" kern="1200" dirty="0"/>
            <a:t>Explicativas /ou apositivas/</a:t>
          </a:r>
          <a:endParaRPr lang="cs-CZ" sz="2600" kern="1200" dirty="0"/>
        </a:p>
      </dsp:txBody>
      <dsp:txXfrm>
        <a:off x="3799128" y="459202"/>
        <a:ext cx="3329572" cy="1307915"/>
      </dsp:txXfrm>
    </dsp:sp>
    <dsp:sp modelId="{08965F5C-E51F-4922-A6C0-46054A8B7329}">
      <dsp:nvSpPr>
        <dsp:cNvPr id="0" name=""/>
        <dsp:cNvSpPr/>
      </dsp:nvSpPr>
      <dsp:spPr>
        <a:xfrm>
          <a:off x="3799128" y="1767117"/>
          <a:ext cx="3329572" cy="146308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2600" kern="1200" dirty="0"/>
            <a:t> Comentam o antecedente</a:t>
          </a:r>
          <a:endParaRPr lang="cs-CZ" sz="2600" kern="1200" dirty="0"/>
        </a:p>
      </dsp:txBody>
      <dsp:txXfrm>
        <a:off x="3799128" y="1767117"/>
        <a:ext cx="3329572" cy="1463084"/>
      </dsp:txXfrm>
    </dsp:sp>
    <dsp:sp modelId="{057788F6-D7A0-4267-A06D-0B3CE23EEB6C}">
      <dsp:nvSpPr>
        <dsp:cNvPr id="0" name=""/>
        <dsp:cNvSpPr/>
      </dsp:nvSpPr>
      <dsp:spPr>
        <a:xfrm>
          <a:off x="7594841" y="459202"/>
          <a:ext cx="3329572" cy="13079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600" kern="1200" dirty="0"/>
            <a:t>Livres /com antecedente implícito/</a:t>
          </a:r>
          <a:endParaRPr lang="cs-CZ" sz="2600" kern="1200" dirty="0"/>
        </a:p>
      </dsp:txBody>
      <dsp:txXfrm>
        <a:off x="7594841" y="459202"/>
        <a:ext cx="3329572" cy="1307915"/>
      </dsp:txXfrm>
    </dsp:sp>
    <dsp:sp modelId="{F672F38C-0FA7-4351-9733-38D4AFB9A1EA}">
      <dsp:nvSpPr>
        <dsp:cNvPr id="0" name=""/>
        <dsp:cNvSpPr/>
      </dsp:nvSpPr>
      <dsp:spPr>
        <a:xfrm>
          <a:off x="7594841" y="1767117"/>
          <a:ext cx="3329572" cy="146308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2600" kern="1200" dirty="0"/>
            <a:t>introduzidas pelos pronomes </a:t>
          </a:r>
          <a:r>
            <a:rPr lang="pt-PT" sz="2600" b="0" i="1" kern="1200" dirty="0"/>
            <a:t>quem, o que</a:t>
          </a:r>
          <a:endParaRPr lang="cs-CZ" sz="2600" kern="1200" dirty="0"/>
        </a:p>
      </dsp:txBody>
      <dsp:txXfrm>
        <a:off x="7594841" y="1767117"/>
        <a:ext cx="3329572" cy="1463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1CC0E-64E0-4A8C-9AB8-C50AF8F46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89D03A-5AAE-44DA-A85F-A03C782AA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FC1B6B-A3A7-4137-A11A-69F74C1B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11C73B-525B-4C6A-AFD1-BA19EF85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11FB86-C835-4800-8699-F6285249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3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8FCD9-0C30-4DBB-A4C9-2E46E0F2C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ECBA7B-F998-458E-93B7-65BAF6038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1566AB-A395-4094-B6DE-869EC087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86161-8CDD-492B-A7A7-741ACB00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5D0019-DB4E-4B27-8826-1653B0FF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69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405950-63D2-41AB-AB1B-51E9D0104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3B4F59-F367-4BC5-AE32-722C8D920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BB8D52-0FB1-4E60-AAF3-CDFFE819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B1EAC7-1F57-41DF-9D40-092703866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FD156A-A15B-4A14-97EF-15F412D6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41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03C64-7CF4-4098-9F15-ED8D106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F3206-962E-4F8F-AFE0-55078E557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AFC0D-A8AD-4DF4-9D01-30653CA9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0A975F-B933-4B36-A56C-CEA98DE0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7B091D-79BD-4F5F-8BB3-E3B8B44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45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EA83D-7E87-4F5B-947B-173E396F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A523AC-8B0C-4413-9B75-FCE30E6E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74CD9B-6083-4650-8101-AD2FC122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BE8D7B-0B43-404E-A6F5-4E3D4D011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889CE-E77E-41B2-B86F-221025AF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5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9EE76-2704-4EAD-8E8A-425BF526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CD506B-E7D5-4A36-9948-2E4385CDB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9E7A3F-EF61-4483-A1CF-7006D4BCD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3C1F4-54E5-41E6-B89F-8C5AD85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90A61-2CC7-42B4-9EE1-AF58BFD8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C281B7-015A-47BB-A0F5-0745E6E2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1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91942-59AC-4073-93F9-AFB7F69D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235215-557D-4301-A983-E634FC73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23C0CF-96E8-4F35-8EFF-9AC7789F3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D3C8F1-FA96-45CF-ACBB-9D54EE3C5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EC8E33-1A77-41A3-B9CA-A06B9C0DF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30F56B-8E50-4448-87E3-A628A8172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F2CCCF-890A-4593-B45E-BEDBA7D7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5B63CC-D8FD-42D8-B663-4ECD664D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33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537C-E377-48FC-A78F-A50432DD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1B4312-397A-4224-970F-E521A4571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2A36CE-5AC8-4424-9AD4-F59C079A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722932-8E14-4AAF-B166-DE794CA0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93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551EF6-B8CA-4785-AD13-94701B1F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8251E-317A-47E4-BF62-3E2074D5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8C8A35-3990-486E-9FF2-2656BE05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8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0978-2B6E-4A97-915D-6B21338BA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78A70-623E-4230-82E9-37C1FBBFA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408EAA-D5D0-4C8F-BB9A-E48C2E1CF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CDABC8-8086-4F22-A036-38D32A97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FB08AF-E66E-4CC0-8F14-1EE703BD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1F0F3E-A2E9-42F7-9AAB-8C9BE224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27AFA-3463-42BD-890D-82304E4EB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789403-6623-400E-90FF-6EE2D356C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540E28-16F2-4FD5-B58A-5D3327D1C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566A7F-6373-48B3-A105-4CD379F1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F05C43-C587-4346-9BB4-435C13E2B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7EE6EE-644E-4F5A-A0DF-662BD446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4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CEDAC1-E9E3-4933-991F-90819717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42926C-36EA-44E7-8BA1-C7DA7F0E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EDDF2E-21F6-4187-A856-3B2BA21C8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F655-C2E6-4576-9243-A8FEF386EE2D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C751A-6654-4A65-9325-82595A542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91D4-26A8-40A9-8DB6-CD5986981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29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Relationship Id="rId9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A483C-EAB7-40F3-B99D-7B187B30AF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PT" b="1" dirty="0">
                <a:solidFill>
                  <a:srgbClr val="002060"/>
                </a:solidFill>
              </a:rPr>
              <a:t>FRASES </a:t>
            </a:r>
            <a:r>
              <a:rPr lang="cs-CZ" b="1" dirty="0">
                <a:solidFill>
                  <a:srgbClr val="002060"/>
                </a:solidFill>
              </a:rPr>
              <a:t>SUBORDINADAS</a:t>
            </a:r>
            <a:br>
              <a:rPr lang="pt-PT" b="1" dirty="0">
                <a:solidFill>
                  <a:srgbClr val="002060"/>
                </a:solidFill>
              </a:rPr>
            </a:br>
            <a:r>
              <a:rPr lang="pt-PT" b="1" dirty="0">
                <a:solidFill>
                  <a:srgbClr val="002060"/>
                </a:solidFill>
              </a:rPr>
              <a:t>relativas 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030AE8-DEA4-4D69-80DB-42689158C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AULA </a:t>
            </a:r>
            <a:r>
              <a:rPr lang="cs-CZ" dirty="0"/>
              <a:t>5</a:t>
            </a:r>
            <a:endParaRPr lang="pt-PT" dirty="0"/>
          </a:p>
          <a:p>
            <a:r>
              <a:rPr lang="cs-CZ" dirty="0"/>
              <a:t>19</a:t>
            </a:r>
            <a:r>
              <a:rPr lang="pt-PT" dirty="0"/>
              <a:t>.</a:t>
            </a:r>
            <a:r>
              <a:rPr lang="cs-CZ" dirty="0"/>
              <a:t>4</a:t>
            </a:r>
            <a:r>
              <a:rPr lang="pt-PT" dirty="0"/>
              <a:t>.2021</a:t>
            </a:r>
            <a:endParaRPr lang="cs-CZ" dirty="0"/>
          </a:p>
          <a:p>
            <a:r>
              <a:rPr lang="cs-CZ" dirty="0"/>
              <a:t>SINTAXE DA LÍNGUA PORTUGUESA 2014, p. 87-97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991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B6FB3DE-B4ED-44A2-AA26-EB34B7ECF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6364"/>
            <a:ext cx="12153633" cy="631749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36C3E3A6-F2BD-42A3-8AAE-1136BFE636C8}"/>
              </a:ext>
            </a:extLst>
          </p:cNvPr>
          <p:cNvSpPr/>
          <p:nvPr/>
        </p:nvSpPr>
        <p:spPr>
          <a:xfrm>
            <a:off x="2195744" y="2047279"/>
            <a:ext cx="2837035" cy="23922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4800" dirty="0"/>
              <a:t>LISBOA</a:t>
            </a:r>
            <a:endParaRPr lang="cs-CZ" sz="3200" dirty="0"/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2DB3EC6A-050E-410A-A239-89EE2C7C9546}"/>
              </a:ext>
            </a:extLst>
          </p:cNvPr>
          <p:cNvCxnSpPr>
            <a:cxnSpLocks/>
          </p:cNvCxnSpPr>
          <p:nvPr/>
        </p:nvCxnSpPr>
        <p:spPr>
          <a:xfrm>
            <a:off x="1007165" y="1052924"/>
            <a:ext cx="2273279" cy="199507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>
            <a:extLst>
              <a:ext uri="{FF2B5EF4-FFF2-40B4-BE49-F238E27FC236}">
                <a16:creationId xmlns:a16="http://schemas.microsoft.com/office/drawing/2014/main" id="{459C09E0-5E29-4AD7-8EC6-E253EE715FAB}"/>
              </a:ext>
            </a:extLst>
          </p:cNvPr>
          <p:cNvSpPr/>
          <p:nvPr/>
        </p:nvSpPr>
        <p:spPr>
          <a:xfrm>
            <a:off x="6756820" y="1976296"/>
            <a:ext cx="3240155" cy="22793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3600" dirty="0"/>
              <a:t>CAPITAL DE PORTUGAL</a:t>
            </a:r>
            <a:endParaRPr lang="cs-CZ" sz="2000" dirty="0"/>
          </a:p>
        </p:txBody>
      </p:sp>
      <p:sp>
        <p:nvSpPr>
          <p:cNvPr id="8" name="Rovná se 7">
            <a:extLst>
              <a:ext uri="{FF2B5EF4-FFF2-40B4-BE49-F238E27FC236}">
                <a16:creationId xmlns:a16="http://schemas.microsoft.com/office/drawing/2014/main" id="{AD9A1ABC-7CCE-4A8A-9DF5-EA6767B547F6}"/>
              </a:ext>
            </a:extLst>
          </p:cNvPr>
          <p:cNvSpPr/>
          <p:nvPr/>
        </p:nvSpPr>
        <p:spPr>
          <a:xfrm>
            <a:off x="5474531" y="2786217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832CB906-A232-4129-BFCB-273CE0B735A8}"/>
              </a:ext>
            </a:extLst>
          </p:cNvPr>
          <p:cNvCxnSpPr>
            <a:cxnSpLocks/>
          </p:cNvCxnSpPr>
          <p:nvPr/>
        </p:nvCxnSpPr>
        <p:spPr>
          <a:xfrm flipH="1">
            <a:off x="3790118" y="1142535"/>
            <a:ext cx="297645" cy="170668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>
            <a:extLst>
              <a:ext uri="{FF2B5EF4-FFF2-40B4-BE49-F238E27FC236}">
                <a16:creationId xmlns:a16="http://schemas.microsoft.com/office/drawing/2014/main" id="{5AD71CBA-16EF-40F1-9DAB-52D020314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96" y="5954581"/>
            <a:ext cx="12153633" cy="631749"/>
          </a:xfrm>
          <a:prstGeom prst="rect">
            <a:avLst/>
          </a:prstGeom>
        </p:spPr>
      </p:pic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525261F3-D5A0-4582-93ED-C0C554C8CC34}"/>
              </a:ext>
            </a:extLst>
          </p:cNvPr>
          <p:cNvCxnSpPr>
            <a:cxnSpLocks/>
          </p:cNvCxnSpPr>
          <p:nvPr/>
        </p:nvCxnSpPr>
        <p:spPr>
          <a:xfrm flipV="1">
            <a:off x="3790118" y="3852236"/>
            <a:ext cx="3578091" cy="20580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B587D705-0FAA-492F-960F-690270D5F732}"/>
              </a:ext>
            </a:extLst>
          </p:cNvPr>
          <p:cNvCxnSpPr>
            <a:cxnSpLocks/>
          </p:cNvCxnSpPr>
          <p:nvPr/>
        </p:nvCxnSpPr>
        <p:spPr>
          <a:xfrm flipV="1">
            <a:off x="854765" y="3720418"/>
            <a:ext cx="6407426" cy="218982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743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B7ED8-4D97-472F-B8B8-45689C6C8FA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/>
            <a:r>
              <a:rPr lang="pt-PT" b="1" dirty="0">
                <a:solidFill>
                  <a:schemeClr val="bg1"/>
                </a:solidFill>
              </a:rPr>
              <a:t> O QUE = CO</a:t>
            </a:r>
            <a:r>
              <a:rPr lang="cs-CZ" b="1" dirty="0">
                <a:solidFill>
                  <a:schemeClr val="bg1"/>
                </a:solidFill>
              </a:rPr>
              <a:t>Ž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5C85F09-3886-4877-81C8-8437C2A50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526" y="2387263"/>
            <a:ext cx="10515600" cy="123302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6C514C30-ED9E-4099-8D40-8AEBB1F28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107" y="4316863"/>
            <a:ext cx="10503069" cy="113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5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B48CCD-5C86-4BAA-BA72-65D361BA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pt-PT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Orações relativas </a:t>
            </a:r>
            <a:r>
              <a:rPr lang="pt-PT" sz="5400" dirty="0">
                <a:solidFill>
                  <a:schemeClr val="bg1"/>
                </a:solidFill>
              </a:rPr>
              <a:t>livres</a:t>
            </a:r>
            <a:endParaRPr lang="pt-PT" sz="5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61C8E1-0B76-4E2B-AA5F-2637C5932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005" y="2840525"/>
            <a:ext cx="9379424" cy="251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94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-1500"/>
            <a:ext cx="12191998" cy="6858000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FC87AC-C919-4FE5-BAC3-39509E00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635" y="-1500"/>
            <a:ext cx="8119933" cy="6858001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0659F6-0853-468D-B1B2-44FDBE98B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9272" y="-3000"/>
            <a:ext cx="12201265" cy="6859501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24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8536" y="0"/>
            <a:ext cx="11718098" cy="6858000"/>
          </a:xfrm>
          <a:prstGeom prst="rect">
            <a:avLst/>
          </a:prstGeom>
          <a:gradFill>
            <a:gsLst>
              <a:gs pos="19000">
                <a:srgbClr val="000000">
                  <a:alpha val="62000"/>
                </a:srgbClr>
              </a:gs>
              <a:gs pos="100000">
                <a:schemeClr val="accent1">
                  <a:lumMod val="75000"/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D0D6A2-2AE5-49AF-8DB6-849DAADFE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639" y="561203"/>
            <a:ext cx="9932691" cy="11659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pt-PT" sz="4800" dirty="0">
                <a:solidFill>
                  <a:srgbClr val="FFFFFF"/>
                </a:solidFill>
              </a:rPr>
              <a:t>substituição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7ACDD7-882D-4B81-A213-84C82B96B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4" y="2888341"/>
            <a:ext cx="12203819" cy="3968158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790D408-F34E-4480-B25A-3C8BAA8A6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882" y="2342023"/>
            <a:ext cx="4486215" cy="275097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36BB280-880C-4C5E-AC5B-612989A5D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639" y="3086920"/>
            <a:ext cx="2571184" cy="362139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F5391BA-C8C2-4B5F-85C4-65B3816000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2026" y="3169080"/>
            <a:ext cx="4237022" cy="334978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1967D0C7-F38A-45A0-8267-5AFA3DDEC2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3714623"/>
            <a:ext cx="5781822" cy="381960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6B9DB62A-1A0E-40DD-99F6-C03EA8A6AC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92026" y="3758011"/>
            <a:ext cx="6199974" cy="372708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B5B84B2D-8FFB-4FF5-8ECC-47EF16205E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354" y="4466200"/>
            <a:ext cx="7387625" cy="334978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8C3E1484-EC05-44ED-AC63-DE9A06DF23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67533" y="5092861"/>
            <a:ext cx="6949894" cy="429413"/>
          </a:xfrm>
          <a:prstGeom prst="rect">
            <a:avLst/>
          </a:prstGeom>
        </p:spPr>
      </p:pic>
      <p:pic>
        <p:nvPicPr>
          <p:cNvPr id="26" name="Obrázek 25">
            <a:extLst>
              <a:ext uri="{FF2B5EF4-FFF2-40B4-BE49-F238E27FC236}">
                <a16:creationId xmlns:a16="http://schemas.microsoft.com/office/drawing/2014/main" id="{3AE01B96-5BE1-423F-A586-82AECD2AE4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5827" y="2315869"/>
            <a:ext cx="4997513" cy="42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941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B822A1-2D84-4106-8926-F6E1E5536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pt-PT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Antecedente implícito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49B48D9-0498-4DDF-BEE1-20FBC7CA6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8984"/>
            <a:ext cx="10515599" cy="222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792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287B3A-3819-418A-9F45-A4A177AD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PT" sz="4000" dirty="0">
                <a:solidFill>
                  <a:srgbClr val="FFFFFF"/>
                </a:solidFill>
              </a:rPr>
              <a:t>Frases clivadas </a:t>
            </a:r>
            <a:endParaRPr lang="cs-CZ" sz="4000" dirty="0">
              <a:solidFill>
                <a:srgbClr val="FFFFFF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0A48D8C-BE0E-4880-8D50-C6FF0F16D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305" y="3044227"/>
            <a:ext cx="9379390" cy="76954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8CC15AB-0CDB-4A9D-8E02-054C3AD57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599" y="4048170"/>
            <a:ext cx="4816444" cy="87818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F004F6D-9FFE-425E-9D1A-6F5B54874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6675" y="3862574"/>
            <a:ext cx="4381877" cy="124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51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71E36A-8942-48E5-A596-2074AB515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PT" sz="4000" dirty="0">
                <a:solidFill>
                  <a:srgbClr val="FFFFFF"/>
                </a:solidFill>
              </a:rPr>
              <a:t>Sequência temporal</a:t>
            </a:r>
            <a:endParaRPr lang="cs-CZ" sz="4000" dirty="0">
              <a:solidFill>
                <a:srgbClr val="FFFFFF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3AA831-5B12-46D0-A2F8-8AF50D564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91" y="3066861"/>
            <a:ext cx="9451818" cy="724277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7E7C13A2-E7C0-4DF8-A9AB-ACD0F9DFD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451" y="4036000"/>
            <a:ext cx="9524246" cy="16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03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CCCDD96-0E38-49AF-9C12-47E0EE204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263" y="1804320"/>
            <a:ext cx="9451818" cy="431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99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3E7B60B-8C15-41AC-BE57-0E7E7D99F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877" y="2360691"/>
            <a:ext cx="9524246" cy="213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268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C490E17-6482-4EDE-A5D1-B7B71E59F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94" y="1338833"/>
            <a:ext cx="9958812" cy="294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0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1FD834-2091-4223-975F-9FC0A7DE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pt-PT" sz="4000" dirty="0">
                <a:solidFill>
                  <a:srgbClr val="FFFFFF"/>
                </a:solidFill>
              </a:rPr>
              <a:t>CARACTERÍSTICAS GERAIS</a:t>
            </a: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B69B7-D12C-4313-B5F2-942CEEF95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958" y="1734458"/>
            <a:ext cx="11148639" cy="44738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t-PT" sz="2000" b="1" dirty="0"/>
              <a:t>- denominadas – orações relativas</a:t>
            </a:r>
          </a:p>
          <a:p>
            <a:pPr>
              <a:buFontTx/>
              <a:buChar char="-"/>
            </a:pPr>
            <a:r>
              <a:rPr lang="pt-PT" sz="2000" b="1" dirty="0"/>
              <a:t>introduzidas pelos constituintes relativos </a:t>
            </a:r>
            <a:r>
              <a:rPr lang="pt-PT" sz="2000" b="1" i="1" dirty="0"/>
              <a:t>que, o que, quem, o qual, cujo, quanto</a:t>
            </a:r>
          </a:p>
          <a:p>
            <a:pPr>
              <a:buFontTx/>
              <a:buChar char="-"/>
            </a:pPr>
            <a:r>
              <a:rPr lang="pt-PT" sz="2000" b="1" dirty="0"/>
              <a:t>na oração subordinante substituem um modificador de uma expressão nominal antecedente</a:t>
            </a:r>
            <a:endParaRPr lang="pt-BR" sz="2000" b="1" dirty="0"/>
          </a:p>
          <a:p>
            <a:endParaRPr lang="pt-BR" sz="2000" dirty="0"/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B2E145C-95E0-46E0-AAB5-42D26597ECE5}"/>
              </a:ext>
            </a:extLst>
          </p:cNvPr>
          <p:cNvCxnSpPr>
            <a:cxnSpLocks/>
          </p:cNvCxnSpPr>
          <p:nvPr/>
        </p:nvCxnSpPr>
        <p:spPr>
          <a:xfrm>
            <a:off x="6319573" y="5598718"/>
            <a:ext cx="41738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460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2490232-7C74-48D5-8506-9FE27334C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716" y="2045004"/>
            <a:ext cx="10316568" cy="214716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D3B96E1-32E2-48C6-BA3B-265A740B6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716" y="4626239"/>
            <a:ext cx="10507043" cy="133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35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6C1A0A0-3BAC-479B-9143-5AF1CB151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661" y="1901372"/>
            <a:ext cx="10306368" cy="281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67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5B3ECB-BE27-43A6-A18B-4C4649A04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PT" sz="3400">
                <a:solidFill>
                  <a:srgbClr val="FFFFFF"/>
                </a:solidFill>
              </a:rPr>
              <a:t>Orações reduzidas por infinitivo, particípio, gerúndio </a:t>
            </a:r>
            <a:endParaRPr lang="cs-CZ" sz="3400">
              <a:solidFill>
                <a:srgbClr val="FFFFFF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99B05E-416A-4164-BC62-5ADDC82D8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96" y="2903683"/>
            <a:ext cx="11075955" cy="2016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92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90782E-B70A-46A6-BE50-7BBA685C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PT" sz="4000" dirty="0">
                <a:solidFill>
                  <a:srgbClr val="FFFFFF"/>
                </a:solidFill>
              </a:rPr>
              <a:t>Orações relativas infinitivas (</a:t>
            </a:r>
            <a:r>
              <a:rPr lang="pt-PT" sz="4000" dirty="0" err="1">
                <a:solidFill>
                  <a:srgbClr val="FFFFFF"/>
                </a:solidFill>
              </a:rPr>
              <a:t>pseudo-relativas</a:t>
            </a:r>
            <a:r>
              <a:rPr lang="pt-PT" sz="4000" dirty="0">
                <a:solidFill>
                  <a:srgbClr val="FFFFFF"/>
                </a:solidFill>
              </a:rPr>
              <a:t>)</a:t>
            </a:r>
            <a:endParaRPr lang="cs-CZ" sz="4000" dirty="0">
              <a:solidFill>
                <a:srgbClr val="FFFFFF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9BE1BD-81A6-4D38-9784-5A5C328C6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984" y="2405958"/>
            <a:ext cx="9488032" cy="204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76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90782E-B70A-46A6-BE50-7BBA685C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Orações relativas participiais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9FAD80A-C61E-4156-B2D9-F3606D895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876" y="2936878"/>
            <a:ext cx="10272247" cy="243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58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596087D-25F4-4171-80F1-B01035409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Orações relativas participiais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06D6354-5767-42D0-8B7B-89F486DD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225" y="2934341"/>
            <a:ext cx="11327549" cy="2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6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4156C36-651D-4CB1-84BB-452199752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582" y="643466"/>
            <a:ext cx="995083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70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C9797C-5312-490D-9827-318529721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t-PT" sz="4000" dirty="0">
                <a:solidFill>
                  <a:srgbClr val="FFFFFF"/>
                </a:solidFill>
              </a:rPr>
              <a:t>Tipologia das orações  relativas</a:t>
            </a:r>
            <a:endParaRPr lang="cs-CZ" sz="4000" dirty="0">
              <a:solidFill>
                <a:srgbClr val="FFFFFF"/>
              </a:solidFill>
            </a:endParaRP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003DAB40-9F19-4909-8581-654818527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19294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Obdélník 10">
            <a:extLst>
              <a:ext uri="{FF2B5EF4-FFF2-40B4-BE49-F238E27FC236}">
                <a16:creationId xmlns:a16="http://schemas.microsoft.com/office/drawing/2014/main" id="{52DBF07B-9ADF-4787-A2E0-102922541230}"/>
              </a:ext>
            </a:extLst>
          </p:cNvPr>
          <p:cNvSpPr/>
          <p:nvPr/>
        </p:nvSpPr>
        <p:spPr>
          <a:xfrm>
            <a:off x="620115" y="2295342"/>
            <a:ext cx="7095387" cy="638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Antecedente explícito</a:t>
            </a:r>
            <a:endParaRPr lang="cs-CZ" dirty="0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2661B08C-AF13-4AB1-965D-D5AE55E55E70}"/>
              </a:ext>
            </a:extLst>
          </p:cNvPr>
          <p:cNvSpPr/>
          <p:nvPr/>
        </p:nvSpPr>
        <p:spPr>
          <a:xfrm>
            <a:off x="8335617" y="2369978"/>
            <a:ext cx="3236268" cy="439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Antecedente implícito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B48CCD-5C86-4BAA-BA72-65D361BA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Orações relativas restritivas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690E649-A59E-49C5-803D-4FDFCD6C0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07499"/>
            <a:ext cx="10515599" cy="262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7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48CCD-5C86-4BAA-BA72-65D361BA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Orações relativas restritivas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4339FE-39B2-46FB-A6DA-BE257C732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14" y="624782"/>
            <a:ext cx="11924786" cy="789888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36C3E3A6-F2BD-42A3-8AAE-1136BFE636C8}"/>
              </a:ext>
            </a:extLst>
          </p:cNvPr>
          <p:cNvSpPr/>
          <p:nvPr/>
        </p:nvSpPr>
        <p:spPr>
          <a:xfrm>
            <a:off x="1350652" y="1881809"/>
            <a:ext cx="10003146" cy="4333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4800" dirty="0"/>
              <a:t>OS ALUNOS </a:t>
            </a:r>
          </a:p>
          <a:p>
            <a:r>
              <a:rPr lang="pt-PT" sz="4800" dirty="0"/>
              <a:t>DA </a:t>
            </a:r>
          </a:p>
          <a:p>
            <a:r>
              <a:rPr lang="pt-PT" sz="4800" dirty="0"/>
              <a:t>UNIVERSIDADE</a:t>
            </a:r>
            <a:endParaRPr lang="cs-CZ" sz="3200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1389577-0AB2-4FA7-9194-91106262B186}"/>
              </a:ext>
            </a:extLst>
          </p:cNvPr>
          <p:cNvSpPr/>
          <p:nvPr/>
        </p:nvSpPr>
        <p:spPr>
          <a:xfrm>
            <a:off x="7103166" y="2859157"/>
            <a:ext cx="2875722" cy="191162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>
                <a:solidFill>
                  <a:srgbClr val="0070C0"/>
                </a:solidFill>
              </a:rPr>
              <a:t>ALUNOS QUE FORAM À PALESTRA DA PROFESSORA FÁITIMA </a:t>
            </a:r>
            <a:endParaRPr lang="cs-CZ" sz="1600" dirty="0">
              <a:solidFill>
                <a:srgbClr val="0070C0"/>
              </a:solidFill>
            </a:endParaRP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2DB3EC6A-050E-410A-A239-89EE2C7C9546}"/>
              </a:ext>
            </a:extLst>
          </p:cNvPr>
          <p:cNvCxnSpPr>
            <a:cxnSpLocks/>
          </p:cNvCxnSpPr>
          <p:nvPr/>
        </p:nvCxnSpPr>
        <p:spPr>
          <a:xfrm flipH="1">
            <a:off x="8945217" y="1132648"/>
            <a:ext cx="1033671" cy="210088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19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48CCD-5C86-4BAA-BA72-65D361BA99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ATENÇÃO – NÃO CONFUNDIR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EFE480-A25C-44EA-BEFA-BB2B8C5FF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4567099" cy="964261"/>
          </a:xfrm>
        </p:spPr>
        <p:txBody>
          <a:bodyPr>
            <a:normAutofit/>
          </a:bodyPr>
          <a:lstStyle/>
          <a:p>
            <a:pPr algn="r"/>
            <a:r>
              <a:rPr lang="pt-PT" dirty="0"/>
              <a:t>RELATIVAS</a:t>
            </a:r>
            <a:endParaRPr lang="cs-CZ" dirty="0"/>
          </a:p>
        </p:txBody>
      </p:sp>
      <p:pic>
        <p:nvPicPr>
          <p:cNvPr id="14" name="Zástupný obsah 13">
            <a:extLst>
              <a:ext uri="{FF2B5EF4-FFF2-40B4-BE49-F238E27FC236}">
                <a16:creationId xmlns:a16="http://schemas.microsoft.com/office/drawing/2014/main" id="{9BF29568-4A20-4C35-A10F-22BB9E0E10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738755"/>
            <a:ext cx="4944805" cy="391464"/>
          </a:xfrm>
        </p:spPr>
      </p:pic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9EA77AD-B1A4-4E44-89DB-C2DA5678D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19836" y="3429000"/>
            <a:ext cx="2276164" cy="749286"/>
          </a:xfrm>
        </p:spPr>
        <p:txBody>
          <a:bodyPr>
            <a:normAutofit/>
          </a:bodyPr>
          <a:lstStyle/>
          <a:p>
            <a:r>
              <a:rPr lang="pt-PT" dirty="0"/>
              <a:t>COMPLETIVAS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BAEB3C-1915-4BCB-846B-7C58B0B7E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6" y="0"/>
            <a:ext cx="3109913" cy="170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9D2F847D-95CB-4762-8509-EAAE7B668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787" y="4477066"/>
            <a:ext cx="8719227" cy="25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5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48CCD-5C86-4BAA-BA72-65D361BA99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ATENÇÃO – NÃO CONFUNDIR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EFE480-A25C-44EA-BEFA-BB2B8C5FF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4567099" cy="964261"/>
          </a:xfrm>
        </p:spPr>
        <p:txBody>
          <a:bodyPr>
            <a:normAutofit/>
          </a:bodyPr>
          <a:lstStyle/>
          <a:p>
            <a:pPr algn="r"/>
            <a:r>
              <a:rPr lang="pt-PT" dirty="0"/>
              <a:t>RELATIVAS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9EA77AD-B1A4-4E44-89DB-C2DA5678D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4968" y="1969852"/>
            <a:ext cx="2276164" cy="749286"/>
          </a:xfrm>
        </p:spPr>
        <p:txBody>
          <a:bodyPr>
            <a:normAutofit/>
          </a:bodyPr>
          <a:lstStyle/>
          <a:p>
            <a:r>
              <a:rPr lang="pt-PT" dirty="0"/>
              <a:t>COMPLETIVAS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BAEB3C-1915-4BCB-846B-7C58B0B7E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6" y="0"/>
            <a:ext cx="3109913" cy="170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5850EF-37D8-47C6-B996-67AA99061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4968" y="2998302"/>
            <a:ext cx="4567099" cy="3163888"/>
          </a:xfrm>
        </p:spPr>
        <p:txBody>
          <a:bodyPr/>
          <a:lstStyle/>
          <a:p>
            <a:r>
              <a:rPr lang="pt-PT" dirty="0"/>
              <a:t>Integram o sentido do predicador sendo imprescindível para a boa formação semântica da frase.</a:t>
            </a:r>
          </a:p>
          <a:p>
            <a:r>
              <a:rPr lang="pt-PT" i="1" dirty="0">
                <a:solidFill>
                  <a:srgbClr val="FF0000"/>
                </a:solidFill>
              </a:rPr>
              <a:t>*</a:t>
            </a:r>
            <a:r>
              <a:rPr lang="pt-PT" i="1" dirty="0"/>
              <a:t>A ideia de agradou-me</a:t>
            </a:r>
            <a:r>
              <a:rPr lang="pt-PT" dirty="0"/>
              <a:t>.</a:t>
            </a:r>
            <a:endParaRPr lang="cs-CZ" dirty="0"/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A5078602-33ED-4D9C-8EB4-DD15E9E75311}"/>
              </a:ext>
            </a:extLst>
          </p:cNvPr>
          <p:cNvSpPr txBox="1">
            <a:spLocks/>
          </p:cNvSpPr>
          <p:nvPr/>
        </p:nvSpPr>
        <p:spPr>
          <a:xfrm>
            <a:off x="992188" y="3178175"/>
            <a:ext cx="4567099" cy="3163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Restringem domínio de referência nominal do antecedente</a:t>
            </a:r>
          </a:p>
          <a:p>
            <a:endParaRPr lang="pt-PT" dirty="0"/>
          </a:p>
          <a:p>
            <a:r>
              <a:rPr lang="pt-PT" i="1" dirty="0"/>
              <a:t>A ideia é interessante</a:t>
            </a:r>
            <a:r>
              <a:rPr lang="pt-PT" dirty="0"/>
              <a:t>.</a:t>
            </a:r>
            <a:endParaRPr lang="cs-CZ" dirty="0"/>
          </a:p>
        </p:txBody>
      </p:sp>
      <p:pic>
        <p:nvPicPr>
          <p:cNvPr id="11" name="Zástupný obsah 13">
            <a:extLst>
              <a:ext uri="{FF2B5EF4-FFF2-40B4-BE49-F238E27FC236}">
                <a16:creationId xmlns:a16="http://schemas.microsoft.com/office/drawing/2014/main" id="{3BA936BD-6AEC-4B98-B594-E20784EA0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334" y="4594716"/>
            <a:ext cx="4944805" cy="391464"/>
          </a:xfrm>
          <a:prstGeom prst="rect">
            <a:avLst/>
          </a:prstGeom>
        </p:spPr>
      </p:pic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425C2033-8C13-488E-9CED-456646E29971}"/>
              </a:ext>
            </a:extLst>
          </p:cNvPr>
          <p:cNvCxnSpPr>
            <a:cxnSpLocks/>
          </p:cNvCxnSpPr>
          <p:nvPr/>
        </p:nvCxnSpPr>
        <p:spPr>
          <a:xfrm>
            <a:off x="1802296" y="4760119"/>
            <a:ext cx="208059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>
            <a:extLst>
              <a:ext uri="{FF2B5EF4-FFF2-40B4-BE49-F238E27FC236}">
                <a16:creationId xmlns:a16="http://schemas.microsoft.com/office/drawing/2014/main" id="{D8BEF7D7-057C-4496-9C35-722AFED6DC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5354" y="5623166"/>
            <a:ext cx="8719227" cy="253959"/>
          </a:xfrm>
          <a:prstGeom prst="rect">
            <a:avLst/>
          </a:prstGeom>
        </p:spPr>
      </p:pic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BEC75124-6DE1-4BD6-B861-63DA576D42C3}"/>
              </a:ext>
            </a:extLst>
          </p:cNvPr>
          <p:cNvCxnSpPr>
            <a:cxnSpLocks/>
          </p:cNvCxnSpPr>
          <p:nvPr/>
        </p:nvCxnSpPr>
        <p:spPr>
          <a:xfrm>
            <a:off x="3275736" y="5759360"/>
            <a:ext cx="565622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369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B48CCD-5C86-4BAA-BA72-65D361BA9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pt-PT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Orações relativas explicativas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B4858EE-2F01-412F-A206-D8DFBA6CF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52" y="3084143"/>
            <a:ext cx="11505255" cy="236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2778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202</Words>
  <Application>Microsoft Office PowerPoint</Application>
  <PresentationFormat>Širokoúhlá obrazovka</PresentationFormat>
  <Paragraphs>47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FRASES SUBORDINADAS relativas </vt:lpstr>
      <vt:lpstr>CARACTERÍSTICAS GERAIS</vt:lpstr>
      <vt:lpstr>Prezentace aplikace PowerPoint</vt:lpstr>
      <vt:lpstr>Tipologia das orações  relativas</vt:lpstr>
      <vt:lpstr>Orações relativas restritivas</vt:lpstr>
      <vt:lpstr>Orações relativas restritivas</vt:lpstr>
      <vt:lpstr>ATENÇÃO – NÃO CONFUNDIR</vt:lpstr>
      <vt:lpstr>ATENÇÃO – NÃO CONFUNDIR</vt:lpstr>
      <vt:lpstr>Orações relativas explicativas</vt:lpstr>
      <vt:lpstr>Prezentace aplikace PowerPoint</vt:lpstr>
      <vt:lpstr> O QUE = COŽ</vt:lpstr>
      <vt:lpstr>Orações relativas livres</vt:lpstr>
      <vt:lpstr>substituição</vt:lpstr>
      <vt:lpstr>Antecedente implícito</vt:lpstr>
      <vt:lpstr>Frases clivadas </vt:lpstr>
      <vt:lpstr>Sequência temporal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Orações reduzidas por infinitivo, particípio, gerúndio </vt:lpstr>
      <vt:lpstr>Orações relativas infinitivas (pseudo-relativas)</vt:lpstr>
      <vt:lpstr>Orações relativas participiais </vt:lpstr>
      <vt:lpstr>Orações relativas participiais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FRASES INTERFERENTES</dc:title>
  <dc:creator>Iva Svobodová</dc:creator>
  <cp:lastModifiedBy>Iva Svobodová</cp:lastModifiedBy>
  <cp:revision>57</cp:revision>
  <dcterms:created xsi:type="dcterms:W3CDTF">2021-03-17T13:56:20Z</dcterms:created>
  <dcterms:modified xsi:type="dcterms:W3CDTF">2021-05-07T16:49:20Z</dcterms:modified>
</cp:coreProperties>
</file>