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4" r:id="rId5"/>
  </p:sldMasterIdLst>
  <p:notesMasterIdLst>
    <p:notesMasterId r:id="rId43"/>
  </p:notesMasterIdLst>
  <p:handoutMasterIdLst>
    <p:handoutMasterId r:id="rId44"/>
  </p:handoutMasterIdLst>
  <p:sldIdLst>
    <p:sldId id="256" r:id="rId6"/>
    <p:sldId id="266" r:id="rId7"/>
    <p:sldId id="257" r:id="rId8"/>
    <p:sldId id="259" r:id="rId9"/>
    <p:sldId id="261" r:id="rId10"/>
    <p:sldId id="258" r:id="rId11"/>
    <p:sldId id="267" r:id="rId12"/>
    <p:sldId id="264" r:id="rId13"/>
    <p:sldId id="270" r:id="rId14"/>
    <p:sldId id="276" r:id="rId15"/>
    <p:sldId id="268" r:id="rId16"/>
    <p:sldId id="271" r:id="rId17"/>
    <p:sldId id="277" r:id="rId18"/>
    <p:sldId id="275" r:id="rId19"/>
    <p:sldId id="274" r:id="rId20"/>
    <p:sldId id="273" r:id="rId21"/>
    <p:sldId id="272" r:id="rId22"/>
    <p:sldId id="278" r:id="rId23"/>
    <p:sldId id="279" r:id="rId24"/>
    <p:sldId id="263" r:id="rId25"/>
    <p:sldId id="282" r:id="rId26"/>
    <p:sldId id="284" r:id="rId27"/>
    <p:sldId id="280" r:id="rId28"/>
    <p:sldId id="283" r:id="rId29"/>
    <p:sldId id="281" r:id="rId30"/>
    <p:sldId id="381" r:id="rId31"/>
    <p:sldId id="382" r:id="rId32"/>
    <p:sldId id="269" r:id="rId33"/>
    <p:sldId id="288" r:id="rId34"/>
    <p:sldId id="262" r:id="rId35"/>
    <p:sldId id="286" r:id="rId36"/>
    <p:sldId id="287" r:id="rId37"/>
    <p:sldId id="260" r:id="rId38"/>
    <p:sldId id="285" r:id="rId39"/>
    <p:sldId id="265" r:id="rId40"/>
    <p:sldId id="377" r:id="rId41"/>
    <p:sldId id="289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90" y="2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19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Science Communication at Masaryk University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0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81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20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70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Science Communication at Masaryk University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2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Science Communication at Masaryk University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3172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960577F5-C87D-4FB3-A6EC-683920A46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Science Communication at Masaryk University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E6A06815-DCDE-4F9E-B717-D882404D6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212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Komunikace vědy vědcem, principy a nástroje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Science Communication at Masaryk University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246148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almediaexplorer.com/social-media-marketing/content-that-performs-best-over-socia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tter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witter.com/GOrizaol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witter.com/PavelTomanca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twitter.com/PlevkaLa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metric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metric.com/explorer/login" TargetMode="External"/><Relationship Id="rId2" Type="http://schemas.openxmlformats.org/officeDocument/2006/relationships/hyperlink" Target="mailto:U&#268;O@m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igshare.com/articles/presentation/How_to_Search_Altmetric_Explorer_An_Introductory_Guide_for_Institutions/1149668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ubs.acs.org/doi/10.1021/acscatal.9b043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acscentsci.9b01273" TargetMode="External"/><Relationship Id="rId2" Type="http://schemas.openxmlformats.org/officeDocument/2006/relationships/hyperlink" Target="https://help.altmetric.com/support/solutions/articles/6000235926-twitte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1700-odbor-vyzkumu/o-pracovi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pro-media" TargetMode="External"/><Relationship Id="rId2" Type="http://schemas.openxmlformats.org/officeDocument/2006/relationships/hyperlink" Target="https://www.muni.cz/o-univerzite/fakulty-a-pracoviste/rektorat/994300-odbor-komunikace-a-vnejsich-vztah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zamestnanci@newsletter.muni.cz" TargetMode="External"/><Relationship Id="rId2" Type="http://schemas.openxmlformats.org/officeDocument/2006/relationships/hyperlink" Target="https://www.em.muni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pro-media/databaze-expert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muni.cz/o-univerzite/fakulty-a-pracoviste/rektorat/994200-oddeleni-vnejsich-vztahu-a-marketin/popularizace-ved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ablony.muni.cz/podpi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11DF26-394D-428C-A3E8-D581C1726B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EBA799-D026-4AD9-A07B-1A92EBF8B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CBFF7-46E2-4667-80CF-E1C5FA60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vědy vědcem, </a:t>
            </a:r>
            <a:br>
              <a:rPr lang="cs-CZ" dirty="0"/>
            </a:br>
            <a:r>
              <a:rPr lang="cs-CZ" dirty="0"/>
              <a:t>principy a nástroje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ED07DB-493A-4B49-85DB-E6AD59AB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75793"/>
            <a:ext cx="11361600" cy="698497"/>
          </a:xfrm>
        </p:spPr>
        <p:txBody>
          <a:bodyPr/>
          <a:lstStyle/>
          <a:p>
            <a:r>
              <a:rPr lang="cs-CZ"/>
              <a:t>Eva </a:t>
            </a:r>
            <a:r>
              <a:rPr lang="cs-CZ" dirty="0"/>
              <a:t>Nagyová</a:t>
            </a:r>
          </a:p>
          <a:p>
            <a:r>
              <a:rPr lang="cs-CZ" dirty="0"/>
              <a:t>Odbor výzkumu RMU</a:t>
            </a:r>
          </a:p>
        </p:txBody>
      </p:sp>
    </p:spTree>
    <p:extLst>
      <p:ext uri="{BB962C8B-B14F-4D97-AF65-F5344CB8AC3E}">
        <p14:creationId xmlns:p14="http://schemas.microsoft.com/office/powerpoint/2010/main" val="406555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B80004-E332-400D-B19C-F80AAAF96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DD0F68-91FD-4759-A28F-F622AA9276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F85CA4-4E9B-418A-9CA2-063227F6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Jednotná identita výzkumníka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17835E-B5C7-4CB6-A9DE-6D7E5872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4413"/>
            <a:ext cx="3783141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Doporučujeme si zřídit </a:t>
            </a:r>
            <a:r>
              <a:rPr lang="cs-CZ" sz="2000" b="1" dirty="0">
                <a:cs typeface="Arial"/>
              </a:rPr>
              <a:t>trvalý identifikátor</a:t>
            </a:r>
            <a:r>
              <a:rPr lang="cs-CZ" sz="2000" dirty="0">
                <a:cs typeface="Arial"/>
              </a:rPr>
              <a:t> autora v akademickém a vědeckém prostředí: </a:t>
            </a:r>
            <a:r>
              <a:rPr lang="cs-CZ" sz="2000" b="1" dirty="0">
                <a:cs typeface="Arial"/>
                <a:hlinkClick r:id="rId2"/>
              </a:rPr>
              <a:t>ORCID</a:t>
            </a:r>
            <a:r>
              <a:rPr lang="cs-CZ" sz="2000" dirty="0">
                <a:cs typeface="Arial"/>
              </a:rPr>
              <a:t>, </a:t>
            </a:r>
            <a:r>
              <a:rPr lang="cs-CZ" sz="2000" dirty="0" err="1">
                <a:cs typeface="Arial"/>
              </a:rPr>
              <a:t>Publons</a:t>
            </a:r>
            <a:r>
              <a:rPr lang="cs-CZ" sz="2000" dirty="0">
                <a:cs typeface="Arial"/>
              </a:rPr>
              <a:t> (</a:t>
            </a:r>
            <a:r>
              <a:rPr lang="cs-CZ" sz="2000" dirty="0" err="1">
                <a:cs typeface="Arial"/>
              </a:rPr>
              <a:t>ResearcherID</a:t>
            </a:r>
            <a:r>
              <a:rPr lang="cs-CZ" sz="2000" dirty="0">
                <a:cs typeface="Arial"/>
              </a:rPr>
              <a:t>).</a:t>
            </a:r>
          </a:p>
          <a:p>
            <a:pPr marL="251460" indent="-179705"/>
            <a:r>
              <a:rPr lang="cs-CZ" sz="2000" dirty="0">
                <a:cs typeface="Arial"/>
              </a:rPr>
              <a:t>Mnoho sítí nabízí propojení s ORCID, což ulehčuje jejich správu.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9A695F54-B45F-495C-9D2A-CAFD22972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018" y="1383722"/>
            <a:ext cx="6418728" cy="372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BEC2811E-9A20-4AA0-B67B-5C6F70AEF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76" y="5381052"/>
            <a:ext cx="10038229" cy="1228192"/>
          </a:xfrm>
          <a:prstGeom prst="rect">
            <a:avLst/>
          </a:prstGeom>
        </p:spPr>
      </p:pic>
      <p:sp>
        <p:nvSpPr>
          <p:cNvPr id="9" name="Šipka: ohnutá nahoru 8">
            <a:extLst>
              <a:ext uri="{FF2B5EF4-FFF2-40B4-BE49-F238E27FC236}">
                <a16:creationId xmlns:a16="http://schemas.microsoft.com/office/drawing/2014/main" id="{A8E3C82A-20FD-4780-BB58-7E3F9136BDF4}"/>
              </a:ext>
            </a:extLst>
          </p:cNvPr>
          <p:cNvSpPr/>
          <p:nvPr/>
        </p:nvSpPr>
        <p:spPr bwMode="auto">
          <a:xfrm rot="10800000">
            <a:off x="4099178" y="4669957"/>
            <a:ext cx="449340" cy="450784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8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127D44-2B26-425A-8712-7499B0D0A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BF86B6-D490-4F8F-B67D-19EC3B5B9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5A3149-88FD-4371-9004-30871368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Dostupné nástroje pro komunikaci vědy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24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28BDB1-6D84-402C-BA85-669C4A119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7246AD-EA3E-4547-8F3F-45C5858E3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F08A43-FE9D-49AB-885E-ECEBE1E2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Využijte své online působení naplno</a:t>
            </a: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388EC73-E394-40DC-998C-026BC638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600" dirty="0">
                <a:cs typeface="Arial"/>
              </a:rPr>
              <a:t>Věnovat se svým účtům na </a:t>
            </a:r>
            <a:r>
              <a:rPr lang="cs-CZ" sz="1600" dirty="0">
                <a:cs typeface="Arial"/>
                <a:hlinkClick r:id="rId2"/>
              </a:rPr>
              <a:t>masových sociálních sítích</a:t>
            </a:r>
            <a:r>
              <a:rPr lang="cs-CZ" sz="1600" dirty="0">
                <a:cs typeface="Arial"/>
              </a:rPr>
              <a:t> a odborných networkingových sítích je již spíše nutnost než volba. Ač se to nezdá, </a:t>
            </a:r>
            <a:r>
              <a:rPr lang="cs-CZ" sz="1600" b="1" dirty="0">
                <a:cs typeface="Arial"/>
              </a:rPr>
              <a:t>udržovat své profily aktuální na mnoha různých sítích zabere poměrně dost času – je proto lepší se raději věnovat menšímu množství sítí kvalitně než všem napůl</a:t>
            </a:r>
            <a:r>
              <a:rPr lang="cs-CZ" sz="1600" dirty="0">
                <a:cs typeface="Arial"/>
              </a:rPr>
              <a:t>. </a:t>
            </a:r>
          </a:p>
          <a:p>
            <a:pPr marL="251460" indent="-179705"/>
            <a:r>
              <a:rPr lang="cs-CZ" sz="1600" dirty="0">
                <a:cs typeface="Arial"/>
              </a:rPr>
              <a:t>Relevantní sítě: Twitter, LinkedIn, Facebook; </a:t>
            </a:r>
            <a:r>
              <a:rPr lang="cs-CZ" sz="1600" dirty="0" err="1">
                <a:cs typeface="Arial"/>
              </a:rPr>
              <a:t>ResearchGate</a:t>
            </a:r>
            <a:r>
              <a:rPr lang="cs-CZ" sz="1600" dirty="0">
                <a:cs typeface="Arial"/>
              </a:rPr>
              <a:t>, Academia.edu...</a:t>
            </a:r>
          </a:p>
          <a:p>
            <a:pPr marL="251460" indent="-179705"/>
            <a:endParaRPr lang="cs-CZ" sz="1600" dirty="0">
              <a:cs typeface="Arial"/>
            </a:endParaRPr>
          </a:p>
          <a:p>
            <a:pPr marL="251460" indent="-179705"/>
            <a:r>
              <a:rPr lang="cs-CZ" sz="1600" b="1" dirty="0">
                <a:cs typeface="Arial"/>
              </a:rPr>
              <a:t>Základní pravidla pro práci se sociálními sítěmi:</a:t>
            </a:r>
          </a:p>
          <a:p>
            <a:pPr marL="528955" indent="-457200">
              <a:buAutoNum type="arabicPeriod"/>
            </a:pPr>
            <a:r>
              <a:rPr lang="cs-CZ" sz="1600" dirty="0">
                <a:ea typeface="+mn-lt"/>
                <a:cs typeface="+mn-lt"/>
              </a:rPr>
              <a:t>Vytvořit si napříč profily jednotnou identitu (stejná fotka, stejné bio, reprezentativní styl) </a:t>
            </a:r>
            <a:endParaRPr lang="cs-CZ" sz="1600" dirty="0">
              <a:cs typeface="Arial"/>
            </a:endParaRPr>
          </a:p>
          <a:p>
            <a:pPr marL="528955" indent="-457200">
              <a:buAutoNum type="arabicPeriod"/>
            </a:pPr>
            <a:r>
              <a:rPr lang="cs-CZ" sz="1600" dirty="0">
                <a:cs typeface="Arial"/>
              </a:rPr>
              <a:t>Udržovat své profily aktivní a aktuální</a:t>
            </a:r>
          </a:p>
          <a:p>
            <a:pPr marL="528955" indent="-457200">
              <a:buAutoNum type="arabicPeriod"/>
            </a:pPr>
            <a:r>
              <a:rPr lang="cs-CZ" sz="1600" dirty="0">
                <a:cs typeface="Arial"/>
              </a:rPr>
              <a:t>Tvorba své sítě kontaktů, zapojování se do diskuzí, získávání sledujících → vypiplaný profil o mé excelentní vědecké práci nemá žádný dopad, pokud o něm lidé nevědí</a:t>
            </a:r>
          </a:p>
          <a:p>
            <a:pPr marL="528955" indent="-457200">
              <a:buAutoNum type="arabicPeriod"/>
            </a:pPr>
            <a:r>
              <a:rPr lang="cs-CZ" sz="1600" dirty="0">
                <a:cs typeface="Arial"/>
              </a:rPr>
              <a:t>Při sdílení publikací, článků vždy zahrnout DOI (příspěvek zachytí </a:t>
            </a:r>
            <a:r>
              <a:rPr lang="cs-CZ" sz="1600" dirty="0" err="1">
                <a:cs typeface="Arial"/>
              </a:rPr>
              <a:t>Altmetric</a:t>
            </a:r>
            <a:r>
              <a:rPr lang="cs-CZ" sz="1600" dirty="0">
                <a:cs typeface="Arial"/>
              </a:rPr>
              <a:t>)</a:t>
            </a:r>
          </a:p>
          <a:p>
            <a:pPr marL="251460" indent="-179705"/>
            <a:endParaRPr lang="cs-CZ" sz="1600" dirty="0"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DEBA4DD-EA2D-4CFB-9E94-2163DB343778}"/>
              </a:ext>
            </a:extLst>
          </p:cNvPr>
          <p:cNvSpPr/>
          <p:nvPr/>
        </p:nvSpPr>
        <p:spPr bwMode="auto">
          <a:xfrm>
            <a:off x="575511" y="3362825"/>
            <a:ext cx="11010898" cy="2498558"/>
          </a:xfrm>
          <a:prstGeom prst="rect">
            <a:avLst/>
          </a:prstGeom>
          <a:noFill/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08B2B-379D-495E-A1B0-0BC2F4A41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EE30AC-9C76-438A-AD06-A23AF2BD6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0F3E6-5E84-45E8-AE63-997DA61D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ResearchGate, Academia.edu, Mendeley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EE31A7-1A6B-4FB6-BCBD-8CB0DD3C5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>
                <a:cs typeface="Arial"/>
              </a:rPr>
              <a:t>Odborné sítě vědecké komunity, každá s trochu jiným účelem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Sdílení plných textů (indexovaných Google </a:t>
            </a:r>
            <a:r>
              <a:rPr lang="cs-CZ" sz="1800" err="1">
                <a:cs typeface="Arial"/>
              </a:rPr>
              <a:t>Scholar</a:t>
            </a:r>
            <a:r>
              <a:rPr lang="cs-CZ" sz="1800" dirty="0">
                <a:cs typeface="Arial"/>
              </a:rPr>
              <a:t>), principy Open </a:t>
            </a:r>
            <a:r>
              <a:rPr lang="cs-CZ" sz="1800" err="1">
                <a:cs typeface="Arial"/>
              </a:rPr>
              <a:t>Acess</a:t>
            </a:r>
            <a:endParaRPr lang="cs-CZ" sz="1800">
              <a:cs typeface="Arial"/>
            </a:endParaRPr>
          </a:p>
          <a:p>
            <a:pPr marL="251460" indent="-179705"/>
            <a:r>
              <a:rPr lang="cs-CZ" sz="1800">
                <a:cs typeface="Arial"/>
              </a:rPr>
              <a:t>Sociální funkce: sledování výzkumníků, komentování, diskuze témat, nabídky práce...</a:t>
            </a:r>
          </a:p>
          <a:p>
            <a:pPr marL="251460" indent="-179705"/>
            <a:r>
              <a:rPr lang="cs-CZ" sz="1800">
                <a:cs typeface="Arial"/>
              </a:rPr>
              <a:t>Zdroj pro alternativní metriky; propojené s Google </a:t>
            </a:r>
            <a:r>
              <a:rPr lang="cs-CZ" sz="1800" err="1">
                <a:cs typeface="Arial"/>
              </a:rPr>
              <a:t>Scholar</a:t>
            </a:r>
            <a:r>
              <a:rPr lang="cs-CZ" sz="1800">
                <a:cs typeface="Arial"/>
              </a:rPr>
              <a:t>, Twitterem, </a:t>
            </a:r>
            <a:r>
              <a:rPr lang="cs-CZ" sz="1800" err="1">
                <a:cs typeface="Arial"/>
              </a:rPr>
              <a:t>LinkedInem</a:t>
            </a:r>
            <a:r>
              <a:rPr lang="cs-CZ" sz="1800" dirty="0">
                <a:cs typeface="Arial"/>
              </a:rPr>
              <a:t>, Facebookem...</a:t>
            </a: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  <a:p>
            <a:pPr marL="251460" indent="-179705"/>
            <a:r>
              <a:rPr lang="cs-CZ" sz="1800">
                <a:cs typeface="Arial"/>
              </a:rPr>
              <a:t>Tyto sítě se vzájemně nevylučují, naopak se doplňují</a:t>
            </a:r>
            <a:endParaRPr lang="cs-CZ" sz="1800" dirty="0">
              <a:cs typeface="Arial"/>
            </a:endParaRP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108F10EA-C480-4613-AAF4-608384F5D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36531"/>
              </p:ext>
            </p:extLst>
          </p:nvPr>
        </p:nvGraphicFramePr>
        <p:xfrm>
          <a:off x="1122947" y="3428999"/>
          <a:ext cx="9977193" cy="233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731">
                  <a:extLst>
                    <a:ext uri="{9D8B030D-6E8A-4147-A177-3AD203B41FA5}">
                      <a16:colId xmlns:a16="http://schemas.microsoft.com/office/drawing/2014/main" val="3646259470"/>
                    </a:ext>
                  </a:extLst>
                </a:gridCol>
                <a:gridCol w="3325731">
                  <a:extLst>
                    <a:ext uri="{9D8B030D-6E8A-4147-A177-3AD203B41FA5}">
                      <a16:colId xmlns:a16="http://schemas.microsoft.com/office/drawing/2014/main" val="2753314182"/>
                    </a:ext>
                  </a:extLst>
                </a:gridCol>
                <a:gridCol w="3325731">
                  <a:extLst>
                    <a:ext uri="{9D8B030D-6E8A-4147-A177-3AD203B41FA5}">
                      <a16:colId xmlns:a16="http://schemas.microsoft.com/office/drawing/2014/main" val="1845258806"/>
                    </a:ext>
                  </a:extLst>
                </a:gridCol>
              </a:tblGrid>
              <a:tr h="777039"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ResearchGate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Academia.edu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Mendeley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196077"/>
                  </a:ext>
                </a:extLst>
              </a:tr>
              <a:tr h="108355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Síť zaměřená na vědeckou spolupráci, objevování a interakci mezi uživateli, networking. Užitečnou funkcí jsou notifikace - nová </a:t>
                      </a:r>
                      <a:r>
                        <a:rPr lang="cs-CZ" sz="1600"/>
                        <a:t>oznámení z oblasti, kterou se rozhodnete sledovat.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Síť zaměřená hodně na </a:t>
                      </a:r>
                      <a:r>
                        <a:rPr lang="cs-CZ" sz="1600" dirty="0"/>
                        <a:t>dostupnost a otevřenější sdílení vědeckých publikací.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Software pro rešerši literatury a správu citací, čtení a </a:t>
                      </a:r>
                      <a:r>
                        <a:rPr lang="cs-CZ" sz="1600"/>
                        <a:t>sdílení; je </a:t>
                      </a:r>
                      <a:r>
                        <a:rPr lang="cs-CZ" sz="1600" b="0" i="0" u="none" strike="noStrike" noProof="0">
                          <a:latin typeface="Arial"/>
                        </a:rPr>
                        <a:t>možná tvorba vlastní </a:t>
                      </a:r>
                      <a:r>
                        <a:rPr lang="cs-CZ" sz="1600" b="0" i="0" u="none" strike="noStrike" noProof="0" dirty="0">
                          <a:latin typeface="Arial"/>
                        </a:rPr>
                        <a:t>knihovny a hledání podobných článků, trendů </a:t>
                      </a:r>
                      <a:r>
                        <a:rPr lang="cs-CZ" sz="1600" b="0" i="0" u="none" strike="noStrike" noProof="0">
                          <a:latin typeface="Arial"/>
                        </a:rPr>
                        <a:t>a vědců.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774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4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C4B0CB-2BFC-4460-9A1F-BF947A013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A16CAC-E1E0-4C6A-865B-E3E0A4830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8DB713B3-C3C1-4AE0-BA9D-DBB91015EB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Výhody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2DB9FE-D150-4571-971C-525B669F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</a:t>
            </a:r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F51CB3E-087D-4CFB-99C8-09601DF058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Nevýhody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19C54F-3C04-4B0F-BB5C-E3E57897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>
                <a:cs typeface="Arial"/>
              </a:rPr>
              <a:t>Autenticita:</a:t>
            </a:r>
            <a:r>
              <a:rPr lang="cs-CZ" sz="1800">
                <a:cs typeface="Arial"/>
              </a:rPr>
              <a:t> vědecký twitter si spravuje výzkumník / člen týmu </a:t>
            </a:r>
            <a:r>
              <a:rPr lang="cs-CZ" sz="1800" b="1">
                <a:cs typeface="Arial"/>
              </a:rPr>
              <a:t>sám</a:t>
            </a:r>
            <a:r>
              <a:rPr lang="cs-CZ" sz="1800">
                <a:cs typeface="Arial"/>
              </a:rPr>
              <a:t>, prezentovanému výzkumu rozumí a jednoduše se zapojuje do diskuzí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b="1">
                <a:cs typeface="Arial"/>
              </a:rPr>
              <a:t>Networking:</a:t>
            </a:r>
            <a:r>
              <a:rPr lang="cs-CZ" sz="1800">
                <a:cs typeface="Arial"/>
              </a:rPr>
              <a:t> je možné se zapojit do sítí po celém světě a o svém výzkumu informovat široké spektrum </a:t>
            </a:r>
            <a:r>
              <a:rPr lang="cs-CZ" sz="1800" dirty="0">
                <a:cs typeface="Arial"/>
              </a:rPr>
              <a:t>lidí</a:t>
            </a:r>
          </a:p>
          <a:p>
            <a:pPr marL="251460" indent="-179705"/>
            <a:r>
              <a:rPr lang="cs-CZ" sz="1800" b="1">
                <a:cs typeface="Arial"/>
              </a:rPr>
              <a:t>Dostupnost:</a:t>
            </a:r>
            <a:r>
              <a:rPr lang="cs-CZ" sz="1800">
                <a:cs typeface="Arial"/>
              </a:rPr>
              <a:t> Twitter je lehký na ovládání a je zadarmo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FA6CE77-69D3-4E3E-BFC6-3BD0D14E693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>
                <a:cs typeface="Arial"/>
              </a:rPr>
              <a:t>Přehlcenost:</a:t>
            </a:r>
            <a:r>
              <a:rPr lang="cs-CZ" sz="1800">
                <a:cs typeface="Arial"/>
              </a:rPr>
              <a:t> miliony příspěvků, rostoucí problém fake news</a:t>
            </a:r>
          </a:p>
          <a:p>
            <a:pPr marL="251460" indent="-179705"/>
            <a:r>
              <a:rPr lang="cs-CZ" sz="1800" b="1">
                <a:cs typeface="Arial"/>
              </a:rPr>
              <a:t>Těžký začátek:</a:t>
            </a:r>
            <a:r>
              <a:rPr lang="cs-CZ" sz="1800">
                <a:cs typeface="Arial"/>
              </a:rPr>
              <a:t> efekt využívání Twitteru není okamžitý, navázání kontaktů, zisk sledujících profilu a obecně zasíťování se je zpočátku pomalé</a:t>
            </a:r>
          </a:p>
          <a:p>
            <a:pPr marL="251460" indent="-179705"/>
            <a:r>
              <a:rPr lang="cs-CZ" sz="1800" b="1">
                <a:cs typeface="Arial"/>
              </a:rPr>
              <a:t>Časová investice:</a:t>
            </a:r>
            <a:r>
              <a:rPr lang="cs-CZ" sz="1800">
                <a:cs typeface="Arial"/>
              </a:rPr>
              <a:t> kvalitnímu účtu je třeba se pravidelně věnovat, nestačí pouze přidávat nové tweety, ale interagovat s ostatními uživateli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86A52AD6-59AC-4AFE-853F-E093E552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640" y="2621"/>
            <a:ext cx="1499937" cy="149398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5D360E1-F438-4BB5-9E3F-82A74B02A297}"/>
              </a:ext>
            </a:extLst>
          </p:cNvPr>
          <p:cNvSpPr txBox="1"/>
          <p:nvPr/>
        </p:nvSpPr>
        <p:spPr>
          <a:xfrm>
            <a:off x="723900" y="5496427"/>
            <a:ext cx="10744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800" b="1">
                <a:latin typeface="Arial"/>
                <a:ea typeface="Tahoma"/>
                <a:cs typeface="Tahoma"/>
              </a:rPr>
              <a:t>Po překonání těžkého startu je Twitter důležitou součástí vědecké komunikace – nové </a:t>
            </a:r>
            <a:r>
              <a:rPr lang="cs-CZ" sz="1800" b="1" dirty="0">
                <a:latin typeface="Arial"/>
                <a:ea typeface="Tahoma"/>
                <a:cs typeface="Tahoma"/>
              </a:rPr>
              <a:t>spolupráce, podněty, zvyšování povědomí o mé práci a univerzitě, diskuze se špičkami v oboru...</a:t>
            </a:r>
          </a:p>
        </p:txBody>
      </p:sp>
    </p:spTree>
    <p:extLst>
      <p:ext uri="{BB962C8B-B14F-4D97-AF65-F5344CB8AC3E}">
        <p14:creationId xmlns:p14="http://schemas.microsoft.com/office/powerpoint/2010/main" val="212028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F5299A-6C5F-442C-B249-DC73D2851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D378AD-D5EF-4B5A-83E2-C5F4BB648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41DB7D-5538-45DE-9B59-05894C3A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 II – založení účtu vědce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F5E7DF-95BF-4693-929A-C7F00BFE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Twitterový účet vědce by měl na první pohled působit profesionálně.</a:t>
            </a:r>
          </a:p>
          <a:p>
            <a:pPr marL="586105" indent="-514350">
              <a:buAutoNum type="arabicPeriod"/>
            </a:pPr>
            <a:r>
              <a:rPr lang="cs-CZ" sz="1800" dirty="0">
                <a:cs typeface="Arial"/>
              </a:rPr>
              <a:t>Registrujte se a přihlaste se na </a:t>
            </a:r>
            <a:r>
              <a:rPr lang="cs-CZ" sz="1800" dirty="0">
                <a:cs typeface="Arial"/>
                <a:hlinkClick r:id="rId2"/>
              </a:rPr>
              <a:t>www.twitter.com</a:t>
            </a:r>
            <a:r>
              <a:rPr lang="cs-CZ" sz="1800" dirty="0">
                <a:cs typeface="Arial"/>
              </a:rPr>
              <a:t> </a:t>
            </a:r>
          </a:p>
          <a:p>
            <a:pPr marL="586105" indent="-514350">
              <a:buAutoNum type="arabicPeriod"/>
            </a:pPr>
            <a:r>
              <a:rPr lang="cs-CZ" sz="1800" dirty="0">
                <a:cs typeface="Arial"/>
              </a:rPr>
              <a:t>Nastavte si svůj profil</a:t>
            </a:r>
          </a:p>
          <a:p>
            <a:pPr marL="838200" lvl="1" indent="-514350">
              <a:buChar char="•"/>
            </a:pPr>
            <a:r>
              <a:rPr lang="cs-CZ" sz="1400" dirty="0">
                <a:cs typeface="Arial"/>
              </a:rPr>
              <a:t>V</a:t>
            </a:r>
            <a:r>
              <a:rPr lang="cs-CZ" sz="1600" dirty="0">
                <a:cs typeface="Arial"/>
              </a:rPr>
              <a:t>ymyslete si relevantní @NameTag. Pod tímto @NameTagem budete označováni ve tweetech, proto by z něj mělo hned být jasné, kdo jste (@PavelTomancak, @PlevkaLab) </a:t>
            </a:r>
          </a:p>
          <a:p>
            <a:pPr marL="838200" lvl="1" indent="-514350">
              <a:buChar char="•"/>
            </a:pPr>
            <a:r>
              <a:rPr lang="cs-CZ" sz="1600" dirty="0">
                <a:cs typeface="Arial"/>
              </a:rPr>
              <a:t>Zadejte své jméno a příjmení, vyberte vhodnou profilovou fotografii (měli byste být poznat) a vhodný obrázek do záhlaví vašeho profilu (ideálně související s vaším výzkumem), přidejte vaši polohu (Brno, Czech Republic), případně web</a:t>
            </a:r>
          </a:p>
          <a:p>
            <a:pPr marL="838200" lvl="1" indent="-514350">
              <a:buChar char="•"/>
            </a:pPr>
            <a:r>
              <a:rPr lang="cs-CZ" sz="1600" dirty="0">
                <a:cs typeface="Arial"/>
              </a:rPr>
              <a:t>Napište o sobě krátké bio: v pár větách shrňte, kdo jste, jaká je vaše odbornost a čemu se věnujete → nezapomeňte označit, na jaké @instituci působíte, jakým #klíčovýmslovům se věnujete </a:t>
            </a:r>
          </a:p>
          <a:p>
            <a:pPr marL="586105" indent="-514350">
              <a:buAutoNum type="arabicPeriod"/>
            </a:pPr>
            <a:r>
              <a:rPr lang="cs-CZ" sz="1800" dirty="0">
                <a:cs typeface="Arial"/>
              </a:rPr>
              <a:t>Vydejte se do hlubin Twitteru: pomocí políčka hledat zkuste najít instituce, známé, média, státní správu, vydavatele... a další relevantní účty a začněte je sledovat</a:t>
            </a:r>
          </a:p>
          <a:p>
            <a:pPr marL="586105" indent="-514350">
              <a:buAutoNum type="arabicPeriod"/>
            </a:pPr>
            <a:r>
              <a:rPr lang="cs-CZ" sz="1800" dirty="0">
                <a:cs typeface="Arial"/>
              </a:rPr>
              <a:t>Napište první tweet: začněte tweetem o svém výzkumu, publikaci, zážitkem z laboratoře... fantazii se meze nekladou, tematicky se však držte vašeho výzkumu</a:t>
            </a:r>
          </a:p>
        </p:txBody>
      </p:sp>
    </p:spTree>
    <p:extLst>
      <p:ext uri="{BB962C8B-B14F-4D97-AF65-F5344CB8AC3E}">
        <p14:creationId xmlns:p14="http://schemas.microsoft.com/office/powerpoint/2010/main" val="208189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C461B9-D4F6-42CA-B3CC-444FF6647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A14E5D-D1BE-4FC2-B2EC-846423CF8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C5AC8-4C01-42A1-9A3A-0151ABE1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 III – příklady účtů vědců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E21375-EEDF-4A16-BAB2-0955F06F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4413"/>
            <a:ext cx="4231378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Výzkumník </a:t>
            </a:r>
            <a:r>
              <a:rPr lang="cs-CZ" dirty="0">
                <a:ea typeface="+mn-lt"/>
                <a:cs typeface="+mn-lt"/>
                <a:hlinkClick r:id="rId2"/>
              </a:rPr>
              <a:t>@GOrizaola</a:t>
            </a:r>
            <a:r>
              <a:rPr lang="cs-CZ" dirty="0">
                <a:ea typeface="+mn-lt"/>
                <a:cs typeface="+mn-lt"/>
              </a:rPr>
              <a:t> pořádající přednášky a workshopy na téma využívání Twitteru ve vědě</a:t>
            </a:r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D4549181-D607-4145-AC44-9DDCF08B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35" y="1601455"/>
            <a:ext cx="6004111" cy="42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6F783F-7FB2-4B42-AE2D-BDCAFBCE35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F7B912-0BCB-40A1-8949-A3C6580E7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7DB3AE-CBB7-46BB-B45A-2C435846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Twitter IV – příklady účtů vědců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4E074E-CFFA-44FF-9E8F-346A3F63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4413"/>
            <a:ext cx="4589965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Nový ředitel konsorcia CEITEC </a:t>
            </a:r>
            <a:r>
              <a:rPr lang="cs-CZ" sz="2400" dirty="0">
                <a:cs typeface="Arial"/>
                <a:hlinkClick r:id="rId2"/>
              </a:rPr>
              <a:t>@PavelTomancak</a:t>
            </a:r>
            <a:r>
              <a:rPr lang="cs-CZ" sz="2400">
                <a:cs typeface="Arial"/>
              </a:rPr>
              <a:t> má podobný počet sledujících jako oficiální účet Masarykovy univerzity (ačkoliv bychom mu vyčetli chybějící obrázek v záhlaví </a:t>
            </a:r>
            <a:r>
              <a:rPr lang="cs-CZ" sz="2400">
                <a:ea typeface="+mn-lt"/>
                <a:cs typeface="+mn-lt"/>
              </a:rPr>
              <a:t>😁</a:t>
            </a:r>
            <a:r>
              <a:rPr lang="cs-CZ" sz="2400">
                <a:cs typeface="Arial"/>
              </a:rPr>
              <a:t>)</a:t>
            </a:r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BE3245D3-9400-4992-8DBF-B50D19EFE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488" y="1427872"/>
            <a:ext cx="5981700" cy="45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43AD1D-B971-4531-B0BF-0B3132404A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2E659D-9F0D-4BEA-AC79-A51D99885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A3311B-1F0B-4C4A-9D19-BF295FCC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Twitter V – příklady účtů vědců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0AE98A-EACF-499D-83E4-B03236988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4413"/>
            <a:ext cx="4466700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Zde příklad twitterového účtu výzkumné skupiny Pavla Plevky </a:t>
            </a:r>
            <a:r>
              <a:rPr lang="cs-CZ" dirty="0">
                <a:cs typeface="Arial"/>
                <a:hlinkClick r:id="rId2"/>
              </a:rPr>
              <a:t>@PlevkaLab</a:t>
            </a:r>
            <a:r>
              <a:rPr lang="cs-CZ" dirty="0">
                <a:cs typeface="Arial"/>
              </a:rPr>
              <a:t>, spravovaný jeho studenty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1BE5E586-0092-471E-9B6C-CFD3E6D7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283" y="1638192"/>
            <a:ext cx="5701552" cy="41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51ACD7-7844-488D-8DD2-2D352E686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405235-A3E9-4ECD-B296-4B67249665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CB3527-8329-45E4-921E-4BEC093A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 VI – tipy &amp; triky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406AB1-62D8-4FDA-BC8D-652EBABBA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280 znaků, používejte # (#scicomm) pro označení klíčových slov a @ (@MUNIScience) pro označení jiných profilů na Twitteru</a:t>
            </a:r>
          </a:p>
          <a:p>
            <a:pPr marL="251460" indent="-179705"/>
            <a:r>
              <a:rPr lang="cs-CZ" sz="2400" dirty="0">
                <a:cs typeface="Arial"/>
              </a:rPr>
              <a:t>Tweety se po zveřejnění NEDAJÍ editovat (jen smazat a zveřejnit znovu)</a:t>
            </a:r>
          </a:p>
          <a:p>
            <a:pPr marL="251460" indent="-179705"/>
            <a:r>
              <a:rPr lang="cs-CZ" sz="2400" dirty="0">
                <a:cs typeface="Arial"/>
              </a:rPr>
              <a:t>NENÍ možné smazat odpověď jiného uživatele na můj tweet</a:t>
            </a:r>
          </a:p>
          <a:p>
            <a:pPr marL="251460" indent="-179705"/>
            <a:r>
              <a:rPr lang="cs-CZ" sz="2400" dirty="0">
                <a:cs typeface="Arial"/>
              </a:rPr>
              <a:t>Tweetujete o svých publikacích? Skvělé! – </a:t>
            </a:r>
            <a:r>
              <a:rPr lang="cs-CZ" sz="2400" b="1" dirty="0">
                <a:cs typeface="Arial"/>
              </a:rPr>
              <a:t>Nezapomeňte však uvést DOI</a:t>
            </a:r>
            <a:r>
              <a:rPr lang="cs-CZ" sz="2400" dirty="0">
                <a:cs typeface="Arial"/>
              </a:rPr>
              <a:t>, to zařídí, aby váš tweet zaznamenaly </a:t>
            </a:r>
            <a:r>
              <a:rPr lang="cs-CZ" sz="2400" dirty="0" err="1">
                <a:cs typeface="Arial"/>
              </a:rPr>
              <a:t>Altmetric</a:t>
            </a:r>
            <a:r>
              <a:rPr lang="cs-CZ" sz="2400" dirty="0">
                <a:cs typeface="Arial"/>
              </a:rPr>
              <a:t>.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82DE57B9-FCEF-4DEB-86CE-D5D2AE20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62" y="4559568"/>
            <a:ext cx="4099111" cy="14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C15567-3103-4EF5-BE7B-9E533F921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EBFAB3-E22B-4823-B7D7-80E6EECF5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3ED9D5-FAAB-4DF1-82E2-10C259A6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O komunikaci vědy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EFA065-A9D8-4469-92CA-AC93FAD20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8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2429BF-1836-4E35-AC1C-1789AB426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1AA65E-50A2-480C-97E6-11A048E22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CCF9A5-7552-4A7E-80ED-E3EAEC90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Alternativní metriky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CC3B5B-AD0B-4EF8-8370-8877ECB38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Alternativní metriky jsou novým nástrojem měření dopadu vědeckých výstupů. Jsou považovány za doplněk k tradičním metrikám publikačních výstupů, jako jsou impakt faktor či H-index, které jsou založené výlučně na citování. </a:t>
            </a:r>
            <a:r>
              <a:rPr lang="cs-CZ" sz="1800" b="1" dirty="0">
                <a:ea typeface="+mn-lt"/>
                <a:cs typeface="+mn-lt"/>
                <a:hlinkClick r:id="rId2"/>
              </a:rPr>
              <a:t>Platforma Altmetric</a:t>
            </a:r>
            <a:r>
              <a:rPr lang="cs-CZ" sz="1800" dirty="0">
                <a:ea typeface="+mn-lt"/>
                <a:cs typeface="+mn-lt"/>
              </a:rPr>
              <a:t> přináší jedinečné informace ohledně míry získané pozornosti a dopadu vědeckých výstupů ve formě přístupů k článkům, sdílení na sociálních sítích (profesních i laických), zmínkách ve zprávách či blozích a podobně. Jako zajímavé rozšíření tradiční citovanosti je sledování této formy společenského dopadu celého spektra vědeckých výstupů, včetně patentů, výzkumných zpráv, klinických studií, knih a dalších výstupů zajímavé pro všechny skupiny oborů. Oborům, kde je citační analýza nedostatečná a tradiční databáze (</a:t>
            </a:r>
            <a:r>
              <a:rPr lang="cs-CZ" sz="1800" dirty="0" err="1">
                <a:ea typeface="+mn-lt"/>
                <a:cs typeface="+mn-lt"/>
              </a:rPr>
              <a:t>WoS</a:t>
            </a:r>
            <a:r>
              <a:rPr lang="cs-CZ" sz="1800" dirty="0">
                <a:ea typeface="+mn-lt"/>
                <a:cs typeface="+mn-lt"/>
              </a:rPr>
              <a:t> či </a:t>
            </a:r>
            <a:r>
              <a:rPr lang="cs-CZ" sz="1800" dirty="0" err="1">
                <a:ea typeface="+mn-lt"/>
                <a:cs typeface="+mn-lt"/>
              </a:rPr>
              <a:t>Scopus</a:t>
            </a:r>
            <a:r>
              <a:rPr lang="cs-CZ" sz="1800" dirty="0">
                <a:ea typeface="+mn-lt"/>
                <a:cs typeface="+mn-lt"/>
              </a:rPr>
              <a:t>) nepokrývají celé spektrum výstupů, umožňují </a:t>
            </a:r>
            <a:r>
              <a:rPr lang="cs-CZ" sz="1800" dirty="0" err="1">
                <a:ea typeface="+mn-lt"/>
                <a:cs typeface="+mn-lt"/>
              </a:rPr>
              <a:t>Altmetric</a:t>
            </a:r>
            <a:r>
              <a:rPr lang="cs-CZ" sz="1800" dirty="0">
                <a:ea typeface="+mn-lt"/>
                <a:cs typeface="+mn-lt"/>
              </a:rPr>
              <a:t> sledovat jiné formy ohlasu výzkumu.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3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14B7ED-E237-4BA6-9329-F7702BFC9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2963B1-B7A9-45BB-9AB6-0C26A511B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5D6670-F94A-4410-8DD8-6CA961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Altmetric I – dostupné pro MU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CE5D3C-22A2-4F92-B811-264C9C64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4413"/>
            <a:ext cx="8187053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>
                <a:cs typeface="Arial"/>
              </a:rPr>
              <a:t>Každý student či zaměstnanec Masarykovy univerzity má přístup do databáze Altmetric.</a:t>
            </a:r>
            <a:r>
              <a:rPr lang="cs-CZ">
                <a:cs typeface="Arial"/>
              </a:rPr>
              <a:t> Stačí se zaregistrovat s e-mailem s koncovkou @muni.cz (tradičně </a:t>
            </a:r>
            <a:r>
              <a:rPr lang="cs-CZ" dirty="0">
                <a:cs typeface="Arial"/>
                <a:hlinkClick r:id="rId2"/>
              </a:rPr>
              <a:t>UČO@muni.cz</a:t>
            </a:r>
            <a:r>
              <a:rPr lang="cs-CZ">
                <a:cs typeface="Arial"/>
              </a:rPr>
              <a:t>).</a:t>
            </a:r>
          </a:p>
          <a:p>
            <a:pPr marL="71755" indent="0">
              <a:buNone/>
            </a:pPr>
            <a:r>
              <a:rPr lang="cs-CZ">
                <a:ea typeface="+mn-lt"/>
                <a:cs typeface="+mn-lt"/>
              </a:rPr>
              <a:t>→ </a:t>
            </a:r>
            <a:r>
              <a:rPr lang="cs-CZ" dirty="0">
                <a:ea typeface="+mn-lt"/>
                <a:cs typeface="+mn-lt"/>
                <a:hlinkClick r:id="rId3"/>
              </a:rPr>
              <a:t>https://www.altmetric.com/explorer/login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>
              <a:cs typeface="Arial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A395D304-FB43-45CC-9B5C-D857C8F48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832" y="3303"/>
            <a:ext cx="2662593" cy="68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0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8323A1-0C67-4D58-9BDA-A4CBC02753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5D1852-4B47-4030-9F0C-8E7B3076D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A84146-4181-4F6D-9B7B-D3456F96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Altmetric</a:t>
            </a:r>
            <a:r>
              <a:rPr lang="cs-CZ" dirty="0">
                <a:cs typeface="Arial"/>
              </a:rPr>
              <a:t> II – rychlá orientace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FCE249-9E7C-41AB-A847-D35E70FF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 err="1">
                <a:cs typeface="Arial"/>
              </a:rPr>
              <a:t>Altmetric</a:t>
            </a:r>
            <a:r>
              <a:rPr lang="cs-CZ" dirty="0">
                <a:cs typeface="Arial"/>
              </a:rPr>
              <a:t> příručka pro instituce nabízí rychlý návod, jak se v systému zorientovat → </a:t>
            </a:r>
            <a:r>
              <a:rPr lang="cs-CZ" dirty="0">
                <a:cs typeface="Arial"/>
                <a:hlinkClick r:id="rId2"/>
              </a:rPr>
              <a:t>How to Search Altmetric Explorer: An Introductory Guide for Institutions</a:t>
            </a:r>
            <a:endParaRPr lang="cs-CZ" dirty="0"/>
          </a:p>
          <a:p>
            <a:pPr marL="251460" indent="-179705"/>
            <a:endParaRPr lang="cs-CZ" dirty="0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64DCAFED-C86C-4FCA-AA8B-B2E98DC9E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284" y="3834318"/>
            <a:ext cx="6463552" cy="20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0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76CFDB-7634-4C38-B664-051E017C6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AED254-B5B9-4633-AF41-44144CB066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FA1A4-23BE-423B-A998-6C504772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 VII – Altmetric a tweetování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6CAE1A-AD74-4A66-8483-7E01ECF8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1" y="1714413"/>
            <a:ext cx="10674759" cy="411758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DOI link: </a:t>
            </a:r>
            <a:r>
              <a:rPr lang="cs-CZ" dirty="0">
                <a:ea typeface="+mn-lt"/>
                <a:cs typeface="+mn-lt"/>
                <a:hlinkClick r:id="rId2"/>
              </a:rPr>
              <a:t>https://pubs.acs.org/doi/10.1021/acscatal.9b04321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90443931-1754-4CAE-800C-D03BA65E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1" y="1612210"/>
            <a:ext cx="7886700" cy="364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7" descr="Obsah obrázku text, klipart&#10;&#10;Popis se vygeneroval automaticky.">
            <a:extLst>
              <a:ext uri="{FF2B5EF4-FFF2-40B4-BE49-F238E27FC236}">
                <a16:creationId xmlns:a16="http://schemas.microsoft.com/office/drawing/2014/main" id="{F0733B99-2A43-4088-B88E-AA0FD6923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23" y="2836489"/>
            <a:ext cx="654984" cy="6583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8FB893E-3E60-44E7-9D44-77DF92067C4D}"/>
              </a:ext>
            </a:extLst>
          </p:cNvPr>
          <p:cNvSpPr txBox="1"/>
          <p:nvPr/>
        </p:nvSpPr>
        <p:spPr>
          <a:xfrm>
            <a:off x="8848165" y="2404783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latin typeface="Arial"/>
                <a:ea typeface="Tahoma"/>
                <a:cs typeface="Tahoma"/>
              </a:rPr>
              <a:t>Do tweetu přidejte buď DOI link, nebo využijte možnosti sdílet na Twitter či na jiné sociální sítě přímo ze stránky s vaším článkem (tradičně bývá na stránce tlačítko </a:t>
            </a:r>
            <a:r>
              <a:rPr lang="cs-CZ" sz="1800" dirty="0" err="1">
                <a:latin typeface="Arial"/>
                <a:ea typeface="Tahoma"/>
                <a:cs typeface="Tahoma"/>
              </a:rPr>
              <a:t>share</a:t>
            </a:r>
            <a:r>
              <a:rPr lang="cs-CZ" sz="1800" dirty="0">
                <a:latin typeface="Arial"/>
                <a:ea typeface="Tahoma"/>
                <a:cs typeface="Tahoma"/>
              </a:rPr>
              <a:t>, případně ikonky s logy sociálních sítí).</a:t>
            </a:r>
          </a:p>
        </p:txBody>
      </p:sp>
    </p:spTree>
    <p:extLst>
      <p:ext uri="{BB962C8B-B14F-4D97-AF65-F5344CB8AC3E}">
        <p14:creationId xmlns:p14="http://schemas.microsoft.com/office/powerpoint/2010/main" val="936030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53A44F-60B4-4E6A-B8B7-0936AB0C32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7E4AF4-1750-4753-917F-09D3B5E5F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2D8A9F-999D-4B59-9E11-9C262B00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Twitter VIII – doplňkové čtení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3ABE0B-7175-4559-BE1D-D69B859E1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Měření Twitteru skrze Altmetric </a:t>
            </a:r>
            <a:r>
              <a:rPr lang="cs-CZ" sz="2000" dirty="0">
                <a:ea typeface="+mn-lt"/>
                <a:cs typeface="+mn-lt"/>
              </a:rPr>
              <a:t>→ </a:t>
            </a:r>
            <a:r>
              <a:rPr lang="cs-CZ" sz="2000" dirty="0">
                <a:ea typeface="+mn-lt"/>
                <a:cs typeface="+mn-lt"/>
                <a:hlinkClick r:id="rId2"/>
              </a:rPr>
              <a:t>https://help.altmetric.com/support/solutions/articles/6000235926-twitter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>
              <a:cs typeface="Arial"/>
            </a:endParaRPr>
          </a:p>
          <a:p>
            <a:pPr marL="251460" indent="-179705"/>
            <a:r>
              <a:rPr lang="cs-CZ" sz="2000" b="1">
                <a:ea typeface="+mn-lt"/>
                <a:cs typeface="+mn-lt"/>
              </a:rPr>
              <a:t>A Scientist’s Guide to Social Media. </a:t>
            </a:r>
            <a:r>
              <a:rPr lang="cs-CZ" sz="2000">
                <a:ea typeface="+mn-lt"/>
                <a:cs typeface="+mn-lt"/>
              </a:rPr>
              <a:t>Jennifer M. Heemstra. </a:t>
            </a:r>
            <a:r>
              <a:rPr lang="cs-CZ" sz="2000" i="1">
                <a:ea typeface="+mn-lt"/>
                <a:cs typeface="+mn-lt"/>
              </a:rPr>
              <a:t>ACS Central Science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b="1">
                <a:ea typeface="+mn-lt"/>
                <a:cs typeface="+mn-lt"/>
              </a:rPr>
              <a:t>2020</a:t>
            </a:r>
            <a:r>
              <a:rPr lang="cs-CZ" sz="2000" dirty="0">
                <a:ea typeface="+mn-lt"/>
                <a:cs typeface="+mn-lt"/>
              </a:rPr>
              <a:t> </a:t>
            </a:r>
            <a:r>
              <a:rPr lang="cs-CZ" sz="2000" i="1">
                <a:ea typeface="+mn-lt"/>
                <a:cs typeface="+mn-lt"/>
              </a:rPr>
              <a:t>6</a:t>
            </a:r>
            <a:r>
              <a:rPr lang="cs-CZ" sz="2000">
                <a:ea typeface="+mn-lt"/>
                <a:cs typeface="+mn-lt"/>
              </a:rPr>
              <a:t> (1), 1-5. DOI: 10.1021/acscentsci.9b01273</a:t>
            </a:r>
            <a:endParaRPr lang="cs-CZ" sz="2000" dirty="0">
              <a:ea typeface="+mn-lt"/>
              <a:cs typeface="+mn-lt"/>
            </a:endParaRPr>
          </a:p>
          <a:p>
            <a:pPr marL="323850" lvl="1" indent="0">
              <a:buNone/>
            </a:pPr>
            <a:r>
              <a:rPr lang="cs-CZ" sz="1600">
                <a:cs typeface="Arial"/>
              </a:rPr>
              <a:t>→ </a:t>
            </a:r>
            <a:r>
              <a:rPr lang="cs-CZ" sz="1600" dirty="0">
                <a:ea typeface="+mn-lt"/>
                <a:cs typeface="+mn-lt"/>
                <a:hlinkClick r:id="rId3"/>
              </a:rPr>
              <a:t>https://pubs.acs.org/doi/10.1021/acscentsci.9b01273</a:t>
            </a:r>
            <a:endParaRPr lang="cs-CZ" sz="1600">
              <a:ea typeface="+mn-lt"/>
              <a:cs typeface="+mn-lt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49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FD3B92-C947-4AA1-84DC-1F71B21960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Komunikace vědy vědcem, principy a nástroje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1158E7-6F57-4394-8161-F34F3C8D5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BD052D-0CC8-468A-83F4-F23A8159F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Facebook, LinkedIn, Instagram...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EBE967-9DEE-40E6-972B-BC7B04AB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2054"/>
            <a:ext cx="7097723" cy="411994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LinkedIn jako síť pro spolupráci s jinými institucemi, firmami, průmyslem, propojení vědy a výzkumu s politikou, diplomacií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Facebook jako síť pro udržování osobních kontaktů, sledování názorů, pro interakci</a:t>
            </a:r>
          </a:p>
          <a:p>
            <a:pPr marL="71755" indent="0">
              <a:buNone/>
            </a:pP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Instagram jako síť spíše pro popularizaci vědy, za účelem vizuálního působení na uživatele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469D70E9-DC39-4C6B-B5AF-A62F9ED5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57" y="419101"/>
            <a:ext cx="3156472" cy="6176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093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C96DF6-93C0-420A-9F32-A04C104E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Definovat svoji cílovou skupinu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Vyladit si excelentní profil</a:t>
            </a:r>
          </a:p>
          <a:p>
            <a:pPr lvl="1"/>
            <a:r>
              <a:rPr lang="cs-CZ" dirty="0"/>
              <a:t>online vizitka, která má stále větší váhu</a:t>
            </a:r>
          </a:p>
          <a:p>
            <a:pPr lvl="1"/>
            <a:r>
              <a:rPr lang="cs-CZ" dirty="0"/>
              <a:t>LinkedIn stránka se zobrazuje ve vyhledávači na prvních místech</a:t>
            </a:r>
          </a:p>
          <a:p>
            <a:pPr lvl="1"/>
            <a:r>
              <a:rPr lang="cs-CZ" dirty="0" err="1"/>
              <a:t>headline</a:t>
            </a:r>
            <a:r>
              <a:rPr lang="cs-CZ" dirty="0"/>
              <a:t>, 220 znaků (dříve motto) – nejdůležitější 2 řádky = profesní představení, v náhledu se zobrazuje 90 znaků</a:t>
            </a:r>
          </a:p>
          <a:p>
            <a:pPr lvl="1"/>
            <a:r>
              <a:rPr lang="cs-CZ" dirty="0"/>
              <a:t>profil v jazyce, ve kterém komunikuje moje cílová skupina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Budovat rozsáhlou a kvalitní síť spojení</a:t>
            </a:r>
          </a:p>
          <a:p>
            <a:pPr lvl="1"/>
            <a:r>
              <a:rPr lang="cs-CZ" dirty="0"/>
              <a:t>Propojit se na LinkedIn se všemi relevantními kontakty z e-mailu: předchází ztrátě kontaktu kvůli změnám v zaměstnaní, odkrývá nám kontakty našeho nového spojení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pPr marL="586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100013-CD20-4794-B826-9F93063E3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FF2C1D-AC05-4DC9-B82D-D1765802D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0C88C0B-DB64-4664-8DA1-F4AE4521F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Kontinuální interakce z mé strany přinese kontinuální budování renomé a PR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51C78C-0298-4E3D-8A3B-FC564908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LinkedIn I</a:t>
            </a:r>
          </a:p>
        </p:txBody>
      </p:sp>
      <p:pic>
        <p:nvPicPr>
          <p:cNvPr id="8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E0394361-FB44-4D2A-918B-97F24945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59" y="77828"/>
            <a:ext cx="2668907" cy="1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F6A7CE-1700-48F2-A1B0-B71B9D50C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7893C4-5566-42D7-A1B3-3F74E469C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2CF86B2-8B4E-4FDD-8649-3BD3DC50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LinkedIn II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A538A86-1E3A-468B-BE56-AD5FCF492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Publikovat kvalitní obsah:</a:t>
            </a:r>
          </a:p>
          <a:p>
            <a:pPr lvl="1"/>
            <a:r>
              <a:rPr lang="cs-CZ" dirty="0"/>
              <a:t>Doporučený poměr: 80% hodnotný vlastní obsah + 20% odlehčený obsah</a:t>
            </a:r>
          </a:p>
          <a:p>
            <a:pPr lvl="1"/>
            <a:r>
              <a:rPr lang="cs-CZ" dirty="0"/>
              <a:t>Dosah </a:t>
            </a:r>
            <a:r>
              <a:rPr lang="cs-CZ" dirty="0" err="1"/>
              <a:t>přesdíleného</a:t>
            </a:r>
            <a:r>
              <a:rPr lang="cs-CZ" dirty="0"/>
              <a:t> příspěvku minimální, doporučeno citovat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6512464-BD48-4717-9452-784E7936B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339860"/>
            <a:ext cx="4574264" cy="30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2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7C222B-1449-406C-97E6-7F49BA8F4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82970F-4072-4198-897D-E42B6BD06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3A84AA-8117-4789-A578-8158A20B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Role MU v komunikaci vědy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C198E0-4786-4928-8B19-D05DC2BA0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83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7CF029-77B6-4DE0-84BA-A5D0E62059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03B26B-A749-469A-A381-D3B5E92EE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6DE694-7B37-4D63-9E28-277665A3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Odbor výzkumu</a:t>
            </a: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A0BB077-5A40-412F-977E-91E6822E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600" dirty="0">
                <a:cs typeface="Arial"/>
                <a:hlinkClick r:id="rId2"/>
              </a:rPr>
              <a:t>Odbor výzkumu RMU se věnuje mnoha činnostem</a:t>
            </a:r>
            <a:r>
              <a:rPr lang="cs-CZ" sz="1600" dirty="0">
                <a:cs typeface="Arial"/>
              </a:rPr>
              <a:t>, mezi které patří </a:t>
            </a:r>
            <a:r>
              <a:rPr lang="cs-CZ" sz="1600" b="1" dirty="0">
                <a:cs typeface="Arial"/>
              </a:rPr>
              <a:t>projektová</a:t>
            </a:r>
            <a:r>
              <a:rPr lang="cs-CZ" sz="1600" b="1" dirty="0">
                <a:ea typeface="+mn-lt"/>
                <a:cs typeface="+mn-lt"/>
              </a:rPr>
              <a:t> podpora</a:t>
            </a:r>
            <a:r>
              <a:rPr lang="cs-CZ" sz="1600" dirty="0">
                <a:ea typeface="+mn-lt"/>
                <a:cs typeface="+mn-lt"/>
              </a:rPr>
              <a:t> (vyjma rozsahu strukturálních fondů a rozvojových projektů), </a:t>
            </a:r>
            <a:r>
              <a:rPr lang="cs-CZ" sz="1600" b="1" dirty="0">
                <a:ea typeface="+mn-lt"/>
                <a:cs typeface="+mn-lt"/>
              </a:rPr>
              <a:t>studijní záležitosti v doktorských studijních programech</a:t>
            </a:r>
            <a:r>
              <a:rPr lang="cs-CZ" sz="1600" dirty="0">
                <a:ea typeface="+mn-lt"/>
                <a:cs typeface="+mn-lt"/>
              </a:rPr>
              <a:t> (včetně přijímacího řízení), </a:t>
            </a:r>
            <a:r>
              <a:rPr lang="cs-CZ" sz="1600" b="1" dirty="0">
                <a:ea typeface="+mn-lt"/>
                <a:cs typeface="+mn-lt"/>
              </a:rPr>
              <a:t>koordinace a plánování výzkumu</a:t>
            </a:r>
            <a:r>
              <a:rPr lang="cs-CZ" sz="1600" dirty="0">
                <a:ea typeface="+mn-lt"/>
                <a:cs typeface="+mn-lt"/>
              </a:rPr>
              <a:t> (včetně metodické podpory výzkumných týmů a pracovníků, řízení informací o vědě a výzkumu, výzkumných infrastruktur a etických otázek výzkumu), </a:t>
            </a:r>
            <a:r>
              <a:rPr lang="cs-CZ" sz="1600" b="1" dirty="0">
                <a:ea typeface="+mn-lt"/>
                <a:cs typeface="+mn-lt"/>
              </a:rPr>
              <a:t>komunikace vědy a výzkumu směrem k odborné veřejnosti a stakeholderům zapojeným do oblasti vědy a výzkumu na úrovni regionální, národní a mezinárodní</a:t>
            </a:r>
            <a:r>
              <a:rPr lang="cs-CZ" sz="1600" dirty="0">
                <a:ea typeface="+mn-lt"/>
                <a:cs typeface="+mn-lt"/>
              </a:rPr>
              <a:t>, </a:t>
            </a:r>
            <a:r>
              <a:rPr lang="cs-CZ" sz="1600" b="1" dirty="0">
                <a:ea typeface="+mn-lt"/>
                <a:cs typeface="+mn-lt"/>
              </a:rPr>
              <a:t>habilitační řízení a řízení ke jmenování profesorem</a:t>
            </a:r>
            <a:r>
              <a:rPr lang="cs-CZ" sz="1600" dirty="0">
                <a:ea typeface="+mn-lt"/>
                <a:cs typeface="+mn-lt"/>
              </a:rPr>
              <a:t>.</a:t>
            </a:r>
          </a:p>
          <a:p>
            <a:pPr marL="251460" indent="-179705"/>
            <a:r>
              <a:rPr lang="cs-CZ" sz="1600" dirty="0">
                <a:cs typeface="Arial"/>
              </a:rPr>
              <a:t>V oblasti komunikace vědy se tedy jedná primárně o servis vědcům a pomoc se zvýšením dopadu jejich výzkumu v jeho odborné (nikoliv zjednodušené, popularizační formě), hledání nových partnerů pro spolupráci, šíření povědomí o univerzitě jakožto instituci s excelentní vědou, šíření a zapojování se do evropských networkingových sítích a grantů, objevování a zavádění nových způsobů a nástrojů, jak vědu komunikovat, organizování vědeckých akcí.</a:t>
            </a:r>
            <a:endParaRPr lang="cs-CZ" sz="1600" i="1" dirty="0">
              <a:cs typeface="Arial"/>
            </a:endParaRPr>
          </a:p>
          <a:p>
            <a:pPr marL="251460" indent="-179705"/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94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E90BA4-7056-44F6-B473-20D8EB744A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E7CF5C-3678-4304-9F03-C815C82B5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C1DBC4-3DBF-4423-A8B9-EE5FB7D6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komunikaci 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63BF70-F641-4AC3-AC67-A884659D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Komunikace vědy (Science </a:t>
            </a:r>
            <a:r>
              <a:rPr lang="cs-CZ" sz="1800" dirty="0" err="1"/>
              <a:t>Communication</a:t>
            </a:r>
            <a:r>
              <a:rPr lang="cs-CZ" sz="1800" dirty="0"/>
              <a:t>) je široký pojem, který zahrnuje mnoho možností: od zapálené diskuze vědců na oborové konferenci, vědeckých komentářů k aktuálním tématům v novinách, popularizačních přednášek pro širokou veřejnost až po hravé chemické pokusy pro děti.</a:t>
            </a:r>
          </a:p>
          <a:p>
            <a:r>
              <a:rPr lang="cs-CZ" sz="1800" dirty="0"/>
              <a:t>Téměř všichni se dnes již shodnou, že je důležité „vědu komunikovat“‎‎. Ale jak, kdy, kde a komu?</a:t>
            </a:r>
          </a:p>
          <a:p>
            <a:r>
              <a:rPr lang="cs-CZ" sz="1800" dirty="0"/>
              <a:t>Komunikaci vědy lze obecně definovat jako sdílení informací a nejnovějších vědeckých poznatků, vzdělávání, vytváření zájmu a zvyšování povědomí o vědeckých tématech. Komunikovat mohou přímo vědci a vědkyně, výzkumné instituce, učitelé, novináři nebo vědečtí nadšenci.</a:t>
            </a:r>
          </a:p>
          <a:p>
            <a:endParaRPr lang="cs-CZ" sz="1800" dirty="0"/>
          </a:p>
          <a:p>
            <a:r>
              <a:rPr lang="cs-CZ" sz="1800" b="1" dirty="0"/>
              <a:t>Tato prezentace je určena samotným vědcům </a:t>
            </a:r>
            <a:r>
              <a:rPr lang="cs-CZ" sz="1800" dirty="0"/>
              <a:t>a má jim pomoci a poradit s tím, jak začít vědu komunikovat, jaké nástroje je možné využívat, a v čem může být MU nápomocná.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4014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9784AF-6C52-4F04-BE21-9A2E3DB41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708DDA-409D-4CE9-B4AA-DAB7D00C9F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BD171B-39E1-4974-9CC8-209192D7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Medializace výzkumu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EF57CA-5D1B-41C1-AEEE-5B486C3A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500" dirty="0">
                <a:cs typeface="Arial"/>
                <a:hlinkClick r:id="rId2"/>
              </a:rPr>
              <a:t>Odbor komunikace a vnějších vztahů Rektorátu MU</a:t>
            </a:r>
            <a:r>
              <a:rPr lang="cs-CZ" sz="1500" dirty="0">
                <a:cs typeface="Arial"/>
              </a:rPr>
              <a:t> komunikuje s masovými médii – rozesílání novinek a tiskových zpráv, domlouvání příspěvků do médií, shánění odborníků, dodávání požadovaných podkladů...</a:t>
            </a:r>
          </a:p>
          <a:p>
            <a:pPr marL="251460" indent="-179705"/>
            <a:r>
              <a:rPr lang="cs-CZ" sz="1500" dirty="0">
                <a:cs typeface="Arial"/>
              </a:rPr>
              <a:t>V oblasti vědy a výzkumu se často jedná o expertní komentáře, příspěvky z výzkumu často souvisejí se zrovna aktuálními tématy (covid-19, sucho, politika, kyberbezpečnost...) → masová média potřebují výzkum zasadit do kontextu a vyzdvihnout jeho přínos společnosti, v čem je výzkum průlomový; informace o tom, že má někdo novou publikaci (ať už ve velmi prestižním žurnálu), bývá často neatraktivní a vágní</a:t>
            </a:r>
          </a:p>
          <a:p>
            <a:pPr marL="251460" indent="-179705"/>
            <a:r>
              <a:rPr lang="cs-CZ" sz="1500" dirty="0">
                <a:cs typeface="Arial"/>
              </a:rPr>
              <a:t>Příklady: </a:t>
            </a:r>
            <a:r>
              <a:rPr lang="cs-CZ" sz="1500" dirty="0">
                <a:cs typeface="Arial"/>
                <a:hlinkClick r:id="rId3"/>
              </a:rPr>
              <a:t>archiv tiskových zpráv MU</a:t>
            </a:r>
            <a:endParaRPr lang="cs-CZ" sz="1500" dirty="0">
              <a:cs typeface="Arial"/>
            </a:endParaRPr>
          </a:p>
          <a:p>
            <a:pPr marL="251460" indent="-179705"/>
            <a:r>
              <a:rPr lang="cs-CZ" sz="1500" dirty="0">
                <a:cs typeface="Arial"/>
              </a:rPr>
              <a:t>Nebojte se informovat odbor komunikace a vnějších vztahů o svém výzkumu a novinkách → i kdyby vaše téma a podnět zrovna nebyly využity, nenechte se odradit a posílejte dále</a:t>
            </a:r>
          </a:p>
          <a:p>
            <a:pPr marL="251460" indent="-179705"/>
            <a:r>
              <a:rPr lang="cs-CZ" sz="1500" dirty="0">
                <a:cs typeface="Arial"/>
              </a:rPr>
              <a:t>Pokud se na vás média či někdo z rektorátu s žádostí o výstup či příspěvek obrátí, počítejte s tím, že bude třeba jej zjednodušit pro širokou veřejnost – </a:t>
            </a:r>
            <a:r>
              <a:rPr lang="cs-CZ" sz="1500" b="1" dirty="0">
                <a:cs typeface="Arial"/>
              </a:rPr>
              <a:t>je třeba najít kompromis, aby byl příspěvek fakticky správně, ale rovněž jednoduchý na pochopení</a:t>
            </a:r>
          </a:p>
          <a:p>
            <a:pPr marL="251460" indent="-179705"/>
            <a:r>
              <a:rPr lang="cs-CZ" sz="1500" dirty="0">
                <a:cs typeface="Arial"/>
              </a:rPr>
              <a:t>Právo na autorizaci ze zákona není, nicméně zpravidla nebývá problém se na autorizaci u složitějších témat dohodnout</a:t>
            </a:r>
          </a:p>
          <a:p>
            <a:pPr marL="251460" indent="-179705"/>
            <a:endParaRPr lang="cs-CZ" sz="15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910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FDDF1D-F4F1-4AD8-BD92-A7E767ED2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495B7-AD37-4406-A6F7-601E1000C6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A56D86-EFC3-4889-A820-8D513862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Magazín M, newsletter pro zaměstnance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CD7D5F-B630-4373-B5D9-FC90EC400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Univerzitní </a:t>
            </a:r>
            <a:r>
              <a:rPr lang="cs-CZ" sz="2000" b="1" dirty="0">
                <a:cs typeface="Arial"/>
                <a:hlinkClick r:id="rId2"/>
              </a:rPr>
              <a:t>Magazín M</a:t>
            </a:r>
            <a:r>
              <a:rPr lang="cs-CZ" sz="2000" dirty="0">
                <a:cs typeface="Arial"/>
              </a:rPr>
              <a:t> spadá rovněž pod Odbor komunikace a vnějších vztahů RMU</a:t>
            </a:r>
          </a:p>
          <a:p>
            <a:pPr marL="251460" indent="-179705"/>
            <a:r>
              <a:rPr lang="cs-CZ" sz="2000" dirty="0">
                <a:cs typeface="Arial"/>
              </a:rPr>
              <a:t>Podněty nemusí být využity pro média, ale mohou být zpracovány pro magazín a sdíleny dál</a:t>
            </a:r>
          </a:p>
          <a:p>
            <a:pPr marL="251460" indent="-179705"/>
            <a:r>
              <a:rPr lang="cs-CZ" sz="2000" dirty="0">
                <a:cs typeface="Arial"/>
              </a:rPr>
              <a:t>Magazín M cílí jak na studenty a zaměstnance univerzity, tak na externí publikum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>
                <a:cs typeface="Arial"/>
              </a:rPr>
              <a:t>Newsletter pro zaměstnance</a:t>
            </a:r>
            <a:r>
              <a:rPr lang="cs-CZ" sz="2000" dirty="0">
                <a:cs typeface="Arial"/>
              </a:rPr>
              <a:t> je krátký souhrn článků, který vám tradičně chodí do e-mailových schránek. Přispět může každý s krátkým textem o maximální délce 450 znaků, který pošle na adresu </a:t>
            </a:r>
            <a:r>
              <a:rPr lang="cs-CZ" sz="2000" dirty="0">
                <a:ea typeface="+mn-lt"/>
                <a:cs typeface="+mn-lt"/>
                <a:hlinkClick r:id="rId3"/>
              </a:rPr>
              <a:t>zamestnanci@newsletter.muni.cz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Newsletter je interní: využívat jej můžete pro informování o vašich nových výzkumech, publikacích, grantech, cenách, úspěšných doktorandech napříč univerzitou</a:t>
            </a:r>
          </a:p>
        </p:txBody>
      </p:sp>
    </p:spTree>
    <p:extLst>
      <p:ext uri="{BB962C8B-B14F-4D97-AF65-F5344CB8AC3E}">
        <p14:creationId xmlns:p14="http://schemas.microsoft.com/office/powerpoint/2010/main" val="4135213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771EB-750D-4EFC-8535-93EBF637FB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7FD295-6FDA-46C0-93DC-4FF7DF90B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88D54B-F740-4A97-8108-505134E2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Databáze expertů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5171D3-2B50-40EE-97B8-1C5A576A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Odbor komunikace a vnějších vztahů spravuje </a:t>
            </a:r>
            <a:r>
              <a:rPr lang="cs-CZ" sz="2000" dirty="0">
                <a:cs typeface="Arial"/>
                <a:hlinkClick r:id="rId2"/>
              </a:rPr>
              <a:t>Databázi expertů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Databáze expertů je možnost pro média kontaktovat konkrétního odborníka z požadované oblasti přímo, což znamená zjednodušení komunikace – média nemusí oslovovat tiskového mluvčího, ale obrátí se na experta přímo s žádostí o expertní komentář</a:t>
            </a:r>
          </a:p>
          <a:p>
            <a:pPr marL="251460" indent="-179705"/>
            <a:r>
              <a:rPr lang="cs-CZ" sz="2000" dirty="0">
                <a:cs typeface="Arial"/>
              </a:rPr>
              <a:t>Největší zájem ze strany médií bývá zpravidla o politické komentáře</a:t>
            </a:r>
          </a:p>
          <a:p>
            <a:pPr marL="251460" indent="-179705"/>
            <a:r>
              <a:rPr lang="cs-CZ" sz="2000" dirty="0">
                <a:cs typeface="Arial"/>
              </a:rPr>
              <a:t>Od expertů v databázi se předpokládá určitá zkušenost s vystupováním v médiích (styl mluvení, oblékání, dostupný jazyk...) a určitá odolnost vůči případné negativní zpětné vazbě od čtenářů, posluchačů, diváků</a:t>
            </a:r>
          </a:p>
        </p:txBody>
      </p:sp>
    </p:spTree>
    <p:extLst>
      <p:ext uri="{BB962C8B-B14F-4D97-AF65-F5344CB8AC3E}">
        <p14:creationId xmlns:p14="http://schemas.microsoft.com/office/powerpoint/2010/main" val="70190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A834FE-B170-4E3C-AA8C-693EEAC2E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1A3D11-3D16-4651-BA0C-B75DB3A57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1F33C-14E3-4F4C-9C02-32EB81E8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Celouniverzitní popularizační aktivity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1DAF54-1067-4F04-A8E6-EF6FCB1A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3207"/>
            <a:ext cx="5531260" cy="412879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600" dirty="0">
                <a:cs typeface="Arial"/>
              </a:rPr>
              <a:t>Popularizační aktivity jsou konány za účelem probudit u </a:t>
            </a:r>
            <a:r>
              <a:rPr lang="cs-CZ" sz="1600" b="1" dirty="0">
                <a:cs typeface="Arial"/>
              </a:rPr>
              <a:t>široké, laické veřejnosti</a:t>
            </a:r>
            <a:r>
              <a:rPr lang="cs-CZ" sz="1600" dirty="0">
                <a:cs typeface="Arial"/>
              </a:rPr>
              <a:t> zájem o konkrétní výzkumné téma či obor, je zde snaha nalákat potenciální uchazeče ke studiu konkrétního oboru, prezentovat dětem základní vědecké poznatky a zákonitosti ve světě</a:t>
            </a:r>
          </a:p>
          <a:p>
            <a:pPr marL="251460" indent="-179705"/>
            <a:r>
              <a:rPr lang="cs-CZ" sz="1600" dirty="0">
                <a:cs typeface="Arial"/>
              </a:rPr>
              <a:t>Celouniverzitní aktivity koordinuje Odbor komunikace a vnějších vztahů RMU, jedná se například o dětskou univerzitu </a:t>
            </a:r>
            <a:r>
              <a:rPr lang="cs-CZ" sz="1600" dirty="0" err="1">
                <a:cs typeface="Arial"/>
              </a:rPr>
              <a:t>MjUNI</a:t>
            </a:r>
            <a:r>
              <a:rPr lang="cs-CZ" sz="1600" dirty="0">
                <a:cs typeface="Arial"/>
              </a:rPr>
              <a:t>, Noc vědců, Festivaly vědy, Science Slam...</a:t>
            </a:r>
          </a:p>
          <a:p>
            <a:pPr marL="251460" indent="-179705"/>
            <a:r>
              <a:rPr lang="cs-CZ" sz="1600" dirty="0">
                <a:cs typeface="Arial"/>
              </a:rPr>
              <a:t>Přehled celouniverzitních akcí je možné nalézt </a:t>
            </a:r>
            <a:r>
              <a:rPr lang="cs-CZ" sz="1600" dirty="0">
                <a:cs typeface="Arial"/>
                <a:hlinkClick r:id="rId2"/>
              </a:rPr>
              <a:t>zde</a:t>
            </a:r>
            <a:r>
              <a:rPr lang="cs-CZ" sz="1600" dirty="0">
                <a:cs typeface="Arial"/>
              </a:rPr>
              <a:t>, občas se k nim přidávají další jednorázové akce typu Týden mozku 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09780497-EFAE-4B84-843C-77AD386E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48" y="1710689"/>
            <a:ext cx="5536413" cy="3877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53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AD8ABA-5BDB-441E-9CAD-4F9978BEC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B0D16-CFA4-4925-A440-6A35C48D1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47B7F5-AFE4-4CB3-8591-9901324C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Závěrem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270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3234C7-1782-47A4-9EDC-3D3CD0A260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3BA11-D288-48FD-8D50-4A32A8EEA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B7A2E5-9C40-42A1-BA0B-781F4AA7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Tipy &amp; triky – 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A5D246-4CF9-40C9-8DEB-EBAF16265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Stanovte si, </a:t>
            </a:r>
            <a:r>
              <a:rPr lang="cs-CZ" sz="2000" b="1" dirty="0">
                <a:cs typeface="Arial"/>
              </a:rPr>
              <a:t>co</a:t>
            </a:r>
            <a:r>
              <a:rPr lang="cs-CZ" sz="2000" dirty="0">
                <a:cs typeface="Arial"/>
              </a:rPr>
              <a:t> chcete komunikovat, </a:t>
            </a:r>
            <a:r>
              <a:rPr lang="cs-CZ" sz="2000" b="1" dirty="0">
                <a:cs typeface="Arial"/>
              </a:rPr>
              <a:t>komu</a:t>
            </a:r>
            <a:r>
              <a:rPr lang="cs-CZ" sz="2000" dirty="0">
                <a:cs typeface="Arial"/>
              </a:rPr>
              <a:t> a </a:t>
            </a:r>
            <a:r>
              <a:rPr lang="cs-CZ" sz="2000" b="1" dirty="0">
                <a:cs typeface="Arial"/>
              </a:rPr>
              <a:t>jak</a:t>
            </a:r>
            <a:r>
              <a:rPr lang="cs-CZ" sz="2000" dirty="0">
                <a:cs typeface="Arial"/>
              </a:rPr>
              <a:t> → každému vyhovuje jiný způsob komunikace, najděte si ten váš</a:t>
            </a:r>
          </a:p>
          <a:p>
            <a:pPr marL="251460" indent="-179705"/>
            <a:r>
              <a:rPr lang="cs-CZ" sz="2000" dirty="0">
                <a:cs typeface="Arial"/>
              </a:rPr>
              <a:t>Založte si profily na dostupných sítích a začněte interagovat</a:t>
            </a:r>
          </a:p>
          <a:p>
            <a:pPr marL="251460" indent="-179705"/>
            <a:r>
              <a:rPr lang="cs-CZ" sz="2000" dirty="0">
                <a:cs typeface="Arial"/>
                <a:hlinkClick r:id="rId2"/>
              </a:rPr>
              <a:t>Vygenerujte si MUNI podpis do e-mailu</a:t>
            </a:r>
            <a:r>
              <a:rPr lang="cs-CZ" sz="2000" dirty="0">
                <a:cs typeface="Arial"/>
              </a:rPr>
              <a:t> a obohaťte ho o váš ORCID identifikátor, odkaz na vaše publikace či profily na odborných nebo sociálních sítích</a:t>
            </a:r>
          </a:p>
          <a:p>
            <a:pPr marL="251460" indent="-179705"/>
            <a:r>
              <a:rPr lang="cs-CZ" sz="2000" dirty="0">
                <a:cs typeface="Arial"/>
              </a:rPr>
              <a:t>Posílejte novinky týkající se vašeho výzkumu na Oddělení komunikace a vnějších vztahů RMU a příslušné oddělení na vaší fakultě</a:t>
            </a:r>
          </a:p>
          <a:p>
            <a:pPr marL="251460" indent="-179705"/>
            <a:r>
              <a:rPr lang="cs-CZ" sz="2000" dirty="0">
                <a:cs typeface="Arial"/>
              </a:rPr>
              <a:t>Udržujte si v IS MU aktuální odborný životopis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332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F62B6B-8182-4C5E-A6D2-B6E17EA51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Communication at Masaryk University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36CAB5-42F9-41F4-9D0E-132D14AFA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9D5763A-22BC-40E2-96AC-34A38CD3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4" y="1564046"/>
            <a:ext cx="10322939" cy="1103654"/>
          </a:xfrm>
        </p:spPr>
        <p:txBody>
          <a:bodyPr/>
          <a:lstStyle/>
          <a:p>
            <a:r>
              <a:rPr lang="en-US" i="1" dirty="0"/>
              <a:t>‘Science is not finished until it’s</a:t>
            </a:r>
            <a:r>
              <a:rPr lang="cs-CZ" i="1" dirty="0"/>
              <a:t> </a:t>
            </a:r>
            <a:r>
              <a:rPr lang="en-US" i="1" dirty="0"/>
              <a:t>communicated</a:t>
            </a:r>
            <a:r>
              <a:rPr lang="cs-CZ" i="1" dirty="0"/>
              <a:t>.</a:t>
            </a:r>
            <a:r>
              <a:rPr lang="en-US" i="1" dirty="0"/>
              <a:t>’</a:t>
            </a:r>
            <a:br>
              <a:rPr lang="cs-CZ" i="1" dirty="0"/>
            </a:br>
            <a:br>
              <a:rPr lang="en-US" i="1" dirty="0"/>
            </a:br>
            <a:endParaRPr lang="cs-CZ" dirty="0"/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424FC5C8-591B-4857-A6F0-2CFC9B364726}"/>
              </a:ext>
            </a:extLst>
          </p:cNvPr>
          <p:cNvSpPr txBox="1">
            <a:spLocks/>
          </p:cNvSpPr>
          <p:nvPr/>
        </p:nvSpPr>
        <p:spPr>
          <a:xfrm>
            <a:off x="4680000" y="3184520"/>
            <a:ext cx="7232709" cy="1103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b="0" kern="0" dirty="0"/>
              <a:t>Sir Mark </a:t>
            </a:r>
            <a:r>
              <a:rPr lang="en-US" b="0" kern="0" dirty="0" err="1"/>
              <a:t>Walport</a:t>
            </a:r>
            <a:r>
              <a:rPr lang="en-US" b="0" kern="0" dirty="0"/>
              <a:t>, </a:t>
            </a:r>
            <a:endParaRPr lang="cs-CZ" b="0" kern="0" dirty="0"/>
          </a:p>
          <a:p>
            <a:r>
              <a:rPr lang="en-US" b="0" kern="0" dirty="0"/>
              <a:t>Chief Scientific Advisor to the UK government 2013 - 2017</a:t>
            </a:r>
            <a:br>
              <a:rPr lang="cs-CZ" i="1" kern="0" dirty="0"/>
            </a:br>
            <a:br>
              <a:rPr lang="en-US" i="1" kern="0" dirty="0"/>
            </a:b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35459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E9E006-C655-417A-82D5-5FA05DF1F4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31C684-FED6-4A4B-BAE5-64709065D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70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6A276E-C9A6-4EE7-A8B0-C2F1BA8F9A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9C0A9-3CBD-4445-A7EB-1A03D6C415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808432-5121-4177-BB86-F576A42C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vědy versus popularizace 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D1E081-C2F3-42B8-9C09-7BC03F55C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Následující schéma představuje rozdělení komunikace vědy a výzkumu tak, jak jej vnímáme na Masarykově univerzitě. Toto je dělení je vytvořené na základě cílových skupin a způsobu komunikace vůči nim.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7F0A21-63F1-4764-B7B2-4F8523520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54455" y="2771242"/>
            <a:ext cx="7854864" cy="31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A37173-F421-4999-B82E-485720F9A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C58145-20DD-4133-B607-2CE6CC6E7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4C186D-C99F-4367-9619-BBB5CB80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vědy versus popularizace vědy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06DDA4-7309-4074-83BF-6DF5CC3C5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Komunikace vědy směrem k odborné veřejnosti a příjemcům odborných výsledků: </a:t>
            </a:r>
            <a:r>
              <a:rPr lang="cs-CZ" sz="1800" dirty="0"/>
              <a:t>komunikování odborných výsledků a excelentního výzkumu směrem k odborné veřejnosti (jiným vědcům, doktorským studentům, akademikům) nebo směrem k příjemcům odborných výsledků (partnerům, jiným institucím, firmám, státní správě atp.) za účelem zvýšení dosahu našeho výzkumu, navazování nových spoluprací, lákání zahraničních pracovníků… → tématem komunikace tak mohou být například nová zjištění a poznatky, vydané publikace, získané granty… → </a:t>
            </a:r>
            <a:r>
              <a:rPr lang="cs-CZ" sz="1800" b="1" u="sng" dirty="0"/>
              <a:t>prezentace se věnuje především této oblasti</a:t>
            </a:r>
          </a:p>
          <a:p>
            <a:r>
              <a:rPr lang="cs-CZ" sz="1800" b="1" dirty="0"/>
              <a:t>Popularizace vědy:</a:t>
            </a:r>
            <a:r>
              <a:rPr lang="cs-CZ" sz="1800" dirty="0"/>
              <a:t> šíření vědy a výzkumu zjednodušenou formou hlavně k široké laické veřejnosti, rodinám, dětem, žákům základních a středních škol za účelem zvyšování zájmu o vědu jako takovou či o konkrétní obor, lákání potenciálních zájemců o studium daného oboru, také za účelem přiblížení často složité vědy širokému publiku, zvyšování její dostupnosti a uchopitelnosti, šíření složitého vědění srozumitelnou formou…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5358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36A8A0-9ECC-4514-B756-E13C80E40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7D46B2-9035-475C-9272-2449AF1CF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2C6339-DCA9-4C7A-A8F7-2E56A103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Důvody, proč komunikovat vědu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86ACDA-BB4B-42AB-A50F-6AC46954A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 Zvýšení dopadu výsledků výzkumu (např. citovanost, aplikace);​</a:t>
            </a:r>
          </a:p>
          <a:p>
            <a:r>
              <a:rPr lang="cs-CZ" sz="2000" dirty="0"/>
              <a:t> Diseminace vědomostí, kultivace společnosti, posilování kritického myšlení;​</a:t>
            </a:r>
          </a:p>
          <a:p>
            <a:r>
              <a:rPr lang="cs-CZ" sz="2000" dirty="0"/>
              <a:t> Navazování nových spoluprací, rozvoj networkingu;​</a:t>
            </a:r>
          </a:p>
          <a:p>
            <a:r>
              <a:rPr lang="cs-CZ" sz="2000" dirty="0"/>
              <a:t> Posilování pozice v grantových schématech; ​</a:t>
            </a:r>
          </a:p>
          <a:p>
            <a:r>
              <a:rPr lang="cs-CZ" sz="2000" dirty="0"/>
              <a:t> Motivace potenciálních mladých vědců/doktorandů k dalšímu působení ve výzkumu;​</a:t>
            </a:r>
          </a:p>
          <a:p>
            <a:r>
              <a:rPr lang="cs-CZ" sz="2000" dirty="0"/>
              <a:t> Prezentace MU jako vhodného místa pro vědeckou kariéru;​</a:t>
            </a:r>
          </a:p>
          <a:p>
            <a:r>
              <a:rPr lang="cs-CZ" sz="2000" dirty="0"/>
              <a:t> Zvyšování kreditu vědy a výzkumu na MU a kreditu evropské vědy;​</a:t>
            </a:r>
          </a:p>
          <a:p>
            <a:r>
              <a:rPr lang="cs-CZ" sz="2000" dirty="0"/>
              <a:t> Působení na </a:t>
            </a:r>
            <a:r>
              <a:rPr lang="cs-CZ" sz="2000" dirty="0" err="1"/>
              <a:t>policy-makery</a:t>
            </a:r>
            <a:r>
              <a:rPr lang="cs-CZ" sz="2000" dirty="0"/>
              <a:t> a rozhodovací procesy;​</a:t>
            </a:r>
          </a:p>
          <a:p>
            <a:r>
              <a:rPr lang="cs-CZ" sz="2000" dirty="0"/>
              <a:t> …​</a:t>
            </a:r>
          </a:p>
        </p:txBody>
      </p:sp>
    </p:spTree>
    <p:extLst>
      <p:ext uri="{BB962C8B-B14F-4D97-AF65-F5344CB8AC3E}">
        <p14:creationId xmlns:p14="http://schemas.microsoft.com/office/powerpoint/2010/main" val="403165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D84C2E-8E52-4814-A8BF-913491428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DC8BF5-1C06-4524-AD34-DD4234FBC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342415-E3CE-4A51-BCE2-2BE57541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Začínáme komunikovat</a:t>
            </a:r>
          </a:p>
        </p:txBody>
      </p:sp>
    </p:spTree>
    <p:extLst>
      <p:ext uri="{BB962C8B-B14F-4D97-AF65-F5344CB8AC3E}">
        <p14:creationId xmlns:p14="http://schemas.microsoft.com/office/powerpoint/2010/main" val="357081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3BDDE3-A39E-4EE2-9134-81106EA3B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884865-2E2F-4BC9-91C9-6FF76B7A6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07C6E7-6704-4F2C-B2EE-8C7AF699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principy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73DE24-B833-44F1-8CF1-B4D45B2F5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54" y="135900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Předtím, než začnete komunikovat Vaši vědu, odpovězte si na následující otázky důležité pro přenos informací jakéhokoliv charakteru:</a:t>
            </a:r>
          </a:p>
          <a:p>
            <a:pPr marL="528955" indent="-457200">
              <a:buAutoNum type="arabicPeriod"/>
            </a:pPr>
            <a:r>
              <a:rPr lang="cs-CZ" sz="2000" b="1" dirty="0">
                <a:cs typeface="Arial"/>
              </a:rPr>
              <a:t>Co je klíčovým obsahem (</a:t>
            </a:r>
            <a:r>
              <a:rPr lang="cs-CZ" sz="2000" b="1" dirty="0" err="1">
                <a:cs typeface="Arial"/>
              </a:rPr>
              <a:t>key</a:t>
            </a:r>
            <a:r>
              <a:rPr lang="cs-CZ" sz="2000" b="1" dirty="0">
                <a:cs typeface="Arial"/>
              </a:rPr>
              <a:t> </a:t>
            </a:r>
            <a:r>
              <a:rPr lang="cs-CZ" sz="2000" b="1" dirty="0" err="1">
                <a:cs typeface="Arial"/>
              </a:rPr>
              <a:t>message</a:t>
            </a:r>
            <a:r>
              <a:rPr lang="cs-CZ" sz="2000" b="1" dirty="0">
                <a:cs typeface="Arial"/>
              </a:rPr>
              <a:t>) mého sdělení?</a:t>
            </a:r>
          </a:p>
          <a:p>
            <a:pPr marL="601345" lvl="1" indent="0">
              <a:buNone/>
            </a:pPr>
            <a:r>
              <a:rPr lang="cs-CZ" sz="1800" dirty="0">
                <a:cs typeface="Arial"/>
              </a:rPr>
              <a:t>Zamyslete se, co chcete, aby si příjemci vašeho sdělení odnesli. Je to informace o tom, že máte novou publikaci, grant? Hledáte nové partnery? Nebo konkrétní závěry vašeho výzkumu? Zkuste si shrnout Vaši </a:t>
            </a:r>
            <a:r>
              <a:rPr lang="cs-CZ" sz="1800" dirty="0" err="1">
                <a:cs typeface="Arial"/>
              </a:rPr>
              <a:t>key</a:t>
            </a:r>
            <a:r>
              <a:rPr lang="cs-CZ" sz="1800" dirty="0">
                <a:cs typeface="Arial"/>
              </a:rPr>
              <a:t> </a:t>
            </a:r>
            <a:r>
              <a:rPr lang="cs-CZ" sz="1800" dirty="0" err="1">
                <a:cs typeface="Arial"/>
              </a:rPr>
              <a:t>message</a:t>
            </a:r>
            <a:r>
              <a:rPr lang="cs-CZ" sz="1800" dirty="0">
                <a:cs typeface="Arial"/>
              </a:rPr>
              <a:t> do jedné věty. </a:t>
            </a:r>
          </a:p>
          <a:p>
            <a:pPr marL="528955" indent="-457200">
              <a:buAutoNum type="arabicPeriod"/>
            </a:pPr>
            <a:r>
              <a:rPr lang="cs-CZ" sz="2000" b="1" dirty="0">
                <a:cs typeface="Arial"/>
              </a:rPr>
              <a:t>Kdo je má cílová skupina?</a:t>
            </a:r>
          </a:p>
          <a:p>
            <a:pPr marL="601345" lvl="1" indent="0">
              <a:buNone/>
            </a:pPr>
            <a:r>
              <a:rPr lang="cs-CZ" sz="1800" dirty="0">
                <a:cs typeface="Arial"/>
              </a:rPr>
              <a:t>Zamyslete se, komu je Vaše sdělení primárně určené (peers, policy-makers, firmy, středoškoláci...). Čím více různých cílových skupin, tím více způsobů komunikace. Nástroj, forma i jazyk sdělení se liší podle toho, jaké cílové skupině je sdělení určeno </a:t>
            </a:r>
            <a:r>
              <a:rPr lang="cs-CZ" sz="1800" i="1" dirty="0">
                <a:cs typeface="Arial"/>
              </a:rPr>
              <a:t>(nebojte se zjednodušovat, pokud jsou Vaší cílovou skupinou laici, široká neodborná veřejnost)</a:t>
            </a:r>
            <a:r>
              <a:rPr lang="cs-CZ" sz="1800" dirty="0">
                <a:cs typeface="Arial"/>
              </a:rPr>
              <a:t>.</a:t>
            </a:r>
          </a:p>
          <a:p>
            <a:pPr marL="528955" indent="-457200">
              <a:buAutoNum type="arabicPeriod"/>
            </a:pPr>
            <a:r>
              <a:rPr lang="cs-CZ" sz="2000" b="1" dirty="0">
                <a:cs typeface="Arial"/>
              </a:rPr>
              <a:t>Jaké komunikační kanály má cílová skupina sleduje?</a:t>
            </a:r>
          </a:p>
          <a:p>
            <a:pPr marL="601345" lvl="1" indent="0">
              <a:buNone/>
            </a:pPr>
            <a:r>
              <a:rPr lang="cs-CZ" sz="1800" dirty="0">
                <a:cs typeface="Arial"/>
              </a:rPr>
              <a:t>Předchozí otázky vám pomohou lépe identifikovat možné kanály ke komunikaci s cílovou skupinou (masové sociální sítě, odborné networkingové sítě, média, newslettery, </a:t>
            </a:r>
            <a:r>
              <a:rPr lang="cs-CZ" sz="1800" dirty="0" err="1">
                <a:cs typeface="Arial"/>
              </a:rPr>
              <a:t>youtube</a:t>
            </a:r>
            <a:r>
              <a:rPr lang="cs-CZ" sz="1800" dirty="0">
                <a:cs typeface="Arial"/>
              </a:rPr>
              <a:t>...).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54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BE691D-5D61-4A71-A058-69FF826E9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Komunikace vědy vědcem, principy a nástroje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015183-B4E1-4BD6-8EBB-0F54A3670E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6AADC-26C5-489D-BC13-B58C6D44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Formy komunikace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6E6688-3B80-4C3B-9548-E291C3FA2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Různé cílové skupiny vyžadují rozdílné komunikační kanály, rozdílné komunikační kanály vyžadují různé formy obsahu.</a:t>
            </a:r>
          </a:p>
          <a:p>
            <a:pPr marL="251460" indent="-179705"/>
            <a:r>
              <a:rPr lang="cs-CZ" dirty="0">
                <a:cs typeface="Arial"/>
              </a:rPr>
              <a:t>Sdělení můžeme předávat třemi hlavními způsoby: </a:t>
            </a:r>
          </a:p>
          <a:p>
            <a:pPr marL="586105" indent="-514350">
              <a:buAutoNum type="arabicPeriod"/>
            </a:pPr>
            <a:r>
              <a:rPr lang="cs-CZ" dirty="0">
                <a:cs typeface="Arial"/>
              </a:rPr>
              <a:t>Text: příspěvky na sociální sítě, tiskové zprávy, články, blogy...</a:t>
            </a:r>
          </a:p>
          <a:p>
            <a:pPr marL="586105" indent="-514350">
              <a:buAutoNum type="arabicPeriod"/>
            </a:pPr>
            <a:r>
              <a:rPr lang="cs-CZ" dirty="0">
                <a:cs typeface="Arial"/>
              </a:rPr>
              <a:t>Zvuk: </a:t>
            </a:r>
            <a:r>
              <a:rPr lang="cs-CZ" dirty="0" err="1">
                <a:cs typeface="Arial"/>
              </a:rPr>
              <a:t>podcasty</a:t>
            </a:r>
            <a:r>
              <a:rPr lang="cs-CZ" dirty="0">
                <a:cs typeface="Arial"/>
              </a:rPr>
              <a:t>...</a:t>
            </a:r>
          </a:p>
          <a:p>
            <a:pPr marL="586105" indent="-514350">
              <a:buAutoNum type="arabicPeriod"/>
            </a:pPr>
            <a:r>
              <a:rPr lang="cs-CZ" dirty="0">
                <a:cs typeface="Arial"/>
              </a:rPr>
              <a:t>Vizuál: infografiky, postery, fotografie, schémata, videa...</a:t>
            </a:r>
          </a:p>
          <a:p>
            <a:pPr marL="586105" indent="-514350">
              <a:buAutoNum type="arabicPeriod"/>
            </a:pPr>
            <a:r>
              <a:rPr lang="cs-CZ" dirty="0">
                <a:cs typeface="Arial"/>
              </a:rPr>
              <a:t>Kombinací výše uvedeného</a:t>
            </a:r>
          </a:p>
          <a:p>
            <a:pPr marL="586105" indent="-514350">
              <a:buAutoNum type="arabicPeriod"/>
            </a:pPr>
            <a:endParaRPr lang="cs-CZ" dirty="0">
              <a:cs typeface="Arial"/>
            </a:endParaRPr>
          </a:p>
          <a:p>
            <a:pPr marL="586105" indent="-514350">
              <a:buAutoNum type="arabicPeriod"/>
            </a:pPr>
            <a:endParaRPr lang="cs-CZ" dirty="0">
              <a:cs typeface="Arial"/>
            </a:endParaRPr>
          </a:p>
          <a:p>
            <a:pPr marL="586105" indent="-514350">
              <a:buAutoNum type="arabicPeriod"/>
            </a:pPr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534608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EN.potx" id="{BC282115-A180-49E1-A14D-B4AC5ABB5029}" vid="{AFE5F08F-CA95-4DB0-8243-D429081D816D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3" ma:contentTypeDescription="Vytvoří nový dokument" ma:contentTypeScope="" ma:versionID="eb15f8619fa784a252d556248ac019f0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e47d6575c94f8bdf9b97ba377d896b49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C4EFF6-CCB1-42A5-99CD-BAE74395A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AE7081-DFC6-4207-BB30-BC05A8AA0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556105-c29a-463f-954a-f69b50614a4f"/>
    <ds:schemaRef ds:uri="65e27c90-cfd7-4300-b56f-431f0c449b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20FA03-A28E-4B82-B395-3A103FB84E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0</TotalTime>
  <Words>3104</Words>
  <Application>Microsoft Office PowerPoint</Application>
  <PresentationFormat>Širokoúhlá obrazovka</PresentationFormat>
  <Paragraphs>261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Tahoma</vt:lpstr>
      <vt:lpstr>Wingdings</vt:lpstr>
      <vt:lpstr>Prezentace_MU_CZ</vt:lpstr>
      <vt:lpstr>Presentation_MU_EN</vt:lpstr>
      <vt:lpstr>Komunikace vědy vědcem,  principy a nástroje</vt:lpstr>
      <vt:lpstr>O komunikaci vědy</vt:lpstr>
      <vt:lpstr>O komunikaci vědy</vt:lpstr>
      <vt:lpstr>Komunikace vědy versus popularizace vědy</vt:lpstr>
      <vt:lpstr>Komunikace vědy versus popularizace vědy </vt:lpstr>
      <vt:lpstr>Důvody, proč komunikovat vědu</vt:lpstr>
      <vt:lpstr>Začínáme komunikovat</vt:lpstr>
      <vt:lpstr>Základní principy</vt:lpstr>
      <vt:lpstr>Formy komunikace</vt:lpstr>
      <vt:lpstr>Jednotná identita výzkumníka</vt:lpstr>
      <vt:lpstr>Dostupné nástroje pro komunikaci vědy</vt:lpstr>
      <vt:lpstr>Využijte své online působení naplno</vt:lpstr>
      <vt:lpstr>ResearchGate, Academia.edu, Mendeley</vt:lpstr>
      <vt:lpstr>Twitter</vt:lpstr>
      <vt:lpstr>Twitter II – založení účtu vědce</vt:lpstr>
      <vt:lpstr>Twitter III – příklady účtů vědců</vt:lpstr>
      <vt:lpstr>Twitter IV – příklady účtů vědců</vt:lpstr>
      <vt:lpstr>Twitter V – příklady účtů vědců</vt:lpstr>
      <vt:lpstr>Twitter VI – tipy &amp; triky</vt:lpstr>
      <vt:lpstr>Alternativní metriky</vt:lpstr>
      <vt:lpstr>Altmetric I – dostupné pro MU</vt:lpstr>
      <vt:lpstr>Altmetric II – rychlá orientace</vt:lpstr>
      <vt:lpstr>Twitter VII – Altmetric a tweetování</vt:lpstr>
      <vt:lpstr>Twitter VIII – doplňkové čtení</vt:lpstr>
      <vt:lpstr>Facebook, LinkedIn, Instagram...</vt:lpstr>
      <vt:lpstr>LinkedIn I</vt:lpstr>
      <vt:lpstr>LinkedIn II</vt:lpstr>
      <vt:lpstr>Role MU v komunikaci vědy</vt:lpstr>
      <vt:lpstr>Odbor výzkumu</vt:lpstr>
      <vt:lpstr>Medializace výzkumu</vt:lpstr>
      <vt:lpstr>Magazín M, newsletter pro zaměstnance</vt:lpstr>
      <vt:lpstr>Databáze expertů</vt:lpstr>
      <vt:lpstr>Celouniverzitní popularizační aktivity</vt:lpstr>
      <vt:lpstr>Závěrem</vt:lpstr>
      <vt:lpstr>Tipy &amp; triky – shrnutí</vt:lpstr>
      <vt:lpstr>‘Science is not finished until it’s communicated.’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vědy vědcem,  principy a nástroje</dc:title>
  <dc:creator>Eva Nagyová</dc:creator>
  <cp:lastModifiedBy>Iva Burešová</cp:lastModifiedBy>
  <cp:revision>1192</cp:revision>
  <cp:lastPrinted>1601-01-01T00:00:00Z</cp:lastPrinted>
  <dcterms:created xsi:type="dcterms:W3CDTF">2021-03-16T10:27:23Z</dcterms:created>
  <dcterms:modified xsi:type="dcterms:W3CDTF">2024-03-19T10:59:26Z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