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749" r:id="rId3"/>
    <p:sldId id="700" r:id="rId4"/>
    <p:sldId id="750" r:id="rId5"/>
    <p:sldId id="706" r:id="rId6"/>
    <p:sldId id="701" r:id="rId7"/>
    <p:sldId id="686" r:id="rId8"/>
    <p:sldId id="703" r:id="rId9"/>
    <p:sldId id="704" r:id="rId10"/>
    <p:sldId id="705" r:id="rId11"/>
    <p:sldId id="753" r:id="rId12"/>
    <p:sldId id="687" r:id="rId13"/>
    <p:sldId id="755" r:id="rId14"/>
    <p:sldId id="756" r:id="rId15"/>
    <p:sldId id="75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DDB53-CD1E-4801-9A1D-763FA8DFF03B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E8FFF-CCF6-4062-B18F-2DA9716C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8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519C7A1-11A3-416A-B26E-9FDEE255E5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B7E12F7-CB12-4C50-BF77-9CDEF07CD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B8FDC3E-E530-4812-9F35-0D47C5FF12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F30F495-9E6E-48DD-9B2D-4CFC1A2AF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DB765DB1-7697-4A86-B062-B169CFC060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5BDECA44-7C1D-4E89-A305-954E455B2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198399D-E7FC-4E16-B07B-EA101EF802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0DB7DF3-A8D4-40EB-8E21-B16689613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027A25C-DA50-40B6-BD1C-B7CC7625EE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7F6407A-02DF-4B0B-99CE-4F36DAA6D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08AC109-C721-4F41-B43A-0470F20947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5D71C8B-ED94-43A5-9FB4-2746FB0EE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A007570-234B-421D-9259-2A3D8183AB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68A21AE-9861-45BF-84EE-B2771F1A8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E0020F2-F42F-44DC-A59C-355A3A533D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A7C57F6-B523-4089-8831-7F90B4279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621A15D-925A-42B1-A88F-E6EEB8088D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3DA51F7-FE5F-491A-8949-8E401AA00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February 21,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7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7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3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February 21,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3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5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0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Sunday, February 21, 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0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1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9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Sunday, February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4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February 21,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0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20000"/>
        </a:lnSpc>
        <a:spcBef>
          <a:spcPts val="10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806058-EED8-4512-BD74-CF75EDCA9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55200"/>
            <a:ext cx="5432045" cy="1969200"/>
          </a:xfrm>
        </p:spPr>
        <p:txBody>
          <a:bodyPr anchor="b">
            <a:normAutofit/>
          </a:bodyPr>
          <a:lstStyle/>
          <a:p>
            <a:r>
              <a:rPr lang="cs-CZ" dirty="0" err="1"/>
              <a:t>Chapter</a:t>
            </a:r>
            <a:r>
              <a:rPr lang="cs-CZ" dirty="0"/>
              <a:t> 7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2A4DEE-E835-402A-88A9-518BE50D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" y="2624400"/>
            <a:ext cx="5432045" cy="33264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6400" dirty="0"/>
              <a:t>Что вы делаете каждый день?</a:t>
            </a:r>
            <a:endParaRPr lang="cs-CZ" sz="6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54324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alendar on table">
            <a:extLst>
              <a:ext uri="{FF2B5EF4-FFF2-40B4-BE49-F238E27FC236}">
                <a16:creationId xmlns:a16="http://schemas.microsoft.com/office/drawing/2014/main" id="{F8901DBA-0D5A-492B-8829-564D4BB894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00" r="38467" b="-1"/>
          <a:stretch/>
        </p:blipFill>
        <p:spPr>
          <a:xfrm>
            <a:off x="6311900" y="10"/>
            <a:ext cx="58801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7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BCF5C786-50B3-43A8-B2CF-14B538FA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BB71798-72A7-4CD3-8F7F-7CD17BF3B055}" type="slidenum">
              <a:rPr lang="en-US" altLang="cs-CZ" sz="1400"/>
              <a:pPr eaLnBrk="1" hangingPunct="1"/>
              <a:t>10</a:t>
            </a:fld>
            <a:endParaRPr lang="en-US" altLang="cs-CZ" sz="1400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77D1BA99-66E6-4DCA-B74B-301B208F2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603500"/>
            <a:ext cx="29718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800"/>
              <a:t>я 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жина</a:t>
            </a:r>
            <a:r>
              <a:rPr lang="ru-RU" altLang="cs-CZ" sz="2800">
                <a:solidFill>
                  <a:schemeClr val="accent2"/>
                </a:solidFill>
              </a:rPr>
              <a:t>ю</a:t>
            </a:r>
          </a:p>
          <a:p>
            <a:pPr eaLnBrk="1" hangingPunct="1"/>
            <a:r>
              <a:rPr lang="ru-RU" altLang="cs-CZ" sz="2800"/>
              <a:t>ты 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жина</a:t>
            </a:r>
            <a:r>
              <a:rPr lang="ru-RU" altLang="cs-CZ" sz="2800">
                <a:solidFill>
                  <a:schemeClr val="accent2"/>
                </a:solidFill>
              </a:rPr>
              <a:t>ешь</a:t>
            </a:r>
          </a:p>
          <a:p>
            <a:pPr eaLnBrk="1" hangingPunct="1"/>
            <a:r>
              <a:rPr lang="ru-RU" altLang="cs-CZ" sz="2800"/>
              <a:t>он, она 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жина</a:t>
            </a:r>
            <a:r>
              <a:rPr lang="ru-RU" altLang="cs-CZ" sz="2800">
                <a:solidFill>
                  <a:schemeClr val="accent2"/>
                </a:solidFill>
              </a:rPr>
              <a:t>ет</a:t>
            </a:r>
          </a:p>
          <a:p>
            <a:pPr eaLnBrk="1" hangingPunct="1"/>
            <a:r>
              <a:rPr lang="ru-RU" altLang="cs-CZ" sz="2800"/>
              <a:t>мы 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жина</a:t>
            </a:r>
            <a:r>
              <a:rPr lang="ru-RU" altLang="cs-CZ" sz="2800">
                <a:solidFill>
                  <a:schemeClr val="accent2"/>
                </a:solidFill>
              </a:rPr>
              <a:t>ем</a:t>
            </a:r>
          </a:p>
          <a:p>
            <a:pPr eaLnBrk="1" hangingPunct="1"/>
            <a:r>
              <a:rPr lang="ru-RU" altLang="cs-CZ" sz="2800"/>
              <a:t>вы 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жина</a:t>
            </a:r>
            <a:r>
              <a:rPr lang="ru-RU" altLang="cs-CZ" sz="2800">
                <a:solidFill>
                  <a:schemeClr val="accent2"/>
                </a:solidFill>
              </a:rPr>
              <a:t>ете</a:t>
            </a:r>
          </a:p>
          <a:p>
            <a:pPr eaLnBrk="1" hangingPunct="1"/>
            <a:r>
              <a:rPr lang="ru-RU" altLang="cs-CZ" sz="2800"/>
              <a:t>они 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жина</a:t>
            </a:r>
            <a:r>
              <a:rPr lang="ru-RU" altLang="cs-CZ" sz="2800">
                <a:solidFill>
                  <a:schemeClr val="accent2"/>
                </a:solidFill>
              </a:rPr>
              <a:t>ют</a:t>
            </a:r>
            <a:endParaRPr lang="en-US" altLang="cs-CZ" sz="2800">
              <a:solidFill>
                <a:schemeClr val="accent2"/>
              </a:solidFill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A8894789-9B52-4F9B-9C9C-D47C149FB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295400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3600" u="sng">
                <a:solidFill>
                  <a:srgbClr val="FF0000"/>
                </a:solidFill>
              </a:rPr>
              <a:t>у</a:t>
            </a:r>
            <a:r>
              <a:rPr lang="ru-RU" altLang="cs-CZ" sz="3600" u="sng"/>
              <a:t>жинать</a:t>
            </a:r>
            <a:endParaRPr lang="en-US" altLang="cs-CZ" sz="3600" u="sng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9102E537-D9E9-4E95-B589-0CF6D3DF0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2954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3600">
                <a:solidFill>
                  <a:srgbClr val="FF0000"/>
                </a:solidFill>
              </a:rPr>
              <a:t>у</a:t>
            </a:r>
            <a:r>
              <a:rPr lang="ru-RU" altLang="cs-CZ" sz="3600"/>
              <a:t>жин</a:t>
            </a:r>
            <a:endParaRPr lang="en-US" altLang="cs-CZ" sz="3600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DABACC8C-E084-4CE1-989D-9DB4ED1A7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676400"/>
            <a:ext cx="9906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3" name="Text Box 105">
            <a:extLst>
              <a:ext uri="{FF2B5EF4-FFF2-40B4-BE49-F238E27FC236}">
                <a16:creationId xmlns:a16="http://schemas.microsoft.com/office/drawing/2014/main" id="{52AD919F-305F-47D6-99E1-50FF29C9639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3285332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2420E-DF82-4BA7-B6DC-82E8842B3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" y="637156"/>
            <a:ext cx="11301984" cy="706222"/>
          </a:xfrm>
        </p:spPr>
        <p:txBody>
          <a:bodyPr/>
          <a:lstStyle/>
          <a:p>
            <a:r>
              <a:rPr lang="en-GB" dirty="0"/>
              <a:t>The Expression: At What time?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9AFAEE-6C37-4B6D-8577-A46275946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33" y="1617133"/>
            <a:ext cx="11293200" cy="3623733"/>
          </a:xfrm>
        </p:spPr>
        <p:txBody>
          <a:bodyPr/>
          <a:lstStyle/>
          <a:p>
            <a:r>
              <a:rPr lang="ru-RU" b="1" dirty="0"/>
              <a:t>Когд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b="1" dirty="0"/>
              <a:t>? </a:t>
            </a:r>
            <a:r>
              <a:rPr lang="ru-RU" dirty="0"/>
              <a:t>(</a:t>
            </a:r>
            <a:r>
              <a:rPr lang="en-GB" i="1" dirty="0"/>
              <a:t>When?</a:t>
            </a:r>
            <a:r>
              <a:rPr lang="en-GB" dirty="0"/>
              <a:t>) is a more general question than </a:t>
            </a:r>
            <a:r>
              <a:rPr lang="ru-RU" b="1" dirty="0"/>
              <a:t>Во ск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лько?</a:t>
            </a:r>
            <a:r>
              <a:rPr lang="ru-RU" dirty="0"/>
              <a:t> (</a:t>
            </a:r>
            <a:r>
              <a:rPr lang="en-GB" i="1" dirty="0"/>
              <a:t>At what time?</a:t>
            </a:r>
            <a:r>
              <a:rPr lang="en-GB" dirty="0"/>
              <a:t>). Giving the time in the answer requires the preposition </a:t>
            </a:r>
            <a:r>
              <a:rPr lang="ru-RU" b="1" dirty="0">
                <a:highlight>
                  <a:srgbClr val="800000"/>
                </a:highlight>
              </a:rPr>
              <a:t>в</a:t>
            </a:r>
            <a:r>
              <a:rPr lang="ru-RU" dirty="0"/>
              <a:t>, </a:t>
            </a:r>
            <a:r>
              <a:rPr lang="en-GB" dirty="0"/>
              <a:t>followed by a specific time. </a:t>
            </a:r>
          </a:p>
          <a:p>
            <a:pPr marL="1944" indent="0">
              <a:buNone/>
            </a:pPr>
            <a:r>
              <a:rPr lang="ru-RU" b="1" dirty="0"/>
              <a:t>Во ск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лько </a:t>
            </a:r>
            <a:r>
              <a:rPr lang="ru-RU" dirty="0"/>
              <a:t>ты з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dirty="0"/>
              <a:t>втракаешь? 	Я з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dirty="0"/>
              <a:t>втракаю в в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dirty="0"/>
              <a:t>семь час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dirty="0"/>
              <a:t>в.</a:t>
            </a:r>
          </a:p>
          <a:p>
            <a:pPr marL="1944" indent="0">
              <a:buNone/>
            </a:pPr>
            <a:r>
              <a:rPr lang="ru-RU" b="1" dirty="0"/>
              <a:t>Когд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b="1" dirty="0"/>
              <a:t> </a:t>
            </a:r>
            <a:r>
              <a:rPr lang="ru-RU" dirty="0"/>
              <a:t>ты об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dirty="0"/>
              <a:t>даешь?			Я об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dirty="0"/>
              <a:t>даю в два тр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dirty="0"/>
              <a:t>дцать.</a:t>
            </a:r>
          </a:p>
          <a:p>
            <a:r>
              <a:rPr lang="en-GB" dirty="0"/>
              <a:t>The negative answer to </a:t>
            </a:r>
            <a:r>
              <a:rPr lang="en-GB" dirty="0">
                <a:solidFill>
                  <a:schemeClr val="tx1">
                    <a:alpha val="55000"/>
                  </a:schemeClr>
                </a:solidFill>
              </a:rPr>
              <a:t>the</a:t>
            </a:r>
            <a:r>
              <a:rPr lang="en-GB" dirty="0"/>
              <a:t> question </a:t>
            </a:r>
            <a:r>
              <a:rPr lang="ru-RU" b="1" dirty="0"/>
              <a:t>Когд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b="1" dirty="0"/>
              <a:t>? </a:t>
            </a:r>
            <a:r>
              <a:rPr lang="en-GB" dirty="0"/>
              <a:t>is </a:t>
            </a:r>
            <a:r>
              <a:rPr lang="ru-RU" b="1" dirty="0"/>
              <a:t>никогд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а </a:t>
            </a:r>
            <a:r>
              <a:rPr lang="en-GB" dirty="0">
                <a:solidFill>
                  <a:schemeClr val="tx2"/>
                </a:solidFill>
              </a:rPr>
              <a:t>(never). Remember that the Russian language uses the </a:t>
            </a:r>
            <a:r>
              <a:rPr lang="en-GB" b="1" dirty="0">
                <a:solidFill>
                  <a:schemeClr val="tx2"/>
                </a:solidFill>
              </a:rPr>
              <a:t>double negative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pPr marL="1944" indent="0">
              <a:buNone/>
            </a:pPr>
            <a:r>
              <a:rPr lang="ru-RU" b="1" dirty="0"/>
              <a:t>Когд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en-GB" b="1" dirty="0">
                <a:solidFill>
                  <a:srgbClr val="FFFF00">
                    <a:alpha val="55000"/>
                  </a:srgbClr>
                </a:solidFill>
              </a:rPr>
              <a:t> </a:t>
            </a:r>
            <a:r>
              <a:rPr lang="ru-RU" dirty="0"/>
              <a:t>вы 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у</a:t>
            </a:r>
            <a:r>
              <a:rPr lang="ru-RU" dirty="0"/>
              <a:t>жинаете?			Мы </a:t>
            </a:r>
            <a:r>
              <a:rPr lang="ru-RU" dirty="0">
                <a:highlight>
                  <a:srgbClr val="800000"/>
                </a:highlight>
              </a:rPr>
              <a:t>никогд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  <a:highlight>
                  <a:srgbClr val="800000"/>
                </a:highlight>
              </a:rPr>
              <a:t>а</a:t>
            </a:r>
            <a:r>
              <a:rPr lang="ru-RU" dirty="0">
                <a:highlight>
                  <a:srgbClr val="800000"/>
                </a:highlight>
              </a:rPr>
              <a:t> н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  <a:highlight>
                  <a:srgbClr val="800000"/>
                </a:highlight>
              </a:rPr>
              <a:t>е</a:t>
            </a:r>
            <a:r>
              <a:rPr lang="ru-RU" dirty="0">
                <a:highlight>
                  <a:srgbClr val="800000"/>
                </a:highlight>
              </a:rPr>
              <a:t> </a:t>
            </a:r>
            <a:r>
              <a:rPr lang="ru-RU" dirty="0"/>
              <a:t>ужинаем.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890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4196C932-C859-4644-8282-E1404EE1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45409D19-6E40-41CC-8B38-529FFC7E5430}" type="slidenum">
              <a:rPr lang="en-US" altLang="cs-CZ" smtClean="0"/>
              <a:pPr eaLnBrk="1" hangingPunct="1"/>
              <a:t>12</a:t>
            </a:fld>
            <a:endParaRPr lang="en-US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178CC9B-E67E-4F63-BA3E-6FBE020483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793045"/>
            <a:ext cx="6477000" cy="1015663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/>
            <a:r>
              <a:rPr lang="ru-RU" altLang="cs-CZ" dirty="0">
                <a:solidFill>
                  <a:schemeClr val="accent2"/>
                </a:solidFill>
              </a:rPr>
              <a:t>Во ск</a:t>
            </a:r>
            <a:r>
              <a:rPr lang="ru-RU" altLang="cs-CZ" dirty="0">
                <a:solidFill>
                  <a:srgbClr val="FF0000"/>
                </a:solidFill>
              </a:rPr>
              <a:t>о</a:t>
            </a:r>
            <a:r>
              <a:rPr lang="ru-RU" altLang="cs-CZ" dirty="0">
                <a:solidFill>
                  <a:schemeClr val="accent2"/>
                </a:solidFill>
              </a:rPr>
              <a:t>лько </a:t>
            </a:r>
            <a:r>
              <a:rPr lang="ru-RU" altLang="cs-CZ" dirty="0"/>
              <a:t>вы з</a:t>
            </a:r>
            <a:r>
              <a:rPr lang="ru-RU" altLang="cs-CZ" dirty="0">
                <a:solidFill>
                  <a:srgbClr val="FF0000"/>
                </a:solidFill>
              </a:rPr>
              <a:t>а</a:t>
            </a:r>
            <a:r>
              <a:rPr lang="ru-RU" altLang="cs-CZ" dirty="0"/>
              <a:t>втракаете?</a:t>
            </a:r>
            <a:br>
              <a:rPr lang="ru-RU" altLang="cs-CZ" dirty="0"/>
            </a:br>
            <a:r>
              <a:rPr lang="ru-RU" altLang="cs-CZ" dirty="0"/>
              <a:t>Я з</a:t>
            </a:r>
            <a:r>
              <a:rPr lang="ru-RU" altLang="cs-CZ" dirty="0">
                <a:solidFill>
                  <a:srgbClr val="FF0000"/>
                </a:solidFill>
              </a:rPr>
              <a:t>а</a:t>
            </a:r>
            <a:r>
              <a:rPr lang="ru-RU" altLang="cs-CZ" dirty="0"/>
              <a:t>втракаю </a:t>
            </a:r>
            <a:r>
              <a:rPr lang="ru-RU" altLang="cs-CZ" dirty="0">
                <a:solidFill>
                  <a:schemeClr val="accent2"/>
                </a:solidFill>
              </a:rPr>
              <a:t>в</a:t>
            </a:r>
            <a:r>
              <a:rPr lang="ru-RU" altLang="cs-CZ" dirty="0"/>
              <a:t> 7 час</a:t>
            </a:r>
            <a:r>
              <a:rPr lang="ru-RU" altLang="cs-CZ" dirty="0">
                <a:solidFill>
                  <a:srgbClr val="FF0000"/>
                </a:solidFill>
              </a:rPr>
              <a:t>о</a:t>
            </a:r>
            <a:r>
              <a:rPr lang="ru-RU" altLang="cs-CZ" dirty="0"/>
              <a:t>в.</a:t>
            </a:r>
            <a:endParaRPr lang="en-US" altLang="cs-CZ" dirty="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F7DD0CD9-EA67-4D45-BA63-4508C667A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86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16BDEF84-766B-437C-A0D7-9D4CB103F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105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/>
              <a:t>В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ша </a:t>
            </a:r>
            <a:r>
              <a:rPr lang="en-US" altLang="cs-CZ"/>
              <a:t> </a:t>
            </a:r>
            <a:r>
              <a:rPr lang="ru-RU" altLang="cs-CZ"/>
              <a:t>семь</a:t>
            </a:r>
            <a:r>
              <a:rPr lang="ru-RU" altLang="cs-CZ">
                <a:solidFill>
                  <a:srgbClr val="FF0000"/>
                </a:solidFill>
              </a:rPr>
              <a:t>я</a:t>
            </a:r>
            <a:r>
              <a:rPr lang="ru-RU" altLang="cs-CZ"/>
              <a:t> </a:t>
            </a:r>
            <a:r>
              <a:rPr lang="en-US" altLang="cs-CZ"/>
              <a:t> </a:t>
            </a:r>
            <a:r>
              <a:rPr lang="ru-RU" altLang="cs-CZ">
                <a:solidFill>
                  <a:srgbClr val="FF0000"/>
                </a:solidFill>
              </a:rPr>
              <a:t>у</a:t>
            </a:r>
            <a:r>
              <a:rPr lang="ru-RU" altLang="cs-CZ"/>
              <a:t>жинает</a:t>
            </a:r>
            <a:r>
              <a:rPr lang="en-US" altLang="cs-CZ"/>
              <a:t> </a:t>
            </a:r>
            <a:r>
              <a:rPr lang="ru-RU" altLang="cs-CZ"/>
              <a:t> </a:t>
            </a:r>
            <a:r>
              <a:rPr lang="ru-RU" altLang="cs-CZ">
                <a:solidFill>
                  <a:schemeClr val="accent2"/>
                </a:solidFill>
              </a:rPr>
              <a:t>вм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>
                <a:solidFill>
                  <a:schemeClr val="accent2"/>
                </a:solidFill>
              </a:rPr>
              <a:t>сте</a:t>
            </a:r>
            <a:r>
              <a:rPr lang="ru-RU" altLang="cs-CZ"/>
              <a:t>?</a:t>
            </a:r>
            <a:endParaRPr lang="en-US" altLang="cs-CZ"/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32E5C39D-32F4-46AA-988D-65EFF7606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040063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dirty="0"/>
              <a:t>Вы </a:t>
            </a:r>
            <a:r>
              <a:rPr lang="en-US" altLang="cs-CZ" dirty="0"/>
              <a:t> </a:t>
            </a:r>
            <a:r>
              <a:rPr lang="ru-RU" altLang="cs-CZ" dirty="0"/>
              <a:t>з</a:t>
            </a:r>
            <a:r>
              <a:rPr lang="ru-RU" altLang="cs-CZ" dirty="0">
                <a:solidFill>
                  <a:srgbClr val="FF0000"/>
                </a:solidFill>
              </a:rPr>
              <a:t>а</a:t>
            </a:r>
            <a:r>
              <a:rPr lang="ru-RU" altLang="cs-CZ" dirty="0"/>
              <a:t>втракаете </a:t>
            </a:r>
            <a:r>
              <a:rPr lang="en-US" altLang="cs-CZ" dirty="0"/>
              <a:t> </a:t>
            </a:r>
            <a:r>
              <a:rPr lang="ru-RU" altLang="cs-CZ" dirty="0">
                <a:solidFill>
                  <a:schemeClr val="accent2"/>
                </a:solidFill>
              </a:rPr>
              <a:t>б</a:t>
            </a:r>
            <a:r>
              <a:rPr lang="ru-RU" altLang="cs-CZ" dirty="0">
                <a:solidFill>
                  <a:srgbClr val="FF0000"/>
                </a:solidFill>
              </a:rPr>
              <a:t>ы</a:t>
            </a:r>
            <a:r>
              <a:rPr lang="ru-RU" altLang="cs-CZ" dirty="0">
                <a:solidFill>
                  <a:schemeClr val="accent2"/>
                </a:solidFill>
              </a:rPr>
              <a:t>стро</a:t>
            </a:r>
            <a:r>
              <a:rPr lang="ru-RU" altLang="cs-CZ" dirty="0"/>
              <a:t> </a:t>
            </a:r>
            <a:r>
              <a:rPr lang="en-US" altLang="cs-CZ" dirty="0"/>
              <a:t> </a:t>
            </a:r>
            <a:r>
              <a:rPr lang="ru-RU" altLang="cs-CZ" dirty="0"/>
              <a:t>или </a:t>
            </a:r>
            <a:r>
              <a:rPr lang="en-US" altLang="cs-CZ" dirty="0"/>
              <a:t> </a:t>
            </a:r>
            <a:r>
              <a:rPr lang="ru-RU" altLang="cs-CZ" dirty="0">
                <a:solidFill>
                  <a:schemeClr val="accent2"/>
                </a:solidFill>
              </a:rPr>
              <a:t>м</a:t>
            </a:r>
            <a:r>
              <a:rPr lang="ru-RU" altLang="cs-CZ" dirty="0">
                <a:solidFill>
                  <a:srgbClr val="FF0000"/>
                </a:solidFill>
              </a:rPr>
              <a:t>е</a:t>
            </a:r>
            <a:r>
              <a:rPr lang="ru-RU" altLang="cs-CZ" dirty="0">
                <a:solidFill>
                  <a:schemeClr val="accent2"/>
                </a:solidFill>
              </a:rPr>
              <a:t>дленно</a:t>
            </a:r>
            <a:r>
              <a:rPr lang="ru-RU" altLang="cs-CZ" dirty="0"/>
              <a:t>?</a:t>
            </a:r>
            <a:endParaRPr lang="en-US" altLang="cs-CZ" dirty="0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9B0A4131-93AB-46B2-964C-F181AB354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802064"/>
            <a:ext cx="5410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dirty="0"/>
              <a:t>Во </a:t>
            </a:r>
            <a:r>
              <a:rPr lang="en-US" altLang="cs-CZ" dirty="0"/>
              <a:t> </a:t>
            </a:r>
            <a:r>
              <a:rPr lang="ru-RU" altLang="cs-CZ" dirty="0"/>
              <a:t>ск</a:t>
            </a:r>
            <a:r>
              <a:rPr lang="ru-RU" altLang="cs-CZ" dirty="0">
                <a:solidFill>
                  <a:srgbClr val="FF0000"/>
                </a:solidFill>
              </a:rPr>
              <a:t>о</a:t>
            </a:r>
            <a:r>
              <a:rPr lang="ru-RU" altLang="cs-CZ" dirty="0"/>
              <a:t>лько </a:t>
            </a:r>
            <a:r>
              <a:rPr lang="en-US" altLang="cs-CZ" dirty="0"/>
              <a:t> </a:t>
            </a:r>
            <a:r>
              <a:rPr lang="ru-RU" altLang="cs-CZ" dirty="0"/>
              <a:t>вы ... 	об</a:t>
            </a:r>
            <a:r>
              <a:rPr lang="ru-RU" altLang="cs-CZ" dirty="0">
                <a:solidFill>
                  <a:srgbClr val="FF0000"/>
                </a:solidFill>
              </a:rPr>
              <a:t>е</a:t>
            </a:r>
            <a:r>
              <a:rPr lang="ru-RU" altLang="cs-CZ" dirty="0"/>
              <a:t>даете?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 dirty="0"/>
              <a:t>			</a:t>
            </a:r>
            <a:r>
              <a:rPr lang="ru-RU" altLang="cs-CZ" dirty="0">
                <a:solidFill>
                  <a:srgbClr val="FF0000"/>
                </a:solidFill>
              </a:rPr>
              <a:t>у</a:t>
            </a:r>
            <a:r>
              <a:rPr lang="ru-RU" altLang="cs-CZ" dirty="0"/>
              <a:t>жинаете?</a:t>
            </a:r>
            <a:endParaRPr lang="en-US" altLang="cs-CZ" dirty="0"/>
          </a:p>
        </p:txBody>
      </p:sp>
      <p:sp>
        <p:nvSpPr>
          <p:cNvPr id="15368" name="Text Box 105">
            <a:extLst>
              <a:ext uri="{FF2B5EF4-FFF2-40B4-BE49-F238E27FC236}">
                <a16:creationId xmlns:a16="http://schemas.microsoft.com/office/drawing/2014/main" id="{EB7DBF4B-BCC4-4D56-8E82-75AD104C9A8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5519" y="3283744"/>
            <a:ext cx="3886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F4D69-2936-4CED-905F-B0EEE9E2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778519"/>
          </a:xfrm>
        </p:spPr>
        <p:txBody>
          <a:bodyPr>
            <a:normAutofit/>
          </a:bodyPr>
          <a:lstStyle/>
          <a:p>
            <a:r>
              <a:rPr lang="en-GB" sz="5400" dirty="0"/>
              <a:t>Additional 1</a:t>
            </a:r>
            <a:endParaRPr lang="cs-CZ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4B074-8B58-4673-AFD4-5A964061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167319"/>
            <a:ext cx="11293200" cy="4976885"/>
          </a:xfrm>
        </p:spPr>
        <p:txBody>
          <a:bodyPr>
            <a:no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in the negative by giving the clock time of one hour less.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четыре часа?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4" indent="0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Нет, сейчас три часа.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три часа?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четыре часа?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два часа?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шесть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пять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двенадцать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89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F4D69-2936-4CED-905F-B0EEE9E2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778519"/>
          </a:xfrm>
        </p:spPr>
        <p:txBody>
          <a:bodyPr>
            <a:normAutofit/>
          </a:bodyPr>
          <a:lstStyle/>
          <a:p>
            <a:r>
              <a:rPr lang="en-GB" sz="5400" dirty="0"/>
              <a:t>Additional 2</a:t>
            </a:r>
            <a:endParaRPr lang="cs-CZ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4B074-8B58-4673-AFD4-5A964061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4354315"/>
          </a:xfrm>
        </p:spPr>
        <p:txBody>
          <a:bodyPr>
            <a:normAutofit lnSpcReduction="10000"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the questions in the negative, saying that the person eats one hour later.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Нина завтракает в девять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Ира и Нина обедают в час?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 завтракаешь в девять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Саша обедает в два часа?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ужинаете в пять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 обедаешь в двенадцать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завтракаете в семь часов?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53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F4D69-2936-4CED-905F-B0EEE9E2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778519"/>
          </a:xfrm>
        </p:spPr>
        <p:txBody>
          <a:bodyPr>
            <a:normAutofit/>
          </a:bodyPr>
          <a:lstStyle/>
          <a:p>
            <a:r>
              <a:rPr lang="en-GB" sz="5400" dirty="0"/>
              <a:t>Additional 3</a:t>
            </a:r>
            <a:endParaRPr lang="cs-CZ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4B074-8B58-4673-AFD4-5A964061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570136"/>
            <a:ext cx="11293200" cy="4899064"/>
          </a:xfrm>
        </p:spPr>
        <p:txBody>
          <a:bodyPr>
            <a:no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you ask at what time the people eat.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4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Дима завтракает в восемь часов.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4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сколько он завтракает?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обедаю в два часа.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ужинаем в семь часов.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обедаем в час.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Лиза и Алла обедают в три часа.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завтракаем в шесть часов.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завтракаю в семь часов.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65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>
            <a:extLst>
              <a:ext uri="{FF2B5EF4-FFF2-40B4-BE49-F238E27FC236}">
                <a16:creationId xmlns:a16="http://schemas.microsoft.com/office/drawing/2014/main" id="{E52D9246-BE76-4BFF-BA2C-52F633F62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838200"/>
          </a:xfrm>
          <a:prstGeom prst="rect">
            <a:avLst/>
          </a:prstGeom>
          <a:solidFill>
            <a:srgbClr val="333399"/>
          </a:solidFill>
          <a:ln w="6350" algn="ctr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147" name="Slide Number Placeholder 3">
            <a:extLst>
              <a:ext uri="{FF2B5EF4-FFF2-40B4-BE49-F238E27FC236}">
                <a16:creationId xmlns:a16="http://schemas.microsoft.com/office/drawing/2014/main" id="{9497AF11-2F16-4184-91B6-9F620EE00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3FC33C-7433-4FBB-BCD3-833F2C3CDC13}" type="slidenum">
              <a:rPr lang="en-US" altLang="cs-CZ" sz="1400"/>
              <a:pPr eaLnBrk="1" hangingPunct="1"/>
              <a:t>2</a:t>
            </a:fld>
            <a:endParaRPr lang="en-US" altLang="cs-CZ" sz="1400"/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3936275A-425B-4766-BD50-85340F434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20650"/>
            <a:ext cx="906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3600">
                <a:solidFill>
                  <a:schemeClr val="bg1"/>
                </a:solidFill>
              </a:rPr>
              <a:t>  Telling Time</a:t>
            </a:r>
          </a:p>
        </p:txBody>
      </p:sp>
      <p:pic>
        <p:nvPicPr>
          <p:cNvPr id="6149" name="Picture 4" descr="kremlyovskie kuranty mw 2">
            <a:extLst>
              <a:ext uri="{FF2B5EF4-FFF2-40B4-BE49-F238E27FC236}">
                <a16:creationId xmlns:a16="http://schemas.microsoft.com/office/drawing/2014/main" id="{450A34BF-8DCC-4663-9E61-22C6F4BC9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838200"/>
            <a:ext cx="40386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Box 7">
            <a:extLst>
              <a:ext uri="{FF2B5EF4-FFF2-40B4-BE49-F238E27FC236}">
                <a16:creationId xmlns:a16="http://schemas.microsoft.com/office/drawing/2014/main" id="{262C8943-991E-490D-85E8-BDE4A18AF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302" y="4267201"/>
            <a:ext cx="45184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800" dirty="0"/>
              <a:t>Моск</a:t>
            </a:r>
            <a:r>
              <a:rPr lang="ru-RU" altLang="cs-CZ" sz="2800" dirty="0">
                <a:solidFill>
                  <a:srgbClr val="FF0000"/>
                </a:solidFill>
              </a:rPr>
              <a:t>о</a:t>
            </a:r>
            <a:r>
              <a:rPr lang="ru-RU" altLang="cs-CZ" sz="2800" dirty="0"/>
              <a:t>вское вр</a:t>
            </a:r>
            <a:r>
              <a:rPr lang="ru-RU" altLang="cs-CZ" sz="2800" dirty="0">
                <a:solidFill>
                  <a:srgbClr val="FF0000"/>
                </a:solidFill>
              </a:rPr>
              <a:t>е</a:t>
            </a:r>
            <a:r>
              <a:rPr lang="ru-RU" altLang="cs-CZ" sz="2800" dirty="0"/>
              <a:t>мя – восемн</a:t>
            </a:r>
            <a:r>
              <a:rPr lang="ru-RU" altLang="cs-CZ" sz="2800" dirty="0">
                <a:solidFill>
                  <a:srgbClr val="FF0000"/>
                </a:solidFill>
              </a:rPr>
              <a:t>а</a:t>
            </a:r>
            <a:r>
              <a:rPr lang="ru-RU" altLang="cs-CZ" sz="2800" dirty="0"/>
              <a:t>дцать час</a:t>
            </a:r>
            <a:r>
              <a:rPr lang="ru-RU" altLang="cs-CZ" sz="2800" dirty="0">
                <a:solidFill>
                  <a:srgbClr val="FF0000"/>
                </a:solidFill>
              </a:rPr>
              <a:t>о</a:t>
            </a:r>
            <a:r>
              <a:rPr lang="ru-RU" altLang="cs-CZ" sz="2800" dirty="0"/>
              <a:t>в.</a:t>
            </a:r>
            <a:endParaRPr lang="en-US" altLang="cs-CZ" sz="2800" dirty="0"/>
          </a:p>
        </p:txBody>
      </p:sp>
      <p:sp>
        <p:nvSpPr>
          <p:cNvPr id="6151" name="Text Box 105">
            <a:extLst>
              <a:ext uri="{FF2B5EF4-FFF2-40B4-BE49-F238E27FC236}">
                <a16:creationId xmlns:a16="http://schemas.microsoft.com/office/drawing/2014/main" id="{F5F7931A-E27D-4D28-8EE0-E1EEB13D1CA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3285332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7B719AA5-488B-4128-9019-1105F124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45409D19-6E40-41CC-8B38-529FFC7E5430}" type="slidenum">
              <a:rPr lang="en-US" altLang="cs-CZ" smtClean="0"/>
              <a:pPr/>
              <a:t>3</a:t>
            </a:fld>
            <a:endParaRPr lang="en-US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C360137-2029-4828-BBAB-A6A9EB473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cs-CZ" sz="3600">
                <a:solidFill>
                  <a:schemeClr val="accent2"/>
                </a:solidFill>
              </a:rPr>
              <a:t>Кот</a:t>
            </a:r>
            <a:r>
              <a:rPr lang="ru-RU" altLang="cs-CZ" sz="3600">
                <a:solidFill>
                  <a:srgbClr val="FF0000"/>
                </a:solidFill>
              </a:rPr>
              <a:t>о</a:t>
            </a:r>
            <a:r>
              <a:rPr lang="ru-RU" altLang="cs-CZ" sz="3600">
                <a:solidFill>
                  <a:schemeClr val="accent2"/>
                </a:solidFill>
              </a:rPr>
              <a:t>рый час?</a:t>
            </a:r>
            <a:br>
              <a:rPr lang="ru-RU" altLang="cs-CZ" sz="3600">
                <a:solidFill>
                  <a:schemeClr val="accent2"/>
                </a:solidFill>
              </a:rPr>
            </a:br>
            <a:r>
              <a:rPr lang="ru-RU" altLang="cs-CZ" sz="3600">
                <a:solidFill>
                  <a:schemeClr val="accent2"/>
                </a:solidFill>
              </a:rPr>
              <a:t>Ск</a:t>
            </a:r>
            <a:r>
              <a:rPr lang="ru-RU" altLang="cs-CZ" sz="3600">
                <a:solidFill>
                  <a:srgbClr val="FF0000"/>
                </a:solidFill>
              </a:rPr>
              <a:t>о</a:t>
            </a:r>
            <a:r>
              <a:rPr lang="ru-RU" altLang="cs-CZ" sz="3600">
                <a:solidFill>
                  <a:schemeClr val="accent2"/>
                </a:solidFill>
              </a:rPr>
              <a:t>лько сейч</a:t>
            </a:r>
            <a:r>
              <a:rPr lang="ru-RU" altLang="cs-CZ" sz="3600">
                <a:solidFill>
                  <a:srgbClr val="FF0000"/>
                </a:solidFill>
              </a:rPr>
              <a:t>а</a:t>
            </a:r>
            <a:r>
              <a:rPr lang="ru-RU" altLang="cs-CZ" sz="3600">
                <a:solidFill>
                  <a:schemeClr val="accent2"/>
                </a:solidFill>
              </a:rPr>
              <a:t>с вр</a:t>
            </a:r>
            <a:r>
              <a:rPr lang="ru-RU" altLang="cs-CZ" sz="3600">
                <a:solidFill>
                  <a:srgbClr val="FF0000"/>
                </a:solidFill>
              </a:rPr>
              <a:t>е</a:t>
            </a:r>
            <a:r>
              <a:rPr lang="ru-RU" altLang="cs-CZ" sz="3600">
                <a:solidFill>
                  <a:schemeClr val="accent2"/>
                </a:solidFill>
              </a:rPr>
              <a:t>мени?</a:t>
            </a:r>
            <a:endParaRPr lang="en-US" altLang="cs-CZ" sz="3600">
              <a:solidFill>
                <a:schemeClr val="accent2"/>
              </a:solidFill>
            </a:endParaRPr>
          </a:p>
        </p:txBody>
      </p:sp>
      <p:sp>
        <p:nvSpPr>
          <p:cNvPr id="7172" name="Text Box 5">
            <a:extLst>
              <a:ext uri="{FF2B5EF4-FFF2-40B4-BE49-F238E27FC236}">
                <a16:creationId xmlns:a16="http://schemas.microsoft.com/office/drawing/2014/main" id="{C2B5338B-C9A7-463F-B0B2-310996F13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338" y="4041776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2800" dirty="0"/>
              <a:t>час.</a:t>
            </a:r>
            <a:endParaRPr lang="en-US" altLang="cs-CZ" sz="2800" dirty="0"/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46601156-A8E0-4EEB-A959-7EB9A0BAB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463" y="4030663"/>
            <a:ext cx="220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2800"/>
              <a:t>три час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.</a:t>
            </a:r>
            <a:endParaRPr lang="en-US" altLang="cs-CZ" sz="2800"/>
          </a:p>
        </p:txBody>
      </p:sp>
      <p:sp>
        <p:nvSpPr>
          <p:cNvPr id="7174" name="Text Box 8">
            <a:extLst>
              <a:ext uri="{FF2B5EF4-FFF2-40B4-BE49-F238E27FC236}">
                <a16:creationId xmlns:a16="http://schemas.microsoft.com/office/drawing/2014/main" id="{932ABE93-7F62-4CB7-8D0C-621547196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03225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2800"/>
              <a:t>в</a:t>
            </a:r>
            <a:r>
              <a:rPr lang="ru-RU" altLang="cs-CZ" sz="2800">
                <a:solidFill>
                  <a:srgbClr val="FF0000"/>
                </a:solidFill>
              </a:rPr>
              <a:t>о</a:t>
            </a:r>
            <a:r>
              <a:rPr lang="ru-RU" altLang="cs-CZ" sz="2800"/>
              <a:t>семь час</a:t>
            </a:r>
            <a:r>
              <a:rPr lang="ru-RU" altLang="cs-CZ" sz="2800">
                <a:solidFill>
                  <a:srgbClr val="FF0000"/>
                </a:solidFill>
              </a:rPr>
              <a:t>о</a:t>
            </a:r>
            <a:r>
              <a:rPr lang="ru-RU" altLang="cs-CZ" sz="2800"/>
              <a:t>в.</a:t>
            </a:r>
            <a:endParaRPr lang="en-US" altLang="cs-CZ" sz="2800"/>
          </a:p>
        </p:txBody>
      </p:sp>
      <p:sp>
        <p:nvSpPr>
          <p:cNvPr id="7175" name="Text Box 9">
            <a:extLst>
              <a:ext uri="{FF2B5EF4-FFF2-40B4-BE49-F238E27FC236}">
                <a16:creationId xmlns:a16="http://schemas.microsoft.com/office/drawing/2014/main" id="{C094AEE7-D1DC-4454-91DB-27D7C981D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91201"/>
            <a:ext cx="373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2800"/>
              <a:t>д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вять тр</a:t>
            </a:r>
            <a:r>
              <a:rPr lang="ru-RU" altLang="cs-CZ" sz="2800">
                <a:solidFill>
                  <a:srgbClr val="FF0000"/>
                </a:solidFill>
              </a:rPr>
              <a:t>и</a:t>
            </a:r>
            <a:r>
              <a:rPr lang="ru-RU" altLang="cs-CZ" sz="2800"/>
              <a:t>дцать.</a:t>
            </a:r>
            <a:endParaRPr lang="en-US" altLang="cs-CZ" sz="2800"/>
          </a:p>
        </p:txBody>
      </p:sp>
      <p:pic>
        <p:nvPicPr>
          <p:cNvPr id="7176" name="Picture 10">
            <a:extLst>
              <a:ext uri="{FF2B5EF4-FFF2-40B4-BE49-F238E27FC236}">
                <a16:creationId xmlns:a16="http://schemas.microsoft.com/office/drawing/2014/main" id="{92AED0D3-7385-4490-A197-1A4DD7494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3162300"/>
            <a:ext cx="16176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1">
            <a:extLst>
              <a:ext uri="{FF2B5EF4-FFF2-40B4-BE49-F238E27FC236}">
                <a16:creationId xmlns:a16="http://schemas.microsoft.com/office/drawing/2014/main" id="{828058A0-3104-487E-92A6-EF0750452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264" y="3162300"/>
            <a:ext cx="13477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2">
            <a:extLst>
              <a:ext uri="{FF2B5EF4-FFF2-40B4-BE49-F238E27FC236}">
                <a16:creationId xmlns:a16="http://schemas.microsoft.com/office/drawing/2014/main" id="{9233F741-E850-4040-9ACB-2C5A0B07F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197226"/>
            <a:ext cx="15240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9" name="Group 15">
            <a:extLst>
              <a:ext uri="{FF2B5EF4-FFF2-40B4-BE49-F238E27FC236}">
                <a16:creationId xmlns:a16="http://schemas.microsoft.com/office/drawing/2014/main" id="{6415957E-6879-4F64-801B-B14BE103A8BE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5029200"/>
            <a:ext cx="1676400" cy="838200"/>
            <a:chOff x="2743200" y="2057400"/>
            <a:chExt cx="6400800" cy="3524250"/>
          </a:xfrm>
        </p:grpSpPr>
        <p:pic>
          <p:nvPicPr>
            <p:cNvPr id="7182" name="Picture 13">
              <a:extLst>
                <a:ext uri="{FF2B5EF4-FFF2-40B4-BE49-F238E27FC236}">
                  <a16:creationId xmlns:a16="http://schemas.microsoft.com/office/drawing/2014/main" id="{B4929E38-4D04-41DF-89D8-2C077DB9F3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2057400"/>
              <a:ext cx="2000250" cy="3505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3" name="Picture 14">
              <a:extLst>
                <a:ext uri="{FF2B5EF4-FFF2-40B4-BE49-F238E27FC236}">
                  <a16:creationId xmlns:a16="http://schemas.microsoft.com/office/drawing/2014/main" id="{686CB4AA-DFF0-4644-B6E6-C3ED3D4647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6300" y="2057400"/>
              <a:ext cx="4457700" cy="3524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80" name="TextBox 17">
            <a:extLst>
              <a:ext uri="{FF2B5EF4-FFF2-40B4-BE49-F238E27FC236}">
                <a16:creationId xmlns:a16="http://schemas.microsoft.com/office/drawing/2014/main" id="{35BBC1CE-5F80-40D9-A084-ECBB1965E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850" y="2224088"/>
            <a:ext cx="15467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800">
                <a:solidFill>
                  <a:schemeClr val="accent2"/>
                </a:solidFill>
              </a:rPr>
              <a:t>Сейч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>
                <a:solidFill>
                  <a:schemeClr val="accent2"/>
                </a:solidFill>
              </a:rPr>
              <a:t>с...</a:t>
            </a:r>
            <a:endParaRPr lang="en-US" altLang="cs-CZ" sz="2800">
              <a:solidFill>
                <a:schemeClr val="accent2"/>
              </a:solidFill>
            </a:endParaRPr>
          </a:p>
        </p:txBody>
      </p:sp>
      <p:sp>
        <p:nvSpPr>
          <p:cNvPr id="7181" name="Text Box 105">
            <a:extLst>
              <a:ext uri="{FF2B5EF4-FFF2-40B4-BE49-F238E27FC236}">
                <a16:creationId xmlns:a16="http://schemas.microsoft.com/office/drawing/2014/main" id="{929BCE26-605A-472B-99C6-3EA751429A9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3285332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B6C47-F357-4265-9A3A-D553598B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467234"/>
          </a:xfrm>
        </p:spPr>
        <p:txBody>
          <a:bodyPr/>
          <a:lstStyle/>
          <a:p>
            <a:r>
              <a:rPr lang="en-GB" dirty="0"/>
              <a:t>TIME EXPRESSIONS (204)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ED11AB-8C8E-4A05-9A3E-9A85811F6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272" y="1112630"/>
            <a:ext cx="11293200" cy="55252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1" dirty="0"/>
              <a:t>A. Hours</a:t>
            </a:r>
            <a:r>
              <a:rPr lang="en-GB" dirty="0"/>
              <a:t>. The word </a:t>
            </a:r>
            <a:r>
              <a:rPr lang="ru-RU" dirty="0"/>
              <a:t>сейч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dirty="0"/>
              <a:t>с</a:t>
            </a:r>
            <a:r>
              <a:rPr lang="en-GB" dirty="0"/>
              <a:t> means </a:t>
            </a:r>
            <a:r>
              <a:rPr lang="en-GB" i="1" dirty="0"/>
              <a:t>now. </a:t>
            </a:r>
            <a:r>
              <a:rPr lang="en-GB" dirty="0"/>
              <a:t>Do not confuse it with the word </a:t>
            </a:r>
            <a:r>
              <a:rPr lang="ru-RU" dirty="0"/>
              <a:t>час </a:t>
            </a:r>
            <a:r>
              <a:rPr lang="en-GB" dirty="0"/>
              <a:t>(</a:t>
            </a:r>
            <a:r>
              <a:rPr lang="en-GB" i="1" dirty="0"/>
              <a:t>hour</a:t>
            </a:r>
            <a:r>
              <a:rPr lang="en-GB" dirty="0"/>
              <a:t>). 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Э</a:t>
            </a:r>
            <a:r>
              <a:rPr lang="ru-RU" dirty="0"/>
              <a:t>то </a:t>
            </a:r>
            <a:r>
              <a:rPr lang="en-GB" dirty="0">
                <a:highlight>
                  <a:srgbClr val="800000"/>
                </a:highlight>
              </a:rPr>
              <a:t>is not used </a:t>
            </a:r>
            <a:r>
              <a:rPr lang="en-GB" dirty="0"/>
              <a:t>in these time expressions.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ru-RU" dirty="0"/>
              <a:t>Сейч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dirty="0"/>
              <a:t>с (од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dirty="0"/>
              <a:t>н) час</a:t>
            </a:r>
            <a:r>
              <a:rPr lang="en-GB" dirty="0"/>
              <a:t>. = </a:t>
            </a:r>
            <a:r>
              <a:rPr lang="en-GB" i="1" dirty="0"/>
              <a:t>Now it is one o’clock</a:t>
            </a:r>
            <a:r>
              <a:rPr lang="en-GB" dirty="0"/>
              <a:t>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en-GB" dirty="0"/>
              <a:t>There are two ways of expressing ours: by adding both the words </a:t>
            </a:r>
            <a:r>
              <a:rPr lang="en-GB" i="1" dirty="0"/>
              <a:t>hours</a:t>
            </a:r>
            <a:r>
              <a:rPr lang="en-GB" dirty="0"/>
              <a:t> and </a:t>
            </a:r>
            <a:r>
              <a:rPr lang="en-GB" i="1" dirty="0"/>
              <a:t>minutes</a:t>
            </a:r>
            <a:r>
              <a:rPr lang="en-GB" dirty="0"/>
              <a:t> to the number or by leaving them out entirely.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ru-RU" dirty="0"/>
              <a:t>Сейч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dirty="0"/>
              <a:t>с 8.30. </a:t>
            </a:r>
            <a:r>
              <a:rPr lang="en-GB" dirty="0"/>
              <a:t>(</a:t>
            </a:r>
            <a:r>
              <a:rPr lang="en-GB" i="1" dirty="0"/>
              <a:t>It is 8:30). </a:t>
            </a:r>
            <a:r>
              <a:rPr lang="en-GB" dirty="0"/>
              <a:t>You can say: </a:t>
            </a:r>
            <a:r>
              <a:rPr lang="ru-RU" b="1" dirty="0"/>
              <a:t>в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семь тр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b="1" dirty="0"/>
              <a:t>дцать / в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семь час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в тр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b="1" dirty="0"/>
              <a:t>дцать мин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у</a:t>
            </a:r>
            <a:r>
              <a:rPr lang="ru-RU" b="1" dirty="0"/>
              <a:t>т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b="1" dirty="0"/>
              <a:t>B. The nouns </a:t>
            </a:r>
            <a:r>
              <a:rPr lang="ru-RU" b="1" dirty="0"/>
              <a:t>вр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b="1" dirty="0"/>
              <a:t>мя </a:t>
            </a:r>
            <a:r>
              <a:rPr lang="en-GB" b="1" dirty="0"/>
              <a:t>and </a:t>
            </a:r>
            <a:r>
              <a:rPr lang="ru-RU" b="1" dirty="0"/>
              <a:t>час. Вр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b="1" dirty="0"/>
              <a:t>мя</a:t>
            </a:r>
            <a:r>
              <a:rPr lang="en-GB" b="1" dirty="0"/>
              <a:t> </a:t>
            </a:r>
            <a:r>
              <a:rPr lang="en-GB" dirty="0"/>
              <a:t>is a </a:t>
            </a:r>
            <a:r>
              <a:rPr lang="en-GB" i="1" dirty="0"/>
              <a:t>neuter word.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ru-RU" dirty="0"/>
              <a:t>Московск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dirty="0"/>
              <a:t>е вр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dirty="0"/>
              <a:t>мя / мо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ё</a:t>
            </a:r>
            <a:r>
              <a:rPr lang="ru-RU" dirty="0"/>
              <a:t> вр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dirty="0"/>
              <a:t>мя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ru-RU" b="1" dirty="0"/>
              <a:t>Ск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лько сейч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а</a:t>
            </a:r>
            <a:r>
              <a:rPr lang="ru-RU" b="1" dirty="0"/>
              <a:t>с вр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е</a:t>
            </a:r>
            <a:r>
              <a:rPr lang="ru-RU" b="1" dirty="0"/>
              <a:t>мени?</a:t>
            </a:r>
            <a:r>
              <a:rPr lang="ru-RU" dirty="0"/>
              <a:t> </a:t>
            </a:r>
            <a:r>
              <a:rPr lang="en-GB" dirty="0"/>
              <a:t>is a colloquial way to inquire about time.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ru-RU" b="1" dirty="0"/>
              <a:t>Кот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о</a:t>
            </a:r>
            <a:r>
              <a:rPr lang="ru-RU" b="1" dirty="0"/>
              <a:t>рый час? </a:t>
            </a:r>
            <a:r>
              <a:rPr lang="en-GB" dirty="0"/>
              <a:t>is a more formal expression</a:t>
            </a:r>
            <a:r>
              <a:rPr lang="en-GB" b="1" dirty="0"/>
              <a:t>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en-GB" dirty="0"/>
              <a:t>The plural of </a:t>
            </a:r>
            <a:r>
              <a:rPr lang="ru-RU" b="1" dirty="0"/>
              <a:t>час</a:t>
            </a:r>
            <a:r>
              <a:rPr lang="ru-RU" dirty="0"/>
              <a:t>, </a:t>
            </a:r>
            <a:r>
              <a:rPr lang="ru-RU" b="1" dirty="0">
                <a:highlight>
                  <a:srgbClr val="800000"/>
                </a:highlight>
              </a:rPr>
              <a:t>час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  <a:highlight>
                  <a:srgbClr val="800000"/>
                </a:highlight>
              </a:rPr>
              <a:t>ы</a:t>
            </a:r>
            <a:r>
              <a:rPr lang="ru-RU" dirty="0"/>
              <a:t> </a:t>
            </a:r>
            <a:r>
              <a:rPr lang="en-GB" dirty="0"/>
              <a:t>also means </a:t>
            </a:r>
            <a:r>
              <a:rPr lang="en-GB" i="1" dirty="0"/>
              <a:t>clock</a:t>
            </a:r>
            <a:r>
              <a:rPr lang="en-GB" dirty="0"/>
              <a:t> or </a:t>
            </a:r>
            <a:r>
              <a:rPr lang="en-GB" i="1" dirty="0"/>
              <a:t>watch</a:t>
            </a:r>
            <a:r>
              <a:rPr lang="en-GB" dirty="0"/>
              <a:t>. Notice that the adjective modifying </a:t>
            </a:r>
            <a:r>
              <a:rPr lang="ru-RU" b="1" dirty="0"/>
              <a:t>час</a:t>
            </a:r>
            <a:r>
              <a:rPr lang="ru-RU" b="1" dirty="0">
                <a:solidFill>
                  <a:srgbClr val="FFFF00">
                    <a:alpha val="55000"/>
                  </a:srgbClr>
                </a:solidFill>
              </a:rPr>
              <a:t>ы</a:t>
            </a:r>
            <a:r>
              <a:rPr lang="ru-RU" dirty="0"/>
              <a:t> </a:t>
            </a:r>
            <a:r>
              <a:rPr lang="en-GB" dirty="0"/>
              <a:t>are in the plural as well.</a:t>
            </a:r>
          </a:p>
          <a:p>
            <a:pPr marL="1944" indent="0">
              <a:lnSpc>
                <a:spcPct val="100000"/>
              </a:lnSpc>
              <a:buNone/>
            </a:pPr>
            <a:r>
              <a:rPr lang="ru-RU" dirty="0"/>
              <a:t>Как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dirty="0"/>
              <a:t>е больш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dirty="0"/>
              <a:t>е час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ы</a:t>
            </a:r>
            <a:r>
              <a:rPr lang="ru-RU" dirty="0"/>
              <a:t>! </a:t>
            </a:r>
            <a:r>
              <a:rPr lang="ru-RU" i="1" dirty="0"/>
              <a:t>(</a:t>
            </a:r>
            <a:r>
              <a:rPr lang="en-GB" i="1" dirty="0"/>
              <a:t>What a big clock!</a:t>
            </a:r>
            <a:r>
              <a:rPr lang="en-GB" dirty="0"/>
              <a:t>) </a:t>
            </a:r>
            <a:r>
              <a:rPr lang="ru-RU" i="1" dirty="0"/>
              <a:t>/</a:t>
            </a:r>
            <a:r>
              <a:rPr lang="ru-RU" dirty="0"/>
              <a:t> У вас крас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и</a:t>
            </a:r>
            <a:r>
              <a:rPr lang="ru-RU" dirty="0"/>
              <a:t>вые час</a:t>
            </a:r>
            <a:r>
              <a:rPr lang="ru-RU" dirty="0">
                <a:solidFill>
                  <a:srgbClr val="FFFF00">
                    <a:alpha val="55000"/>
                  </a:srgbClr>
                </a:solidFill>
              </a:rPr>
              <a:t>ы</a:t>
            </a:r>
            <a:r>
              <a:rPr lang="ru-RU" dirty="0"/>
              <a:t>!</a:t>
            </a:r>
            <a:r>
              <a:rPr lang="en-GB" dirty="0"/>
              <a:t> (</a:t>
            </a:r>
            <a:r>
              <a:rPr lang="en-GB" i="1" dirty="0"/>
              <a:t>You have a beautiful watch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6618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77ABAA5E-E2DA-4043-A8BB-F7CA3929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45409D19-6E40-41CC-8B38-529FFC7E5430}" type="slidenum">
              <a:rPr lang="en-US" altLang="cs-CZ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pPr eaLnBrk="1" hangingPunct="1"/>
              <a:t>5</a:t>
            </a:fld>
            <a:endParaRPr lang="en-US" altLang="cs-CZ" sz="140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grpSp>
        <p:nvGrpSpPr>
          <p:cNvPr id="8195" name="Group 24">
            <a:extLst>
              <a:ext uri="{FF2B5EF4-FFF2-40B4-BE49-F238E27FC236}">
                <a16:creationId xmlns:a16="http://schemas.microsoft.com/office/drawing/2014/main" id="{E77D28AC-1B72-4964-9301-B4E044F134F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1747838"/>
            <a:ext cx="1524000" cy="4254500"/>
            <a:chOff x="768" y="922"/>
            <a:chExt cx="960" cy="2680"/>
          </a:xfrm>
        </p:grpSpPr>
        <p:sp>
          <p:nvSpPr>
            <p:cNvPr id="8213" name="Text Box 6">
              <a:extLst>
                <a:ext uri="{FF2B5EF4-FFF2-40B4-BE49-F238E27FC236}">
                  <a16:creationId xmlns:a16="http://schemas.microsoft.com/office/drawing/2014/main" id="{59F636F7-62F0-45EC-9803-13E02EAD0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922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12:45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14" name="Text Box 8">
              <a:extLst>
                <a:ext uri="{FF2B5EF4-FFF2-40B4-BE49-F238E27FC236}">
                  <a16:creationId xmlns:a16="http://schemas.microsoft.com/office/drawing/2014/main" id="{0700713B-9AC7-47FE-A1B0-57B23ECF42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402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2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15" name="Text Box 10">
              <a:extLst>
                <a:ext uri="{FF2B5EF4-FFF2-40B4-BE49-F238E27FC236}">
                  <a16:creationId xmlns:a16="http://schemas.microsoft.com/office/drawing/2014/main" id="{A9AB1019-6F3F-41E8-8B1E-CF014F5EF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93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3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  <p:sp>
          <p:nvSpPr>
            <p:cNvPr id="8216" name="Text Box 11">
              <a:extLst>
                <a:ext uri="{FF2B5EF4-FFF2-40B4-BE49-F238E27FC236}">
                  <a16:creationId xmlns:a16="http://schemas.microsoft.com/office/drawing/2014/main" id="{63CCBF15-7DA3-4F92-AA2E-C91A0D712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41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11:30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17" name="Text Box 12">
              <a:extLst>
                <a:ext uri="{FF2B5EF4-FFF2-40B4-BE49-F238E27FC236}">
                  <a16:creationId xmlns:a16="http://schemas.microsoft.com/office/drawing/2014/main" id="{3C83DB4D-8137-4B06-A1F1-704581F30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885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10:25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  <p:sp>
          <p:nvSpPr>
            <p:cNvPr id="8218" name="Text Box 13">
              <a:extLst>
                <a:ext uri="{FF2B5EF4-FFF2-40B4-BE49-F238E27FC236}">
                  <a16:creationId xmlns:a16="http://schemas.microsoft.com/office/drawing/2014/main" id="{50FBBDCD-DD84-41EE-9BB9-48779E1FD9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365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4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:45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</p:grpSp>
      <p:grpSp>
        <p:nvGrpSpPr>
          <p:cNvPr id="8196" name="Group 25">
            <a:extLst>
              <a:ext uri="{FF2B5EF4-FFF2-40B4-BE49-F238E27FC236}">
                <a16:creationId xmlns:a16="http://schemas.microsoft.com/office/drawing/2014/main" id="{34DC03AF-D68B-4250-8A33-A2F5B26406D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1747838"/>
            <a:ext cx="1524000" cy="4271962"/>
            <a:chOff x="2088" y="906"/>
            <a:chExt cx="960" cy="2691"/>
          </a:xfrm>
        </p:grpSpPr>
        <p:sp>
          <p:nvSpPr>
            <p:cNvPr id="8207" name="Text Box 7">
              <a:extLst>
                <a:ext uri="{FF2B5EF4-FFF2-40B4-BE49-F238E27FC236}">
                  <a16:creationId xmlns:a16="http://schemas.microsoft.com/office/drawing/2014/main" id="{4C871662-9FA7-4FA6-9117-2B9718029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906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7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08" name="Text Box 9">
              <a:extLst>
                <a:ext uri="{FF2B5EF4-FFF2-40B4-BE49-F238E27FC236}">
                  <a16:creationId xmlns:a16="http://schemas.microsoft.com/office/drawing/2014/main" id="{B011BD65-81F4-4FC9-A632-6CB0BF4C1C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1386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8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09" name="Text Box 14">
              <a:extLst>
                <a:ext uri="{FF2B5EF4-FFF2-40B4-BE49-F238E27FC236}">
                  <a16:creationId xmlns:a16="http://schemas.microsoft.com/office/drawing/2014/main" id="{DAAC4999-BFFF-427E-8AAF-C184CC8EE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1914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10" name="Text Box 15">
              <a:extLst>
                <a:ext uri="{FF2B5EF4-FFF2-40B4-BE49-F238E27FC236}">
                  <a16:creationId xmlns:a16="http://schemas.microsoft.com/office/drawing/2014/main" id="{B433E290-334C-419E-BFE3-462E66C2EA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240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11" name="Text Box 16">
              <a:extLst>
                <a:ext uri="{FF2B5EF4-FFF2-40B4-BE49-F238E27FC236}">
                  <a16:creationId xmlns:a16="http://schemas.microsoft.com/office/drawing/2014/main" id="{BB8CB0B6-766D-468C-88F6-95B3A06560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288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2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:45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  <p:sp>
          <p:nvSpPr>
            <p:cNvPr id="8212" name="Text Box 17">
              <a:extLst>
                <a:ext uri="{FF2B5EF4-FFF2-40B4-BE49-F238E27FC236}">
                  <a16:creationId xmlns:a16="http://schemas.microsoft.com/office/drawing/2014/main" id="{518FDC0C-9218-4CFB-83E4-2B618DBB12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336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7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</p:grpSp>
      <p:grpSp>
        <p:nvGrpSpPr>
          <p:cNvPr id="8197" name="Group 26">
            <a:extLst>
              <a:ext uri="{FF2B5EF4-FFF2-40B4-BE49-F238E27FC236}">
                <a16:creationId xmlns:a16="http://schemas.microsoft.com/office/drawing/2014/main" id="{3FAEC6EE-9F34-4915-9676-F27484778025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1747839"/>
            <a:ext cx="1524000" cy="4262437"/>
            <a:chOff x="3744" y="912"/>
            <a:chExt cx="960" cy="2685"/>
          </a:xfrm>
        </p:grpSpPr>
        <p:sp>
          <p:nvSpPr>
            <p:cNvPr id="8201" name="Text Box 18">
              <a:extLst>
                <a:ext uri="{FF2B5EF4-FFF2-40B4-BE49-F238E27FC236}">
                  <a16:creationId xmlns:a16="http://schemas.microsoft.com/office/drawing/2014/main" id="{C7038002-1C26-4B6C-99B8-62C95CCFA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36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2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  <p:sp>
          <p:nvSpPr>
            <p:cNvPr id="8202" name="Text Box 19">
              <a:extLst>
                <a:ext uri="{FF2B5EF4-FFF2-40B4-BE49-F238E27FC236}">
                  <a16:creationId xmlns:a16="http://schemas.microsoft.com/office/drawing/2014/main" id="{F1C49C09-10F5-41FD-B909-637C289C0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88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9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03" name="Text Box 20">
              <a:extLst>
                <a:ext uri="{FF2B5EF4-FFF2-40B4-BE49-F238E27FC236}">
                  <a16:creationId xmlns:a16="http://schemas.microsoft.com/office/drawing/2014/main" id="{3254BE03-C8D1-4DB7-AAEF-1829B571F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40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12: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2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  <p:sp>
          <p:nvSpPr>
            <p:cNvPr id="8204" name="Text Box 21">
              <a:extLst>
                <a:ext uri="{FF2B5EF4-FFF2-40B4-BE49-F238E27FC236}">
                  <a16:creationId xmlns:a16="http://schemas.microsoft.com/office/drawing/2014/main" id="{C0DD0DDD-C743-4579-AA32-7EFB10FFC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920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3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AM</a:t>
              </a:r>
            </a:p>
          </p:txBody>
        </p:sp>
        <p:sp>
          <p:nvSpPr>
            <p:cNvPr id="8205" name="Text Box 22">
              <a:extLst>
                <a:ext uri="{FF2B5EF4-FFF2-40B4-BE49-F238E27FC236}">
                  <a16:creationId xmlns:a16="http://schemas.microsoft.com/office/drawing/2014/main" id="{80CF8363-89CA-44B1-9BB9-1A49F60C4B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392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9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00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  <p:sp>
          <p:nvSpPr>
            <p:cNvPr id="8206" name="Text Box 23">
              <a:extLst>
                <a:ext uri="{FF2B5EF4-FFF2-40B4-BE49-F238E27FC236}">
                  <a16:creationId xmlns:a16="http://schemas.microsoft.com/office/drawing/2014/main" id="{4F7AA297-56AE-4AFE-AC43-A6995FC32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912"/>
              <a:ext cx="960" cy="2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6</a:t>
              </a:r>
              <a:r>
                <a:rPr lang="ru-RU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:45 </a:t>
              </a:r>
              <a:r>
                <a:rPr lang="en-US" altLang="cs-CZ" sz="18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PM</a:t>
              </a:r>
            </a:p>
          </p:txBody>
        </p:sp>
      </p:grpSp>
      <p:sp>
        <p:nvSpPr>
          <p:cNvPr id="8198" name="Text Box 24">
            <a:extLst>
              <a:ext uri="{FF2B5EF4-FFF2-40B4-BE49-F238E27FC236}">
                <a16:creationId xmlns:a16="http://schemas.microsoft.com/office/drawing/2014/main" id="{C8632943-5B51-4E26-86A5-1CB8B586A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09600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3600" dirty="0">
                <a:solidFill>
                  <a:schemeClr val="tx1">
                    <a:lumMod val="50000"/>
                  </a:schemeClr>
                </a:solidFill>
              </a:rPr>
              <a:t>Который час?</a:t>
            </a:r>
            <a:endParaRPr lang="en-US" altLang="cs-CZ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199" name="Text Box 25">
            <a:extLst>
              <a:ext uri="{FF2B5EF4-FFF2-40B4-BE49-F238E27FC236}">
                <a16:creationId xmlns:a16="http://schemas.microsoft.com/office/drawing/2014/main" id="{1BF28033-8E87-4449-ABF2-A57A0B06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852738"/>
            <a:ext cx="1066800" cy="212365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>
                <a:solidFill>
                  <a:schemeClr val="bg2">
                    <a:lumMod val="90000"/>
                    <a:lumOff val="10000"/>
                  </a:schemeClr>
                </a:solidFill>
              </a:rPr>
              <a:t>утра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>
                <a:solidFill>
                  <a:schemeClr val="bg2">
                    <a:lumMod val="90000"/>
                    <a:lumOff val="10000"/>
                  </a:schemeClr>
                </a:solidFill>
              </a:rPr>
              <a:t>дня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>
                <a:solidFill>
                  <a:schemeClr val="bg2">
                    <a:lumMod val="90000"/>
                    <a:lumOff val="10000"/>
                  </a:schemeClr>
                </a:solidFill>
              </a:rPr>
              <a:t>вечера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>
                <a:solidFill>
                  <a:schemeClr val="bg2">
                    <a:lumMod val="90000"/>
                    <a:lumOff val="10000"/>
                  </a:schemeClr>
                </a:solidFill>
              </a:rPr>
              <a:t>ночи</a:t>
            </a:r>
            <a:endParaRPr lang="en-US" altLang="cs-CZ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200" name="Text Box 105">
            <a:extLst>
              <a:ext uri="{FF2B5EF4-FFF2-40B4-BE49-F238E27FC236}">
                <a16:creationId xmlns:a16="http://schemas.microsoft.com/office/drawing/2014/main" id="{DA47465C-0B9A-4366-A306-57D438809BF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5519" y="3283744"/>
            <a:ext cx="3886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chemeClr val="bg2">
                    <a:lumMod val="90000"/>
                    <a:lumOff val="10000"/>
                  </a:schemeClr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19182DE8-FB13-4217-BC36-689A5D16E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45409D19-6E40-41CC-8B38-529FFC7E5430}" type="slidenum">
              <a:rPr lang="en-US" altLang="cs-CZ" smtClean="0"/>
              <a:pPr eaLnBrk="1" hangingPunct="1"/>
              <a:t>6</a:t>
            </a:fld>
            <a:endParaRPr lang="en-US" altLang="cs-CZ" sz="1400"/>
          </a:p>
        </p:txBody>
      </p:sp>
      <p:pic>
        <p:nvPicPr>
          <p:cNvPr id="9219" name="Picture 23">
            <a:extLst>
              <a:ext uri="{FF2B5EF4-FFF2-40B4-BE49-F238E27FC236}">
                <a16:creationId xmlns:a16="http://schemas.microsoft.com/office/drawing/2014/main" id="{13DC578B-6987-4C35-89F1-8410D7CBE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0"/>
            <a:ext cx="7620000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5">
            <a:extLst>
              <a:ext uri="{FF2B5EF4-FFF2-40B4-BE49-F238E27FC236}">
                <a16:creationId xmlns:a16="http://schemas.microsoft.com/office/drawing/2014/main" id="{98FDCEE4-0BE1-4BE7-AA19-11E406C90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6" y="2295525"/>
            <a:ext cx="354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200"/>
              <a:t>-8</a:t>
            </a:r>
            <a:endParaRPr lang="en-US" altLang="cs-CZ" sz="1200"/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F53549F6-A580-4651-B3D0-15DECDC0B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6" y="2297114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200"/>
              <a:t>+3</a:t>
            </a:r>
          </a:p>
        </p:txBody>
      </p:sp>
      <p:sp>
        <p:nvSpPr>
          <p:cNvPr id="9222" name="Text Box 7">
            <a:extLst>
              <a:ext uri="{FF2B5EF4-FFF2-40B4-BE49-F238E27FC236}">
                <a16:creationId xmlns:a16="http://schemas.microsoft.com/office/drawing/2014/main" id="{87E0CC21-F63B-41A8-8085-822FA55C4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2051" y="2297114"/>
            <a:ext cx="354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200"/>
              <a:t>+8</a:t>
            </a:r>
          </a:p>
        </p:txBody>
      </p:sp>
      <p:sp>
        <p:nvSpPr>
          <p:cNvPr id="9223" name="Text Box 8">
            <a:extLst>
              <a:ext uri="{FF2B5EF4-FFF2-40B4-BE49-F238E27FC236}">
                <a16:creationId xmlns:a16="http://schemas.microsoft.com/office/drawing/2014/main" id="{1B99B1B8-EAC0-4CEF-8383-3D2BBB753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1" y="2297114"/>
            <a:ext cx="4937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200"/>
              <a:t>+10</a:t>
            </a:r>
          </a:p>
        </p:txBody>
      </p:sp>
      <p:sp>
        <p:nvSpPr>
          <p:cNvPr id="9224" name="Text Box 9">
            <a:extLst>
              <a:ext uri="{FF2B5EF4-FFF2-40B4-BE49-F238E27FC236}">
                <a16:creationId xmlns:a16="http://schemas.microsoft.com/office/drawing/2014/main" id="{269571E3-278E-43DA-9660-11A7201F4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4626" y="2297114"/>
            <a:ext cx="4937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200"/>
              <a:t>+1</a:t>
            </a:r>
            <a:r>
              <a:rPr lang="ru-RU" altLang="cs-CZ" sz="1200"/>
              <a:t>1</a:t>
            </a:r>
            <a:endParaRPr lang="en-US" altLang="cs-CZ" sz="1200"/>
          </a:p>
        </p:txBody>
      </p:sp>
      <p:sp>
        <p:nvSpPr>
          <p:cNvPr id="9225" name="Text Box 10">
            <a:extLst>
              <a:ext uri="{FF2B5EF4-FFF2-40B4-BE49-F238E27FC236}">
                <a16:creationId xmlns:a16="http://schemas.microsoft.com/office/drawing/2014/main" id="{00729553-4D56-4451-8E16-44D405E1B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6" y="22955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200"/>
              <a:t>-6</a:t>
            </a:r>
            <a:endParaRPr lang="en-US" altLang="cs-CZ" sz="1200"/>
          </a:p>
        </p:txBody>
      </p:sp>
      <p:sp>
        <p:nvSpPr>
          <p:cNvPr id="9226" name="Text Box 11">
            <a:extLst>
              <a:ext uri="{FF2B5EF4-FFF2-40B4-BE49-F238E27FC236}">
                <a16:creationId xmlns:a16="http://schemas.microsoft.com/office/drawing/2014/main" id="{4BEA91F3-D581-4A62-BAAE-34F64F6A8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1" y="2297114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200"/>
              <a:t>-5</a:t>
            </a:r>
            <a:endParaRPr lang="en-US" altLang="cs-CZ" sz="1200"/>
          </a:p>
        </p:txBody>
      </p:sp>
      <p:sp>
        <p:nvSpPr>
          <p:cNvPr id="9227" name="Text Box 12">
            <a:extLst>
              <a:ext uri="{FF2B5EF4-FFF2-40B4-BE49-F238E27FC236}">
                <a16:creationId xmlns:a16="http://schemas.microsoft.com/office/drawing/2014/main" id="{DF24F22E-2922-47B6-96A5-26CC2CB06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97114"/>
            <a:ext cx="685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1200"/>
              <a:t> 0</a:t>
            </a:r>
            <a:endParaRPr lang="en-US" altLang="cs-CZ" sz="1200"/>
          </a:p>
        </p:txBody>
      </p:sp>
      <p:sp>
        <p:nvSpPr>
          <p:cNvPr id="9228" name="Text Box 13">
            <a:extLst>
              <a:ext uri="{FF2B5EF4-FFF2-40B4-BE49-F238E27FC236}">
                <a16:creationId xmlns:a16="http://schemas.microsoft.com/office/drawing/2014/main" id="{BB83F2CD-7E3B-4D8C-9C66-BB48EB30F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3" y="1827213"/>
            <a:ext cx="13414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1300" dirty="0"/>
              <a:t>Лос-Анджелес</a:t>
            </a:r>
            <a:endParaRPr lang="en-US" altLang="cs-CZ" sz="1400" dirty="0"/>
          </a:p>
        </p:txBody>
      </p:sp>
      <p:sp>
        <p:nvSpPr>
          <p:cNvPr id="9229" name="Text Box 15">
            <a:extLst>
              <a:ext uri="{FF2B5EF4-FFF2-40B4-BE49-F238E27FC236}">
                <a16:creationId xmlns:a16="http://schemas.microsoft.com/office/drawing/2014/main" id="{909EF441-E15D-46CE-B8C1-CDE8A8B67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102" y="1737961"/>
            <a:ext cx="77628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300" dirty="0"/>
              <a:t>Чикаго</a:t>
            </a:r>
            <a:endParaRPr lang="en-US" altLang="cs-CZ" sz="1300" dirty="0"/>
          </a:p>
        </p:txBody>
      </p:sp>
      <p:sp>
        <p:nvSpPr>
          <p:cNvPr id="9230" name="Text Box 16">
            <a:extLst>
              <a:ext uri="{FF2B5EF4-FFF2-40B4-BE49-F238E27FC236}">
                <a16:creationId xmlns:a16="http://schemas.microsoft.com/office/drawing/2014/main" id="{45B58B1D-1C31-4043-AD1C-CFE5251C5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482" y="1852613"/>
            <a:ext cx="98901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1300" dirty="0"/>
              <a:t>Нью-Йорк</a:t>
            </a:r>
            <a:endParaRPr lang="en-US" altLang="cs-CZ" sz="1300" dirty="0"/>
          </a:p>
        </p:txBody>
      </p:sp>
      <p:sp>
        <p:nvSpPr>
          <p:cNvPr id="9231" name="Text Box 17">
            <a:extLst>
              <a:ext uri="{FF2B5EF4-FFF2-40B4-BE49-F238E27FC236}">
                <a16:creationId xmlns:a16="http://schemas.microsoft.com/office/drawing/2014/main" id="{99EE0B51-5052-478C-A7BA-ADA50127D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1142" y="1689099"/>
            <a:ext cx="7747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1300" dirty="0"/>
              <a:t>Лондон</a:t>
            </a:r>
            <a:endParaRPr lang="en-US" altLang="cs-CZ" sz="1300" dirty="0"/>
          </a:p>
        </p:txBody>
      </p:sp>
      <p:sp>
        <p:nvSpPr>
          <p:cNvPr id="9232" name="Text Box 18">
            <a:extLst>
              <a:ext uri="{FF2B5EF4-FFF2-40B4-BE49-F238E27FC236}">
                <a16:creationId xmlns:a16="http://schemas.microsoft.com/office/drawing/2014/main" id="{8E997F24-ED13-4C24-8E71-79D133136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2695" y="1860552"/>
            <a:ext cx="77628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300" dirty="0"/>
              <a:t>Москва</a:t>
            </a:r>
            <a:endParaRPr lang="en-US" altLang="cs-CZ" sz="1300" dirty="0"/>
          </a:p>
        </p:txBody>
      </p:sp>
      <p:sp>
        <p:nvSpPr>
          <p:cNvPr id="9233" name="Text Box 19">
            <a:extLst>
              <a:ext uri="{FF2B5EF4-FFF2-40B4-BE49-F238E27FC236}">
                <a16:creationId xmlns:a16="http://schemas.microsoft.com/office/drawing/2014/main" id="{48CD12B6-2A4F-4337-99F7-E8AC442CD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794669"/>
            <a:ext cx="776288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300" dirty="0"/>
              <a:t>Иркутск</a:t>
            </a:r>
            <a:endParaRPr lang="en-US" altLang="cs-CZ" sz="1400" dirty="0"/>
          </a:p>
        </p:txBody>
      </p:sp>
      <p:sp>
        <p:nvSpPr>
          <p:cNvPr id="9234" name="Text Box 20">
            <a:extLst>
              <a:ext uri="{FF2B5EF4-FFF2-40B4-BE49-F238E27FC236}">
                <a16:creationId xmlns:a16="http://schemas.microsoft.com/office/drawing/2014/main" id="{FAFC7D08-2E72-4A02-86A7-D0915104D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1873119"/>
            <a:ext cx="112871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300" dirty="0"/>
              <a:t>Владивосток</a:t>
            </a:r>
            <a:endParaRPr lang="en-US" altLang="cs-CZ" sz="1400" dirty="0"/>
          </a:p>
        </p:txBody>
      </p:sp>
      <p:sp>
        <p:nvSpPr>
          <p:cNvPr id="9235" name="Text Box 21">
            <a:extLst>
              <a:ext uri="{FF2B5EF4-FFF2-40B4-BE49-F238E27FC236}">
                <a16:creationId xmlns:a16="http://schemas.microsoft.com/office/drawing/2014/main" id="{13F66F9F-DCEA-4CC8-8C5D-2FC882EA5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190" y="1702593"/>
            <a:ext cx="989013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cs-CZ" sz="1300" dirty="0"/>
              <a:t>Анадырь</a:t>
            </a:r>
            <a:endParaRPr lang="en-US" altLang="cs-CZ" sz="1300" dirty="0"/>
          </a:p>
        </p:txBody>
      </p:sp>
      <p:sp>
        <p:nvSpPr>
          <p:cNvPr id="9236" name="Text Box 22">
            <a:extLst>
              <a:ext uri="{FF2B5EF4-FFF2-40B4-BE49-F238E27FC236}">
                <a16:creationId xmlns:a16="http://schemas.microsoft.com/office/drawing/2014/main" id="{439BF3AE-EC9C-4DC6-AA35-7EEE5A30C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91038"/>
            <a:ext cx="1143000" cy="16049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1800" dirty="0">
                <a:solidFill>
                  <a:schemeClr val="tx1">
                    <a:lumMod val="50000"/>
                  </a:schemeClr>
                </a:solidFill>
              </a:rPr>
              <a:t>утр</a:t>
            </a:r>
            <a:r>
              <a:rPr lang="ru-RU" altLang="cs-CZ" sz="1800" dirty="0">
                <a:solidFill>
                  <a:srgbClr val="FF0000"/>
                </a:solidFill>
              </a:rPr>
              <a:t>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 sz="1800" dirty="0">
                <a:solidFill>
                  <a:schemeClr val="tx1">
                    <a:lumMod val="50000"/>
                  </a:schemeClr>
                </a:solidFill>
              </a:rPr>
              <a:t>дня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 sz="1800" dirty="0">
                <a:solidFill>
                  <a:schemeClr val="tx1">
                    <a:lumMod val="50000"/>
                  </a:schemeClr>
                </a:solidFill>
              </a:rPr>
              <a:t>в</a:t>
            </a:r>
            <a:r>
              <a:rPr lang="ru-RU" altLang="cs-CZ" sz="1800" dirty="0">
                <a:solidFill>
                  <a:srgbClr val="FF0000"/>
                </a:solidFill>
              </a:rPr>
              <a:t>е</a:t>
            </a:r>
            <a:r>
              <a:rPr lang="ru-RU" altLang="cs-CZ" sz="1800" dirty="0">
                <a:solidFill>
                  <a:schemeClr val="tx1">
                    <a:lumMod val="50000"/>
                  </a:schemeClr>
                </a:solidFill>
              </a:rPr>
              <a:t>чера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cs-CZ" sz="1800" dirty="0">
                <a:solidFill>
                  <a:schemeClr val="tx1">
                    <a:lumMod val="50000"/>
                  </a:schemeClr>
                </a:solidFill>
              </a:rPr>
              <a:t>н</a:t>
            </a:r>
            <a:r>
              <a:rPr lang="ru-RU" altLang="cs-CZ" sz="1800" dirty="0">
                <a:solidFill>
                  <a:srgbClr val="FF0000"/>
                </a:solidFill>
              </a:rPr>
              <a:t>о</a:t>
            </a:r>
            <a:r>
              <a:rPr lang="ru-RU" altLang="cs-CZ" sz="1800" dirty="0">
                <a:solidFill>
                  <a:schemeClr val="tx1">
                    <a:lumMod val="50000"/>
                  </a:schemeClr>
                </a:solidFill>
              </a:rPr>
              <a:t>чи</a:t>
            </a:r>
            <a:endParaRPr lang="en-US" altLang="cs-CZ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237" name="TextBox 22">
            <a:extLst>
              <a:ext uri="{FF2B5EF4-FFF2-40B4-BE49-F238E27FC236}">
                <a16:creationId xmlns:a16="http://schemas.microsoft.com/office/drawing/2014/main" id="{E5059980-D108-4DBC-A89D-D73755F58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838200"/>
            <a:ext cx="7134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/>
              <a:t>Если в Л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ндоне 12 час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в дня, кот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рый час в Москв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en-US" altLang="cs-CZ"/>
              <a:t>?</a:t>
            </a:r>
          </a:p>
        </p:txBody>
      </p:sp>
      <p:sp>
        <p:nvSpPr>
          <p:cNvPr id="9238" name="Text Box 105">
            <a:extLst>
              <a:ext uri="{FF2B5EF4-FFF2-40B4-BE49-F238E27FC236}">
                <a16:creationId xmlns:a16="http://schemas.microsoft.com/office/drawing/2014/main" id="{6F233BBF-19D9-4C99-983E-6EC325B3295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7107" y="3282157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2909C0EE-082F-42BA-937F-34C02923D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1067" y="0"/>
            <a:ext cx="8221133" cy="7286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sz="3600" dirty="0"/>
              <a:t>Discussing mealtimes</a:t>
            </a:r>
            <a:br>
              <a:rPr lang="en-GB" altLang="cs-CZ" sz="3600" dirty="0"/>
            </a:br>
            <a:r>
              <a:rPr lang="ru-RU" altLang="cs-CZ" sz="3600" dirty="0"/>
              <a:t>З</a:t>
            </a:r>
            <a:r>
              <a:rPr lang="ru-RU" altLang="cs-CZ" sz="3600" dirty="0">
                <a:solidFill>
                  <a:srgbClr val="FF0000"/>
                </a:solidFill>
              </a:rPr>
              <a:t>а</a:t>
            </a:r>
            <a:r>
              <a:rPr lang="ru-RU" altLang="cs-CZ" sz="3600" dirty="0"/>
              <a:t>втрак, об</a:t>
            </a:r>
            <a:r>
              <a:rPr lang="ru-RU" altLang="cs-CZ" sz="3600" dirty="0">
                <a:solidFill>
                  <a:srgbClr val="FF0000"/>
                </a:solidFill>
              </a:rPr>
              <a:t>е</a:t>
            </a:r>
            <a:r>
              <a:rPr lang="ru-RU" altLang="cs-CZ" sz="3600" dirty="0"/>
              <a:t>д и </a:t>
            </a:r>
            <a:r>
              <a:rPr lang="ru-RU" altLang="cs-CZ" sz="3600" dirty="0">
                <a:solidFill>
                  <a:srgbClr val="FF0000"/>
                </a:solidFill>
              </a:rPr>
              <a:t>у</a:t>
            </a:r>
            <a:r>
              <a:rPr lang="ru-RU" altLang="cs-CZ" sz="3600" dirty="0"/>
              <a:t>жин</a:t>
            </a:r>
            <a:endParaRPr lang="en-US" altLang="cs-CZ" sz="3600" dirty="0"/>
          </a:p>
        </p:txBody>
      </p:sp>
      <p:pic>
        <p:nvPicPr>
          <p:cNvPr id="11268" name="Picture 9" descr="C:\Users\Marita\Desktop\Troika\lesson 7\POWERPOINTS\breakfast.jpg">
            <a:extLst>
              <a:ext uri="{FF2B5EF4-FFF2-40B4-BE49-F238E27FC236}">
                <a16:creationId xmlns:a16="http://schemas.microsoft.com/office/drawing/2014/main" id="{F1324687-2C99-4A07-AA99-40A511CCE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644" y="963877"/>
            <a:ext cx="28003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0" descr="C:\Users\Marita\Desktop\Troika\lesson 7\POWERPOINTS\lunch.jpg">
            <a:extLst>
              <a:ext uri="{FF2B5EF4-FFF2-40B4-BE49-F238E27FC236}">
                <a16:creationId xmlns:a16="http://schemas.microsoft.com/office/drawing/2014/main" id="{7771D859-1E32-4C54-8681-E2CC74949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488" y="464344"/>
            <a:ext cx="286226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1" descr="C:\Users\Marita\Desktop\Troika\lesson 7\POWERPOINTS\dinner.jpg">
            <a:extLst>
              <a:ext uri="{FF2B5EF4-FFF2-40B4-BE49-F238E27FC236}">
                <a16:creationId xmlns:a16="http://schemas.microsoft.com/office/drawing/2014/main" id="{277B793B-977F-4262-8A5D-3577D3693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905" y="3683794"/>
            <a:ext cx="2843212" cy="270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12">
            <a:extLst>
              <a:ext uri="{FF2B5EF4-FFF2-40B4-BE49-F238E27FC236}">
                <a16:creationId xmlns:a16="http://schemas.microsoft.com/office/drawing/2014/main" id="{AFBA4BEB-44F2-42E1-9D0B-7F8C9702C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068" y="3367352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1800" dirty="0"/>
              <a:t>Это з</a:t>
            </a:r>
            <a:r>
              <a:rPr lang="ru-RU" altLang="cs-CZ" sz="1800" dirty="0">
                <a:solidFill>
                  <a:srgbClr val="FF0000"/>
                </a:solidFill>
              </a:rPr>
              <a:t>а</a:t>
            </a:r>
            <a:r>
              <a:rPr lang="ru-RU" altLang="cs-CZ" sz="1800" dirty="0"/>
              <a:t>втрак. Утром Саша з</a:t>
            </a:r>
            <a:r>
              <a:rPr lang="ru-RU" altLang="cs-CZ" sz="1800" dirty="0">
                <a:solidFill>
                  <a:srgbClr val="FF0000"/>
                </a:solidFill>
              </a:rPr>
              <a:t>а</a:t>
            </a:r>
            <a:r>
              <a:rPr lang="ru-RU" altLang="cs-CZ" sz="1800" dirty="0"/>
              <a:t>втракает.</a:t>
            </a:r>
            <a:endParaRPr lang="en-US" altLang="cs-CZ" sz="1800" dirty="0"/>
          </a:p>
        </p:txBody>
      </p:sp>
      <p:sp>
        <p:nvSpPr>
          <p:cNvPr id="11272" name="TextBox 13">
            <a:extLst>
              <a:ext uri="{FF2B5EF4-FFF2-40B4-BE49-F238E27FC236}">
                <a16:creationId xmlns:a16="http://schemas.microsoft.com/office/drawing/2014/main" id="{5A2DA52B-E291-4D68-B757-883CAFF8C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553" y="3152776"/>
            <a:ext cx="31480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1800" dirty="0"/>
              <a:t>Это об</a:t>
            </a:r>
            <a:r>
              <a:rPr lang="ru-RU" altLang="cs-CZ" sz="1800" dirty="0">
                <a:solidFill>
                  <a:srgbClr val="FF0000"/>
                </a:solidFill>
              </a:rPr>
              <a:t>е</a:t>
            </a:r>
            <a:r>
              <a:rPr lang="ru-RU" altLang="cs-CZ" sz="1800" dirty="0"/>
              <a:t>д. Днём Саша об</a:t>
            </a:r>
            <a:r>
              <a:rPr lang="ru-RU" altLang="cs-CZ" sz="1800" dirty="0">
                <a:solidFill>
                  <a:srgbClr val="FF0000"/>
                </a:solidFill>
              </a:rPr>
              <a:t>е</a:t>
            </a:r>
            <a:r>
              <a:rPr lang="ru-RU" altLang="cs-CZ" sz="1800" dirty="0"/>
              <a:t>дает.</a:t>
            </a:r>
            <a:endParaRPr lang="en-US" altLang="cs-CZ" sz="1800" dirty="0"/>
          </a:p>
        </p:txBody>
      </p:sp>
      <p:sp>
        <p:nvSpPr>
          <p:cNvPr id="11273" name="TextBox 14">
            <a:extLst>
              <a:ext uri="{FF2B5EF4-FFF2-40B4-BE49-F238E27FC236}">
                <a16:creationId xmlns:a16="http://schemas.microsoft.com/office/drawing/2014/main" id="{75281E30-7AE4-452D-B666-3315153E6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905" y="6360804"/>
            <a:ext cx="3603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1800" dirty="0"/>
              <a:t>Это </a:t>
            </a:r>
            <a:r>
              <a:rPr lang="ru-RU" altLang="cs-CZ" sz="1800" dirty="0">
                <a:solidFill>
                  <a:srgbClr val="FF0000"/>
                </a:solidFill>
              </a:rPr>
              <a:t>у</a:t>
            </a:r>
            <a:r>
              <a:rPr lang="ru-RU" altLang="cs-CZ" sz="1800" dirty="0"/>
              <a:t>жин. В</a:t>
            </a:r>
            <a:r>
              <a:rPr lang="ru-RU" altLang="cs-CZ" sz="1800" dirty="0">
                <a:solidFill>
                  <a:srgbClr val="FF0000"/>
                </a:solidFill>
              </a:rPr>
              <a:t>е</a:t>
            </a:r>
            <a:r>
              <a:rPr lang="ru-RU" altLang="cs-CZ" sz="1800" dirty="0"/>
              <a:t>чером Саша </a:t>
            </a:r>
            <a:r>
              <a:rPr lang="ru-RU" altLang="cs-CZ" sz="1800" dirty="0">
                <a:solidFill>
                  <a:srgbClr val="FF0000"/>
                </a:solidFill>
              </a:rPr>
              <a:t>у</a:t>
            </a:r>
            <a:r>
              <a:rPr lang="ru-RU" altLang="cs-CZ" sz="1800" dirty="0"/>
              <a:t>жинает.</a:t>
            </a:r>
            <a:endParaRPr lang="en-US" altLang="cs-CZ" sz="1800" dirty="0"/>
          </a:p>
        </p:txBody>
      </p:sp>
      <p:sp>
        <p:nvSpPr>
          <p:cNvPr id="11274" name="Text Box 105">
            <a:extLst>
              <a:ext uri="{FF2B5EF4-FFF2-40B4-BE49-F238E27FC236}">
                <a16:creationId xmlns:a16="http://schemas.microsoft.com/office/drawing/2014/main" id="{941ECA05-59C1-4FC5-B975-0F56EBB07C3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3285332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188391F3-7E19-4264-AE0C-132962AB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AEA1873-8A25-49CF-BC39-BE4DE4B5FC4A}" type="slidenum">
              <a:rPr lang="en-US" altLang="cs-CZ" sz="1400"/>
              <a:pPr eaLnBrk="1" hangingPunct="1"/>
              <a:t>8</a:t>
            </a:fld>
            <a:endParaRPr lang="en-US" altLang="cs-CZ" sz="1400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E8DCA093-888C-4C34-A0CF-565FC7329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6" y="1533525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2" name="Text Box 3">
            <a:extLst>
              <a:ext uri="{FF2B5EF4-FFF2-40B4-BE49-F238E27FC236}">
                <a16:creationId xmlns:a16="http://schemas.microsoft.com/office/drawing/2014/main" id="{1FE4EAA6-ECCA-42A9-959E-5F3A40016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908300"/>
            <a:ext cx="32004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800"/>
              <a:t>я з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втрака</a:t>
            </a:r>
            <a:r>
              <a:rPr lang="ru-RU" altLang="cs-CZ" sz="2800">
                <a:solidFill>
                  <a:schemeClr val="accent2"/>
                </a:solidFill>
              </a:rPr>
              <a:t>ю</a:t>
            </a:r>
          </a:p>
          <a:p>
            <a:pPr eaLnBrk="1" hangingPunct="1"/>
            <a:r>
              <a:rPr lang="ru-RU" altLang="cs-CZ" sz="2800"/>
              <a:t>ты з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втрака</a:t>
            </a:r>
            <a:r>
              <a:rPr lang="ru-RU" altLang="cs-CZ" sz="2800">
                <a:solidFill>
                  <a:schemeClr val="accent2"/>
                </a:solidFill>
              </a:rPr>
              <a:t>ешь</a:t>
            </a:r>
          </a:p>
          <a:p>
            <a:pPr eaLnBrk="1" hangingPunct="1"/>
            <a:r>
              <a:rPr lang="ru-RU" altLang="cs-CZ" sz="2800"/>
              <a:t>он, она з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втрака</a:t>
            </a:r>
            <a:r>
              <a:rPr lang="ru-RU" altLang="cs-CZ" sz="2800">
                <a:solidFill>
                  <a:schemeClr val="accent2"/>
                </a:solidFill>
              </a:rPr>
              <a:t>ет</a:t>
            </a:r>
          </a:p>
          <a:p>
            <a:pPr eaLnBrk="1" hangingPunct="1"/>
            <a:r>
              <a:rPr lang="ru-RU" altLang="cs-CZ" sz="2800"/>
              <a:t>мы з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втрака</a:t>
            </a:r>
            <a:r>
              <a:rPr lang="ru-RU" altLang="cs-CZ" sz="2800">
                <a:solidFill>
                  <a:schemeClr val="accent2"/>
                </a:solidFill>
              </a:rPr>
              <a:t>ем</a:t>
            </a:r>
          </a:p>
          <a:p>
            <a:pPr eaLnBrk="1" hangingPunct="1"/>
            <a:r>
              <a:rPr lang="ru-RU" altLang="cs-CZ" sz="2800"/>
              <a:t>вы з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втрака</a:t>
            </a:r>
            <a:r>
              <a:rPr lang="ru-RU" altLang="cs-CZ" sz="2800">
                <a:solidFill>
                  <a:schemeClr val="accent2"/>
                </a:solidFill>
              </a:rPr>
              <a:t>ете</a:t>
            </a:r>
          </a:p>
          <a:p>
            <a:pPr eaLnBrk="1" hangingPunct="1"/>
            <a:r>
              <a:rPr lang="ru-RU" altLang="cs-CZ" sz="2800"/>
              <a:t>они з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втрака</a:t>
            </a:r>
            <a:r>
              <a:rPr lang="ru-RU" altLang="cs-CZ" sz="2800">
                <a:solidFill>
                  <a:schemeClr val="accent2"/>
                </a:solidFill>
              </a:rPr>
              <a:t>ют</a:t>
            </a:r>
            <a:endParaRPr lang="en-US" altLang="cs-CZ" sz="2800">
              <a:solidFill>
                <a:schemeClr val="accent2"/>
              </a:solidFill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0A4811A2-869F-4CA1-B770-4856125D7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1568450"/>
            <a:ext cx="2247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3600" u="sng"/>
              <a:t>з</a:t>
            </a:r>
            <a:r>
              <a:rPr lang="ru-RU" altLang="cs-CZ" sz="3600" u="sng">
                <a:solidFill>
                  <a:srgbClr val="FF0000"/>
                </a:solidFill>
              </a:rPr>
              <a:t>а</a:t>
            </a:r>
            <a:r>
              <a:rPr lang="ru-RU" altLang="cs-CZ" sz="3600" u="sng"/>
              <a:t>втракать</a:t>
            </a:r>
            <a:endParaRPr lang="en-US" altLang="cs-CZ" sz="4400" u="sng"/>
          </a:p>
        </p:txBody>
      </p:sp>
      <p:sp>
        <p:nvSpPr>
          <p:cNvPr id="12294" name="Text Box 5">
            <a:extLst>
              <a:ext uri="{FF2B5EF4-FFF2-40B4-BE49-F238E27FC236}">
                <a16:creationId xmlns:a16="http://schemas.microsoft.com/office/drawing/2014/main" id="{C62A4309-747A-4891-8E1F-FF9BED71A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6845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3600"/>
              <a:t>з</a:t>
            </a:r>
            <a:r>
              <a:rPr lang="ru-RU" altLang="cs-CZ" sz="3600">
                <a:solidFill>
                  <a:srgbClr val="FF0000"/>
                </a:solidFill>
              </a:rPr>
              <a:t>а</a:t>
            </a:r>
            <a:r>
              <a:rPr lang="ru-RU" altLang="cs-CZ" sz="3600"/>
              <a:t>втрак</a:t>
            </a:r>
            <a:endParaRPr lang="en-US" altLang="cs-CZ" sz="4400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DB0DDC56-6DC4-4D89-8B6C-9D25C176A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0700" y="1981200"/>
            <a:ext cx="9906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" name="Text Box 105">
            <a:extLst>
              <a:ext uri="{FF2B5EF4-FFF2-40B4-BE49-F238E27FC236}">
                <a16:creationId xmlns:a16="http://schemas.microsoft.com/office/drawing/2014/main" id="{5CA3F2B0-260C-4628-9A68-22F72DA03BD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3285332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2E1CD080-3742-4BA7-9185-F5ECFB03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F99244-187D-4654-864A-CA2D27C98431}" type="slidenum">
              <a:rPr lang="en-US" altLang="cs-CZ" sz="1400"/>
              <a:pPr eaLnBrk="1" hangingPunct="1"/>
              <a:t>9</a:t>
            </a:fld>
            <a:endParaRPr lang="en-US" altLang="cs-CZ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3A9EF9E-AB18-4A5B-B394-610C73CD7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371600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Text Box 3">
            <a:extLst>
              <a:ext uri="{FF2B5EF4-FFF2-40B4-BE49-F238E27FC236}">
                <a16:creationId xmlns:a16="http://schemas.microsoft.com/office/drawing/2014/main" id="{707A67C6-D454-425D-B2BC-69AC8F1EB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603500"/>
            <a:ext cx="28194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800"/>
              <a:t>я об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да</a:t>
            </a:r>
            <a:r>
              <a:rPr lang="ru-RU" altLang="cs-CZ" sz="2800">
                <a:solidFill>
                  <a:schemeClr val="accent2"/>
                </a:solidFill>
              </a:rPr>
              <a:t>ю</a:t>
            </a:r>
          </a:p>
          <a:p>
            <a:pPr eaLnBrk="1" hangingPunct="1"/>
            <a:r>
              <a:rPr lang="ru-RU" altLang="cs-CZ" sz="2800"/>
              <a:t>ты об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да</a:t>
            </a:r>
            <a:r>
              <a:rPr lang="ru-RU" altLang="cs-CZ" sz="2800">
                <a:solidFill>
                  <a:schemeClr val="accent2"/>
                </a:solidFill>
              </a:rPr>
              <a:t>ешь</a:t>
            </a:r>
          </a:p>
          <a:p>
            <a:pPr eaLnBrk="1" hangingPunct="1"/>
            <a:r>
              <a:rPr lang="ru-RU" altLang="cs-CZ" sz="2800"/>
              <a:t>он, она об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да</a:t>
            </a:r>
            <a:r>
              <a:rPr lang="ru-RU" altLang="cs-CZ" sz="2800">
                <a:solidFill>
                  <a:schemeClr val="accent2"/>
                </a:solidFill>
              </a:rPr>
              <a:t>ет</a:t>
            </a:r>
          </a:p>
          <a:p>
            <a:pPr eaLnBrk="1" hangingPunct="1"/>
            <a:r>
              <a:rPr lang="ru-RU" altLang="cs-CZ" sz="2800"/>
              <a:t>мы об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да</a:t>
            </a:r>
            <a:r>
              <a:rPr lang="ru-RU" altLang="cs-CZ" sz="2800">
                <a:solidFill>
                  <a:schemeClr val="accent2"/>
                </a:solidFill>
              </a:rPr>
              <a:t>ем</a:t>
            </a:r>
          </a:p>
          <a:p>
            <a:pPr eaLnBrk="1" hangingPunct="1"/>
            <a:r>
              <a:rPr lang="ru-RU" altLang="cs-CZ" sz="2800"/>
              <a:t>вы об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да</a:t>
            </a:r>
            <a:r>
              <a:rPr lang="ru-RU" altLang="cs-CZ" sz="2800">
                <a:solidFill>
                  <a:schemeClr val="accent2"/>
                </a:solidFill>
              </a:rPr>
              <a:t>ете</a:t>
            </a:r>
          </a:p>
          <a:p>
            <a:pPr eaLnBrk="1" hangingPunct="1"/>
            <a:r>
              <a:rPr lang="ru-RU" altLang="cs-CZ" sz="2800"/>
              <a:t>они об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да</a:t>
            </a:r>
            <a:r>
              <a:rPr lang="ru-RU" altLang="cs-CZ" sz="2800">
                <a:solidFill>
                  <a:schemeClr val="accent2"/>
                </a:solidFill>
              </a:rPr>
              <a:t>ют</a:t>
            </a:r>
            <a:endParaRPr lang="en-US" altLang="cs-CZ" sz="2800">
              <a:solidFill>
                <a:schemeClr val="accent2"/>
              </a:solidFill>
            </a:endParaRPr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AD3A625-1D91-47BB-9874-1A3D520B3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76" y="1330325"/>
            <a:ext cx="1692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3600" u="sng"/>
              <a:t>об</a:t>
            </a:r>
            <a:r>
              <a:rPr lang="ru-RU" altLang="cs-CZ" sz="3600" u="sng">
                <a:solidFill>
                  <a:srgbClr val="FF0000"/>
                </a:solidFill>
              </a:rPr>
              <a:t>е</a:t>
            </a:r>
            <a:r>
              <a:rPr lang="ru-RU" altLang="cs-CZ" sz="3600" u="sng"/>
              <a:t>дать</a:t>
            </a:r>
            <a:endParaRPr lang="en-US" altLang="cs-CZ" sz="3600" u="sng"/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8C56F057-E439-4F71-B775-498E55310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1330325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cs-CZ" sz="3600"/>
              <a:t>об</a:t>
            </a:r>
            <a:r>
              <a:rPr lang="ru-RU" altLang="cs-CZ" sz="3600">
                <a:solidFill>
                  <a:srgbClr val="FF0000"/>
                </a:solidFill>
              </a:rPr>
              <a:t>е</a:t>
            </a:r>
            <a:r>
              <a:rPr lang="ru-RU" altLang="cs-CZ" sz="3600"/>
              <a:t>д</a:t>
            </a:r>
            <a:endParaRPr lang="en-US" altLang="cs-CZ" sz="3600"/>
          </a:p>
        </p:txBody>
      </p:sp>
      <p:sp>
        <p:nvSpPr>
          <p:cNvPr id="13319" name="Line 6">
            <a:extLst>
              <a:ext uri="{FF2B5EF4-FFF2-40B4-BE49-F238E27FC236}">
                <a16:creationId xmlns:a16="http://schemas.microsoft.com/office/drawing/2014/main" id="{8F3BAB3A-A6A1-49D3-A155-81AD474C2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1100" y="1752600"/>
            <a:ext cx="9906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Text Box 105">
            <a:extLst>
              <a:ext uri="{FF2B5EF4-FFF2-40B4-BE49-F238E27FC236}">
                <a16:creationId xmlns:a16="http://schemas.microsoft.com/office/drawing/2014/main" id="{5D60D372-8494-4FC5-A6F8-A0B3C699FA7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3285332"/>
            <a:ext cx="388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AnalogousFromLightSeedLeftStep">
      <a:dk1>
        <a:srgbClr val="000000"/>
      </a:dk1>
      <a:lt1>
        <a:srgbClr val="FFFFFF"/>
      </a:lt1>
      <a:dk2>
        <a:srgbClr val="412425"/>
      </a:dk2>
      <a:lt2>
        <a:srgbClr val="E8E2E4"/>
      </a:lt2>
      <a:accent1>
        <a:srgbClr val="80AA9F"/>
      </a:accent1>
      <a:accent2>
        <a:srgbClr val="75AC87"/>
      </a:accent2>
      <a:accent3>
        <a:srgbClr val="86AB81"/>
      </a:accent3>
      <a:accent4>
        <a:srgbClr val="90AA74"/>
      </a:accent4>
      <a:accent5>
        <a:srgbClr val="A1A47C"/>
      </a:accent5>
      <a:accent6>
        <a:srgbClr val="B29F7A"/>
      </a:accent6>
      <a:hlink>
        <a:srgbClr val="AE697C"/>
      </a:hlink>
      <a:folHlink>
        <a:srgbClr val="7F7F7F"/>
      </a:folHlink>
    </a:clrScheme>
    <a:fontScheme name="Custom 3">
      <a:majorFont>
        <a:latin typeface="Bell MT"/>
        <a:ea typeface=""/>
        <a:cs typeface=""/>
      </a:majorFont>
      <a:minorFont>
        <a:latin typeface="Bell M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838</Words>
  <Application>Microsoft Office PowerPoint</Application>
  <PresentationFormat>Širokoúhlá obrazovka</PresentationFormat>
  <Paragraphs>150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Bell MT</vt:lpstr>
      <vt:lpstr>Calibri</vt:lpstr>
      <vt:lpstr>Calibri Light</vt:lpstr>
      <vt:lpstr>Times New Roman</vt:lpstr>
      <vt:lpstr>ThinLineVTI</vt:lpstr>
      <vt:lpstr>Chapter 7</vt:lpstr>
      <vt:lpstr>Prezentace aplikace PowerPoint</vt:lpstr>
      <vt:lpstr>Который час? Сколько сейчас времени?</vt:lpstr>
      <vt:lpstr>TIME EXPRESSIONS (204)</vt:lpstr>
      <vt:lpstr>Prezentace aplikace PowerPoint</vt:lpstr>
      <vt:lpstr>Prezentace aplikace PowerPoint</vt:lpstr>
      <vt:lpstr>Discussing mealtimes Завтрак, обед и ужин</vt:lpstr>
      <vt:lpstr>Prezentace aplikace PowerPoint</vt:lpstr>
      <vt:lpstr>Prezentace aplikace PowerPoint</vt:lpstr>
      <vt:lpstr>Prezentace aplikace PowerPoint</vt:lpstr>
      <vt:lpstr>The Expression: At What time?</vt:lpstr>
      <vt:lpstr>Во сколько вы завтракаете? Я завтракаю в 7 часов.</vt:lpstr>
      <vt:lpstr>Additional 1</vt:lpstr>
      <vt:lpstr>Additional 2</vt:lpstr>
      <vt:lpstr>Additional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Světlana Michálková</dc:creator>
  <cp:lastModifiedBy>Světlana Michálková</cp:lastModifiedBy>
  <cp:revision>35</cp:revision>
  <dcterms:created xsi:type="dcterms:W3CDTF">2021-02-21T12:17:22Z</dcterms:created>
  <dcterms:modified xsi:type="dcterms:W3CDTF">2021-02-21T13:03:43Z</dcterms:modified>
</cp:coreProperties>
</file>