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2"/>
  </p:notesMasterIdLst>
  <p:sldIdLst>
    <p:sldId id="257" r:id="rId2"/>
    <p:sldId id="794" r:id="rId3"/>
    <p:sldId id="775" r:id="rId4"/>
    <p:sldId id="776" r:id="rId5"/>
    <p:sldId id="788" r:id="rId6"/>
    <p:sldId id="795" r:id="rId7"/>
    <p:sldId id="796" r:id="rId8"/>
    <p:sldId id="789" r:id="rId9"/>
    <p:sldId id="798" r:id="rId10"/>
    <p:sldId id="797" r:id="rId11"/>
    <p:sldId id="799" r:id="rId12"/>
    <p:sldId id="800" r:id="rId13"/>
    <p:sldId id="801" r:id="rId14"/>
    <p:sldId id="802" r:id="rId15"/>
    <p:sldId id="803" r:id="rId16"/>
    <p:sldId id="793" r:id="rId17"/>
    <p:sldId id="804" r:id="rId18"/>
    <p:sldId id="805" r:id="rId19"/>
    <p:sldId id="806" r:id="rId20"/>
    <p:sldId id="807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687FD-006F-46DD-A086-A88D5698F7A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677DB-F89A-43D1-88DD-F812FA5D0B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69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9D93A732-C230-4FDF-B7FC-02A32279F2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4A498996-645D-4813-8BAA-E945F76538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5D4FA96-974D-4EF7-B322-63A158F35E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28256CD-8603-4955-AFFC-D7AC424D56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9C3D576-EDDD-4C96-A6C9-8E5600F09B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D6E11CD-DB1B-4AB8-BE8B-1A9F89E81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24B60380-1950-45C4-BAE0-928FC93D33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CCF3A8D-3B9A-47AA-BB64-598499B44B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585912D2-C1AD-4C3D-88C9-BBD691DAAF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654ADD8C-384E-4EB0-88AF-9286F7685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767D2444-E5DB-4A0C-B1D4-69CC511061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35D90A1-2502-4748-8EFA-5B14D553C1D1}" type="slidenum">
              <a:rPr lang="en-US" altLang="cs-CZ" sz="1200">
                <a:latin typeface="Arial" panose="020B0604020202020204" pitchFamily="34" charset="0"/>
              </a:rPr>
              <a:pPr eaLnBrk="1" hangingPunct="1"/>
              <a:t>16</a:t>
            </a:fld>
            <a:endParaRPr lang="en-US" altLang="cs-CZ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75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902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16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59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94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62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69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95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32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58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49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06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ley.com/college/nummikoski/0470646322/videos/ch_07_interview/troika_07_interview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ley.com/college/nummikoski/0470646322/videos/ch_05_interview/troika_05_interview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4D0E555-16F6-44D0-BF56-AF5FF5BDE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117041D-1A7B-4ECA-AB68-3CFDB6726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4" cy="6858000"/>
          </a:xfrm>
          <a:prstGeom prst="rect">
            <a:avLst/>
          </a:prstGeom>
          <a:solidFill>
            <a:srgbClr val="6046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8806058-EED8-4512-BD74-CF75EDCA9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869" y="640080"/>
            <a:ext cx="3659246" cy="2862699"/>
          </a:xfrm>
        </p:spPr>
        <p:txBody>
          <a:bodyPr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Chapter 7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2A4DEE-E835-402A-88A9-518BE50DB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869" y="3824516"/>
            <a:ext cx="3659246" cy="2393403"/>
          </a:xfrm>
        </p:spPr>
        <p:txBody>
          <a:bodyPr>
            <a:normAutofit/>
          </a:bodyPr>
          <a:lstStyle/>
          <a:p>
            <a:r>
              <a:rPr lang="ru-RU" sz="1500" b="1">
                <a:solidFill>
                  <a:srgbClr val="FFFFFF"/>
                </a:solidFill>
              </a:rPr>
              <a:t>Что вы делаете каждый день</a:t>
            </a:r>
            <a:r>
              <a:rPr lang="ru-RU" sz="1500">
                <a:solidFill>
                  <a:srgbClr val="FFFFFF"/>
                </a:solidFill>
              </a:rPr>
              <a:t>?</a:t>
            </a:r>
            <a:endParaRPr lang="en-GB" sz="1500">
              <a:solidFill>
                <a:srgbClr val="FFFFFF"/>
              </a:solidFill>
            </a:endParaRPr>
          </a:p>
          <a:p>
            <a:r>
              <a:rPr lang="en-GB" sz="1500" b="1">
                <a:solidFill>
                  <a:srgbClr val="FFFFFF"/>
                </a:solidFill>
              </a:rPr>
              <a:t>Talking about daily activities</a:t>
            </a:r>
            <a:endParaRPr lang="cs-CZ" sz="1500" b="1">
              <a:solidFill>
                <a:srgbClr val="FFFFFF"/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BCD2462-4C1E-401A-AC2D-F799A138B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3852" y="3663649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alendar on table">
            <a:extLst>
              <a:ext uri="{FF2B5EF4-FFF2-40B4-BE49-F238E27FC236}">
                <a16:creationId xmlns:a16="http://schemas.microsoft.com/office/drawing/2014/main" id="{F8901DBA-0D5A-492B-8829-564D4BB894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4315" b="1"/>
          <a:stretch/>
        </p:blipFill>
        <p:spPr>
          <a:xfrm>
            <a:off x="5282335" y="661632"/>
            <a:ext cx="6275667" cy="553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974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>
            <a:extLst>
              <a:ext uri="{FF2B5EF4-FFF2-40B4-BE49-F238E27FC236}">
                <a16:creationId xmlns:a16="http://schemas.microsoft.com/office/drawing/2014/main" id="{623A8D8C-E4E1-4769-8ECF-5A0864B25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867" y="2463447"/>
            <a:ext cx="33876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dirty="0"/>
              <a:t>Как ч</a:t>
            </a:r>
            <a:r>
              <a:rPr lang="ru-RU" altLang="cs-CZ" dirty="0">
                <a:solidFill>
                  <a:srgbClr val="FF0000"/>
                </a:solidFill>
              </a:rPr>
              <a:t>а</a:t>
            </a:r>
            <a:r>
              <a:rPr lang="ru-RU" altLang="cs-CZ" dirty="0"/>
              <a:t>сто ты х</a:t>
            </a:r>
            <a:r>
              <a:rPr lang="ru-RU" altLang="cs-CZ" dirty="0">
                <a:solidFill>
                  <a:srgbClr val="FF0000"/>
                </a:solidFill>
              </a:rPr>
              <a:t>о</a:t>
            </a:r>
            <a:r>
              <a:rPr lang="ru-RU" altLang="cs-CZ" dirty="0"/>
              <a:t>дишь...</a:t>
            </a:r>
            <a:r>
              <a:rPr lang="en-US" altLang="cs-CZ" dirty="0"/>
              <a:t>? 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D195298C-9EBD-48B0-9576-DAE1D1BE85F9}"/>
              </a:ext>
            </a:extLst>
          </p:cNvPr>
          <p:cNvSpPr txBox="1"/>
          <p:nvPr/>
        </p:nvSpPr>
        <p:spPr>
          <a:xfrm>
            <a:off x="4535805" y="2086230"/>
            <a:ext cx="1590675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Times New Roman" pitchFamily="1" charset="0"/>
              </a:rPr>
              <a:t>магаз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и</a:t>
            </a:r>
            <a:r>
              <a:rPr lang="ru-RU" dirty="0">
                <a:latin typeface="Times New Roman" pitchFamily="1" charset="0"/>
              </a:rPr>
              <a:t>н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библиот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е</a:t>
            </a:r>
            <a:r>
              <a:rPr lang="ru-RU" dirty="0">
                <a:latin typeface="Times New Roman" pitchFamily="1" charset="0"/>
              </a:rPr>
              <a:t>ка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раб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о</a:t>
            </a:r>
            <a:r>
              <a:rPr lang="ru-RU" dirty="0">
                <a:latin typeface="Times New Roman" pitchFamily="1" charset="0"/>
              </a:rPr>
              <a:t>та (на)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кин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о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университ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е</a:t>
            </a:r>
            <a:r>
              <a:rPr lang="ru-RU" dirty="0">
                <a:latin typeface="Times New Roman" pitchFamily="1" charset="0"/>
              </a:rPr>
              <a:t>т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ф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и</a:t>
            </a:r>
            <a:r>
              <a:rPr lang="ru-RU" dirty="0">
                <a:latin typeface="Times New Roman" pitchFamily="1" charset="0"/>
              </a:rPr>
              <a:t>тнес-клуб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рестор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а</a:t>
            </a:r>
            <a:r>
              <a:rPr lang="ru-RU" dirty="0">
                <a:latin typeface="Times New Roman" pitchFamily="1" charset="0"/>
              </a:rPr>
              <a:t>н</a:t>
            </a:r>
            <a:endParaRPr lang="en-US" dirty="0">
              <a:latin typeface="Times New Roman" pitchFamily="1" charset="0"/>
            </a:endParaRP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1210731B-9B68-4C6A-B249-F904B74F00FF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097280" y="1280641"/>
            <a:ext cx="10058400" cy="424732"/>
          </a:xfrm>
          <a:prstGeom prst="rect">
            <a:avLst/>
          </a:prstGeom>
          <a:solidFill>
            <a:srgbClr val="FFE1B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i="1" dirty="0"/>
              <a:t>Ask and answer questions. Add other vocabulary as appropriate.</a:t>
            </a:r>
          </a:p>
        </p:txBody>
      </p:sp>
      <p:graphicFrame>
        <p:nvGraphicFramePr>
          <p:cNvPr id="8" name="Group 18">
            <a:extLst>
              <a:ext uri="{FF2B5EF4-FFF2-40B4-BE49-F238E27FC236}">
                <a16:creationId xmlns:a16="http://schemas.microsoft.com/office/drawing/2014/main" id="{D21B1B9C-DB50-4ABA-A0D8-F84D0CF70B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49065"/>
              </p:ext>
            </p:extLst>
          </p:nvPr>
        </p:nvGraphicFramePr>
        <p:xfrm>
          <a:off x="7086600" y="2086230"/>
          <a:ext cx="3200400" cy="3781425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7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К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ждый день.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К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ждое 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у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тро.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К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ждый в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чер.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К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ждую ночь.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К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ждую п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я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тницу.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36576" marR="36576" marT="36576" marB="36576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Раз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2,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3,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4 р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за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5,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6,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7...раз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36576" marR="36576" marT="36576" marB="36576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в день.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в нед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лю.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в м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сяц.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в год.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36576" marR="36576" marT="36576" marB="36576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109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08797-00E0-4C3F-A20D-C826CF766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Exercise 12 (215). </a:t>
            </a:r>
            <a:r>
              <a:rPr lang="en-GB" dirty="0"/>
              <a:t>Build complete sentences according to the model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3E727F-B62D-4186-B960-AD050A4A0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3388" y="2523068"/>
            <a:ext cx="5116124" cy="3330222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GB" sz="1600" b="1" dirty="0"/>
              <a:t>person		place		frequency</a:t>
            </a:r>
            <a:endParaRPr lang="en-GB" sz="1600" dirty="0"/>
          </a:p>
          <a:p>
            <a:r>
              <a:rPr lang="en-GB" sz="1600" dirty="0"/>
              <a:t>6. you (pl.)	restaurant	twice a week</a:t>
            </a:r>
          </a:p>
          <a:p>
            <a:r>
              <a:rPr lang="en-GB" sz="1600" dirty="0"/>
              <a:t>7. students	university		every morning</a:t>
            </a:r>
          </a:p>
          <a:p>
            <a:r>
              <a:rPr lang="en-GB" sz="1600" dirty="0"/>
              <a:t>8. Sasha		work		every Saturday</a:t>
            </a:r>
          </a:p>
          <a:p>
            <a:r>
              <a:rPr lang="en-GB" sz="1600" dirty="0"/>
              <a:t>9. grandmother 	clinic		3 times a week</a:t>
            </a:r>
          </a:p>
          <a:p>
            <a:r>
              <a:rPr lang="en-GB" sz="1600" dirty="0"/>
              <a:t>10. my dog	park		every morning 				at 7:00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7B586C2A-7376-4B2E-9E49-F613860DAA4F}"/>
              </a:ext>
            </a:extLst>
          </p:cNvPr>
          <p:cNvSpPr txBox="1">
            <a:spLocks/>
          </p:cNvSpPr>
          <p:nvPr/>
        </p:nvSpPr>
        <p:spPr>
          <a:xfrm>
            <a:off x="293511" y="2226736"/>
            <a:ext cx="5802489" cy="362655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/>
              <a:t>Model: </a:t>
            </a:r>
            <a:r>
              <a:rPr lang="ru-RU" sz="1600" b="1" dirty="0"/>
              <a:t>Я хож</a:t>
            </a:r>
            <a:r>
              <a:rPr lang="ru-RU" sz="1600" b="1" dirty="0">
                <a:solidFill>
                  <a:srgbClr val="FF0000"/>
                </a:solidFill>
              </a:rPr>
              <a:t>у </a:t>
            </a:r>
            <a:r>
              <a:rPr lang="ru-RU" sz="1600" b="1" dirty="0"/>
              <a:t>в библиот</a:t>
            </a:r>
            <a:r>
              <a:rPr lang="ru-RU" sz="1600" b="1" dirty="0">
                <a:solidFill>
                  <a:srgbClr val="FF0000"/>
                </a:solidFill>
              </a:rPr>
              <a:t>е</a:t>
            </a:r>
            <a:r>
              <a:rPr lang="ru-RU" sz="1600" b="1" dirty="0"/>
              <a:t>ку к</a:t>
            </a:r>
            <a:r>
              <a:rPr lang="ru-RU" sz="1600" b="1" dirty="0">
                <a:solidFill>
                  <a:srgbClr val="FF0000"/>
                </a:solidFill>
              </a:rPr>
              <a:t>а</a:t>
            </a:r>
            <a:r>
              <a:rPr lang="ru-RU" sz="1600" b="1" dirty="0"/>
              <a:t>ждое </a:t>
            </a:r>
            <a:r>
              <a:rPr lang="ru-RU" sz="1600" b="1" dirty="0">
                <a:solidFill>
                  <a:srgbClr val="FF0000"/>
                </a:solidFill>
              </a:rPr>
              <a:t>у</a:t>
            </a:r>
            <a:r>
              <a:rPr lang="ru-RU" sz="1600" b="1" dirty="0"/>
              <a:t>тро.</a:t>
            </a:r>
          </a:p>
          <a:p>
            <a:pPr marL="201168" lvl="1" indent="0">
              <a:buFont typeface="Calibri" pitchFamily="34" charset="0"/>
              <a:buNone/>
            </a:pPr>
            <a:r>
              <a:rPr lang="en-GB" sz="1600" b="1" dirty="0"/>
              <a:t>person		place		frequency</a:t>
            </a:r>
            <a:endParaRPr lang="en-GB" sz="1600" dirty="0"/>
          </a:p>
          <a:p>
            <a:r>
              <a:rPr lang="en-GB" sz="1600" dirty="0"/>
              <a:t>1. we		work		every day</a:t>
            </a:r>
          </a:p>
          <a:p>
            <a:r>
              <a:rPr lang="en-GB" sz="1600" dirty="0"/>
              <a:t>2. I		store		every Friday</a:t>
            </a:r>
          </a:p>
          <a:p>
            <a:r>
              <a:rPr lang="en-GB" sz="1600" dirty="0"/>
              <a:t>3. you (sg.)	library		sometimes</a:t>
            </a:r>
          </a:p>
          <a:p>
            <a:r>
              <a:rPr lang="en-GB" sz="1600" dirty="0"/>
              <a:t>4. Larisa		class(es) 		five times a week	</a:t>
            </a:r>
          </a:p>
          <a:p>
            <a:r>
              <a:rPr lang="en-GB" sz="1600" dirty="0"/>
              <a:t>5. my parents	movies		once a month</a:t>
            </a:r>
          </a:p>
        </p:txBody>
      </p:sp>
    </p:spTree>
    <p:extLst>
      <p:ext uri="{BB962C8B-B14F-4D97-AF65-F5344CB8AC3E}">
        <p14:creationId xmlns:p14="http://schemas.microsoft.com/office/powerpoint/2010/main" val="3267450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21C63-FB6A-44FF-900E-D5BB45C8A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Exercise 13 (216). </a:t>
            </a:r>
            <a:r>
              <a:rPr lang="en-GB" dirty="0"/>
              <a:t>Supply the verbs </a:t>
            </a:r>
            <a:r>
              <a:rPr lang="ru-RU" dirty="0"/>
              <a:t>идт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and </a:t>
            </a:r>
            <a:r>
              <a:rPr lang="ru-RU" dirty="0"/>
              <a:t>ход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ть</a:t>
            </a:r>
            <a:r>
              <a:rPr lang="en-GB" dirty="0"/>
              <a:t> in the correct form.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F5815C-40FF-4DF9-AB11-FF556912A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Ты ч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сто _____ в кин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? – Да, я _____ в кин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 раз в нед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лю.</a:t>
            </a:r>
          </a:p>
          <a:p>
            <a:r>
              <a:rPr lang="ru-RU" dirty="0"/>
              <a:t>2. Здр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вствуйте, 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нна Петр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вна! Куд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 вы _____ ? – Я _____ в библиот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ку. – Вы часто _____ в библиот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ку? – Да, я _____ туд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 (</a:t>
            </a:r>
            <a:r>
              <a:rPr lang="en-GB" i="1" dirty="0"/>
              <a:t>there</a:t>
            </a:r>
            <a:r>
              <a:rPr lang="en-GB" dirty="0"/>
              <a:t>) </a:t>
            </a:r>
            <a:r>
              <a:rPr lang="ru-RU" dirty="0"/>
              <a:t>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ждую субб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ту.</a:t>
            </a:r>
          </a:p>
          <a:p>
            <a:r>
              <a:rPr lang="ru-RU" dirty="0"/>
              <a:t>3. Мо</a:t>
            </a:r>
            <a:r>
              <a:rPr lang="ru-RU" dirty="0">
                <a:solidFill>
                  <a:srgbClr val="FF0000"/>
                </a:solidFill>
              </a:rPr>
              <a:t>я</a:t>
            </a:r>
            <a:r>
              <a:rPr lang="ru-RU" dirty="0"/>
              <a:t> дочь уж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 больш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я. Она уж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 _____ в шк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лу.</a:t>
            </a:r>
          </a:p>
          <a:p>
            <a:r>
              <a:rPr lang="ru-RU" dirty="0"/>
              <a:t>4. Вол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дя и Л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за, прив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т! Вы куд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 _____? – Мы _____</a:t>
            </a:r>
            <a:r>
              <a:rPr lang="ru-RU" b="1" dirty="0"/>
              <a:t> </a:t>
            </a:r>
            <a:r>
              <a:rPr lang="ru-RU" dirty="0"/>
              <a:t>в парк. – Вы _____ туд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 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ждый день? – Нет, т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лько в субб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ту и в воскрес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нье.</a:t>
            </a:r>
          </a:p>
          <a:p>
            <a:r>
              <a:rPr lang="ru-RU" dirty="0"/>
              <a:t>5. Смотр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! (</a:t>
            </a:r>
            <a:r>
              <a:rPr lang="en-GB" i="1" dirty="0"/>
              <a:t>Look!</a:t>
            </a:r>
            <a:r>
              <a:rPr lang="en-GB" dirty="0"/>
              <a:t>)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нна и Л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на _____ на зан</a:t>
            </a:r>
            <a:r>
              <a:rPr lang="ru-RU" dirty="0">
                <a:solidFill>
                  <a:srgbClr val="FF0000"/>
                </a:solidFill>
              </a:rPr>
              <a:t>я</a:t>
            </a:r>
            <a:r>
              <a:rPr lang="ru-RU" dirty="0"/>
              <a:t>тия. – А что? (</a:t>
            </a:r>
            <a:r>
              <a:rPr lang="cs-CZ" i="1" dirty="0"/>
              <a:t>So </a:t>
            </a:r>
            <a:r>
              <a:rPr lang="cs-CZ" i="1" dirty="0" err="1"/>
              <a:t>what</a:t>
            </a:r>
            <a:r>
              <a:rPr lang="cs-CZ" i="1" dirty="0"/>
              <a:t>?</a:t>
            </a:r>
            <a:r>
              <a:rPr lang="ru-RU" dirty="0"/>
              <a:t>) А он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 не _____ на зан</a:t>
            </a:r>
            <a:r>
              <a:rPr lang="ru-RU" dirty="0">
                <a:solidFill>
                  <a:srgbClr val="FF0000"/>
                </a:solidFill>
              </a:rPr>
              <a:t>я</a:t>
            </a:r>
            <a:r>
              <a:rPr lang="ru-RU" dirty="0"/>
              <a:t>тия 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ждый день? – Нет, он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 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ждую ночь гул</a:t>
            </a:r>
            <a:r>
              <a:rPr lang="ru-RU" dirty="0">
                <a:solidFill>
                  <a:srgbClr val="FF0000"/>
                </a:solidFill>
              </a:rPr>
              <a:t>я</a:t>
            </a:r>
            <a:r>
              <a:rPr lang="ru-RU" dirty="0"/>
              <a:t>ют, а на зан</a:t>
            </a:r>
            <a:r>
              <a:rPr lang="ru-RU" dirty="0">
                <a:solidFill>
                  <a:srgbClr val="FF0000"/>
                </a:solidFill>
              </a:rPr>
              <a:t>я</a:t>
            </a:r>
            <a:r>
              <a:rPr lang="ru-RU" dirty="0"/>
              <a:t>тия _____ раз в нед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лю.</a:t>
            </a:r>
          </a:p>
        </p:txBody>
      </p:sp>
    </p:spTree>
    <p:extLst>
      <p:ext uri="{BB962C8B-B14F-4D97-AF65-F5344CB8AC3E}">
        <p14:creationId xmlns:p14="http://schemas.microsoft.com/office/powerpoint/2010/main" val="1637625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223CA-4126-43BE-8587-C7270867F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89" y="486553"/>
            <a:ext cx="11751733" cy="1117599"/>
          </a:xfrm>
        </p:spPr>
        <p:txBody>
          <a:bodyPr>
            <a:normAutofit/>
          </a:bodyPr>
          <a:lstStyle/>
          <a:p>
            <a:pPr algn="ctr"/>
            <a:r>
              <a:rPr lang="ru-RU" u="sng" dirty="0"/>
              <a:t>Б</a:t>
            </a:r>
            <a:r>
              <a:rPr lang="ru-RU" u="sng" dirty="0">
                <a:solidFill>
                  <a:srgbClr val="FF0000"/>
                </a:solidFill>
              </a:rPr>
              <a:t>у</a:t>
            </a:r>
            <a:r>
              <a:rPr lang="ru-RU" u="sng" dirty="0"/>
              <a:t>дни н</a:t>
            </a:r>
            <a:r>
              <a:rPr lang="ru-RU" u="sng" dirty="0">
                <a:solidFill>
                  <a:srgbClr val="FF0000"/>
                </a:solidFill>
              </a:rPr>
              <a:t>а</a:t>
            </a:r>
            <a:r>
              <a:rPr lang="ru-RU" u="sng" dirty="0"/>
              <a:t>шей ж</a:t>
            </a:r>
            <a:r>
              <a:rPr lang="ru-RU" u="sng" dirty="0">
                <a:solidFill>
                  <a:srgbClr val="FF0000"/>
                </a:solidFill>
              </a:rPr>
              <a:t>и</a:t>
            </a:r>
            <a:r>
              <a:rPr lang="ru-RU" u="sng" dirty="0"/>
              <a:t>зни: часть втор</a:t>
            </a:r>
            <a:r>
              <a:rPr lang="ru-RU" u="sng" dirty="0">
                <a:solidFill>
                  <a:srgbClr val="FF0000"/>
                </a:solidFill>
              </a:rPr>
              <a:t>а</a:t>
            </a:r>
            <a:r>
              <a:rPr lang="ru-RU" u="sng" dirty="0"/>
              <a:t>я*</a:t>
            </a:r>
            <a:endParaRPr lang="cs-CZ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8C0435-DE4E-44CF-986C-6D11AFE66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221" y="2108201"/>
            <a:ext cx="11582401" cy="408939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Расск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зывает 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да Кл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мова, 32 г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да, эконом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ст, раб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тает в магаз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не «Д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тский мир»:</a:t>
            </a:r>
          </a:p>
          <a:p>
            <a:pPr algn="just"/>
            <a:r>
              <a:rPr lang="ru-RU" dirty="0"/>
              <a:t>Я вста</a:t>
            </a:r>
            <a:r>
              <a:rPr lang="ru-RU" dirty="0">
                <a:solidFill>
                  <a:srgbClr val="FF0000"/>
                </a:solidFill>
              </a:rPr>
              <a:t>ю</a:t>
            </a:r>
            <a:r>
              <a:rPr lang="ru-RU" dirty="0"/>
              <a:t> 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ждое 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тро в шесть час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в, приним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ю душ и одев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юсь. Пот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м я гот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влю з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втрак </a:t>
            </a:r>
            <a:r>
              <a:rPr lang="ru-RU" b="1" u="sng" dirty="0"/>
              <a:t>для</a:t>
            </a:r>
            <a:r>
              <a:rPr lang="ru-RU" dirty="0"/>
              <a:t>** м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жа и с</a:t>
            </a:r>
            <a:r>
              <a:rPr lang="ru-RU" dirty="0">
                <a:solidFill>
                  <a:srgbClr val="FF0000"/>
                </a:solidFill>
              </a:rPr>
              <a:t>ы</a:t>
            </a:r>
            <a:r>
              <a:rPr lang="ru-RU" dirty="0"/>
              <a:t>на. В семь тр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дцать сын идёт в шк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лу. Я б</a:t>
            </a:r>
            <a:r>
              <a:rPr lang="ru-RU" dirty="0">
                <a:solidFill>
                  <a:srgbClr val="FF0000"/>
                </a:solidFill>
              </a:rPr>
              <a:t>ы</a:t>
            </a:r>
            <a:r>
              <a:rPr lang="ru-RU" dirty="0"/>
              <a:t>стро з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втракаю, и в в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семь час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в я уж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 ид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 на раб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ту. Раб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таю я в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семь час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в. </a:t>
            </a:r>
            <a:r>
              <a:rPr lang="ru-RU" b="1" u="sng" dirty="0"/>
              <a:t>По </a:t>
            </a:r>
            <a:r>
              <a:rPr lang="ru-RU" u="sng" dirty="0"/>
              <a:t>дор</a:t>
            </a:r>
            <a:r>
              <a:rPr lang="ru-RU" u="sng" dirty="0">
                <a:solidFill>
                  <a:srgbClr val="FF0000"/>
                </a:solidFill>
              </a:rPr>
              <a:t>о</a:t>
            </a:r>
            <a:r>
              <a:rPr lang="ru-RU" u="sng" dirty="0"/>
              <a:t>ге</a:t>
            </a:r>
            <a:r>
              <a:rPr lang="en-GB" dirty="0"/>
              <a:t>*** </a:t>
            </a:r>
            <a:r>
              <a:rPr lang="ru-RU" dirty="0"/>
              <a:t>дом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й я б</a:t>
            </a:r>
            <a:r>
              <a:rPr lang="ru-RU" dirty="0">
                <a:solidFill>
                  <a:srgbClr val="FF0000"/>
                </a:solidFill>
              </a:rPr>
              <a:t>ы</a:t>
            </a:r>
            <a:r>
              <a:rPr lang="ru-RU" dirty="0"/>
              <a:t>стро захож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 в магаз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н </a:t>
            </a:r>
            <a:r>
              <a:rPr lang="ru-RU" b="1" u="sng" dirty="0"/>
              <a:t>за прод</a:t>
            </a:r>
            <a:r>
              <a:rPr lang="ru-RU" b="1" u="sng" dirty="0">
                <a:solidFill>
                  <a:srgbClr val="FF0000"/>
                </a:solidFill>
              </a:rPr>
              <a:t>у</a:t>
            </a:r>
            <a:r>
              <a:rPr lang="ru-RU" b="1" u="sng" dirty="0"/>
              <a:t>ктами</a:t>
            </a:r>
            <a:r>
              <a:rPr lang="en-GB" dirty="0"/>
              <a:t>****</a:t>
            </a:r>
            <a:r>
              <a:rPr lang="ru-RU" dirty="0"/>
              <a:t>. Д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ма я гот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влю 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жин, и когд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 муж прих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дит дом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й, мы все 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жинаем, об</a:t>
            </a:r>
            <a:r>
              <a:rPr lang="ru-RU" dirty="0">
                <a:solidFill>
                  <a:srgbClr val="FF0000"/>
                </a:solidFill>
              </a:rPr>
              <a:t>ы</a:t>
            </a:r>
            <a:r>
              <a:rPr lang="ru-RU" dirty="0"/>
              <a:t>чно в ш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сть тр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дцать. </a:t>
            </a:r>
            <a:r>
              <a:rPr lang="ru-RU" b="1" u="sng" dirty="0"/>
              <a:t>П</a:t>
            </a:r>
            <a:r>
              <a:rPr lang="ru-RU" b="1" u="sng" dirty="0">
                <a:solidFill>
                  <a:srgbClr val="FF0000"/>
                </a:solidFill>
              </a:rPr>
              <a:t>о</a:t>
            </a:r>
            <a:r>
              <a:rPr lang="ru-RU" b="1" u="sng" dirty="0"/>
              <a:t>сле</a:t>
            </a:r>
            <a:r>
              <a:rPr lang="en-GB" dirty="0"/>
              <a:t>*****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жина я м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ю пос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ду и убир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ю немн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го. В 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вять час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в сын лож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тся спать. Я ещё немн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го смотр</a:t>
            </a:r>
            <a:r>
              <a:rPr lang="ru-RU" dirty="0">
                <a:solidFill>
                  <a:srgbClr val="FF0000"/>
                </a:solidFill>
              </a:rPr>
              <a:t>ю</a:t>
            </a:r>
            <a:r>
              <a:rPr lang="ru-RU" dirty="0"/>
              <a:t> телев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зор и в 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сять тр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дцать я </a:t>
            </a:r>
            <a:r>
              <a:rPr lang="ru-RU" b="1" u="sng" dirty="0"/>
              <a:t>сам</a:t>
            </a:r>
            <a:r>
              <a:rPr lang="ru-RU" b="1" u="sng" dirty="0">
                <a:solidFill>
                  <a:srgbClr val="FF0000"/>
                </a:solidFill>
              </a:rPr>
              <a:t>а</a:t>
            </a:r>
            <a:r>
              <a:rPr lang="en-GB" dirty="0">
                <a:solidFill>
                  <a:srgbClr val="FF0000"/>
                </a:solidFill>
              </a:rPr>
              <a:t>******</a:t>
            </a:r>
            <a:r>
              <a:rPr lang="ru-RU" dirty="0"/>
              <a:t> лож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сь спать.</a:t>
            </a:r>
          </a:p>
          <a:p>
            <a:pPr algn="just"/>
            <a:r>
              <a:rPr lang="ru-RU" dirty="0"/>
              <a:t>* </a:t>
            </a:r>
            <a:r>
              <a:rPr lang="cs-CZ" i="1" dirty="0"/>
              <a:t>t</a:t>
            </a:r>
            <a:r>
              <a:rPr lang="en-GB" i="1" dirty="0"/>
              <a:t>h</a:t>
            </a:r>
            <a:r>
              <a:rPr lang="cs-CZ" i="1" dirty="0"/>
              <a:t>e </a:t>
            </a:r>
            <a:r>
              <a:rPr lang="en-GB" i="1" dirty="0"/>
              <a:t>days of our lives: part two		**** to buy groceries</a:t>
            </a:r>
            <a:endParaRPr lang="ru-RU" i="1" dirty="0"/>
          </a:p>
          <a:p>
            <a:pPr algn="just"/>
            <a:r>
              <a:rPr lang="ru-RU" i="1" dirty="0"/>
              <a:t>** </a:t>
            </a:r>
            <a:r>
              <a:rPr lang="en-GB" i="1" dirty="0"/>
              <a:t>for					***** after</a:t>
            </a:r>
          </a:p>
          <a:p>
            <a:pPr algn="just"/>
            <a:r>
              <a:rPr lang="en-GB" i="1" dirty="0"/>
              <a:t>*** on my way				****** myself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848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223CA-4126-43BE-8587-C7270867F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89" y="486553"/>
            <a:ext cx="11751733" cy="1117599"/>
          </a:xfrm>
        </p:spPr>
        <p:txBody>
          <a:bodyPr>
            <a:normAutofit/>
          </a:bodyPr>
          <a:lstStyle/>
          <a:p>
            <a:pPr algn="ctr"/>
            <a:r>
              <a:rPr lang="ru-RU" u="sng" dirty="0"/>
              <a:t>Б</a:t>
            </a:r>
            <a:r>
              <a:rPr lang="ru-RU" u="sng" dirty="0">
                <a:solidFill>
                  <a:srgbClr val="FF0000"/>
                </a:solidFill>
              </a:rPr>
              <a:t>у</a:t>
            </a:r>
            <a:r>
              <a:rPr lang="ru-RU" u="sng" dirty="0"/>
              <a:t>дни н</a:t>
            </a:r>
            <a:r>
              <a:rPr lang="ru-RU" u="sng" dirty="0">
                <a:solidFill>
                  <a:srgbClr val="FF0000"/>
                </a:solidFill>
              </a:rPr>
              <a:t>а</a:t>
            </a:r>
            <a:r>
              <a:rPr lang="ru-RU" u="sng" dirty="0"/>
              <a:t>шей ж</a:t>
            </a:r>
            <a:r>
              <a:rPr lang="ru-RU" u="sng" dirty="0">
                <a:solidFill>
                  <a:srgbClr val="FF0000"/>
                </a:solidFill>
              </a:rPr>
              <a:t>и</a:t>
            </a:r>
            <a:r>
              <a:rPr lang="ru-RU" u="sng" dirty="0"/>
              <a:t>зни: часть втор</a:t>
            </a:r>
            <a:r>
              <a:rPr lang="ru-RU" u="sng" dirty="0">
                <a:solidFill>
                  <a:srgbClr val="FF0000"/>
                </a:solidFill>
              </a:rPr>
              <a:t>а</a:t>
            </a:r>
            <a:r>
              <a:rPr lang="ru-RU" u="sng" dirty="0"/>
              <a:t>я*</a:t>
            </a:r>
            <a:endParaRPr lang="cs-CZ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8C0435-DE4E-44CF-986C-6D11AFE66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221" y="2108201"/>
            <a:ext cx="11582401" cy="408939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Расск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зывает Вал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рий Кл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мов, 35 лет, врач, раб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тает в поликл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нике н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мер 23:</a:t>
            </a:r>
          </a:p>
          <a:p>
            <a:pPr algn="just"/>
            <a:r>
              <a:rPr lang="ru-RU" dirty="0"/>
              <a:t>Я вста</a:t>
            </a:r>
            <a:r>
              <a:rPr lang="ru-RU" dirty="0">
                <a:solidFill>
                  <a:srgbClr val="FF0000"/>
                </a:solidFill>
              </a:rPr>
              <a:t>ю</a:t>
            </a:r>
            <a:r>
              <a:rPr lang="ru-RU" dirty="0"/>
              <a:t> в шесть тр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дцать, умыв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юсь** и одев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юсь.</a:t>
            </a:r>
            <a:r>
              <a:rPr lang="en-GB" dirty="0"/>
              <a:t> </a:t>
            </a:r>
            <a:r>
              <a:rPr lang="ru-RU" dirty="0"/>
              <a:t>В семь я смотр</a:t>
            </a:r>
            <a:r>
              <a:rPr lang="ru-RU" dirty="0">
                <a:solidFill>
                  <a:srgbClr val="FF0000"/>
                </a:solidFill>
              </a:rPr>
              <a:t>ю</a:t>
            </a:r>
            <a:r>
              <a:rPr lang="ru-RU" dirty="0"/>
              <a:t> н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вости по телев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зору. В семь тр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дцать я з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втракаю, а в в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семь я ид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 на раб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ту. Я раб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таю </a:t>
            </a:r>
            <a:r>
              <a:rPr lang="ru-RU" b="1" u="sng" dirty="0"/>
              <a:t>весь день</a:t>
            </a:r>
            <a:r>
              <a:rPr lang="ru-RU" dirty="0"/>
              <a:t>***, а в шесть час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в в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чера я уж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 д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ма. В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чером я чит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ю газ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ты 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ли смотр</a:t>
            </a:r>
            <a:r>
              <a:rPr lang="ru-RU" dirty="0">
                <a:solidFill>
                  <a:srgbClr val="FF0000"/>
                </a:solidFill>
              </a:rPr>
              <a:t>ю </a:t>
            </a:r>
            <a:r>
              <a:rPr lang="ru-RU" dirty="0"/>
              <a:t>телев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зор. В ш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сть тр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дцать мы 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жинаем. П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сле 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жина я смотр</a:t>
            </a:r>
            <a:r>
              <a:rPr lang="ru-RU" dirty="0">
                <a:solidFill>
                  <a:srgbClr val="FF0000"/>
                </a:solidFill>
              </a:rPr>
              <a:t>ю </a:t>
            </a:r>
            <a:r>
              <a:rPr lang="ru-RU" dirty="0"/>
              <a:t>телев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зор 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ли </a:t>
            </a:r>
            <a:r>
              <a:rPr lang="ru-RU" b="1" u="sng" dirty="0"/>
              <a:t>помог</a:t>
            </a:r>
            <a:r>
              <a:rPr lang="ru-RU" b="1" u="sng" dirty="0">
                <a:solidFill>
                  <a:srgbClr val="FF0000"/>
                </a:solidFill>
              </a:rPr>
              <a:t>а</a:t>
            </a:r>
            <a:r>
              <a:rPr lang="ru-RU" b="1" u="sng" dirty="0"/>
              <a:t>ю</a:t>
            </a:r>
            <a:r>
              <a:rPr lang="ru-RU" dirty="0"/>
              <a:t>****</a:t>
            </a:r>
            <a:r>
              <a:rPr lang="en-GB" dirty="0"/>
              <a:t> </a:t>
            </a:r>
            <a:r>
              <a:rPr lang="ru-RU" dirty="0"/>
              <a:t>с</a:t>
            </a:r>
            <a:r>
              <a:rPr lang="ru-RU" dirty="0">
                <a:solidFill>
                  <a:srgbClr val="FF0000"/>
                </a:solidFill>
              </a:rPr>
              <a:t>ы</a:t>
            </a:r>
            <a:r>
              <a:rPr lang="ru-RU" dirty="0"/>
              <a:t>ну 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лать ур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ки. Сын идёт спать час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в  в 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вять. Я ещё немн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го чит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ю , а в 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сять тр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дцать я уж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 спл</a:t>
            </a:r>
            <a:r>
              <a:rPr lang="ru-RU" dirty="0">
                <a:solidFill>
                  <a:srgbClr val="FF0000"/>
                </a:solidFill>
              </a:rPr>
              <a:t>ю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* </a:t>
            </a:r>
            <a:r>
              <a:rPr lang="cs-CZ" i="1" dirty="0"/>
              <a:t>t</a:t>
            </a:r>
            <a:r>
              <a:rPr lang="en-GB" i="1" dirty="0"/>
              <a:t>h</a:t>
            </a:r>
            <a:r>
              <a:rPr lang="cs-CZ" i="1" dirty="0"/>
              <a:t>e </a:t>
            </a:r>
            <a:r>
              <a:rPr lang="en-GB" i="1" dirty="0"/>
              <a:t>days of our lives: part two		</a:t>
            </a:r>
          </a:p>
          <a:p>
            <a:pPr algn="just"/>
            <a:r>
              <a:rPr lang="ru-RU" i="1" dirty="0"/>
              <a:t>** </a:t>
            </a:r>
            <a:r>
              <a:rPr lang="en-GB" i="1" dirty="0"/>
              <a:t>wash			</a:t>
            </a:r>
            <a:endParaRPr lang="ru-RU" i="1" dirty="0"/>
          </a:p>
          <a:p>
            <a:pPr algn="just"/>
            <a:r>
              <a:rPr lang="en-GB" i="1" dirty="0"/>
              <a:t>*** all day </a:t>
            </a:r>
            <a:endParaRPr lang="ru-RU" i="1" dirty="0"/>
          </a:p>
          <a:p>
            <a:pPr algn="just"/>
            <a:r>
              <a:rPr lang="en-GB" i="1" dirty="0"/>
              <a:t>****</a:t>
            </a:r>
            <a:r>
              <a:rPr lang="ru-RU" i="1" dirty="0"/>
              <a:t> </a:t>
            </a:r>
            <a:r>
              <a:rPr lang="en-GB" i="1" dirty="0"/>
              <a:t>help 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13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69F3F-C621-42C4-B872-C399C176C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тьте на вопр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сы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4E102C-3F00-4067-B536-AA5DAFEAB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3716" y="2119489"/>
            <a:ext cx="9931964" cy="3502377"/>
          </a:xfrm>
        </p:spPr>
        <p:txBody>
          <a:bodyPr numCol="2">
            <a:normAutofit/>
          </a:bodyPr>
          <a:lstStyle/>
          <a:p>
            <a:r>
              <a:rPr lang="ru-RU" dirty="0"/>
              <a:t>1. Кто встаёт р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ньше: муж или жен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? Во ск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лько?</a:t>
            </a:r>
          </a:p>
          <a:p>
            <a:r>
              <a:rPr lang="ru-RU" dirty="0"/>
              <a:t>2. Что 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лает муж, когд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 жен</a:t>
            </a:r>
            <a:r>
              <a:rPr lang="ru-RU" dirty="0">
                <a:solidFill>
                  <a:srgbClr val="FF0000"/>
                </a:solidFill>
              </a:rPr>
              <a:t>а </a:t>
            </a:r>
            <a:r>
              <a:rPr lang="ru-RU" dirty="0"/>
              <a:t>гот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вит з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втрак?</a:t>
            </a:r>
          </a:p>
          <a:p>
            <a:r>
              <a:rPr lang="ru-RU" dirty="0"/>
              <a:t>3. Кто завтракает р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ньше: сын 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ли ег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 от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ц?</a:t>
            </a:r>
          </a:p>
          <a:p>
            <a:r>
              <a:rPr lang="ru-RU" dirty="0"/>
              <a:t>4. Во ск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лько муж идёт на раб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ту?</a:t>
            </a:r>
          </a:p>
          <a:p>
            <a:r>
              <a:rPr lang="ru-RU" dirty="0"/>
              <a:t>5. Ск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лько час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в в день раб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тает жен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?</a:t>
            </a:r>
          </a:p>
          <a:p>
            <a:r>
              <a:rPr lang="ru-RU" dirty="0"/>
              <a:t>6. Что 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лает жен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 по дор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ге дом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й?</a:t>
            </a:r>
          </a:p>
          <a:p>
            <a:r>
              <a:rPr lang="ru-RU" dirty="0"/>
              <a:t>7. Что 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лает жен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 д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ма п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сле раб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ты, когд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 муж чит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ет газ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ты?</a:t>
            </a:r>
          </a:p>
          <a:p>
            <a:r>
              <a:rPr lang="ru-RU" dirty="0"/>
              <a:t>8. Во ск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лько он</a:t>
            </a:r>
            <a:r>
              <a:rPr lang="ru-RU" dirty="0">
                <a:solidFill>
                  <a:srgbClr val="FF0000"/>
                </a:solidFill>
              </a:rPr>
              <a:t>и </a:t>
            </a:r>
            <a:r>
              <a:rPr lang="ru-RU" dirty="0"/>
              <a:t>об</a:t>
            </a:r>
            <a:r>
              <a:rPr lang="ru-RU" dirty="0">
                <a:solidFill>
                  <a:srgbClr val="FF0000"/>
                </a:solidFill>
              </a:rPr>
              <a:t>ы</a:t>
            </a:r>
            <a:r>
              <a:rPr lang="ru-RU" dirty="0"/>
              <a:t>чно 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жинают?</a:t>
            </a:r>
          </a:p>
          <a:p>
            <a:r>
              <a:rPr lang="ru-RU" dirty="0"/>
              <a:t>9. Что 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лает жен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 п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сле 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жина? А муж?</a:t>
            </a:r>
          </a:p>
          <a:p>
            <a:r>
              <a:rPr lang="ru-RU" dirty="0"/>
              <a:t>10. Во ск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лько ложится спать сын? А муж и жен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9864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>
            <a:extLst>
              <a:ext uri="{FF2B5EF4-FFF2-40B4-BE49-F238E27FC236}">
                <a16:creationId xmlns:a16="http://schemas.microsoft.com/office/drawing/2014/main" id="{E5EB190F-6C9E-4EC8-B186-9FCB0DE69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823914"/>
            <a:ext cx="82296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3200"/>
              <a:t>Interview Video</a:t>
            </a:r>
            <a:r>
              <a:rPr lang="ru-RU" altLang="cs-CZ" sz="3200"/>
              <a:t>: Что вы делаете каждый день?</a:t>
            </a:r>
            <a:endParaRPr lang="en-US" altLang="cs-CZ" sz="3200"/>
          </a:p>
          <a:p>
            <a:pPr algn="ctr" eaLnBrk="1" hangingPunct="1"/>
            <a:r>
              <a:rPr lang="en-US" altLang="cs-CZ"/>
              <a:t>	     (</a:t>
            </a:r>
            <a:r>
              <a:rPr lang="en-US" altLang="cs-CZ" i="1"/>
              <a:t>What do you do every day?</a:t>
            </a:r>
            <a:r>
              <a:rPr lang="en-US" altLang="cs-CZ"/>
              <a:t>)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5C3BB6F6-A705-4E7D-B74C-4C5997660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956" y="3028890"/>
            <a:ext cx="4300538" cy="40011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8575" cmpd="dbl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prstShdw prst="shdw17" dist="38100" dir="2700000">
              <a:schemeClr val="accent1">
                <a:lumMod val="75000"/>
              </a:schemeClr>
            </a:prst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latin typeface="Arial" charset="0"/>
                <a:hlinkClick r:id="rId3"/>
              </a:rPr>
              <a:t>Click here to see the video.</a:t>
            </a:r>
            <a:endParaRPr lang="en-US" sz="2000" b="1" dirty="0">
              <a:solidFill>
                <a:schemeClr val="bg1"/>
              </a:solidFill>
              <a:latin typeface="Arial" charset="0"/>
              <a:hlinkClick r:id="rId4"/>
            </a:endParaRPr>
          </a:p>
        </p:txBody>
      </p:sp>
      <p:sp>
        <p:nvSpPr>
          <p:cNvPr id="17415" name="Text Box 9">
            <a:extLst>
              <a:ext uri="{FF2B5EF4-FFF2-40B4-BE49-F238E27FC236}">
                <a16:creationId xmlns:a16="http://schemas.microsoft.com/office/drawing/2014/main" id="{60917D76-7FC5-47B9-B7CC-0EBD13E77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1" y="5562601"/>
            <a:ext cx="3292889" cy="46166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chemeClr val="bg1"/>
                </a:solidFill>
              </a:rPr>
              <a:t>Note: Internet connection required to view videos </a:t>
            </a:r>
          </a:p>
          <a:p>
            <a:pPr eaLnBrk="1" hangingPunct="1"/>
            <a:r>
              <a:rPr lang="en-US" altLang="cs-CZ" sz="1200">
                <a:solidFill>
                  <a:schemeClr val="bg1"/>
                </a:solidFill>
              </a:rPr>
              <a:t>via video link button.</a:t>
            </a:r>
          </a:p>
        </p:txBody>
      </p:sp>
      <p:sp>
        <p:nvSpPr>
          <p:cNvPr id="7" name="Text Box 105">
            <a:extLst>
              <a:ext uri="{FF2B5EF4-FFF2-40B4-BE49-F238E27FC236}">
                <a16:creationId xmlns:a16="http://schemas.microsoft.com/office/drawing/2014/main" id="{47E2CE69-BE9F-4CA3-8BF8-C54EAB92620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86788" y="3290888"/>
            <a:ext cx="3886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ea typeface="MS PGothic" pitchFamily="34" charset="-128"/>
              </a:rPr>
              <a:t>Copyright © 2012 by John Wiley &amp; Sons, Inc.</a:t>
            </a:r>
          </a:p>
        </p:txBody>
      </p:sp>
      <p:sp>
        <p:nvSpPr>
          <p:cNvPr id="17417" name="Slide Number Placeholder 7">
            <a:extLst>
              <a:ext uri="{FF2B5EF4-FFF2-40B4-BE49-F238E27FC236}">
                <a16:creationId xmlns:a16="http://schemas.microsoft.com/office/drawing/2014/main" id="{5DF2DB93-54CF-4D8A-AAE0-7DEE8606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7F854A5-275E-44D9-B78D-5F774B494C01}" type="slidenum">
              <a:rPr lang="en-US" altLang="cs-CZ" sz="1400"/>
              <a:pPr eaLnBrk="1" hangingPunct="1"/>
              <a:t>16</a:t>
            </a:fld>
            <a:endParaRPr lang="en-US" altLang="cs-CZ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3428F-94C1-4946-A327-33DF7AC2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017" y="286603"/>
            <a:ext cx="11478638" cy="1450757"/>
          </a:xfrm>
        </p:spPr>
        <p:txBody>
          <a:bodyPr>
            <a:normAutofit fontScale="90000"/>
          </a:bodyPr>
          <a:lstStyle/>
          <a:p>
            <a:r>
              <a:rPr lang="en-GB" dirty="0"/>
              <a:t>Additional 1: 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4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ive negative answers in complete sentences. Remember the double negative.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AF613F-E0AD-45DC-A9D1-FFB3AAA86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17" y="2166567"/>
            <a:ext cx="11303540" cy="4098766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Model: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тает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а?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 нигде не работает.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Иван убирает квартиру?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 занимается Лиза?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ты завтракаешь?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Виктор моет посуду?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ты делаешь?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там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живёт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 работает Лариса?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Что ты читаешь?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333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3428F-94C1-4946-A327-33DF7AC2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017" y="286603"/>
            <a:ext cx="11478638" cy="1450757"/>
          </a:xfrm>
        </p:spPr>
        <p:txBody>
          <a:bodyPr>
            <a:normAutofit/>
          </a:bodyPr>
          <a:lstStyle/>
          <a:p>
            <a:r>
              <a:rPr lang="en-GB" dirty="0"/>
              <a:t>Additional 2: </a:t>
            </a:r>
            <a:r>
              <a:rPr lang="en-US" sz="4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Respond to the statements with а time phrase of your choice.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AF613F-E0AD-45DC-A9D1-FFB3AAA86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17" y="2166567"/>
            <a:ext cx="11303540" cy="4098766"/>
          </a:xfrm>
        </p:spPr>
        <p:txBody>
          <a:bodyPr>
            <a:norm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принимаю душ раз в день. 	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я принимаю душ два раза в день.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убираю квартиру два раза в месяц.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стираю раз в неделю.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обедаю в ресторане пять раз в год.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готовлю ужин каждый вечер.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мою посуду четыре раза в неделю.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236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3428F-94C1-4946-A327-33DF7AC2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017" y="286603"/>
            <a:ext cx="11478638" cy="1450757"/>
          </a:xfrm>
        </p:spPr>
        <p:txBody>
          <a:bodyPr>
            <a:normAutofit/>
          </a:bodyPr>
          <a:lstStyle/>
          <a:p>
            <a:r>
              <a:rPr lang="en-GB" dirty="0"/>
              <a:t>Additional 3: </a:t>
            </a:r>
            <a:r>
              <a:rPr lang="en-US" sz="4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Respond to the statements with а time phrase of your choice.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AF613F-E0AD-45DC-A9D1-FFB3AAA86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17" y="2166567"/>
            <a:ext cx="11303540" cy="4098766"/>
          </a:xfrm>
        </p:spPr>
        <p:txBody>
          <a:bodyPr>
            <a:norm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хожу в театр два раза в год.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я хожу в театр раз в месяц.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хожу в библиотеку два раза в день.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хожу в кино два раза в год.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хожу в ресторан три раза в месяц.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хожу в университет три раза в неделю.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309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F3B3B6C5-748F-437C-AE76-DB11FEA99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97CEB5D-9BB2-475C-BA8D-AC88BB8C9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2E4714-184A-4814-8BC6-5D8520D73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Expressing Frequency of Actions (199)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B14AD1F-ADD5-46E7-966F-4C0290232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08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3428F-94C1-4946-A327-33DF7AC2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221677"/>
            <a:ext cx="11653736" cy="1515683"/>
          </a:xfrm>
        </p:spPr>
        <p:txBody>
          <a:bodyPr>
            <a:normAutofit fontScale="90000"/>
          </a:bodyPr>
          <a:lstStyle/>
          <a:p>
            <a:r>
              <a:rPr lang="en-GB" dirty="0"/>
              <a:t>Additional 4: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Answer the questions in complete sentences. Elaborate your answer where appropriate.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AF613F-E0AD-45DC-A9D1-FFB3AAA86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667" y="1975556"/>
            <a:ext cx="11567988" cy="4459111"/>
          </a:xfrm>
        </p:spPr>
        <p:txBody>
          <a:bodyPr numCol="2">
            <a:normAutofit fontScale="92500" lnSpcReduction="2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сколько вы встаёте в понедельник? А в субботу утром?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сколько вы ложитесь спать в понедельник? А в субботу вечером?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часов вы обычно спите? Восемь часов? Шесть часов?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сколько вы завтракаете в воскресенье?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смотрите телевизор, когда вы завтракаете?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сколько вы обычно обедаете?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обедаете дома или в университете?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лежите на кровати, когда вы занимаетесь?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слушаете музыку, когда вы занимаетесь?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читаете газеты каждый день?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часто вы смотрите телевизор?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 вы сидите, когда вы смотрите телевизор: на полу или на диване?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вы обычно делаете во вторник утром?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часто вы убираете квартиру?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ходите в магазин каждый день?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раз в неделю вы стираете?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часто ходите в кино?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как часто вы моете посуду?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раз в неделю вы ходите в университет?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сейчас времени? 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34331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>
            <a:extLst>
              <a:ext uri="{FF2B5EF4-FFF2-40B4-BE49-F238E27FC236}">
                <a16:creationId xmlns:a16="http://schemas.microsoft.com/office/drawing/2014/main" id="{A8E9C91B-7EAD-4562-AB0E-DFB9663AE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652BD35A-BC99-4831-A358-06E2CEB96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 w="69850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Slide Number Placeholder 3">
            <a:extLst>
              <a:ext uri="{FF2B5EF4-FFF2-40B4-BE49-F238E27FC236}">
                <a16:creationId xmlns:a16="http://schemas.microsoft.com/office/drawing/2014/main" id="{0E288EA3-EDA8-46E0-914D-D6C0FCC10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3582" y="6446838"/>
            <a:ext cx="78001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fld id="{DE3FEE66-08C0-4EAE-9FD9-C8439DB6A1B2}" type="slidenum">
              <a:rPr lang="en-US" altLang="cs-CZ" sz="105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pPr eaLnBrk="1" hangingPunct="1">
                <a:spcAft>
                  <a:spcPts val="600"/>
                </a:spcAft>
              </a:pPr>
              <a:t>3</a:t>
            </a:fld>
            <a:endParaRPr lang="en-US" altLang="cs-CZ" sz="105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1026" name="Control 1">
            <a:extLst>
              <a:ext uri="{FF2B5EF4-FFF2-40B4-BE49-F238E27FC236}">
                <a16:creationId xmlns:a16="http://schemas.microsoft.com/office/drawing/2014/main" id="{D642C688-559E-4778-B4C1-535CCFA87C4F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409950" y="4857751"/>
            <a:ext cx="4171950" cy="19589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cs-CZ"/>
          </a:p>
        </p:txBody>
      </p:sp>
      <p:graphicFrame>
        <p:nvGraphicFramePr>
          <p:cNvPr id="1044" name="Group 20">
            <a:extLst>
              <a:ext uri="{FF2B5EF4-FFF2-40B4-BE49-F238E27FC236}">
                <a16:creationId xmlns:a16="http://schemas.microsoft.com/office/drawing/2014/main" id="{B2418A48-56F1-4866-BA1C-AA3DA6E38D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938812"/>
              </p:ext>
            </p:extLst>
          </p:nvPr>
        </p:nvGraphicFramePr>
        <p:xfrm>
          <a:off x="943356" y="1200661"/>
          <a:ext cx="10337294" cy="4450274"/>
        </p:xfrm>
        <a:graphic>
          <a:graphicData uri="http://schemas.openxmlformats.org/drawingml/2006/table">
            <a:tbl>
              <a:tblPr firstRow="1" bandRow="1"/>
              <a:tblGrid>
                <a:gridCol w="3070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6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87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49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Как ч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сто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</a:txBody>
                  <a:tcPr marL="41984" marR="41984" marT="41984" marB="41984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вы см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трите телев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и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зор?</a:t>
                      </a:r>
                    </a:p>
                  </a:txBody>
                  <a:tcPr marL="41984" marR="41984" marT="41984" marB="41984" horzOverflow="overflow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К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ждый день.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К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ждое 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у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тро.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К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ждый в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чер.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К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ждую ночь.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К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ждую п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я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тницу.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41984" marR="41984" marT="41984" marB="41984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Ск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о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лько раз в день</a:t>
                      </a:r>
                      <a:r>
                        <a:rPr kumimoji="0" lang="en-GB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(в нед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лю)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41984" marR="41984" marT="41984" marB="41984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Раз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2,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3,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4 р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за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5,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6,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7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...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раз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41984" marR="41984" marT="41984" marB="41984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 день.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 нед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лю.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 м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сяц.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в год.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41984" marR="41984" marT="41984" marB="41984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>
            <a:extLst>
              <a:ext uri="{FF2B5EF4-FFF2-40B4-BE49-F238E27FC236}">
                <a16:creationId xmlns:a16="http://schemas.microsoft.com/office/drawing/2014/main" id="{5022559A-9390-47A2-9E05-CC78259ED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DAC80AB-FBED-45D0-8B83-5CC59270D4CD}" type="slidenum">
              <a:rPr lang="en-US" altLang="cs-CZ" sz="1400"/>
              <a:pPr eaLnBrk="1" hangingPunct="1"/>
              <a:t>4</a:t>
            </a:fld>
            <a:endParaRPr lang="en-US" altLang="cs-CZ" sz="1400"/>
          </a:p>
        </p:txBody>
      </p:sp>
      <p:pic>
        <p:nvPicPr>
          <p:cNvPr id="14339" name="Picture 1" descr="C:\Users\Marita\Desktop\Troika\lesson 7\POWERPOINTS\ne ubiraet.gif">
            <a:extLst>
              <a:ext uri="{FF2B5EF4-FFF2-40B4-BE49-F238E27FC236}">
                <a16:creationId xmlns:a16="http://schemas.microsoft.com/office/drawing/2014/main" id="{D00FB00B-0F7C-4273-949F-EFCB184DF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43001"/>
            <a:ext cx="539750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Box 5">
            <a:extLst>
              <a:ext uri="{FF2B5EF4-FFF2-40B4-BE49-F238E27FC236}">
                <a16:creationId xmlns:a16="http://schemas.microsoft.com/office/drawing/2014/main" id="{AF22C93B-5071-4206-8EE0-9449EDE61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85801"/>
            <a:ext cx="4762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/>
              <a:t>Сергей убир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ет кварт</a:t>
            </a:r>
            <a:r>
              <a:rPr lang="ru-RU" altLang="cs-CZ">
                <a:solidFill>
                  <a:srgbClr val="FF0000"/>
                </a:solidFill>
              </a:rPr>
              <a:t>и</a:t>
            </a:r>
            <a:r>
              <a:rPr lang="ru-RU" altLang="cs-CZ"/>
              <a:t>ру раз в год.</a:t>
            </a:r>
            <a:endParaRPr lang="en-US" altLang="cs-CZ"/>
          </a:p>
        </p:txBody>
      </p:sp>
      <p:sp>
        <p:nvSpPr>
          <p:cNvPr id="6" name="Text Box 105">
            <a:extLst>
              <a:ext uri="{FF2B5EF4-FFF2-40B4-BE49-F238E27FC236}">
                <a16:creationId xmlns:a16="http://schemas.microsoft.com/office/drawing/2014/main" id="{B644F007-511F-48F9-AD9C-7FF8A42F91F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86788" y="3290888"/>
            <a:ext cx="3886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ea typeface="MS PGothic" pitchFamily="34" charset="-128"/>
              </a:rPr>
              <a:t>Copyright © 2012 by John Wiley &amp; Sons, Inc.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>
            <a:extLst>
              <a:ext uri="{FF2B5EF4-FFF2-40B4-BE49-F238E27FC236}">
                <a16:creationId xmlns:a16="http://schemas.microsoft.com/office/drawing/2014/main" id="{FC8DB07C-280E-4DCC-A07D-D557ECD46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E9C4B40-0C22-4802-A360-06AC6F8C426D}" type="slidenum">
              <a:rPr lang="en-US" altLang="cs-CZ" sz="1400"/>
              <a:pPr eaLnBrk="1" hangingPunct="1"/>
              <a:t>5</a:t>
            </a:fld>
            <a:endParaRPr lang="en-US" altLang="cs-CZ" sz="1400"/>
          </a:p>
        </p:txBody>
      </p:sp>
      <p:sp>
        <p:nvSpPr>
          <p:cNvPr id="15363" name="TextBox 4">
            <a:extLst>
              <a:ext uri="{FF2B5EF4-FFF2-40B4-BE49-F238E27FC236}">
                <a16:creationId xmlns:a16="http://schemas.microsoft.com/office/drawing/2014/main" id="{11B91C25-9E5B-4A1A-A167-8250F8ED8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539" y="501650"/>
            <a:ext cx="57816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sz="2800"/>
              <a:t>–</a:t>
            </a:r>
            <a:r>
              <a:rPr lang="en-US" altLang="cs-CZ" sz="2800"/>
              <a:t> </a:t>
            </a:r>
            <a:r>
              <a:rPr lang="ru-RU" altLang="cs-CZ" sz="2800"/>
              <a:t>Как ч</a:t>
            </a:r>
            <a:r>
              <a:rPr lang="ru-RU" altLang="cs-CZ" sz="2800">
                <a:solidFill>
                  <a:srgbClr val="FF0000"/>
                </a:solidFill>
              </a:rPr>
              <a:t>а</a:t>
            </a:r>
            <a:r>
              <a:rPr lang="ru-RU" altLang="cs-CZ" sz="2800"/>
              <a:t>сто вы </a:t>
            </a:r>
            <a:r>
              <a:rPr lang="ru-RU" altLang="cs-CZ" sz="2800">
                <a:solidFill>
                  <a:schemeClr val="accent2"/>
                </a:solidFill>
              </a:rPr>
              <a:t>х</a:t>
            </a:r>
            <a:r>
              <a:rPr lang="ru-RU" altLang="cs-CZ" sz="2800">
                <a:solidFill>
                  <a:srgbClr val="FF0000"/>
                </a:solidFill>
              </a:rPr>
              <a:t>о</a:t>
            </a:r>
            <a:r>
              <a:rPr lang="ru-RU" altLang="cs-CZ" sz="2800">
                <a:solidFill>
                  <a:schemeClr val="accent2"/>
                </a:solidFill>
              </a:rPr>
              <a:t>дите</a:t>
            </a:r>
            <a:r>
              <a:rPr lang="ru-RU" altLang="cs-CZ" sz="2800"/>
              <a:t> на зан</a:t>
            </a:r>
            <a:r>
              <a:rPr lang="ru-RU" altLang="cs-CZ" sz="2800">
                <a:solidFill>
                  <a:srgbClr val="FF0000"/>
                </a:solidFill>
              </a:rPr>
              <a:t>я</a:t>
            </a:r>
            <a:r>
              <a:rPr lang="ru-RU" altLang="cs-CZ" sz="2800"/>
              <a:t>тия</a:t>
            </a:r>
            <a:r>
              <a:rPr lang="en-US" altLang="cs-CZ" sz="2800"/>
              <a:t>?</a:t>
            </a:r>
          </a:p>
          <a:p>
            <a:pPr eaLnBrk="1" hangingPunct="1"/>
            <a:r>
              <a:rPr lang="ru-RU" altLang="cs-CZ" sz="2800"/>
              <a:t>–</a:t>
            </a:r>
            <a:r>
              <a:rPr lang="en-US" altLang="cs-CZ" sz="2800"/>
              <a:t> </a:t>
            </a:r>
            <a:r>
              <a:rPr lang="ru-RU" altLang="cs-CZ" sz="2800"/>
              <a:t>Я </a:t>
            </a:r>
            <a:r>
              <a:rPr lang="ru-RU" altLang="cs-CZ" sz="2800">
                <a:solidFill>
                  <a:schemeClr val="accent2"/>
                </a:solidFill>
              </a:rPr>
              <a:t>хож</a:t>
            </a:r>
            <a:r>
              <a:rPr lang="ru-RU" altLang="cs-CZ" sz="2800">
                <a:solidFill>
                  <a:srgbClr val="FF0000"/>
                </a:solidFill>
              </a:rPr>
              <a:t>у</a:t>
            </a:r>
            <a:r>
              <a:rPr lang="ru-RU" altLang="cs-CZ" sz="2800"/>
              <a:t> на зан</a:t>
            </a:r>
            <a:r>
              <a:rPr lang="ru-RU" altLang="cs-CZ" sz="2800">
                <a:solidFill>
                  <a:srgbClr val="FF0000"/>
                </a:solidFill>
              </a:rPr>
              <a:t>я</a:t>
            </a:r>
            <a:r>
              <a:rPr lang="ru-RU" altLang="cs-CZ" sz="2800"/>
              <a:t>тия 5 раз в нед</a:t>
            </a:r>
            <a:r>
              <a:rPr lang="ru-RU" altLang="cs-CZ" sz="2800">
                <a:solidFill>
                  <a:srgbClr val="FF0000"/>
                </a:solidFill>
              </a:rPr>
              <a:t>е</a:t>
            </a:r>
            <a:r>
              <a:rPr lang="ru-RU" altLang="cs-CZ" sz="2800"/>
              <a:t>лю.</a:t>
            </a:r>
            <a:endParaRPr lang="en-US" altLang="cs-CZ" sz="2800"/>
          </a:p>
        </p:txBody>
      </p:sp>
      <p:sp>
        <p:nvSpPr>
          <p:cNvPr id="15364" name="TextBox 5">
            <a:extLst>
              <a:ext uri="{FF2B5EF4-FFF2-40B4-BE49-F238E27FC236}">
                <a16:creationId xmlns:a16="http://schemas.microsoft.com/office/drawing/2014/main" id="{07636035-3DB5-4898-BBDF-73209C316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819401"/>
            <a:ext cx="1587500" cy="22256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sz="2000" u="sng"/>
              <a:t>ход</a:t>
            </a:r>
            <a:r>
              <a:rPr lang="ru-RU" altLang="cs-CZ" sz="2000" u="sng">
                <a:solidFill>
                  <a:srgbClr val="FF0000"/>
                </a:solidFill>
              </a:rPr>
              <a:t>и</a:t>
            </a:r>
            <a:r>
              <a:rPr lang="ru-RU" altLang="cs-CZ" sz="2000" u="sng"/>
              <a:t>ть</a:t>
            </a:r>
          </a:p>
          <a:p>
            <a:pPr eaLnBrk="1" hangingPunct="1"/>
            <a:r>
              <a:rPr lang="ru-RU" altLang="cs-CZ" sz="2000"/>
              <a:t>я хож</a:t>
            </a:r>
            <a:r>
              <a:rPr lang="ru-RU" altLang="cs-CZ" sz="2000">
                <a:solidFill>
                  <a:srgbClr val="FF0000"/>
                </a:solidFill>
              </a:rPr>
              <a:t>у</a:t>
            </a:r>
          </a:p>
          <a:p>
            <a:pPr eaLnBrk="1" hangingPunct="1"/>
            <a:r>
              <a:rPr lang="ru-RU" altLang="cs-CZ" sz="2000"/>
              <a:t>ты х</a:t>
            </a:r>
            <a:r>
              <a:rPr lang="ru-RU" altLang="cs-CZ" sz="2000">
                <a:solidFill>
                  <a:srgbClr val="FF0000"/>
                </a:solidFill>
              </a:rPr>
              <a:t>о</a:t>
            </a:r>
            <a:r>
              <a:rPr lang="ru-RU" altLang="cs-CZ" sz="2000"/>
              <a:t>дишь</a:t>
            </a:r>
          </a:p>
          <a:p>
            <a:pPr eaLnBrk="1" hangingPunct="1"/>
            <a:r>
              <a:rPr lang="ru-RU" altLang="cs-CZ" sz="2000"/>
              <a:t>он/она х</a:t>
            </a:r>
            <a:r>
              <a:rPr lang="ru-RU" altLang="cs-CZ" sz="2000">
                <a:solidFill>
                  <a:srgbClr val="FF0000"/>
                </a:solidFill>
              </a:rPr>
              <a:t>о</a:t>
            </a:r>
            <a:r>
              <a:rPr lang="ru-RU" altLang="cs-CZ" sz="2000"/>
              <a:t>дит</a:t>
            </a:r>
          </a:p>
          <a:p>
            <a:pPr eaLnBrk="1" hangingPunct="1"/>
            <a:r>
              <a:rPr lang="ru-RU" altLang="cs-CZ" sz="2000"/>
              <a:t>мы х</a:t>
            </a:r>
            <a:r>
              <a:rPr lang="ru-RU" altLang="cs-CZ" sz="2000">
                <a:solidFill>
                  <a:srgbClr val="FF0000"/>
                </a:solidFill>
              </a:rPr>
              <a:t>о</a:t>
            </a:r>
            <a:r>
              <a:rPr lang="ru-RU" altLang="cs-CZ" sz="2000"/>
              <a:t>дим</a:t>
            </a:r>
          </a:p>
          <a:p>
            <a:pPr eaLnBrk="1" hangingPunct="1"/>
            <a:r>
              <a:rPr lang="ru-RU" altLang="cs-CZ" sz="2000"/>
              <a:t>вы х</a:t>
            </a:r>
            <a:r>
              <a:rPr lang="ru-RU" altLang="cs-CZ" sz="2000">
                <a:solidFill>
                  <a:srgbClr val="FF0000"/>
                </a:solidFill>
              </a:rPr>
              <a:t>о</a:t>
            </a:r>
            <a:r>
              <a:rPr lang="ru-RU" altLang="cs-CZ" sz="2000"/>
              <a:t>дите</a:t>
            </a:r>
          </a:p>
          <a:p>
            <a:pPr eaLnBrk="1" hangingPunct="1"/>
            <a:r>
              <a:rPr lang="ru-RU" altLang="cs-CZ" sz="2000"/>
              <a:t>они х</a:t>
            </a:r>
            <a:r>
              <a:rPr lang="ru-RU" altLang="cs-CZ" sz="2000">
                <a:solidFill>
                  <a:srgbClr val="FF0000"/>
                </a:solidFill>
              </a:rPr>
              <a:t>о</a:t>
            </a:r>
            <a:r>
              <a:rPr lang="ru-RU" altLang="cs-CZ" sz="2000"/>
              <a:t>дят</a:t>
            </a:r>
            <a:endParaRPr lang="en-US" altLang="cs-CZ" sz="2000"/>
          </a:p>
        </p:txBody>
      </p:sp>
      <p:pic>
        <p:nvPicPr>
          <p:cNvPr id="15365" name="Picture 3" descr="C:\Users\Marita\Desktop\Troika\lesson 7\POWERPOINTS\6 raz v nedelu.gif">
            <a:extLst>
              <a:ext uri="{FF2B5EF4-FFF2-40B4-BE49-F238E27FC236}">
                <a16:creationId xmlns:a16="http://schemas.microsoft.com/office/drawing/2014/main" id="{4F798A86-319B-4E53-96F2-EAB96A7EB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1600200"/>
            <a:ext cx="34956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TextBox 7">
            <a:extLst>
              <a:ext uri="{FF2B5EF4-FFF2-40B4-BE49-F238E27FC236}">
                <a16:creationId xmlns:a16="http://schemas.microsoft.com/office/drawing/2014/main" id="{6ECFF6FC-6ED2-4935-8C12-E6A8B781A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1" y="5715000"/>
            <a:ext cx="569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/>
              <a:t>Дмитрий х</a:t>
            </a:r>
            <a:r>
              <a:rPr lang="ru-RU" altLang="cs-CZ">
                <a:solidFill>
                  <a:srgbClr val="FF0000"/>
                </a:solidFill>
              </a:rPr>
              <a:t>о</a:t>
            </a:r>
            <a:r>
              <a:rPr lang="ru-RU" altLang="cs-CZ"/>
              <a:t>дит на зан</a:t>
            </a:r>
            <a:r>
              <a:rPr lang="ru-RU" altLang="cs-CZ">
                <a:solidFill>
                  <a:srgbClr val="FF0000"/>
                </a:solidFill>
              </a:rPr>
              <a:t>я</a:t>
            </a:r>
            <a:r>
              <a:rPr lang="ru-RU" altLang="cs-CZ"/>
              <a:t>тия 6 раз в нед</a:t>
            </a:r>
            <a:r>
              <a:rPr lang="ru-RU" altLang="cs-CZ">
                <a:solidFill>
                  <a:srgbClr val="FF0000"/>
                </a:solidFill>
              </a:rPr>
              <a:t>е</a:t>
            </a:r>
            <a:r>
              <a:rPr lang="ru-RU" altLang="cs-CZ"/>
              <a:t>лю.</a:t>
            </a:r>
            <a:endParaRPr lang="en-US" altLang="cs-CZ"/>
          </a:p>
        </p:txBody>
      </p:sp>
      <p:sp>
        <p:nvSpPr>
          <p:cNvPr id="8" name="Text Box 105">
            <a:extLst>
              <a:ext uri="{FF2B5EF4-FFF2-40B4-BE49-F238E27FC236}">
                <a16:creationId xmlns:a16="http://schemas.microsoft.com/office/drawing/2014/main" id="{8F061336-B7B7-40DC-BED9-2FCB04162EA2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86788" y="3290888"/>
            <a:ext cx="3886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ea typeface="MS PGothic" pitchFamily="34" charset="-128"/>
              </a:rPr>
              <a:t>Copyright © 2012 by John Wiley &amp; Sons, Inc.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7A8A5-74CF-4CEA-A3C9-04B7E4738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98" y="552301"/>
            <a:ext cx="11926111" cy="763984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Time Expressions: Frequency of Actions (213)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3418A7-0F3A-4BB9-9747-B9AF07043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098" y="1887165"/>
            <a:ext cx="11926110" cy="451363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GB" dirty="0"/>
              <a:t>The expressions </a:t>
            </a:r>
            <a:r>
              <a:rPr lang="en-GB" i="1" dirty="0"/>
              <a:t>every morning, every Friday, </a:t>
            </a:r>
            <a:r>
              <a:rPr lang="en-GB" dirty="0"/>
              <a:t>and the like are in the accusative case. (Accusative of adjectives is discussed in detail in Chapter 8) Now memorize the following patterns:</a:t>
            </a:r>
          </a:p>
          <a:p>
            <a:pPr>
              <a:lnSpc>
                <a:spcPct val="100000"/>
              </a:lnSpc>
            </a:pPr>
            <a:r>
              <a:rPr lang="en-GB" b="1" dirty="0"/>
              <a:t>Macs.</a:t>
            </a:r>
            <a:r>
              <a:rPr lang="en-GB" dirty="0"/>
              <a:t> </a:t>
            </a:r>
            <a:r>
              <a:rPr lang="ru-RU" dirty="0"/>
              <a:t>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ждый 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нь (</a:t>
            </a:r>
            <a:r>
              <a:rPr lang="en-GB" dirty="0"/>
              <a:t>accusative = nominative)</a:t>
            </a:r>
          </a:p>
          <a:p>
            <a:pPr>
              <a:lnSpc>
                <a:spcPct val="100000"/>
              </a:lnSpc>
            </a:pPr>
            <a:r>
              <a:rPr lang="en-GB" b="1" dirty="0"/>
              <a:t>Fem.</a:t>
            </a:r>
            <a:r>
              <a:rPr lang="en-GB" dirty="0"/>
              <a:t> </a:t>
            </a:r>
            <a:r>
              <a:rPr lang="ru-RU" dirty="0"/>
              <a:t>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ждую субб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ту (</a:t>
            </a:r>
            <a:r>
              <a:rPr lang="en-GB" dirty="0"/>
              <a:t>accusative = </a:t>
            </a:r>
            <a:r>
              <a:rPr lang="en-GB" b="1" dirty="0"/>
              <a:t>-</a:t>
            </a:r>
            <a:r>
              <a:rPr lang="ru-RU" b="1" dirty="0"/>
              <a:t>ую</a:t>
            </a:r>
            <a:r>
              <a:rPr lang="ru-RU" dirty="0"/>
              <a:t> </a:t>
            </a:r>
            <a:r>
              <a:rPr lang="en-GB" dirty="0"/>
              <a:t>for adjectives and </a:t>
            </a:r>
            <a:r>
              <a:rPr lang="ru-RU" b="1" dirty="0"/>
              <a:t>–у</a:t>
            </a:r>
            <a:r>
              <a:rPr lang="en-GB" dirty="0"/>
              <a:t> for nouns)</a:t>
            </a:r>
          </a:p>
          <a:p>
            <a:pPr>
              <a:lnSpc>
                <a:spcPct val="100000"/>
              </a:lnSpc>
            </a:pPr>
            <a:r>
              <a:rPr lang="en-GB" b="1" dirty="0"/>
              <a:t>Neut.</a:t>
            </a:r>
            <a:r>
              <a:rPr lang="en-GB" dirty="0"/>
              <a:t> </a:t>
            </a:r>
            <a:r>
              <a:rPr lang="ru-RU" dirty="0"/>
              <a:t>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ждое 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тро (</a:t>
            </a:r>
            <a:r>
              <a:rPr lang="en-GB" dirty="0"/>
              <a:t>accusative = nominative)</a:t>
            </a:r>
            <a:endParaRPr lang="ru-RU" b="1" dirty="0"/>
          </a:p>
          <a:p>
            <a:pPr>
              <a:lnSpc>
                <a:spcPct val="100000"/>
              </a:lnSpc>
            </a:pPr>
            <a:r>
              <a:rPr lang="en-GB" i="1" dirty="0"/>
              <a:t>Once, twice, three times, </a:t>
            </a:r>
            <a:r>
              <a:rPr lang="en-GB" dirty="0"/>
              <a:t>and so on are expressed as follows: </a:t>
            </a:r>
            <a:endParaRPr lang="ru-RU" dirty="0"/>
          </a:p>
          <a:p>
            <a:pPr>
              <a:lnSpc>
                <a:spcPct val="100000"/>
              </a:lnSpc>
            </a:pPr>
            <a:r>
              <a:rPr lang="en-GB" dirty="0"/>
              <a:t>(1) </a:t>
            </a:r>
            <a:r>
              <a:rPr lang="ru-RU" dirty="0"/>
              <a:t>раз	2,3,4 р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за	5,6,7,… раз</a:t>
            </a:r>
          </a:p>
          <a:p>
            <a:pPr>
              <a:lnSpc>
                <a:spcPct val="100000"/>
              </a:lnSpc>
            </a:pPr>
            <a:r>
              <a:rPr lang="en-GB" dirty="0"/>
              <a:t>To say how many times a day (week, month, year) you do something, use the preposition </a:t>
            </a:r>
            <a:r>
              <a:rPr lang="ru-RU" b="1" dirty="0"/>
              <a:t>в</a:t>
            </a:r>
            <a:r>
              <a:rPr lang="en-GB" dirty="0"/>
              <a:t> with the accusative case.</a:t>
            </a:r>
          </a:p>
          <a:p>
            <a:pPr>
              <a:lnSpc>
                <a:spcPct val="100000"/>
              </a:lnSpc>
            </a:pPr>
            <a:r>
              <a:rPr lang="ru-RU" b="1" dirty="0"/>
              <a:t>Сколько раз?</a:t>
            </a:r>
            <a:r>
              <a:rPr lang="ru-RU" i="1" dirty="0"/>
              <a:t> </a:t>
            </a:r>
            <a:r>
              <a:rPr lang="en-GB" i="1" dirty="0"/>
              <a:t>How many times ( a day, etc.)?	</a:t>
            </a:r>
          </a:p>
          <a:p>
            <a:pPr>
              <a:lnSpc>
                <a:spcPct val="100000"/>
              </a:lnSpc>
            </a:pPr>
            <a:r>
              <a:rPr lang="ru-RU" dirty="0"/>
              <a:t>в день		в нед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лю	в м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сяц		в год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8980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CF6E1-5483-4023-B2E5-76E82EEE6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88908"/>
            <a:ext cx="3406987" cy="748452"/>
          </a:xfrm>
        </p:spPr>
        <p:txBody>
          <a:bodyPr>
            <a:normAutofit/>
          </a:bodyPr>
          <a:lstStyle/>
          <a:p>
            <a:r>
              <a:rPr lang="en-GB" sz="3600" dirty="0"/>
              <a:t>Exercise 9 (213)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8F2E1F-0345-4F19-BFE1-AB09E8FB7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en-GB" dirty="0"/>
              <a:t>How would you say:</a:t>
            </a:r>
          </a:p>
          <a:p>
            <a:pPr marL="457200" indent="-457200">
              <a:buAutoNum type="arabicPeriod"/>
            </a:pPr>
            <a:r>
              <a:rPr lang="en-GB" dirty="0"/>
              <a:t>every Saturday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en-GB" dirty="0"/>
              <a:t>every day</a:t>
            </a:r>
          </a:p>
          <a:p>
            <a:pPr marL="457200" indent="-457200">
              <a:buAutoNum type="arabicPeriod"/>
            </a:pPr>
            <a:r>
              <a:rPr lang="en-GB" dirty="0"/>
              <a:t>every year</a:t>
            </a:r>
          </a:p>
          <a:p>
            <a:pPr marL="457200" indent="-457200">
              <a:buAutoNum type="arabicPeriod"/>
            </a:pPr>
            <a:r>
              <a:rPr lang="en-GB" dirty="0"/>
              <a:t>every Sunday</a:t>
            </a:r>
          </a:p>
          <a:p>
            <a:pPr marL="457200" indent="-457200">
              <a:buAutoNum type="arabicPeriod"/>
            </a:pPr>
            <a:r>
              <a:rPr lang="en-GB" dirty="0"/>
              <a:t>every Wednesday</a:t>
            </a:r>
          </a:p>
          <a:p>
            <a:pPr marL="457200" indent="-457200">
              <a:buAutoNum type="arabicPeriod"/>
            </a:pPr>
            <a:r>
              <a:rPr lang="en-GB" dirty="0"/>
              <a:t>every Tuesday</a:t>
            </a:r>
          </a:p>
          <a:p>
            <a:pPr marL="457200" indent="-457200">
              <a:buAutoNum type="arabicPeriod"/>
            </a:pPr>
            <a:r>
              <a:rPr lang="en-GB" dirty="0"/>
              <a:t>every week</a:t>
            </a:r>
          </a:p>
          <a:p>
            <a:pPr marL="457200" indent="-457200">
              <a:buAutoNum type="arabicPeriod"/>
            </a:pPr>
            <a:r>
              <a:rPr lang="en-GB" dirty="0"/>
              <a:t>every Friday</a:t>
            </a:r>
          </a:p>
          <a:p>
            <a:pPr marL="457200" indent="-457200">
              <a:buAutoNum type="arabicPeriod"/>
            </a:pPr>
            <a:r>
              <a:rPr lang="en-GB" dirty="0"/>
              <a:t>five times a week</a:t>
            </a:r>
          </a:p>
          <a:p>
            <a:pPr marL="457200" indent="-457200">
              <a:buAutoNum type="arabicPeriod"/>
            </a:pPr>
            <a:r>
              <a:rPr lang="en-GB" dirty="0"/>
              <a:t>three times a day</a:t>
            </a:r>
          </a:p>
          <a:p>
            <a:pPr marL="457200" indent="-457200">
              <a:buAutoNum type="arabicPeriod"/>
            </a:pPr>
            <a:r>
              <a:rPr lang="en-GB" dirty="0"/>
              <a:t>twice a year</a:t>
            </a:r>
          </a:p>
          <a:p>
            <a:pPr marL="457200" indent="-457200">
              <a:buAutoNum type="arabicPeriod"/>
            </a:pPr>
            <a:r>
              <a:rPr lang="en-GB" dirty="0"/>
              <a:t>once a month</a:t>
            </a:r>
          </a:p>
          <a:p>
            <a:pPr marL="457200" indent="-457200">
              <a:buAutoNum type="arabicPeriod"/>
            </a:pPr>
            <a:r>
              <a:rPr lang="en-GB" dirty="0"/>
              <a:t>seven times a week</a:t>
            </a:r>
            <a:endParaRPr lang="ru-RU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8A3168B-AA81-4442-825D-B2F7AB1EA242}"/>
              </a:ext>
            </a:extLst>
          </p:cNvPr>
          <p:cNvSpPr txBox="1"/>
          <p:nvPr/>
        </p:nvSpPr>
        <p:spPr>
          <a:xfrm>
            <a:off x="5181600" y="135467"/>
            <a:ext cx="65001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GB" b="1" dirty="0"/>
              <a:t>Macs.</a:t>
            </a:r>
            <a:r>
              <a:rPr lang="en-GB" dirty="0"/>
              <a:t> </a:t>
            </a:r>
            <a:r>
              <a:rPr lang="ru-RU" dirty="0"/>
              <a:t>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ждый 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нь (</a:t>
            </a:r>
            <a:r>
              <a:rPr lang="en-GB" dirty="0"/>
              <a:t>accusative = nominative)</a:t>
            </a:r>
          </a:p>
          <a:p>
            <a:pPr>
              <a:lnSpc>
                <a:spcPct val="100000"/>
              </a:lnSpc>
            </a:pPr>
            <a:r>
              <a:rPr lang="en-GB" b="1" dirty="0"/>
              <a:t>Fem.</a:t>
            </a:r>
            <a:r>
              <a:rPr lang="en-GB" dirty="0"/>
              <a:t> </a:t>
            </a:r>
            <a:r>
              <a:rPr lang="ru-RU" dirty="0"/>
              <a:t>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ждую субб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ту (</a:t>
            </a:r>
            <a:r>
              <a:rPr lang="en-GB" dirty="0"/>
              <a:t>accusative = </a:t>
            </a:r>
            <a:r>
              <a:rPr lang="en-GB" b="1" dirty="0"/>
              <a:t>-</a:t>
            </a:r>
            <a:r>
              <a:rPr lang="ru-RU" b="1" dirty="0"/>
              <a:t>ую</a:t>
            </a:r>
            <a:r>
              <a:rPr lang="ru-RU" dirty="0"/>
              <a:t> </a:t>
            </a:r>
            <a:r>
              <a:rPr lang="en-GB" dirty="0"/>
              <a:t>for adjectives and </a:t>
            </a:r>
            <a:r>
              <a:rPr lang="ru-RU" b="1" dirty="0"/>
              <a:t>–у</a:t>
            </a:r>
            <a:r>
              <a:rPr lang="en-GB" dirty="0"/>
              <a:t> for nouns)</a:t>
            </a:r>
          </a:p>
          <a:p>
            <a:pPr>
              <a:lnSpc>
                <a:spcPct val="100000"/>
              </a:lnSpc>
            </a:pPr>
            <a:r>
              <a:rPr lang="en-GB" b="1" dirty="0"/>
              <a:t>Neut.</a:t>
            </a:r>
            <a:r>
              <a:rPr lang="en-GB" dirty="0"/>
              <a:t> </a:t>
            </a:r>
            <a:r>
              <a:rPr lang="ru-RU" dirty="0"/>
              <a:t>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ждое 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тро (</a:t>
            </a:r>
            <a:r>
              <a:rPr lang="en-GB" dirty="0"/>
              <a:t>accusative = nominative)</a:t>
            </a:r>
            <a:endParaRPr lang="ru-RU" b="1" dirty="0"/>
          </a:p>
          <a:p>
            <a:r>
              <a:rPr lang="en-GB" dirty="0"/>
              <a:t>(1) </a:t>
            </a:r>
            <a:r>
              <a:rPr lang="ru-RU" dirty="0"/>
              <a:t>раз	2,3,4 р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за	5,6,7,… раз</a:t>
            </a:r>
            <a:endParaRPr lang="en-GB" dirty="0"/>
          </a:p>
          <a:p>
            <a:r>
              <a:rPr lang="ru-RU" dirty="0"/>
              <a:t>в день		в нед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лю	в м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сяц		в год</a:t>
            </a:r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621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>
            <a:extLst>
              <a:ext uri="{FF2B5EF4-FFF2-40B4-BE49-F238E27FC236}">
                <a16:creationId xmlns:a16="http://schemas.microsoft.com/office/drawing/2014/main" id="{E65575BA-21BF-41B9-A707-4936FCEA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E8EE12E-B6AD-4EFE-B67B-43869A23C373}" type="slidenum">
              <a:rPr lang="en-US" altLang="cs-CZ" sz="1400"/>
              <a:pPr eaLnBrk="1" hangingPunct="1"/>
              <a:t>8</a:t>
            </a:fld>
            <a:endParaRPr lang="en-US" altLang="cs-CZ" sz="1400"/>
          </a:p>
        </p:txBody>
      </p:sp>
      <p:sp>
        <p:nvSpPr>
          <p:cNvPr id="16387" name="TextBox 6">
            <a:extLst>
              <a:ext uri="{FF2B5EF4-FFF2-40B4-BE49-F238E27FC236}">
                <a16:creationId xmlns:a16="http://schemas.microsoft.com/office/drawing/2014/main" id="{9513F852-EE8C-4DAC-B5FE-1A5D0B97E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908425"/>
            <a:ext cx="231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cs-CZ" dirty="0"/>
              <a:t>Как ч</a:t>
            </a:r>
            <a:r>
              <a:rPr lang="ru-RU" altLang="cs-CZ" dirty="0">
                <a:solidFill>
                  <a:srgbClr val="FF0000"/>
                </a:solidFill>
              </a:rPr>
              <a:t>а</a:t>
            </a:r>
            <a:r>
              <a:rPr lang="ru-RU" altLang="cs-CZ" dirty="0"/>
              <a:t>сто ты ...</a:t>
            </a:r>
            <a:r>
              <a:rPr lang="en-US" altLang="cs-CZ" dirty="0"/>
              <a:t>?</a:t>
            </a:r>
          </a:p>
        </p:txBody>
      </p:sp>
      <p:graphicFrame>
        <p:nvGraphicFramePr>
          <p:cNvPr id="16402" name="Group 18">
            <a:extLst>
              <a:ext uri="{FF2B5EF4-FFF2-40B4-BE49-F238E27FC236}">
                <a16:creationId xmlns:a16="http://schemas.microsoft.com/office/drawing/2014/main" id="{104FA207-1910-4F96-9830-841DEF644C1D}"/>
              </a:ext>
            </a:extLst>
          </p:cNvPr>
          <p:cNvGraphicFramePr>
            <a:graphicFrameLocks noGrp="1"/>
          </p:cNvGraphicFramePr>
          <p:nvPr/>
        </p:nvGraphicFramePr>
        <p:xfrm>
          <a:off x="6477000" y="2314576"/>
          <a:ext cx="3200400" cy="3781425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7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К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ждый день.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К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ждое 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у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тро.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К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ждый в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чер.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К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ждую ночь.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К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ждую п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я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тницу.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36576" marR="36576" marT="36576" marB="36576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Раз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2,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3,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4 р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а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за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5,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6,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7...раз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36576" marR="36576" marT="36576" marB="36576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в день.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в нед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лю.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в м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е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сяц.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" charset="0"/>
                        </a:rPr>
                        <a:t> в год.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36576" marR="36576" marT="36576" marB="36576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D8D2D64-4733-4323-90F4-62F42310E61C}"/>
              </a:ext>
            </a:extLst>
          </p:cNvPr>
          <p:cNvSpPr txBox="1"/>
          <p:nvPr/>
        </p:nvSpPr>
        <p:spPr>
          <a:xfrm>
            <a:off x="4343401" y="1866901"/>
            <a:ext cx="1590675" cy="36933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Times New Roman" pitchFamily="1" charset="0"/>
              </a:rPr>
              <a:t>гот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о</a:t>
            </a:r>
            <a:r>
              <a:rPr lang="ru-RU" dirty="0">
                <a:latin typeface="Times New Roman" pitchFamily="1" charset="0"/>
              </a:rPr>
              <a:t>вить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гул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я</a:t>
            </a:r>
            <a:r>
              <a:rPr lang="ru-RU" dirty="0">
                <a:latin typeface="Times New Roman" pitchFamily="1" charset="0"/>
              </a:rPr>
              <a:t>ть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з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а</a:t>
            </a:r>
            <a:r>
              <a:rPr lang="ru-RU" dirty="0">
                <a:latin typeface="Times New Roman" pitchFamily="1" charset="0"/>
              </a:rPr>
              <a:t>втракать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об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е</a:t>
            </a:r>
            <a:r>
              <a:rPr lang="ru-RU" dirty="0">
                <a:latin typeface="Times New Roman" pitchFamily="1" charset="0"/>
              </a:rPr>
              <a:t>дать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мыть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пис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а</a:t>
            </a:r>
            <a:r>
              <a:rPr lang="ru-RU" dirty="0">
                <a:latin typeface="Times New Roman" pitchFamily="1" charset="0"/>
              </a:rPr>
              <a:t>ть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сид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е</a:t>
            </a:r>
            <a:r>
              <a:rPr lang="ru-RU" dirty="0">
                <a:latin typeface="Times New Roman" pitchFamily="1" charset="0"/>
              </a:rPr>
              <a:t>ть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сл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у</a:t>
            </a:r>
            <a:r>
              <a:rPr lang="ru-RU" dirty="0">
                <a:latin typeface="Times New Roman" pitchFamily="1" charset="0"/>
              </a:rPr>
              <a:t>шать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смотр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е</a:t>
            </a:r>
            <a:r>
              <a:rPr lang="ru-RU" dirty="0">
                <a:latin typeface="Times New Roman" pitchFamily="1" charset="0"/>
              </a:rPr>
              <a:t>ть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спать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стир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а</a:t>
            </a:r>
            <a:r>
              <a:rPr lang="ru-RU" dirty="0">
                <a:latin typeface="Times New Roman" pitchFamily="1" charset="0"/>
              </a:rPr>
              <a:t>ть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ход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и</a:t>
            </a:r>
            <a:r>
              <a:rPr lang="ru-RU" dirty="0">
                <a:latin typeface="Times New Roman" pitchFamily="1" charset="0"/>
              </a:rPr>
              <a:t>ть</a:t>
            </a:r>
          </a:p>
          <a:p>
            <a:pPr>
              <a:defRPr/>
            </a:pPr>
            <a:r>
              <a:rPr lang="ru-RU" dirty="0">
                <a:latin typeface="Times New Roman" pitchFamily="1" charset="0"/>
              </a:rPr>
              <a:t>чит</a:t>
            </a:r>
            <a:r>
              <a:rPr lang="ru-RU" dirty="0">
                <a:solidFill>
                  <a:srgbClr val="FF0000"/>
                </a:solidFill>
                <a:latin typeface="Times New Roman" pitchFamily="1" charset="0"/>
              </a:rPr>
              <a:t>а</a:t>
            </a:r>
            <a:r>
              <a:rPr lang="ru-RU" dirty="0">
                <a:latin typeface="Times New Roman" pitchFamily="1" charset="0"/>
              </a:rPr>
              <a:t>ть</a:t>
            </a:r>
            <a:endParaRPr lang="en-US" dirty="0">
              <a:latin typeface="Times New Roman" pitchFamily="1" charset="0"/>
            </a:endParaRPr>
          </a:p>
        </p:txBody>
      </p:sp>
      <p:sp>
        <p:nvSpPr>
          <p:cNvPr id="16399" name="TextBox 9">
            <a:extLst>
              <a:ext uri="{FF2B5EF4-FFF2-40B4-BE49-F238E27FC236}">
                <a16:creationId xmlns:a16="http://schemas.microsoft.com/office/drawing/2014/main" id="{885AEB1D-BBB8-4121-9FBF-D9F0C2E87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15950"/>
            <a:ext cx="7010400" cy="831850"/>
          </a:xfrm>
          <a:prstGeom prst="rect">
            <a:avLst/>
          </a:prstGeom>
          <a:solidFill>
            <a:srgbClr val="FFE1B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cs-CZ" i="1" dirty="0"/>
              <a:t>Ask and answer questions using the verbs in the correct form. Add other vocabulary as appropriate.</a:t>
            </a:r>
          </a:p>
        </p:txBody>
      </p:sp>
      <p:sp>
        <p:nvSpPr>
          <p:cNvPr id="8" name="Text Box 105">
            <a:extLst>
              <a:ext uri="{FF2B5EF4-FFF2-40B4-BE49-F238E27FC236}">
                <a16:creationId xmlns:a16="http://schemas.microsoft.com/office/drawing/2014/main" id="{C870172C-40F5-453D-A9A1-F2ACD50D90C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86788" y="3290888"/>
            <a:ext cx="3886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ea typeface="MS PGothic" pitchFamily="34" charset="-128"/>
              </a:rPr>
              <a:t>Copyright © 2012 by John Wiley &amp; Sons, Inc.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DDE35F-1E8C-4D32-AFF1-0B2F06053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89" y="286603"/>
            <a:ext cx="11042791" cy="1450757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Verbs of Motion: </a:t>
            </a:r>
            <a:r>
              <a:rPr lang="ru-RU" dirty="0"/>
              <a:t>идт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 </a:t>
            </a:r>
            <a:r>
              <a:rPr lang="en-GB" dirty="0"/>
              <a:t>Versus</a:t>
            </a:r>
            <a:r>
              <a:rPr lang="ru-RU" dirty="0"/>
              <a:t> ход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ть</a:t>
            </a:r>
            <a:br>
              <a:rPr lang="en-GB" dirty="0"/>
            </a:br>
            <a:r>
              <a:rPr lang="ru-RU" dirty="0"/>
              <a:t>Идт</a:t>
            </a:r>
            <a:r>
              <a:rPr lang="ru-RU" dirty="0">
                <a:solidFill>
                  <a:srgbClr val="FF0000"/>
                </a:solidFill>
              </a:rPr>
              <a:t>и </a:t>
            </a:r>
            <a:r>
              <a:rPr lang="en-GB" dirty="0">
                <a:solidFill>
                  <a:srgbClr val="FF0000"/>
                </a:solidFill>
              </a:rPr>
              <a:t>		</a:t>
            </a:r>
            <a:r>
              <a:rPr lang="ru-RU" dirty="0"/>
              <a:t> (214)</a:t>
            </a:r>
            <a:r>
              <a:rPr lang="en-GB" dirty="0"/>
              <a:t>		 </a:t>
            </a:r>
            <a:r>
              <a:rPr lang="ru-RU" dirty="0"/>
              <a:t>Ход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ть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7AB407-3516-49A0-85F9-310526641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12" y="1989669"/>
            <a:ext cx="3556000" cy="425308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 movement </a:t>
            </a:r>
            <a:r>
              <a:rPr lang="en-GB" b="1" u="sng" dirty="0"/>
              <a:t>to one direction </a:t>
            </a:r>
            <a:r>
              <a:rPr lang="en-GB" dirty="0"/>
              <a:t>at a given time. </a:t>
            </a:r>
          </a:p>
          <a:p>
            <a:pPr marL="0" indent="0">
              <a:buNone/>
            </a:pPr>
            <a:r>
              <a:rPr lang="ru-RU" dirty="0"/>
              <a:t>Я ид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 в библиот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ку. </a:t>
            </a:r>
            <a:r>
              <a:rPr lang="ru-RU" i="1" dirty="0"/>
              <a:t>= </a:t>
            </a:r>
            <a:r>
              <a:rPr lang="en-GB" i="1" dirty="0"/>
              <a:t>I am on my way to the library.</a:t>
            </a:r>
          </a:p>
          <a:p>
            <a:pPr marL="0" indent="0">
              <a:buNone/>
            </a:pPr>
            <a:r>
              <a:rPr lang="ru-RU" dirty="0"/>
              <a:t>Моя дочь идёт в школу. =</a:t>
            </a:r>
            <a:r>
              <a:rPr lang="ru-RU" i="1" dirty="0"/>
              <a:t> </a:t>
            </a:r>
            <a:r>
              <a:rPr lang="en-GB" i="1" dirty="0"/>
              <a:t>She is going / on her way to school.</a:t>
            </a:r>
            <a:endParaRPr lang="ru-RU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299F4F35-EA73-476D-A808-B332AC154531}"/>
              </a:ext>
            </a:extLst>
          </p:cNvPr>
          <p:cNvSpPr txBox="1">
            <a:spLocks/>
          </p:cNvSpPr>
          <p:nvPr/>
        </p:nvSpPr>
        <p:spPr>
          <a:xfrm>
            <a:off x="4413956" y="1989668"/>
            <a:ext cx="7484532" cy="4377265"/>
          </a:xfrm>
          <a:prstGeom prst="rect">
            <a:avLst/>
          </a:prstGeom>
        </p:spPr>
        <p:txBody>
          <a:bodyPr vert="horz" lIns="0" tIns="45720" rIns="0" bIns="45720" rtlCol="0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GB" dirty="0"/>
              <a:t>1. movement </a:t>
            </a:r>
            <a:r>
              <a:rPr lang="en-GB" b="1" u="sng" dirty="0"/>
              <a:t>to a location and back</a:t>
            </a:r>
            <a:endParaRPr lang="en-GB" dirty="0"/>
          </a:p>
          <a:p>
            <a:pPr marL="0" indent="0">
              <a:buFont typeface="Calibri" panose="020F0502020204030204" pitchFamily="34" charset="0"/>
              <a:buNone/>
            </a:pPr>
            <a:r>
              <a:rPr lang="ru-RU" dirty="0"/>
              <a:t>С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ша х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дит по к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мнате. </a:t>
            </a:r>
            <a:r>
              <a:rPr lang="ru-RU" i="1" dirty="0"/>
              <a:t>= </a:t>
            </a:r>
            <a:r>
              <a:rPr lang="en-GB" i="1" dirty="0"/>
              <a:t>Sasha is walking back and forth in the room.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ru-RU" dirty="0"/>
              <a:t>Мо</a:t>
            </a:r>
            <a:r>
              <a:rPr lang="ru-RU" dirty="0">
                <a:solidFill>
                  <a:srgbClr val="FF0000"/>
                </a:solidFill>
              </a:rPr>
              <a:t>я</a:t>
            </a:r>
            <a:r>
              <a:rPr lang="ru-RU" dirty="0"/>
              <a:t> дочь х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дит в шк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лу. =</a:t>
            </a:r>
            <a:r>
              <a:rPr lang="ru-RU" i="1" dirty="0"/>
              <a:t> </a:t>
            </a:r>
            <a:r>
              <a:rPr lang="en-GB" i="1" dirty="0"/>
              <a:t>My daughter goes to school.</a:t>
            </a:r>
            <a:r>
              <a:rPr lang="en-GB" dirty="0"/>
              <a:t> (She is old enough to attend it)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GB" dirty="0"/>
              <a:t>2. </a:t>
            </a:r>
            <a:r>
              <a:rPr lang="en-GB" b="1" u="sng" dirty="0"/>
              <a:t>repeated action</a:t>
            </a:r>
            <a:r>
              <a:rPr lang="en-GB" dirty="0"/>
              <a:t>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ru-RU" dirty="0"/>
              <a:t>Я хож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 в библиот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ку 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ждый день. = </a:t>
            </a:r>
            <a:r>
              <a:rPr lang="en-GB" i="1" dirty="0"/>
              <a:t>I go to the library every day</a:t>
            </a:r>
            <a:endParaRPr lang="en-GB" dirty="0"/>
          </a:p>
          <a:p>
            <a:pPr marL="0" indent="0">
              <a:buFont typeface="Calibri" panose="020F0502020204030204" pitchFamily="34" charset="0"/>
              <a:buNone/>
            </a:pPr>
            <a:r>
              <a:rPr lang="en-GB" dirty="0"/>
              <a:t>3. </a:t>
            </a:r>
            <a:r>
              <a:rPr lang="en-GB" b="1" u="sng" dirty="0"/>
              <a:t>ability to move</a:t>
            </a:r>
            <a:endParaRPr lang="en-GB" dirty="0"/>
          </a:p>
          <a:p>
            <a:pPr marL="0" indent="0">
              <a:buFont typeface="Calibri" panose="020F0502020204030204" pitchFamily="34" charset="0"/>
              <a:buNone/>
            </a:pPr>
            <a:r>
              <a:rPr lang="ru-RU" dirty="0"/>
              <a:t>Мой сын уж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 х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дит. = </a:t>
            </a:r>
            <a:r>
              <a:rPr lang="en-GB" i="1" dirty="0"/>
              <a:t>My son can already walk. (i.e., </a:t>
            </a:r>
            <a:r>
              <a:rPr lang="en-GB" dirty="0"/>
              <a:t>He has already learned to walk.)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GB" dirty="0"/>
              <a:t>4. </a:t>
            </a:r>
            <a:r>
              <a:rPr lang="en-GB" b="1" u="sng" dirty="0"/>
              <a:t>manner of movement</a:t>
            </a:r>
            <a:endParaRPr lang="en-GB" dirty="0"/>
          </a:p>
          <a:p>
            <a:pPr marL="0" indent="0">
              <a:buFont typeface="Calibri" panose="020F0502020204030204" pitchFamily="34" charset="0"/>
              <a:buNone/>
            </a:pPr>
            <a:r>
              <a:rPr lang="ru-RU" dirty="0"/>
              <a:t>Пт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цы лет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ют, а л</a:t>
            </a:r>
            <a:r>
              <a:rPr lang="ru-RU" dirty="0">
                <a:solidFill>
                  <a:srgbClr val="FF0000"/>
                </a:solidFill>
              </a:rPr>
              <a:t>ю</a:t>
            </a:r>
            <a:r>
              <a:rPr lang="ru-RU" dirty="0"/>
              <a:t>ди х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дят. = </a:t>
            </a:r>
            <a:r>
              <a:rPr lang="en-GB" i="1" dirty="0"/>
              <a:t>Birds fly and people walk.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596180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1969</Words>
  <Application>Microsoft Office PowerPoint</Application>
  <PresentationFormat>Širokoúhlá obrazovka</PresentationFormat>
  <Paragraphs>239</Paragraphs>
  <Slides>20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Avenir Next LT Pro</vt:lpstr>
      <vt:lpstr>Avenir Next LT Pro Light</vt:lpstr>
      <vt:lpstr>Calibri</vt:lpstr>
      <vt:lpstr>Times New Roman</vt:lpstr>
      <vt:lpstr>RetrospectVTI</vt:lpstr>
      <vt:lpstr>Chapter 7</vt:lpstr>
      <vt:lpstr>Expressing Frequency of Actions (199)</vt:lpstr>
      <vt:lpstr>Prezentace aplikace PowerPoint</vt:lpstr>
      <vt:lpstr>Prezentace aplikace PowerPoint</vt:lpstr>
      <vt:lpstr>Prezentace aplikace PowerPoint</vt:lpstr>
      <vt:lpstr>Time Expressions: Frequency of Actions (213)</vt:lpstr>
      <vt:lpstr>Exercise 9 (213)</vt:lpstr>
      <vt:lpstr>Prezentace aplikace PowerPoint</vt:lpstr>
      <vt:lpstr>Verbs of Motion: идти Versus ходить Идти    (214)   Ходить</vt:lpstr>
      <vt:lpstr>Ask and answer questions. Add other vocabulary as appropriate.</vt:lpstr>
      <vt:lpstr>Exercise 12 (215). Build complete sentences according to the model</vt:lpstr>
      <vt:lpstr>Exercise 13 (216). Supply the verbs идти and ходить in the correct form.</vt:lpstr>
      <vt:lpstr>Будни нашей жизни: часть вторая*</vt:lpstr>
      <vt:lpstr>Будни нашей жизни: часть вторая*</vt:lpstr>
      <vt:lpstr>Ответьте на вопросы</vt:lpstr>
      <vt:lpstr>Prezentace aplikace PowerPoint</vt:lpstr>
      <vt:lpstr>Additional 1: Give negative answers in complete sentences. Remember the double negative. </vt:lpstr>
      <vt:lpstr>Additional 2: Respond to the statements with а time phrase of your choice. </vt:lpstr>
      <vt:lpstr>Additional 3: Respond to the statements with а time phrase of your choice. </vt:lpstr>
      <vt:lpstr>Additional 4:  Answer the questions in complete sentences. Elaborate your answer where appropriate.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Světlana Michálková</dc:creator>
  <cp:lastModifiedBy>Světlana Michálková</cp:lastModifiedBy>
  <cp:revision>58</cp:revision>
  <dcterms:created xsi:type="dcterms:W3CDTF">2021-02-22T09:06:14Z</dcterms:created>
  <dcterms:modified xsi:type="dcterms:W3CDTF">2021-02-22T13:45:10Z</dcterms:modified>
</cp:coreProperties>
</file>