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ink/ink3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797" r:id="rId3"/>
    <p:sldId id="766" r:id="rId4"/>
    <p:sldId id="798" r:id="rId5"/>
    <p:sldId id="799" r:id="rId6"/>
    <p:sldId id="800" r:id="rId7"/>
    <p:sldId id="801" r:id="rId8"/>
    <p:sldId id="764" r:id="rId9"/>
    <p:sldId id="771" r:id="rId10"/>
    <p:sldId id="802" r:id="rId11"/>
    <p:sldId id="793" r:id="rId12"/>
    <p:sldId id="803" r:id="rId13"/>
    <p:sldId id="804" r:id="rId14"/>
    <p:sldId id="805" r:id="rId15"/>
    <p:sldId id="794" r:id="rId16"/>
    <p:sldId id="796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7.00422" units="1/cm"/>
          <inkml:channelProperty channel="Y" name="resolution" value="27.02703" units="1/cm"/>
          <inkml:channelProperty channel="T" name="resolution" value="1" units="1/dev"/>
        </inkml:channelProperties>
      </inkml:inkSource>
      <inkml:timestamp xml:id="ts0" timeString="2023-03-28T14:24:43.4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4842 11113 0,'0'-27'16,"0"-26"-16,0 27 31,0-27-31,0 27 32,-53-1-32,0 27 15,27-53 1,-54-1005 15,1 2090-15,-27-1032-1,27 0 1,-80 0 0,27 0-1,-1 0 1,80 0-1,27 0-15,-53 26 32,26-26-32,-80 53 15,80-26 1,-52 26 31,78-53-32,-26 52 1,27-25 0,-27 26 15,26-27-15,1 54-1,26-27 1,0-27-1,0 0 1,0 27 0,-53 0-1,53 27 1,0-27 0,-26 26-1,26-26 1,0-27-1,0 27 1,0 27 0,0-27-1,26-1 1,0 1 0,27 27-1,-53-1 1,27-26-1,26 79 1,-27-79 0,80 27-1,26 25 1,1-25 0,-28-27-1,1-27 1,80 54-1,-28-80 1,-52 0 0,-79 0 15,-1 0-15,53 0-1,27 0 1,26 0-1,1-27 1,-27 1 0,-1-27-1,-25 26 1,79-79 0,-106 54-1,-53 25 1,52-26-1,-52 27 1,0-27 0,0 26-1,0-78 1,0 52 15,0 0-15,0 26-1,0-26 1,-52-26 0,-1 26-1,0-53 1,-27 0 0,27 27-1,0-27 1,53-53-1,-26 106 1,-27-26 0,27 26-1,-1 27 1,1 26 15,-27-53-15,53 26 46,-27 27-46,27-26-16,0-1 16,-26 1 109,-1 26-110,1 0-15,-53 53 16,52 0-1</inkml:trace>
  <inkml:trace contextRef="#ctx0" brushRef="#br0" timeOffset="3862.08">3334 13626 0,'53'0'63,"52"0"-48,1-26-15,80 26 16,52-53-1,-159 27 1</inkml:trace>
  <inkml:trace contextRef="#ctx0" brushRef="#br0" timeOffset="4824.64">3281 15187 0,'26'0'47,"80"0"-31,-27 0-1,107 0 1,25 0 0,-78-26-1,-27 26 1,-1-27 0</inkml:trace>
  <inkml:trace contextRef="#ctx0" brushRef="#br0" timeOffset="6157.01">3281 16457 0,'0'0'0,"0"-26"250,106 26-234,105 0-16,186-1005 15,-79 2010 16,-133-1005-15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7.00422" units="1/cm"/>
          <inkml:channelProperty channel="Y" name="resolution" value="27.02703" units="1/cm"/>
          <inkml:channelProperty channel="T" name="resolution" value="1" units="1/dev"/>
        </inkml:channelProperties>
      </inkml:inkSource>
      <inkml:timestamp xml:id="ts0" timeString="2023-03-28T14:26:24.2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10239 6483 0,'53'0'78,"-26"0"-62,-1 0-16,54-27 15,-54 27 1,1 0-1,25 0 1,-25 0 15,-1 0-31,1 0 16,-1 0 0,1 0-1,-1 0-15,54 0 47,-28 0-47,-25 0 16,26 0-1,-27 0 1,1 0 15,26 0-15,-27 0-1,27 0 1,0 0 0,-27 0-16,1 0 15,52 0 17,1 0-17,-54 0 1,53 0 15,-26 0-15,-26 0-1,26 0 1,-27-26 140,-26-1-140,0 1-1,-26-1 1</inkml:trace>
  <inkml:trace contextRef="#ctx0" brushRef="#br0" timeOffset="880.1">10530 5662 0,'53'0'47,"-26"0"-32,52 0 1,1 80-1,-1-27 1,-26-53 0,0 26-1,-27-26 32,1 27-47,-1-27 16,1 26-1</inkml:trace>
  <inkml:trace contextRef="#ctx0" brushRef="#br0" timeOffset="1680.89">11165 5636 0,'0'26'94,"0"1"-79,0-1 1,0 1 0,-26 26-1,-1-27 1,1 54 15,0-28 0,26 1-31,-27-53 16,1 53 0,26-26-1,-27 26 63</inkml:trace>
  <inkml:trace contextRef="#ctx0" brushRef="#br0" timeOffset="28553.7">9842 7964 0,'53'0'31,"-26"0"16,26 0-31,-27 0 0,1 0-1,26 0 1,26 27-1,-26-27 1,-27 26 0,1-26 15,26 0-15,79 106-1,-79-80 1,0-26-1,-53 27-15,26-27 16,1 0 0,-1 0-1,80 26 1,-106 1 0,27-27-1,-1 26 1,0-26 31,1 0 15,26 0 1,-27 0-48,-26-53 1,0 27 0,27-1 15,-27 1-16,0 0 64,26 26-64,1-27 1,-27 1 31,0-1-32,0 1 1,0-27 0,0-27-16</inkml:trace>
  <inkml:trace contextRef="#ctx0" brushRef="#br0" timeOffset="135585.76">24315 13732 0,'0'-26'31,"0"-1"-15,0 1 0,0-1-1,-79 1 1,26-1 0,-53-25-1,27 25 1,-27 1-1,53-27-15,26 53 16,1 0-16,-27-27 16,0 27 15,0-26-15,27 26-1,-27-27 1,26 1-1,-25 26 17,25-27-17,-26 27 1,53-26 0,-26 26 77,26 53-93,0-27 16,-27 27 0,27-26-1,0-1 32,-26-26-16,-1 0 1,1 0-1,-1 27-16,1-1 32,0 1-47,-1 25 16,1 1 15,-1 0-15,1 0-16</inkml:trace>
  <inkml:trace contextRef="#ctx0" brushRef="#br0" timeOffset="136276.06">23336 12621 0,'53'0'47,"-26"26"-47,-1 1 15,53 105 1,1-79 0,-54-26-1,27-1 1</inkml:trace>
  <inkml:trace contextRef="#ctx0" brushRef="#br0" timeOffset="137203.23">23680 13071 0,'27'0'125,"-1"-80"-125,1 54 15,-1-27-15,-26 0 16,53 27-1,-53-1 1,0 1 0,26-1 31,1 1-32,-27-1 1,0 1-1,0-27 1</inkml:trace>
  <inkml:trace contextRef="#ctx0" brushRef="#br0" timeOffset="138809.85">23627 13203 0,'0'-26'141,"27"-1"-125,-27 1 15,26-1-16,1 1 64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7.00422" units="1/cm"/>
          <inkml:channelProperty channel="Y" name="resolution" value="27.02703" units="1/cm"/>
          <inkml:channelProperty channel="T" name="resolution" value="1" units="1/dev"/>
        </inkml:channelProperties>
      </inkml:inkSource>
      <inkml:timestamp xml:id="ts0" timeString="2023-03-28T14:29:43.9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6985 3175 0,'26'0'125,"1"0"-109,-1 0 15,27 0-31,0 27 31,-26-27-15,-1 0 0,1 0-1,-1 26-15,0-26 32,54 27-17,-54-27 1,1 0 15,-1 0-15,1 0-1,-1 0 1,1 0 0,26 0-1,-27 0 1,53 0-1,27 0 17,-53 0-32,27 0 15,25 0 1,-52 0 0,0 0-1,-26 0 16,-1 0-15,1 0 31,-1 0-47,0 0 16,1 0-1,52 0 1,-26 0-16,-26 0 15,26 0 17,-27 0-17,27 0 157,-27 0-156</inkml:trace>
  <inkml:trace contextRef="#ctx0" brushRef="#br0" timeOffset="3315.11">11007 4445 0,'26'0'47,"27"0"-47,-27 0 16,27 0-1,-26 0 1,52 0-1,-52 0 1,26 0 0,0 0-1,-27 0 17,-26 27-32,26-27 15,54 0 1,-27 0-1,26 0 1,-52 0 31,-1 0-31,1 0-1,-1 0 16,0 0-15,1 0 0,-1 0-1,1 0 1,-1 0 0,1 0 46,-1 0-46,1 0-1,-1 26 17,1-26-17,-1 0 1,0 0-16,1 0 15,-1 0 1,1 0 0,26 27 15,-27-27-15,1 26-1</inkml:trace>
  <inkml:trace contextRef="#ctx0" brushRef="#br0" timeOffset="-108522.27">25823 7885 0,'27'0'109,"26"0"-93,-27 0-1,54 0-15,-28 0 32,-25 0-17,52 0 1,-26 0 62,-26 0-47,26 0 63</inkml:trace>
  <inkml:trace contextRef="#ctx0" brushRef="#br0" timeOffset="-84061.38">26511 9023 0,'27'0'31,"26"0"0,-27 0-31,1 26 16,25-26 0,1 0-1,-26 0 1,-1 0-1,1 0 1,-1 0 0,1 0 31</inkml:trace>
  <inkml:trace contextRef="#ctx0" brushRef="#br0" timeOffset="-65820.91">27093 10081 0,'27'0'235,"26"0"-189,-27 0-14,27 0-1,-26 0-31,-1 0 31,0 0-15,1 0-1,-1 0 17,1 0-17,-1 0 48,1 0-63,-1 0 31,27-27 94,0 1-125,-27 0 16,1 26-16</inkml:trace>
  <inkml:trace contextRef="#ctx0" brushRef="#br0" timeOffset="30119.99">25850 15611 0,'26'0'140,"1"0"-140,26 0 16,26-53 0,-53 53-1,1 0 32</inkml:trace>
  <inkml:trace contextRef="#ctx0" brushRef="#br0" timeOffset="70753.25">18891 14976 0,'27'0'94,"-1"0"-78,54 0-16,52 0 15,-26 0 17,0 0-17,-1 0 1,-52 0 0,0 0-1,27 0 1,25 0-1,-52 0 1,0 0 0</inkml:trace>
  <inkml:trace contextRef="#ctx0" brushRef="#br0" timeOffset="72136.28">18997 14817 0,'-26'0'78,"-1"26"-63,1-26 48,26 27-63,-27-27 15,27 26-15,0 1 219,-26 26-203,26-27 31,0 27-32,0-26 1,26-1 125,1-26-126,52 0-15,0 26 16,27 1-1,-79-1 1,-1-26 0,1 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7.00422" units="1/cm"/>
          <inkml:channelProperty channel="Y" name="resolution" value="27.02703" units="1/cm"/>
          <inkml:channelProperty channel="T" name="resolution" value="1" units="1/dev"/>
        </inkml:channelProperties>
      </inkml:inkSource>
      <inkml:timestamp xml:id="ts0" timeString="2023-03-28T14:42:09.8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13044 609 0,'0'26'47,"0"27"-47,0 27 15,0-27-15,0 185 16,0-106 0,0 80 15,0-27-15,0-79-16,0-27 15,0 80 1,0-80-1,0-26 1,0-26 0,26-27-1,-26-80 79,0 54-78,0-54-1,0 54 1,0-27-16,-26-26 16,0-1 15,26-26-16,0 1 1,0 25 0,0 54-1,0-1 1,26 27 62,0 0-78,27 0 16,53-26-16,-26 26 15,-54 0 1,27-27 15,-27 1 79,1-1-95,-1-52 1,-26 53-1,27-27 1,-27 26 0,0-26-1,0 27 1,0-1 0,0 1-1,26 79 95,-26-27-110,27 80 15,26 106 1,-27-106-1,27-1 1,-27-1057 0,-26 2010-1,27-1031 1,-27-1-16,26 54 16,1-28-1,-27 28 1,26-80 93,1-53-93</inkml:trace>
  <inkml:trace contextRef="#ctx0" brushRef="#br0" timeOffset="1318.98">14261 900 0,'0'53'62,"0"26"-46,0 27 0,0-53-16,0 106 15,53 52 1,-53-105-1,0-53 1,0 0 0,0-27 31,53-52 62,-27-27-93,1-26-1,-1-1 1,27-25-1,-26 78 64,26 27-48,-1 53-31,1 26 15,-26-26 1,26 0 0,26 27-1,-52-54 17,-1 0-32,0-26 31,1 0-16,-1 0 32,1-52-15,26-160-17,26-26 1,-52 105-1,-27 54 17,53 0-32,-53 52 47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7.00422" units="1/cm"/>
          <inkml:channelProperty channel="Y" name="resolution" value="27.02703" units="1/cm"/>
          <inkml:channelProperty channel="T" name="resolution" value="1" units="1/dev"/>
        </inkml:channelProperties>
      </inkml:inkSource>
      <inkml:timestamp xml:id="ts0" timeString="2023-03-28T14:42:14.6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15796 1217 0,'0'53'62,"0"53"-46,0 0-16,26 0 0,-26 132 31,79 79-15,1 1-1,-54-106 1,1-80 0,26-79-1,-53-106 126,0 0-141,0 0 15,0-26-15,0-1 32,-27 27-17,27 27 1,0-27 0,-26 53-1,26-26 1,0-1 46,53 27-62,158 0 16,27 0 0,-26 0-1,-132 0 1,-54 0-1,0 0 1,-26-26 15,0-1 16,0 1-31,0-54-1,-52-52 1,-1 0 0,26-1-1,-26 81 1,53-1 0,27 53 30,-1 132-30,27-26-16,106 185 16,-133-80-1,27-78 17,-26-80-17,-1-53 1,1 0 62,-27-27-78</inkml:trace>
  <inkml:trace contextRef="#ctx0" brushRef="#br0" timeOffset="894.18">17436 1747 0,'53'0'15,"-27"52"1,-26 1-16,133 80 16,-80 52-1,0-53 1,-27-26-1,27-27 1,-53-26 0,53-53 77,0-53-77,26-185 0,1 106-1,-54 106 1,-26-1 0,26 1-1,1 26 1,-1 53-1,54 105 1,-27-78 0,26-1-1,-53-26 1,27 0 15,0-53-15,-26 0 15,-1 0 0,-26-106-15,0-291 0,0 0-1,0 133 1,0 105-1,0 132-15,0 1 16,0 0 0,-26 26-1,26-27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5569C-F971-4ABD-9704-AE470A0F22F0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A9D13-3B8C-476F-AC89-F75A1C661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580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C500AF99-A577-4317-B78C-FE7A4BD5B0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DA798999-7CA5-46E0-A9FE-C3647FC32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3EF36493-1D04-4E3B-8139-385EDD0E2D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9956AB03-E7EA-498D-BA9D-11F0F7C82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E6066CCF-E008-47E4-9C66-D4FEBE3D2C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38D6D2E3-4B0F-4270-8BFA-E2791A5DE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896DB471-3D0A-4EAC-B267-72797A2DD3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85EDAA0E-58B1-4352-B691-E25AB369F2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89D26CC7-151C-4728-A3F7-ABEC1F40FB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0C19B3FF-6953-454A-A21B-192A1B7B35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C6EB327F-E879-4977-AD39-3E1BF8FA40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BAE18981-C263-485E-8AAE-D65354AF3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69B286C6-B27D-4A0A-A419-4BDB9A7063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585E779-25C6-4F4F-ABFD-66935793C279}" type="slidenum">
              <a:rPr lang="en-US" altLang="cs-CZ" sz="1200"/>
              <a:pPr eaLnBrk="1" hangingPunct="1"/>
              <a:t>16</a:t>
            </a:fld>
            <a:endParaRPr lang="en-US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279B6-4DCA-4F76-841C-3021046C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6CDA31-1889-4C25-A34C-F5E8CFA5E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571A1A-A8F0-468E-B0C1-ABB11CAF5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CDE-431B-4241-873E-C6EB36416820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29CA63-E4FD-4D22-B853-CD6F570E2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B667CF-4DFC-488C-8001-CD81A2572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0F58B-0EF7-4BFB-BA2B-BECAA02803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280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7C6097-4097-4EE7-9B7C-A0D546C32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C2CC699-606A-4E5F-82FD-C7FDE8003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07C41A-5EC7-42E7-8868-283C554B8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CDE-431B-4241-873E-C6EB36416820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9DC035-1807-4C6E-9294-962405BE5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EF84DE-D801-4186-8812-69B056067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0F58B-0EF7-4BFB-BA2B-BECAA02803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43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030A28B-F356-43B2-8848-663344293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E958465-3B5A-4EFE-A6A4-CE5BF3A66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A42622-2753-4E44-8E87-2150A7E4B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CDE-431B-4241-873E-C6EB36416820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CD7C55-AB15-410F-A59A-66B134618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9B0F1D-7825-4CF7-AF88-69EDDA176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0F58B-0EF7-4BFB-BA2B-BECAA02803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873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46A4D0-DF8E-4E87-90F9-87922B614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2F4B66-7CD2-4F90-8768-40EBB9AE8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C28D91-DA28-4E8B-B49F-1B1CBB113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CDE-431B-4241-873E-C6EB36416820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0C4B70-F1DD-4C36-8770-9B661F1E8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93F95E-2964-4862-855C-7AC129FEA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0F58B-0EF7-4BFB-BA2B-BECAA02803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45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49CFA6-8B59-48E0-A79B-1CC83BFA4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047E4BC-D0A5-4B10-8146-FDD9A034E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0DB004-A8A0-4648-AB16-2709B9231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CDE-431B-4241-873E-C6EB36416820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2E272A-A343-4D16-867C-AF5E0A705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0DF3DE-9725-48BF-8FB4-DD8BB7230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0F58B-0EF7-4BFB-BA2B-BECAA02803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58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CE363-CF0B-4803-AA63-708924F9F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7BB10-ACB0-4DBE-BFD6-3F8762184C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254477D-AF66-4E61-91D3-E6A8304AF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1C2C33-A7B8-4F09-BCDE-4BC3A228C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CDE-431B-4241-873E-C6EB36416820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BE2C6D-22E0-42FA-A634-D5931B1D7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D097AA-2CC0-4FC3-BE37-1444D40E5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0F58B-0EF7-4BFB-BA2B-BECAA02803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41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C16BC-5B07-43BC-8420-5EAF7D998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D07B4B-24ED-4533-96DD-E2436038C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DFAACD-1D4E-4CB1-B59B-7F6BF260F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812B859-CB28-4A88-8AEF-EECFFCF73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0353F32-496C-46B8-8771-23C081FF0E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A1F704C-88B3-46F2-A5F1-B2122FBC8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CDE-431B-4241-873E-C6EB36416820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2DB540C-3F01-4DC1-B4EA-12296D3A1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5127F37-C9E9-42D1-AFF0-C6C7DB904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0F58B-0EF7-4BFB-BA2B-BECAA02803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71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B9BBC4-8686-4C74-8BD7-82F8A7249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DF0764D-BAC7-42F6-9959-A4E3AFE11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CDE-431B-4241-873E-C6EB36416820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8D4DA70-E4E8-4C27-B322-3703A4BC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E826073-18CE-47E1-8B04-FF2FB5B23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0F58B-0EF7-4BFB-BA2B-BECAA02803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3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319290F-DB51-4860-8BE1-624DA9B01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CDE-431B-4241-873E-C6EB36416820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2E933F9-6880-4589-ACEC-09A726A72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B5ED7B8-B2DA-4DF5-90E7-E25EB1F00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0F58B-0EF7-4BFB-BA2B-BECAA02803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19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89756B-D828-4BF7-8FC9-18084ED4D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E58AC8-7508-4E84-A1D9-39A25BC8B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44B58A7-64B3-4800-BDEF-472ABBB6B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776BFF-A9FE-4080-B9F5-CE4BBC94C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CDE-431B-4241-873E-C6EB36416820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34ED01-56AB-40B0-A6F2-EADC4364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247028-ECB5-4FCE-9D06-CFF4FBE6F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0F58B-0EF7-4BFB-BA2B-BECAA02803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71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038361-235A-483A-B72D-0890D5BF5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5BFCD76-52E0-4668-97B1-B9CD320A17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87F37BE-8804-4907-B7C5-43A1812C8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57F488-299A-40C1-BEDC-2CD9CCED4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ACDE-431B-4241-873E-C6EB36416820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D437AC-CA12-48A1-ADB6-E1F570380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969714-73ED-41F7-9BF7-9881C3063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0F58B-0EF7-4BFB-BA2B-BECAA02803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09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C51FD09-866F-43D6-BB52-AB542F937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6F1CB7-20DB-4EAF-86FF-8788DE5EA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ADBF78-65F0-487D-A99C-B54530213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4ACDE-431B-4241-873E-C6EB36416820}" type="datetimeFigureOut">
              <a:rPr lang="cs-CZ" smtClean="0"/>
              <a:t>28.03.2023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738A2A-BFBC-4E47-A90A-662D850A9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F6F27A-68BF-468A-B9CC-7117C04D1D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0F58B-0EF7-4BFB-BA2B-BECAA02803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89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iter.fm/" TargetMode="External"/><Relationship Id="rId4" Type="http://schemas.openxmlformats.org/officeDocument/2006/relationships/hyperlink" Target="https://moskva.fm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ey.com/college/nummikoski/0470646322/videos/ch_08_interview/troika_08_interview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iley.com/college/nummikoski/0470646322/videos/ch_08_kremlin/troika_08_kremlin.html" TargetMode="External"/><Relationship Id="rId4" Type="http://schemas.openxmlformats.org/officeDocument/2006/relationships/hyperlink" Target="http://www.wiley.com/college/nummikoski/0470646322/videos/ch_05_interview/troika_05_interview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ustomXml" Target="../ink/ink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64B3B2-4CBE-4760-99F5-A517F5C95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r>
              <a:rPr lang="en-GB"/>
              <a:t>Chapter 8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FB7D25-185E-4A5E-B5B7-30D8F915C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b="1" dirty="0"/>
              <a:t>Вы л</a:t>
            </a:r>
            <a:r>
              <a:rPr lang="ru-RU" b="1" dirty="0">
                <a:solidFill>
                  <a:srgbClr val="FF0000"/>
                </a:solidFill>
              </a:rPr>
              <a:t>ю</a:t>
            </a:r>
            <a:r>
              <a:rPr lang="ru-RU" b="1" dirty="0"/>
              <a:t>бите класс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b="1" dirty="0"/>
              <a:t>ческую м</a:t>
            </a:r>
            <a:r>
              <a:rPr lang="ru-RU" b="1" dirty="0">
                <a:solidFill>
                  <a:srgbClr val="FF0000"/>
                </a:solidFill>
              </a:rPr>
              <a:t>у</a:t>
            </a:r>
            <a:r>
              <a:rPr lang="ru-RU" b="1" dirty="0"/>
              <a:t>зыку?</a:t>
            </a:r>
            <a:endParaRPr lang="en-GB" b="1" dirty="0"/>
          </a:p>
          <a:p>
            <a:pPr>
              <a:lnSpc>
                <a:spcPct val="90000"/>
              </a:lnSpc>
            </a:pPr>
            <a:r>
              <a:rPr lang="en-GB" b="1" dirty="0"/>
              <a:t>III</a:t>
            </a:r>
            <a:endParaRPr lang="cs-CZ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E3F996-FBEE-4D97-84A5-E4526080E2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14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22429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43E148-1594-4541-AF93-B48553730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Exercise 11 (242)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088DA8-107A-40CD-90FD-36FDA0501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На как</a:t>
            </a:r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b="1" dirty="0"/>
              <a:t>м инструм</a:t>
            </a:r>
            <a:r>
              <a:rPr lang="ru-RU" b="1" dirty="0">
                <a:solidFill>
                  <a:srgbClr val="FF0000"/>
                </a:solidFill>
              </a:rPr>
              <a:t>е</a:t>
            </a:r>
            <a:r>
              <a:rPr lang="ru-RU" b="1" dirty="0"/>
              <a:t>нте он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b="1" dirty="0"/>
              <a:t> игр</a:t>
            </a:r>
            <a:r>
              <a:rPr lang="ru-RU" b="1" dirty="0">
                <a:solidFill>
                  <a:srgbClr val="FF0000"/>
                </a:solidFill>
              </a:rPr>
              <a:t>а</a:t>
            </a:r>
            <a:r>
              <a:rPr lang="ru-RU" b="1" dirty="0"/>
              <a:t>ют?</a:t>
            </a:r>
            <a:r>
              <a:rPr lang="ru-RU" dirty="0"/>
              <a:t> </a:t>
            </a:r>
            <a:r>
              <a:rPr lang="en-GB" dirty="0"/>
              <a:t>Write complete sentences.</a:t>
            </a:r>
          </a:p>
          <a:p>
            <a:pPr marL="0" indent="0">
              <a:buNone/>
            </a:pPr>
            <a:r>
              <a:rPr lang="en-GB" b="1" dirty="0"/>
              <a:t>Model:</a:t>
            </a:r>
            <a:r>
              <a:rPr lang="en-GB" dirty="0"/>
              <a:t> </a:t>
            </a:r>
            <a:r>
              <a:rPr lang="ru-RU" dirty="0"/>
              <a:t>Д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ма/гит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ра	</a:t>
            </a:r>
            <a:r>
              <a:rPr lang="ru-RU" b="1" dirty="0"/>
              <a:t>Д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b="1" dirty="0"/>
              <a:t>ма игр</a:t>
            </a:r>
            <a:r>
              <a:rPr lang="ru-RU" b="1" dirty="0">
                <a:solidFill>
                  <a:srgbClr val="FF0000"/>
                </a:solidFill>
              </a:rPr>
              <a:t>а</a:t>
            </a:r>
            <a:r>
              <a:rPr lang="ru-RU" b="1" dirty="0"/>
              <a:t>ет на гит</a:t>
            </a:r>
            <a:r>
              <a:rPr lang="ru-RU" b="1" dirty="0">
                <a:solidFill>
                  <a:srgbClr val="FF0000"/>
                </a:solidFill>
              </a:rPr>
              <a:t>а</a:t>
            </a:r>
            <a:r>
              <a:rPr lang="ru-RU" b="1" dirty="0"/>
              <a:t>ре.</a:t>
            </a:r>
          </a:p>
          <a:p>
            <a:pPr marL="514350" indent="-514350">
              <a:buAutoNum type="arabicPeriod"/>
            </a:pPr>
            <a:r>
              <a:rPr lang="ru-RU" dirty="0"/>
              <a:t>Л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за/скр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пка	</a:t>
            </a:r>
          </a:p>
          <a:p>
            <a:pPr marL="514350" indent="-514350">
              <a:buAutoNum type="arabicPeriod"/>
            </a:pPr>
            <a:r>
              <a:rPr lang="ru-RU" dirty="0"/>
              <a:t>я/бараб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н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ля и С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ша/ро</a:t>
            </a:r>
            <a:r>
              <a:rPr lang="ru-RU" dirty="0">
                <a:solidFill>
                  <a:srgbClr val="FF0000"/>
                </a:solidFill>
              </a:rPr>
              <a:t>я</a:t>
            </a:r>
            <a:r>
              <a:rPr lang="ru-RU" dirty="0"/>
              <a:t>ль</a:t>
            </a:r>
          </a:p>
          <a:p>
            <a:pPr marL="514350" indent="-514350">
              <a:buAutoNum type="arabicPeriod"/>
            </a:pPr>
            <a:r>
              <a:rPr lang="ru-RU" dirty="0"/>
              <a:t>ты/гоб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й</a:t>
            </a:r>
          </a:p>
          <a:p>
            <a:pPr marL="514350" indent="-514350">
              <a:buAutoNum type="arabicPeriod"/>
            </a:pPr>
            <a:r>
              <a:rPr lang="ru-RU" dirty="0"/>
              <a:t>мы/гарм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шка</a:t>
            </a:r>
          </a:p>
          <a:p>
            <a:pPr marL="514350" indent="-514350">
              <a:buAutoNum type="arabicPeriod"/>
            </a:pPr>
            <a:r>
              <a:rPr lang="ru-RU" dirty="0"/>
              <a:t>вы/балал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йка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272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B7C08EFC-B739-4B25-9EC3-145C5360A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1320C7-29AC-4FA9-A38E-8F65F29F95E6}" type="slidenum">
              <a:rPr lang="en-US" altLang="cs-CZ" sz="1400"/>
              <a:pPr eaLnBrk="1" hangingPunct="1"/>
              <a:t>11</a:t>
            </a:fld>
            <a:endParaRPr lang="en-US" altLang="cs-CZ" sz="1400"/>
          </a:p>
        </p:txBody>
      </p:sp>
      <p:sp>
        <p:nvSpPr>
          <p:cNvPr id="30726" name="TextBox 7">
            <a:extLst>
              <a:ext uri="{FF2B5EF4-FFF2-40B4-BE49-F238E27FC236}">
                <a16:creationId xmlns:a16="http://schemas.microsoft.com/office/drawing/2014/main" id="{73314A7A-9548-43F5-9C05-A47893D76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4738" y="2332566"/>
            <a:ext cx="7387037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cs-CZ" dirty="0"/>
              <a:t>А вы</a:t>
            </a:r>
            <a:r>
              <a:rPr lang="en-US" altLang="cs-CZ" dirty="0"/>
              <a:t>?</a:t>
            </a:r>
            <a:endParaRPr lang="en-US" altLang="cs-CZ" sz="28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cs-CZ" sz="2000" dirty="0"/>
              <a:t>  </a:t>
            </a:r>
            <a:r>
              <a:rPr lang="ru-RU" altLang="cs-CZ" sz="2000" dirty="0"/>
              <a:t>Вы играете на каком-нибудь инструменте</a:t>
            </a:r>
            <a:r>
              <a:rPr lang="en-US" altLang="cs-CZ" sz="2000" dirty="0"/>
              <a:t>?</a:t>
            </a:r>
            <a:endParaRPr lang="ru-RU" altLang="cs-CZ" sz="20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cs-CZ" sz="2000" dirty="0"/>
              <a:t>  </a:t>
            </a:r>
            <a:r>
              <a:rPr lang="ru-RU" altLang="cs-CZ" sz="2000" dirty="0"/>
              <a:t>Хорошо</a:t>
            </a:r>
            <a:r>
              <a:rPr lang="en-US" altLang="cs-CZ" sz="2000" dirty="0"/>
              <a:t>?</a:t>
            </a:r>
            <a:r>
              <a:rPr lang="ru-RU" altLang="cs-CZ" sz="2000" dirty="0"/>
              <a:t> Давно</a:t>
            </a:r>
            <a:r>
              <a:rPr lang="en-US" altLang="cs-CZ" sz="2000" dirty="0"/>
              <a:t>?</a:t>
            </a:r>
            <a:endParaRPr lang="ru-RU" altLang="cs-CZ" sz="20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cs-CZ" sz="2000" dirty="0"/>
              <a:t>  </a:t>
            </a:r>
            <a:r>
              <a:rPr lang="ru-RU" altLang="cs-CZ" sz="2000" dirty="0"/>
              <a:t>А раньше</a:t>
            </a:r>
            <a:r>
              <a:rPr lang="en-US" altLang="cs-CZ" sz="2000" dirty="0"/>
              <a:t>?</a:t>
            </a:r>
            <a:endParaRPr lang="ru-RU" altLang="cs-CZ" sz="20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cs-CZ" sz="2000" dirty="0"/>
              <a:t> Ваши родители играют на каком-нибудь (</a:t>
            </a:r>
            <a:r>
              <a:rPr lang="en-GB" altLang="cs-CZ" sz="2000" dirty="0"/>
              <a:t>any)</a:t>
            </a:r>
            <a:r>
              <a:rPr lang="cs-CZ" altLang="cs-CZ" sz="2000" dirty="0"/>
              <a:t> </a:t>
            </a:r>
            <a:r>
              <a:rPr lang="ru-RU" altLang="cs-CZ" sz="2000" dirty="0"/>
              <a:t>инструменте?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cs-CZ" sz="2000" dirty="0"/>
              <a:t> А ваши братья и сёстры?</a:t>
            </a:r>
            <a:r>
              <a:rPr lang="en-GB" altLang="cs-CZ" sz="2000" dirty="0"/>
              <a:t> </a:t>
            </a:r>
            <a:endParaRPr lang="ru-RU" altLang="cs-CZ" sz="2000" dirty="0"/>
          </a:p>
        </p:txBody>
      </p:sp>
      <p:sp>
        <p:nvSpPr>
          <p:cNvPr id="8" name="Text Box 105">
            <a:extLst>
              <a:ext uri="{FF2B5EF4-FFF2-40B4-BE49-F238E27FC236}">
                <a16:creationId xmlns:a16="http://schemas.microsoft.com/office/drawing/2014/main" id="{55B56F20-39A3-4C99-833A-91E2BF4D336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86788" y="3290888"/>
            <a:ext cx="3886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>
                <a:latin typeface="+mj-lt"/>
              </a:rPr>
              <a:t>Copyright © 2012 by John Wiley &amp; Sons, Inc.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60CCDB-27B0-4BC4-9F7A-96FE95411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025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</a:t>
            </a:r>
            <a:r>
              <a:rPr lang="ru-RU" b="1" dirty="0">
                <a:solidFill>
                  <a:srgbClr val="FF0000"/>
                </a:solidFill>
              </a:rPr>
              <a:t>у</a:t>
            </a:r>
            <a:r>
              <a:rPr lang="ru-RU" b="1" dirty="0"/>
              <a:t>сская м</a:t>
            </a:r>
            <a:r>
              <a:rPr lang="ru-RU" b="1" dirty="0">
                <a:solidFill>
                  <a:srgbClr val="FF0000"/>
                </a:solidFill>
              </a:rPr>
              <a:t>у</a:t>
            </a:r>
            <a:r>
              <a:rPr lang="ru-RU" b="1" dirty="0"/>
              <a:t>зыка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280C69-0E1C-4567-AA63-3D1D0D265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3422"/>
            <a:ext cx="10515600" cy="518354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Р</a:t>
            </a:r>
            <a:r>
              <a:rPr lang="ru-RU" dirty="0">
                <a:solidFill>
                  <a:srgbClr val="FF0000"/>
                </a:solidFill>
              </a:rPr>
              <a:t>у</a:t>
            </a:r>
            <a:r>
              <a:rPr lang="ru-RU" dirty="0"/>
              <a:t>сские 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чень л</a:t>
            </a:r>
            <a:r>
              <a:rPr lang="ru-RU" dirty="0">
                <a:solidFill>
                  <a:srgbClr val="FF0000"/>
                </a:solidFill>
              </a:rPr>
              <a:t>ю</a:t>
            </a:r>
            <a:r>
              <a:rPr lang="ru-RU" dirty="0"/>
              <a:t>бят нар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дную м</a:t>
            </a:r>
            <a:r>
              <a:rPr lang="ru-RU" dirty="0">
                <a:solidFill>
                  <a:srgbClr val="FF0000"/>
                </a:solidFill>
              </a:rPr>
              <a:t>у</a:t>
            </a:r>
            <a:r>
              <a:rPr lang="ru-RU" dirty="0"/>
              <a:t>зыку. С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мые попул</a:t>
            </a:r>
            <a:r>
              <a:rPr lang="ru-RU" dirty="0">
                <a:solidFill>
                  <a:srgbClr val="FF0000"/>
                </a:solidFill>
              </a:rPr>
              <a:t>я</a:t>
            </a:r>
            <a:r>
              <a:rPr lang="ru-RU" dirty="0"/>
              <a:t>рные нар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дные </a:t>
            </a:r>
            <a:r>
              <a:rPr lang="ru-RU" b="1" u="sng" dirty="0"/>
              <a:t>п</a:t>
            </a:r>
            <a:r>
              <a:rPr lang="ru-RU" b="1" u="sng" dirty="0">
                <a:solidFill>
                  <a:srgbClr val="FF0000"/>
                </a:solidFill>
              </a:rPr>
              <a:t>е</a:t>
            </a:r>
            <a:r>
              <a:rPr lang="ru-RU" b="1" u="sng" dirty="0"/>
              <a:t>сни</a:t>
            </a:r>
            <a:r>
              <a:rPr lang="ru-RU" dirty="0"/>
              <a:t>* </a:t>
            </a:r>
            <a:r>
              <a:rPr lang="en-GB" dirty="0"/>
              <a:t>(</a:t>
            </a:r>
            <a:r>
              <a:rPr lang="en-GB" i="1" dirty="0"/>
              <a:t>songs</a:t>
            </a:r>
            <a:r>
              <a:rPr lang="en-GB" dirty="0"/>
              <a:t>)</a:t>
            </a:r>
            <a:r>
              <a:rPr lang="ru-RU" i="1" dirty="0"/>
              <a:t>:</a:t>
            </a:r>
            <a:r>
              <a:rPr lang="ru-RU" dirty="0"/>
              <a:t> «Кал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нка», «Кат</a:t>
            </a:r>
            <a:r>
              <a:rPr lang="ru-RU" dirty="0">
                <a:solidFill>
                  <a:srgbClr val="FF0000"/>
                </a:solidFill>
              </a:rPr>
              <a:t>ю</a:t>
            </a:r>
            <a:r>
              <a:rPr lang="ru-RU" dirty="0"/>
              <a:t>ша», «Эй, </a:t>
            </a:r>
            <a:r>
              <a:rPr lang="ru-RU" dirty="0">
                <a:solidFill>
                  <a:srgbClr val="FF0000"/>
                </a:solidFill>
              </a:rPr>
              <a:t>у</a:t>
            </a:r>
            <a:r>
              <a:rPr lang="ru-RU" dirty="0"/>
              <a:t>хнем», «Веч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рний звон» и «Подмоск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вные вечер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». С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мый изв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стный нар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дный инструм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нт – балал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йка.</a:t>
            </a:r>
          </a:p>
          <a:p>
            <a:pPr marL="0" indent="0" algn="just">
              <a:buNone/>
            </a:pPr>
            <a:r>
              <a:rPr lang="ru-RU" dirty="0"/>
              <a:t>С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мый изв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стный класс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ческий композ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тор – Пётр Иль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ч Чайк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вский. Он 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втор 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перы «Евг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ний Он</a:t>
            </a:r>
            <a:r>
              <a:rPr lang="ru-RU" dirty="0">
                <a:solidFill>
                  <a:srgbClr val="FF0000"/>
                </a:solidFill>
              </a:rPr>
              <a:t>ег</a:t>
            </a:r>
            <a:r>
              <a:rPr lang="ru-RU" dirty="0"/>
              <a:t>ин», бал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тов «Лебед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ное 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зеро», «Сп</a:t>
            </a:r>
            <a:r>
              <a:rPr lang="ru-RU" dirty="0">
                <a:solidFill>
                  <a:srgbClr val="FF0000"/>
                </a:solidFill>
              </a:rPr>
              <a:t>я</a:t>
            </a:r>
            <a:r>
              <a:rPr lang="ru-RU" dirty="0"/>
              <a:t>щая крас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вица» и «Щелк</a:t>
            </a:r>
            <a:r>
              <a:rPr lang="ru-RU" dirty="0">
                <a:solidFill>
                  <a:srgbClr val="FF0000"/>
                </a:solidFill>
              </a:rPr>
              <a:t>у</a:t>
            </a:r>
            <a:r>
              <a:rPr lang="ru-RU" dirty="0"/>
              <a:t>нчик». Б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лет «Щелк</a:t>
            </a:r>
            <a:r>
              <a:rPr lang="ru-RU" dirty="0">
                <a:solidFill>
                  <a:srgbClr val="FF0000"/>
                </a:solidFill>
              </a:rPr>
              <a:t>у</a:t>
            </a:r>
            <a:r>
              <a:rPr lang="ru-RU" dirty="0"/>
              <a:t>нчик» 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чень попул</a:t>
            </a:r>
            <a:r>
              <a:rPr lang="ru-RU" dirty="0">
                <a:solidFill>
                  <a:srgbClr val="FF0000"/>
                </a:solidFill>
              </a:rPr>
              <a:t>я</a:t>
            </a:r>
            <a:r>
              <a:rPr lang="ru-RU" dirty="0"/>
              <a:t>рен в Ам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рике, ос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бенно </a:t>
            </a:r>
            <a:r>
              <a:rPr lang="ru-RU" b="1" u="sng" dirty="0"/>
              <a:t>сред</a:t>
            </a:r>
            <a:r>
              <a:rPr lang="ru-RU" b="1" u="sng" dirty="0">
                <a:solidFill>
                  <a:srgbClr val="FF0000"/>
                </a:solidFill>
              </a:rPr>
              <a:t>и</a:t>
            </a:r>
            <a:r>
              <a:rPr lang="en-GB" dirty="0"/>
              <a:t>* (</a:t>
            </a:r>
            <a:r>
              <a:rPr lang="en-GB" i="1" dirty="0"/>
              <a:t>among</a:t>
            </a:r>
            <a:r>
              <a:rPr lang="en-GB" dirty="0"/>
              <a:t>)</a:t>
            </a:r>
            <a:r>
              <a:rPr lang="ru-RU" dirty="0"/>
              <a:t> дет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й.</a:t>
            </a:r>
          </a:p>
          <a:p>
            <a:pPr marL="0" indent="0" algn="just">
              <a:buNone/>
            </a:pPr>
            <a:r>
              <a:rPr lang="ru-RU" b="1" u="sng" dirty="0"/>
              <a:t>Друг</a:t>
            </a:r>
            <a:r>
              <a:rPr lang="ru-RU" b="1" u="sng" dirty="0">
                <a:solidFill>
                  <a:srgbClr val="FF0000"/>
                </a:solidFill>
              </a:rPr>
              <a:t>и</a:t>
            </a:r>
            <a:r>
              <a:rPr lang="ru-RU" b="1" u="sng" dirty="0"/>
              <a:t>е</a:t>
            </a:r>
            <a:r>
              <a:rPr lang="en-GB" dirty="0"/>
              <a:t>* (</a:t>
            </a:r>
            <a:r>
              <a:rPr lang="en-GB" i="1" dirty="0"/>
              <a:t>other</a:t>
            </a:r>
            <a:r>
              <a:rPr lang="en-GB" dirty="0"/>
              <a:t>)</a:t>
            </a:r>
            <a:r>
              <a:rPr lang="ru-RU" dirty="0"/>
              <a:t> изв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стные р</a:t>
            </a:r>
            <a:r>
              <a:rPr lang="ru-RU" dirty="0">
                <a:solidFill>
                  <a:srgbClr val="FF0000"/>
                </a:solidFill>
              </a:rPr>
              <a:t>у</a:t>
            </a:r>
            <a:r>
              <a:rPr lang="ru-RU" dirty="0"/>
              <a:t>сские композ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торы – Серг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й Рахм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нинов, Дм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трий Шостак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вич, Серг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й Прок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фьев, Мод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ст М</a:t>
            </a:r>
            <a:r>
              <a:rPr lang="ru-RU" dirty="0">
                <a:solidFill>
                  <a:srgbClr val="FF0000"/>
                </a:solidFill>
              </a:rPr>
              <a:t>у</a:t>
            </a:r>
            <a:r>
              <a:rPr lang="ru-RU" dirty="0"/>
              <a:t>соргский и Никол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й Р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мский-К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рсаков.</a:t>
            </a:r>
            <a:endParaRPr lang="cs-CZ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4B493D61-A64C-45A4-9BC7-AA8FDB71B02E}"/>
                  </a:ext>
                </a:extLst>
              </p14:cNvPr>
              <p14:cNvContentPartPr/>
              <p14:nvPr/>
            </p14:nvContentPartPr>
            <p14:xfrm>
              <a:off x="4686480" y="200160"/>
              <a:ext cx="790920" cy="55296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4B493D61-A64C-45A4-9BC7-AA8FDB71B02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77120" y="190800"/>
                <a:ext cx="809640" cy="57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4749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1B414-D14C-4DC2-A603-FAA849E89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85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Ответьте на вопросы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DB638F-CDCF-4E5D-B0AE-E88D1C327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821" y="1027289"/>
            <a:ext cx="11514667" cy="514967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/>
              <a:t>«Калинка» – это народная песня или опера?</a:t>
            </a:r>
          </a:p>
          <a:p>
            <a:pPr marL="514350" indent="-514350">
              <a:buAutoNum type="arabicPeriod"/>
            </a:pPr>
            <a:r>
              <a:rPr lang="ru-RU" dirty="0"/>
              <a:t>А «Евгений Онегин»?</a:t>
            </a:r>
          </a:p>
          <a:p>
            <a:pPr marL="514350" indent="-514350">
              <a:buAutoNum type="arabicPeriod"/>
            </a:pPr>
            <a:r>
              <a:rPr lang="ru-RU" dirty="0"/>
              <a:t>Как называется самый известный русский народный инструмент?</a:t>
            </a:r>
          </a:p>
          <a:p>
            <a:pPr marL="514350" indent="-514350">
              <a:buAutoNum type="arabicPeriod"/>
            </a:pPr>
            <a:r>
              <a:rPr lang="ru-RU" dirty="0"/>
              <a:t>Кто такой Модест Мусоргский?</a:t>
            </a:r>
          </a:p>
          <a:p>
            <a:pPr marL="514350" indent="-514350">
              <a:buAutoNum type="arabicPeriod"/>
            </a:pPr>
            <a:r>
              <a:rPr lang="ru-RU" dirty="0"/>
              <a:t>Что такое «Лебединое озеро»?</a:t>
            </a:r>
          </a:p>
          <a:p>
            <a:pPr marL="514350" indent="-514350">
              <a:buAutoNum type="arabicPeriod"/>
            </a:pPr>
            <a:r>
              <a:rPr lang="ru-RU" dirty="0"/>
              <a:t>Какой балет Чайковского самый популярный в Америке? (</a:t>
            </a:r>
            <a:r>
              <a:rPr lang="en-GB" dirty="0"/>
              <a:t>according to the text)</a:t>
            </a:r>
          </a:p>
          <a:p>
            <a:pPr marL="514350" indent="-514350">
              <a:buAutoNum type="arabicPeriod"/>
            </a:pPr>
            <a:r>
              <a:rPr lang="ru-RU" dirty="0"/>
              <a:t>Как вы думаете американцы любят народную музыку? А чехи? …</a:t>
            </a:r>
          </a:p>
          <a:p>
            <a:pPr marL="514350" indent="-514350">
              <a:buAutoNum type="arabicPeriod"/>
            </a:pPr>
            <a:r>
              <a:rPr lang="ru-RU" dirty="0"/>
              <a:t>Что вы знаете о музыке других стран?</a:t>
            </a:r>
            <a:endParaRPr lang="cs-CZ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6C13B4B1-E138-45C2-8736-9FF1774C3C04}"/>
                  </a:ext>
                </a:extLst>
              </p14:cNvPr>
              <p14:cNvContentPartPr/>
              <p14:nvPr/>
            </p14:nvContentPartPr>
            <p14:xfrm>
              <a:off x="5686560" y="390600"/>
              <a:ext cx="1009800" cy="63864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6C13B4B1-E138-45C2-8736-9FF1774C3C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77200" y="381240"/>
                <a:ext cx="1028520" cy="65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2792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4065A5-A63B-4394-BCA8-249BD07E2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4" y="714023"/>
            <a:ext cx="11469511" cy="5429954"/>
          </a:xfrm>
        </p:spPr>
        <p:txBody>
          <a:bodyPr numCol="2"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Какую литературу вы любите?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любите читать русскую классическую литературу?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Какую литературу вы читали в школе?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больше любите классическое или современное искусство?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балет вы любите?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любите спорт?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больше любите американский футбол или баскетбол?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играете в американский футбол?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любите смотреть американский футбол по телевизору?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хорошо играете в шахматы?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по-вашему, кто самый хороший баскетболист в Америке?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больше любите рок-музыку или джаз?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Поп-музыку вы любите?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любите слушать классическую музыку?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слушаете музыку, когда вы водите машину? Какую музыку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Какая ваша любимая рок-группа?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любите танцевать?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хорошо танцуете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любите петь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хорошо поёте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играете на рояле?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на гитаре?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Ваши родители играют на каком-нибудь [(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)] инструменте?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5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9">
            <a:extLst>
              <a:ext uri="{FF2B5EF4-FFF2-40B4-BE49-F238E27FC236}">
                <a16:creationId xmlns:a16="http://schemas.microsoft.com/office/drawing/2014/main" id="{E0B79C06-8743-489A-A8A7-A457082B7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648201"/>
            <a:ext cx="2743200" cy="646113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cs-CZ" sz="1200">
                <a:solidFill>
                  <a:schemeClr val="bg1"/>
                </a:solidFill>
              </a:rPr>
              <a:t>Note: </a:t>
            </a:r>
            <a:r>
              <a:rPr lang="en-US" altLang="cs-CZ" sz="1200">
                <a:solidFill>
                  <a:srgbClr val="FFFFFF"/>
                </a:solidFill>
              </a:rPr>
              <a:t>Click on the links to see the Websites</a:t>
            </a:r>
            <a:r>
              <a:rPr lang="en-US" altLang="cs-CZ" sz="1200">
                <a:solidFill>
                  <a:schemeClr val="bg1"/>
                </a:solidFill>
              </a:rPr>
              <a:t>. Internet connection required to view the W</a:t>
            </a:r>
            <a:r>
              <a:rPr lang="en-US" altLang="cs-CZ" sz="1200">
                <a:solidFill>
                  <a:srgbClr val="FFFFFF"/>
                </a:solidFill>
              </a:rPr>
              <a:t>ebsites</a:t>
            </a:r>
            <a:r>
              <a:rPr lang="en-US" altLang="cs-CZ" sz="1200">
                <a:solidFill>
                  <a:schemeClr val="bg1"/>
                </a:solidFill>
              </a:rPr>
              <a:t>.</a:t>
            </a:r>
            <a:endParaRPr lang="en-US" altLang="cs-CZ" sz="1400">
              <a:solidFill>
                <a:schemeClr val="bg1"/>
              </a:solidFill>
            </a:endParaRPr>
          </a:p>
        </p:txBody>
      </p:sp>
      <p:pic>
        <p:nvPicPr>
          <p:cNvPr id="31747" name="Picture 2" descr="C:\Users\Marita\AppData\Local\Microsoft\Windows\Temporary Internet Files\Content.IE5\OG6B83D7\MC900198023[1].wmf">
            <a:extLst>
              <a:ext uri="{FF2B5EF4-FFF2-40B4-BE49-F238E27FC236}">
                <a16:creationId xmlns:a16="http://schemas.microsoft.com/office/drawing/2014/main" id="{773E53A2-FC8B-423E-9AC8-971902C83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381000"/>
            <a:ext cx="5943600" cy="739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665BCF80-7119-47D7-9F3A-20123685E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0A0182F-A0B1-4B5A-878E-AF5F115EAEEC}" type="slidenum">
              <a:rPr lang="en-US" altLang="cs-CZ" sz="1400"/>
              <a:pPr eaLnBrk="1" hangingPunct="1"/>
              <a:t>15</a:t>
            </a:fld>
            <a:endParaRPr lang="en-US" altLang="cs-CZ" sz="1400"/>
          </a:p>
        </p:txBody>
      </p:sp>
      <p:sp>
        <p:nvSpPr>
          <p:cNvPr id="31749" name="TextBox 4">
            <a:extLst>
              <a:ext uri="{FF2B5EF4-FFF2-40B4-BE49-F238E27FC236}">
                <a16:creationId xmlns:a16="http://schemas.microsoft.com/office/drawing/2014/main" id="{E493BF6F-865F-4B8D-937D-3DDCBA735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066801"/>
            <a:ext cx="27432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cs-CZ" sz="3600" dirty="0"/>
              <a:t>Русские радио станции</a:t>
            </a:r>
          </a:p>
          <a:p>
            <a:pPr eaLnBrk="1" hangingPunct="1"/>
            <a:endParaRPr lang="ru-RU" altLang="cs-CZ" dirty="0"/>
          </a:p>
          <a:p>
            <a:pPr eaLnBrk="1" hangingPunct="1"/>
            <a:r>
              <a:rPr lang="en-US" altLang="cs-CZ" sz="2000" dirty="0">
                <a:hlinkClick r:id="rId4"/>
              </a:rPr>
              <a:t>Moskva.fm</a:t>
            </a:r>
            <a:endParaRPr lang="en-US" altLang="cs-CZ" sz="2000" dirty="0"/>
          </a:p>
          <a:p>
            <a:pPr eaLnBrk="1" hangingPunct="1"/>
            <a:endParaRPr lang="en-US" altLang="cs-CZ" sz="2000" dirty="0"/>
          </a:p>
          <a:p>
            <a:pPr eaLnBrk="1" hangingPunct="1"/>
            <a:r>
              <a:rPr lang="en-US" altLang="cs-CZ" sz="2000" dirty="0">
                <a:hlinkClick r:id="rId5"/>
              </a:rPr>
              <a:t>Piter.fm</a:t>
            </a:r>
            <a:endParaRPr lang="ru-RU" altLang="cs-CZ" dirty="0"/>
          </a:p>
        </p:txBody>
      </p:sp>
      <p:sp>
        <p:nvSpPr>
          <p:cNvPr id="6" name="Text Box 105">
            <a:extLst>
              <a:ext uri="{FF2B5EF4-FFF2-40B4-BE49-F238E27FC236}">
                <a16:creationId xmlns:a16="http://schemas.microsoft.com/office/drawing/2014/main" id="{950C0305-D481-46FC-A0F9-DA0EDD533DD2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86788" y="3290888"/>
            <a:ext cx="3886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>
                <a:latin typeface="+mj-lt"/>
              </a:rPr>
              <a:t>Copyright © 2012 by John Wiley &amp; Sons, Inc.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>
            <a:extLst>
              <a:ext uri="{FF2B5EF4-FFF2-40B4-BE49-F238E27FC236}">
                <a16:creationId xmlns:a16="http://schemas.microsoft.com/office/drawing/2014/main" id="{AAE482F9-3B95-4089-AA41-854D85D74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823913"/>
            <a:ext cx="8001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cs-CZ" sz="3200"/>
              <a:t>Interview Video</a:t>
            </a:r>
            <a:r>
              <a:rPr lang="ru-RU" altLang="cs-CZ" sz="3200"/>
              <a:t>: Литература, спорт и музыка</a:t>
            </a:r>
            <a:endParaRPr lang="en-US" altLang="cs-CZ" sz="3200"/>
          </a:p>
          <a:p>
            <a:pPr eaLnBrk="1" hangingPunct="1"/>
            <a:r>
              <a:rPr lang="en-US" altLang="cs-CZ" sz="3200"/>
              <a:t>			 </a:t>
            </a:r>
            <a:r>
              <a:rPr lang="en-US" altLang="cs-CZ"/>
              <a:t>(</a:t>
            </a:r>
            <a:r>
              <a:rPr lang="en-US" altLang="cs-CZ" i="1"/>
              <a:t>Literature, sports, and music</a:t>
            </a:r>
            <a:r>
              <a:rPr lang="en-US" altLang="cs-CZ"/>
              <a:t>)</a:t>
            </a:r>
          </a:p>
        </p:txBody>
      </p:sp>
      <p:sp>
        <p:nvSpPr>
          <p:cNvPr id="32771" name="Text Box 10">
            <a:extLst>
              <a:ext uri="{FF2B5EF4-FFF2-40B4-BE49-F238E27FC236}">
                <a16:creationId xmlns:a16="http://schemas.microsoft.com/office/drawing/2014/main" id="{4589AAD2-B900-4766-9A54-A8EEEBEC99F5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1526143" y="-1588"/>
            <a:ext cx="738664" cy="6858001"/>
          </a:xfrm>
          <a:prstGeom prst="rect">
            <a:avLst/>
          </a:prstGeom>
          <a:solidFill>
            <a:srgbClr val="333399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cs-CZ" sz="3600">
                <a:solidFill>
                  <a:schemeClr val="bg1"/>
                </a:solidFill>
                <a:ea typeface="MS PGothic" panose="020B0600070205080204" pitchFamily="34" charset="-128"/>
              </a:rPr>
              <a:t>Video</a:t>
            </a:r>
            <a:r>
              <a:rPr lang="az-Cyrl-AZ" altLang="cs-CZ" sz="360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cs-CZ" sz="1400">
                <a:solidFill>
                  <a:srgbClr val="F2F2F2"/>
                </a:solidFill>
                <a:ea typeface="MS PGothic" panose="020B0600070205080204" pitchFamily="34" charset="-128"/>
              </a:rPr>
              <a:t>●</a:t>
            </a:r>
            <a:r>
              <a:rPr lang="en-US" altLang="cs-CZ" sz="3600">
                <a:solidFill>
                  <a:srgbClr val="F2F2F2"/>
                </a:solidFill>
                <a:ea typeface="MS PGothic" panose="020B0600070205080204" pitchFamily="34" charset="-128"/>
              </a:rPr>
              <a:t> </a:t>
            </a:r>
            <a:r>
              <a:rPr lang="az-Cyrl-AZ" altLang="cs-CZ" sz="3600">
                <a:solidFill>
                  <a:schemeClr val="bg1"/>
                </a:solidFill>
                <a:ea typeface="MS PGothic" panose="020B0600070205080204" pitchFamily="34" charset="-128"/>
              </a:rPr>
              <a:t>Видео</a:t>
            </a:r>
            <a:endParaRPr lang="en-US" altLang="cs-CZ" sz="360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2234E544-9BE4-47F2-94BE-B9BD1F103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514600"/>
            <a:ext cx="4300538" cy="40011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8575" cmpd="dbl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prstShdw prst="shdw17" dist="38100" dir="2700000">
              <a:schemeClr val="accent1">
                <a:lumMod val="75000"/>
              </a:schemeClr>
            </a:prst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Arial" charset="0"/>
                <a:hlinkClick r:id="rId3"/>
              </a:rPr>
              <a:t>Click here to see the video.</a:t>
            </a:r>
            <a:endParaRPr lang="en-US" sz="2000" b="1">
              <a:solidFill>
                <a:schemeClr val="bg1"/>
              </a:solidFill>
              <a:latin typeface="Arial" charset="0"/>
              <a:hlinkClick r:id="rId4"/>
            </a:endParaRPr>
          </a:p>
        </p:txBody>
      </p:sp>
      <p:sp>
        <p:nvSpPr>
          <p:cNvPr id="32775" name="Text Box 9">
            <a:extLst>
              <a:ext uri="{FF2B5EF4-FFF2-40B4-BE49-F238E27FC236}">
                <a16:creationId xmlns:a16="http://schemas.microsoft.com/office/drawing/2014/main" id="{881692DE-8924-4FD4-B6AA-6128AFB06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6172201"/>
            <a:ext cx="3292889" cy="461665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chemeClr val="bg1"/>
                </a:solidFill>
              </a:rPr>
              <a:t>Note: Internet connection required to view videos </a:t>
            </a:r>
          </a:p>
          <a:p>
            <a:pPr eaLnBrk="1" hangingPunct="1"/>
            <a:r>
              <a:rPr lang="en-US" altLang="cs-CZ" sz="1200">
                <a:solidFill>
                  <a:schemeClr val="bg1"/>
                </a:solidFill>
              </a:rPr>
              <a:t>via video link button.</a:t>
            </a:r>
          </a:p>
        </p:txBody>
      </p:sp>
      <p:sp>
        <p:nvSpPr>
          <p:cNvPr id="32776" name="Text Box 3">
            <a:extLst>
              <a:ext uri="{FF2B5EF4-FFF2-40B4-BE49-F238E27FC236}">
                <a16:creationId xmlns:a16="http://schemas.microsoft.com/office/drawing/2014/main" id="{94A19F20-640D-4997-9191-C24440835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581400"/>
            <a:ext cx="6629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cs-CZ" sz="3200"/>
              <a:t>Cultural Video</a:t>
            </a:r>
            <a:r>
              <a:rPr lang="ru-RU" altLang="cs-CZ" sz="3200"/>
              <a:t>: Московский Кремль</a:t>
            </a:r>
            <a:endParaRPr lang="en-US" altLang="cs-CZ" sz="3200"/>
          </a:p>
          <a:p>
            <a:pPr eaLnBrk="1" hangingPunct="1"/>
            <a:r>
              <a:rPr lang="en-US" altLang="cs-CZ" sz="3200"/>
              <a:t>   		        </a:t>
            </a:r>
            <a:r>
              <a:rPr lang="en-US" altLang="cs-CZ"/>
              <a:t>(</a:t>
            </a:r>
            <a:r>
              <a:rPr lang="en-US" altLang="cs-CZ" i="1"/>
              <a:t>Moscow Kremlin</a:t>
            </a:r>
            <a:r>
              <a:rPr lang="en-US" altLang="cs-CZ"/>
              <a:t>)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BABDA283-7C46-4A50-92B2-6F95C4932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876800"/>
            <a:ext cx="4300538" cy="40011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8575" cmpd="dbl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prstShdw prst="shdw17" dist="38100" dir="2700000">
              <a:schemeClr val="accent1">
                <a:lumMod val="75000"/>
              </a:schemeClr>
            </a:prst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Arial" charset="0"/>
                <a:hlinkClick r:id="rId5"/>
              </a:rPr>
              <a:t>Click here to see the video.</a:t>
            </a:r>
            <a:endParaRPr lang="en-US" sz="2000" b="1">
              <a:solidFill>
                <a:schemeClr val="bg1"/>
              </a:solidFill>
              <a:latin typeface="Arial" charset="0"/>
              <a:hlinkClick r:id="rId4"/>
            </a:endParaRPr>
          </a:p>
        </p:txBody>
      </p:sp>
      <p:sp>
        <p:nvSpPr>
          <p:cNvPr id="11" name="Text Box 105">
            <a:extLst>
              <a:ext uri="{FF2B5EF4-FFF2-40B4-BE49-F238E27FC236}">
                <a16:creationId xmlns:a16="http://schemas.microsoft.com/office/drawing/2014/main" id="{0EAA3466-A0BC-4CE9-98D8-1393E2DA4CB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86788" y="3290888"/>
            <a:ext cx="3886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>
                <a:latin typeface="+mj-lt"/>
              </a:rPr>
              <a:t>Copyright © 2012 by John Wiley &amp; Sons, Inc.</a:t>
            </a:r>
          </a:p>
        </p:txBody>
      </p:sp>
      <p:sp>
        <p:nvSpPr>
          <p:cNvPr id="32781" name="Slide Number Placeholder 11">
            <a:extLst>
              <a:ext uri="{FF2B5EF4-FFF2-40B4-BE49-F238E27FC236}">
                <a16:creationId xmlns:a16="http://schemas.microsoft.com/office/drawing/2014/main" id="{D3169436-1EBE-449A-B983-2E1F365BA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A7DF462-AE4A-4F3A-B19E-B1F67ABFD36E}" type="slidenum">
              <a:rPr lang="en-US" altLang="cs-CZ" sz="1400"/>
              <a:pPr eaLnBrk="1" hangingPunct="1"/>
              <a:t>16</a:t>
            </a:fld>
            <a:endParaRPr lang="en-US" altLang="cs-CZ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59807F-B6FA-44D3-9A53-C55B6B568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D5EF8D1-58E5-4B78-9662-78EFBF58C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060" y="5279511"/>
            <a:ext cx="9681882" cy="7398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Talking About Music (228)</a:t>
            </a:r>
          </a:p>
        </p:txBody>
      </p:sp>
      <p:pic>
        <p:nvPicPr>
          <p:cNvPr id="4" name="Picture 3" descr="Close-up of sheet music">
            <a:extLst>
              <a:ext uri="{FF2B5EF4-FFF2-40B4-BE49-F238E27FC236}">
                <a16:creationId xmlns:a16="http://schemas.microsoft.com/office/drawing/2014/main" id="{6BCA1E31-6808-4A44-9F04-BC1CDFB23A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111" b="13556"/>
          <a:stretch/>
        </p:blipFill>
        <p:spPr>
          <a:xfrm>
            <a:off x="20" y="10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2585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0B766DDB-CB84-4FE4-9D68-FD3ED9D71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F5E6568-03BB-4AE0-B077-90A8321527A0}" type="slidenum">
              <a:rPr lang="en-US" altLang="cs-CZ" sz="1400"/>
              <a:pPr eaLnBrk="1" hangingPunct="1"/>
              <a:t>3</a:t>
            </a:fld>
            <a:endParaRPr lang="en-US" altLang="cs-CZ" sz="1400"/>
          </a:p>
        </p:txBody>
      </p:sp>
      <p:sp>
        <p:nvSpPr>
          <p:cNvPr id="27651" name="Text Box 10">
            <a:extLst>
              <a:ext uri="{FF2B5EF4-FFF2-40B4-BE49-F238E27FC236}">
                <a16:creationId xmlns:a16="http://schemas.microsoft.com/office/drawing/2014/main" id="{545479FE-1E63-4CB8-AA60-40E0B94DB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963" y="2803525"/>
            <a:ext cx="2438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cs-CZ" sz="2000" dirty="0"/>
              <a:t>класс</a:t>
            </a:r>
            <a:r>
              <a:rPr lang="ru-RU" altLang="cs-CZ" sz="2000" dirty="0">
                <a:solidFill>
                  <a:srgbClr val="FF0000"/>
                </a:solidFill>
              </a:rPr>
              <a:t>и</a:t>
            </a:r>
            <a:r>
              <a:rPr lang="ru-RU" altLang="cs-CZ" sz="2000" dirty="0"/>
              <a:t>ческая м</a:t>
            </a:r>
            <a:r>
              <a:rPr lang="ru-RU" altLang="cs-CZ" sz="2000" dirty="0">
                <a:solidFill>
                  <a:srgbClr val="FF0000"/>
                </a:solidFill>
              </a:rPr>
              <a:t>у</a:t>
            </a:r>
            <a:r>
              <a:rPr lang="ru-RU" altLang="cs-CZ" sz="2000" dirty="0"/>
              <a:t>зыка</a:t>
            </a:r>
            <a:endParaRPr lang="en-US" altLang="cs-CZ" sz="2000" dirty="0"/>
          </a:p>
        </p:txBody>
      </p:sp>
      <p:sp>
        <p:nvSpPr>
          <p:cNvPr id="27652" name="Text Box 11">
            <a:extLst>
              <a:ext uri="{FF2B5EF4-FFF2-40B4-BE49-F238E27FC236}">
                <a16:creationId xmlns:a16="http://schemas.microsoft.com/office/drawing/2014/main" id="{1ECF48A6-D079-4538-84A6-5427AB5B3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363" y="3108326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sz="2000" dirty="0"/>
              <a:t>рок-м</a:t>
            </a:r>
            <a:r>
              <a:rPr lang="ru-RU" altLang="cs-CZ" sz="2000" dirty="0">
                <a:solidFill>
                  <a:srgbClr val="FF0000"/>
                </a:solidFill>
              </a:rPr>
              <a:t>у</a:t>
            </a:r>
            <a:r>
              <a:rPr lang="ru-RU" altLang="cs-CZ" sz="2000" dirty="0"/>
              <a:t>зыка</a:t>
            </a:r>
            <a:endParaRPr lang="en-US" altLang="cs-CZ" sz="2000" dirty="0"/>
          </a:p>
        </p:txBody>
      </p:sp>
      <p:sp>
        <p:nvSpPr>
          <p:cNvPr id="27653" name="Text Box 12">
            <a:extLst>
              <a:ext uri="{FF2B5EF4-FFF2-40B4-BE49-F238E27FC236}">
                <a16:creationId xmlns:a16="http://schemas.microsoft.com/office/drawing/2014/main" id="{97BE64D3-1EBC-40AF-9FC6-61AF79A71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3763" y="3108326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sz="2000" dirty="0"/>
              <a:t>джаз</a:t>
            </a:r>
            <a:endParaRPr lang="en-US" altLang="cs-CZ" sz="2000" dirty="0"/>
          </a:p>
        </p:txBody>
      </p:sp>
      <p:sp>
        <p:nvSpPr>
          <p:cNvPr id="27654" name="Text Box 13">
            <a:extLst>
              <a:ext uri="{FF2B5EF4-FFF2-40B4-BE49-F238E27FC236}">
                <a16:creationId xmlns:a16="http://schemas.microsoft.com/office/drawing/2014/main" id="{C48A08F9-877E-4CEE-BC37-5AA52E2C2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156326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sz="2000" dirty="0"/>
              <a:t>поп-м</a:t>
            </a:r>
            <a:r>
              <a:rPr lang="ru-RU" altLang="cs-CZ" sz="2000" dirty="0">
                <a:solidFill>
                  <a:srgbClr val="FF0000"/>
                </a:solidFill>
              </a:rPr>
              <a:t>у</a:t>
            </a:r>
            <a:r>
              <a:rPr lang="ru-RU" altLang="cs-CZ" sz="2000" dirty="0"/>
              <a:t>зыка</a:t>
            </a:r>
            <a:endParaRPr lang="en-US" altLang="cs-CZ" sz="2000" dirty="0"/>
          </a:p>
        </p:txBody>
      </p:sp>
      <p:sp>
        <p:nvSpPr>
          <p:cNvPr id="27655" name="Text Box 14">
            <a:extLst>
              <a:ext uri="{FF2B5EF4-FFF2-40B4-BE49-F238E27FC236}">
                <a16:creationId xmlns:a16="http://schemas.microsoft.com/office/drawing/2014/main" id="{C501D429-DB9E-4614-AF65-E40F96A0F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9363" y="5835651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sz="2000" dirty="0"/>
              <a:t>нар</a:t>
            </a:r>
            <a:r>
              <a:rPr lang="ru-RU" altLang="cs-CZ" sz="2000" dirty="0">
                <a:solidFill>
                  <a:srgbClr val="FF0000"/>
                </a:solidFill>
              </a:rPr>
              <a:t>о</a:t>
            </a:r>
            <a:r>
              <a:rPr lang="ru-RU" altLang="cs-CZ" sz="2000" dirty="0"/>
              <a:t>дная м</a:t>
            </a:r>
            <a:r>
              <a:rPr lang="ru-RU" altLang="cs-CZ" sz="2000" dirty="0">
                <a:solidFill>
                  <a:srgbClr val="FF0000"/>
                </a:solidFill>
              </a:rPr>
              <a:t>у</a:t>
            </a:r>
            <a:r>
              <a:rPr lang="ru-RU" altLang="cs-CZ" sz="2000" dirty="0"/>
              <a:t>зыка</a:t>
            </a:r>
            <a:endParaRPr lang="en-US" altLang="cs-CZ" sz="2000" dirty="0"/>
          </a:p>
        </p:txBody>
      </p:sp>
      <p:sp>
        <p:nvSpPr>
          <p:cNvPr id="27656" name="Text Box 15">
            <a:extLst>
              <a:ext uri="{FF2B5EF4-FFF2-40B4-BE49-F238E27FC236}">
                <a16:creationId xmlns:a16="http://schemas.microsoft.com/office/drawing/2014/main" id="{ADFCB9A1-D437-4892-BBB8-FCDFD7B5D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9563" y="6003926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sz="2000" dirty="0">
                <a:solidFill>
                  <a:srgbClr val="FF0000"/>
                </a:solidFill>
              </a:rPr>
              <a:t>о</a:t>
            </a:r>
            <a:r>
              <a:rPr lang="ru-RU" altLang="cs-CZ" sz="2000" dirty="0"/>
              <a:t>пера</a:t>
            </a:r>
            <a:endParaRPr lang="en-US" altLang="cs-CZ" sz="2000" dirty="0"/>
          </a:p>
        </p:txBody>
      </p:sp>
      <p:pic>
        <p:nvPicPr>
          <p:cNvPr id="27657" name="Picture 16" descr="C:\Users\Marita\Desktop\Troika\lineartconverts\urok 8 lineart\klass muzyka2.gif">
            <a:extLst>
              <a:ext uri="{FF2B5EF4-FFF2-40B4-BE49-F238E27FC236}">
                <a16:creationId xmlns:a16="http://schemas.microsoft.com/office/drawing/2014/main" id="{BA521EB4-A973-4DD6-B3CC-33F7E3794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964" y="1127125"/>
            <a:ext cx="1931987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8" name="Picture 17" descr="C:\Users\Marita\Desktop\Troika\lineartconverts\urok 8 lineart\rok muzyka2.gif">
            <a:extLst>
              <a:ext uri="{FF2B5EF4-FFF2-40B4-BE49-F238E27FC236}">
                <a16:creationId xmlns:a16="http://schemas.microsoft.com/office/drawing/2014/main" id="{816938AC-D119-4FEF-8A8A-947AED43D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363" y="1203325"/>
            <a:ext cx="1828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9" name="Picture 18" descr="C:\Users\Marita\Desktop\Troika\lineartconverts\urok 8 lineart\dzhaz2.gif">
            <a:extLst>
              <a:ext uri="{FF2B5EF4-FFF2-40B4-BE49-F238E27FC236}">
                <a16:creationId xmlns:a16="http://schemas.microsoft.com/office/drawing/2014/main" id="{10721B9A-EA22-45CF-B2A3-55ECA0495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819150"/>
            <a:ext cx="1404938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0" name="Picture 19" descr="C:\Users\Marita\Desktop\Troika\lineartconverts\urok 8 lineart\estradnaya muzyka2.gif">
            <a:extLst>
              <a:ext uri="{FF2B5EF4-FFF2-40B4-BE49-F238E27FC236}">
                <a16:creationId xmlns:a16="http://schemas.microsoft.com/office/drawing/2014/main" id="{40DB92DF-193A-4316-9EC1-625FAF0CD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964" y="3641726"/>
            <a:ext cx="1519237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1" name="Picture 20" descr="C:\Users\Marita\Desktop\Troika\lineartconverts\urok 8 lineart\opera2.gif">
            <a:extLst>
              <a:ext uri="{FF2B5EF4-FFF2-40B4-BE49-F238E27FC236}">
                <a16:creationId xmlns:a16="http://schemas.microsoft.com/office/drawing/2014/main" id="{70DD39AD-6656-404B-8D65-0E2412201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563" y="3794125"/>
            <a:ext cx="18859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2" name="Picture 21" descr="C:\Users\Marita\Desktop\Troika\lineartconverts\urok 8 lineart\narodnaya muzyka2.gif">
            <a:extLst>
              <a:ext uri="{FF2B5EF4-FFF2-40B4-BE49-F238E27FC236}">
                <a16:creationId xmlns:a16="http://schemas.microsoft.com/office/drawing/2014/main" id="{342AA3F8-3E02-434F-9BC9-3F91C7DB3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264" y="3794125"/>
            <a:ext cx="2319337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3" name="Text Box 14">
            <a:extLst>
              <a:ext uri="{FF2B5EF4-FFF2-40B4-BE49-F238E27FC236}">
                <a16:creationId xmlns:a16="http://schemas.microsoft.com/office/drawing/2014/main" id="{D4093BF3-C742-4260-9561-B16AFD279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1164"/>
            <a:ext cx="571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sz="3200"/>
              <a:t>Как</a:t>
            </a:r>
            <a:r>
              <a:rPr lang="ru-RU" altLang="cs-CZ" sz="3200">
                <a:solidFill>
                  <a:srgbClr val="FF0000"/>
                </a:solidFill>
              </a:rPr>
              <a:t>у</a:t>
            </a:r>
            <a:r>
              <a:rPr lang="ru-RU" altLang="cs-CZ" sz="3200">
                <a:solidFill>
                  <a:schemeClr val="accent2"/>
                </a:solidFill>
              </a:rPr>
              <a:t>ю</a:t>
            </a:r>
            <a:r>
              <a:rPr lang="ru-RU" altLang="cs-CZ" sz="3200">
                <a:solidFill>
                  <a:srgbClr val="FF3300"/>
                </a:solidFill>
              </a:rPr>
              <a:t> </a:t>
            </a:r>
            <a:r>
              <a:rPr lang="ru-RU" altLang="cs-CZ" sz="3200"/>
              <a:t>м</a:t>
            </a:r>
            <a:r>
              <a:rPr lang="ru-RU" altLang="cs-CZ" sz="3200">
                <a:solidFill>
                  <a:srgbClr val="FF0000"/>
                </a:solidFill>
              </a:rPr>
              <a:t>у</a:t>
            </a:r>
            <a:r>
              <a:rPr lang="ru-RU" altLang="cs-CZ" sz="3200"/>
              <a:t>зык</a:t>
            </a:r>
            <a:r>
              <a:rPr lang="ru-RU" altLang="cs-CZ" sz="3200">
                <a:solidFill>
                  <a:schemeClr val="accent2"/>
                </a:solidFill>
              </a:rPr>
              <a:t>у</a:t>
            </a:r>
            <a:r>
              <a:rPr lang="ru-RU" altLang="cs-CZ" sz="3200"/>
              <a:t> ты любишь?</a:t>
            </a:r>
            <a:endParaRPr lang="en-US" altLang="cs-CZ" sz="3200"/>
          </a:p>
        </p:txBody>
      </p:sp>
      <p:sp>
        <p:nvSpPr>
          <p:cNvPr id="17" name="Text Box 105">
            <a:extLst>
              <a:ext uri="{FF2B5EF4-FFF2-40B4-BE49-F238E27FC236}">
                <a16:creationId xmlns:a16="http://schemas.microsoft.com/office/drawing/2014/main" id="{0E26CE9E-2D69-49B4-9615-6F82E2A02C5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86788" y="3290888"/>
            <a:ext cx="3886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>
                <a:latin typeface="+mj-lt"/>
              </a:rPr>
              <a:t>Copyright © 2012 by John Wiley &amp; Sons, Inc.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8FF293-5F3E-4A6B-9B3A-AC02348E6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Exercise 10 (228)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6D3C3D-D114-483B-A9E8-DF00A1764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4316"/>
            <a:ext cx="3338690" cy="29382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П.И. Чайк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вский</a:t>
            </a:r>
          </a:p>
          <a:p>
            <a:pPr marL="0" indent="0">
              <a:buNone/>
            </a:pPr>
            <a:r>
              <a:rPr lang="ru-RU" dirty="0"/>
              <a:t>Мад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нна</a:t>
            </a:r>
          </a:p>
          <a:p>
            <a:pPr marL="0" indent="0">
              <a:buNone/>
            </a:pPr>
            <a:r>
              <a:rPr lang="ru-RU" dirty="0"/>
              <a:t>Луч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но Павар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тти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лла Пугачёва</a:t>
            </a:r>
          </a:p>
          <a:p>
            <a:pPr marL="0" indent="0">
              <a:buNone/>
            </a:pPr>
            <a:r>
              <a:rPr lang="ru-RU" dirty="0"/>
              <a:t>Серг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й Рахм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нинов</a:t>
            </a:r>
          </a:p>
          <a:p>
            <a:pPr marL="0" indent="0">
              <a:buNone/>
            </a:pPr>
            <a:r>
              <a:rPr lang="ru-RU" dirty="0"/>
              <a:t>?</a:t>
            </a:r>
            <a:endParaRPr lang="cs-CZ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BCAF3F29-ED26-436E-9BB5-E0B2E19A1D28}"/>
              </a:ext>
            </a:extLst>
          </p:cNvPr>
          <p:cNvSpPr txBox="1">
            <a:spLocks/>
          </p:cNvSpPr>
          <p:nvPr/>
        </p:nvSpPr>
        <p:spPr>
          <a:xfrm>
            <a:off x="4676420" y="2206270"/>
            <a:ext cx="2839159" cy="2938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композ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тор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пев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ц/пев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ца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2D565286-60AC-4441-BE91-E1D34ECE3945}"/>
              </a:ext>
            </a:extLst>
          </p:cNvPr>
          <p:cNvSpPr txBox="1">
            <a:spLocks/>
          </p:cNvSpPr>
          <p:nvPr/>
        </p:nvSpPr>
        <p:spPr>
          <a:xfrm>
            <a:off x="7515579" y="2206270"/>
            <a:ext cx="3491087" cy="29382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ru-RU" altLang="cs-CZ" sz="2800" dirty="0"/>
              <a:t>класс</a:t>
            </a:r>
            <a:r>
              <a:rPr lang="ru-RU" altLang="cs-CZ" sz="2800" dirty="0">
                <a:solidFill>
                  <a:srgbClr val="FF0000"/>
                </a:solidFill>
              </a:rPr>
              <a:t>и</a:t>
            </a:r>
            <a:r>
              <a:rPr lang="ru-RU" altLang="cs-CZ" sz="2800" dirty="0"/>
              <a:t>ческая м</a:t>
            </a:r>
            <a:r>
              <a:rPr lang="ru-RU" altLang="cs-CZ" sz="2800" dirty="0">
                <a:solidFill>
                  <a:srgbClr val="FF0000"/>
                </a:solidFill>
              </a:rPr>
              <a:t>у</a:t>
            </a:r>
            <a:r>
              <a:rPr lang="ru-RU" altLang="cs-CZ" sz="2800" dirty="0"/>
              <a:t>зыка</a:t>
            </a:r>
            <a:endParaRPr lang="en-US" altLang="cs-CZ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cs-CZ" sz="2800" dirty="0"/>
              <a:t>поп-м</a:t>
            </a:r>
            <a:r>
              <a:rPr lang="ru-RU" altLang="cs-CZ" sz="2800" dirty="0">
                <a:solidFill>
                  <a:srgbClr val="FF0000"/>
                </a:solidFill>
              </a:rPr>
              <a:t>у</a:t>
            </a:r>
            <a:r>
              <a:rPr lang="ru-RU" altLang="cs-CZ" sz="2800" dirty="0"/>
              <a:t>зыка</a:t>
            </a: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cs-CZ" sz="2800" dirty="0"/>
              <a:t>рок-м</a:t>
            </a:r>
            <a:r>
              <a:rPr lang="ru-RU" altLang="cs-CZ" sz="2800" dirty="0">
                <a:solidFill>
                  <a:srgbClr val="FF0000"/>
                </a:solidFill>
              </a:rPr>
              <a:t>у</a:t>
            </a:r>
            <a:r>
              <a:rPr lang="ru-RU" altLang="cs-CZ" sz="2800" dirty="0"/>
              <a:t>зыка 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altLang="cs-CZ" sz="2800" dirty="0"/>
              <a:t>нар</a:t>
            </a:r>
            <a:r>
              <a:rPr lang="ru-RU" altLang="cs-CZ" sz="2800" dirty="0">
                <a:solidFill>
                  <a:srgbClr val="FF0000"/>
                </a:solidFill>
              </a:rPr>
              <a:t>о</a:t>
            </a:r>
            <a:r>
              <a:rPr lang="ru-RU" altLang="cs-CZ" sz="2800" dirty="0"/>
              <a:t>дная м</a:t>
            </a:r>
            <a:r>
              <a:rPr lang="ru-RU" altLang="cs-CZ" sz="2800" dirty="0">
                <a:solidFill>
                  <a:srgbClr val="FF0000"/>
                </a:solidFill>
              </a:rPr>
              <a:t>у</a:t>
            </a:r>
            <a:r>
              <a:rPr lang="ru-RU" altLang="cs-CZ" sz="2800" dirty="0"/>
              <a:t>зыка</a:t>
            </a:r>
            <a:endParaRPr lang="en-US" altLang="cs-CZ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cs-CZ" sz="2800" dirty="0">
                <a:solidFill>
                  <a:srgbClr val="FF0000"/>
                </a:solidFill>
              </a:rPr>
              <a:t>о</a:t>
            </a:r>
            <a:r>
              <a:rPr lang="ru-RU" altLang="cs-CZ" sz="2800" dirty="0"/>
              <a:t>пера</a:t>
            </a: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cs-CZ" sz="2800" dirty="0"/>
              <a:t>джаз</a:t>
            </a:r>
            <a:endParaRPr lang="cs-CZ" dirty="0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9A16701B-A91B-48E7-92BC-FF7127A4880B}"/>
              </a:ext>
            </a:extLst>
          </p:cNvPr>
          <p:cNvCxnSpPr/>
          <p:nvPr/>
        </p:nvCxnSpPr>
        <p:spPr>
          <a:xfrm>
            <a:off x="3431822" y="2573867"/>
            <a:ext cx="1343378" cy="855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BED3A827-E046-4F2D-BD15-6938F36D650A}"/>
              </a:ext>
            </a:extLst>
          </p:cNvPr>
          <p:cNvCxnSpPr/>
          <p:nvPr/>
        </p:nvCxnSpPr>
        <p:spPr>
          <a:xfrm flipV="1">
            <a:off x="6547556" y="2517422"/>
            <a:ext cx="968023" cy="911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764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9D4302-29C9-46AD-9849-18A752D76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3976"/>
            <a:ext cx="10515600" cy="2630047"/>
          </a:xfrm>
        </p:spPr>
        <p:txBody>
          <a:bodyPr/>
          <a:lstStyle/>
          <a:p>
            <a:r>
              <a:rPr lang="ru-RU" dirty="0"/>
              <a:t>Как</a:t>
            </a:r>
            <a:r>
              <a:rPr lang="ru-RU" dirty="0">
                <a:solidFill>
                  <a:srgbClr val="FF0000"/>
                </a:solidFill>
              </a:rPr>
              <a:t>у</a:t>
            </a:r>
            <a:r>
              <a:rPr lang="ru-RU" dirty="0"/>
              <a:t>ю м</a:t>
            </a:r>
            <a:r>
              <a:rPr lang="ru-RU" dirty="0">
                <a:solidFill>
                  <a:srgbClr val="FF0000"/>
                </a:solidFill>
              </a:rPr>
              <a:t>у</a:t>
            </a:r>
            <a:r>
              <a:rPr lang="ru-RU" dirty="0"/>
              <a:t>зыку Вы л</a:t>
            </a:r>
            <a:r>
              <a:rPr lang="ru-RU" dirty="0">
                <a:solidFill>
                  <a:srgbClr val="FF0000"/>
                </a:solidFill>
              </a:rPr>
              <a:t>ю</a:t>
            </a:r>
            <a:r>
              <a:rPr lang="ru-RU" dirty="0"/>
              <a:t>бите?</a:t>
            </a:r>
          </a:p>
          <a:p>
            <a:r>
              <a:rPr lang="ru-RU" dirty="0"/>
              <a:t>Как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я в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ша люб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мая рок-гр</a:t>
            </a:r>
            <a:r>
              <a:rPr lang="ru-RU" dirty="0">
                <a:solidFill>
                  <a:srgbClr val="FF0000"/>
                </a:solidFill>
              </a:rPr>
              <a:t>у</a:t>
            </a:r>
            <a:r>
              <a:rPr lang="ru-RU" dirty="0"/>
              <a:t>ппа?</a:t>
            </a:r>
          </a:p>
          <a:p>
            <a:r>
              <a:rPr lang="ru-RU" dirty="0"/>
              <a:t>Вы ч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сто сл</a:t>
            </a:r>
            <a:r>
              <a:rPr lang="ru-RU" dirty="0">
                <a:solidFill>
                  <a:srgbClr val="FF0000"/>
                </a:solidFill>
              </a:rPr>
              <a:t>у</a:t>
            </a:r>
            <a:r>
              <a:rPr lang="ru-RU" dirty="0"/>
              <a:t>шаете м</a:t>
            </a:r>
            <a:r>
              <a:rPr lang="ru-RU" dirty="0">
                <a:solidFill>
                  <a:srgbClr val="FF0000"/>
                </a:solidFill>
              </a:rPr>
              <a:t>у</a:t>
            </a:r>
            <a:r>
              <a:rPr lang="ru-RU" dirty="0"/>
              <a:t>зыку? Где и когд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?</a:t>
            </a:r>
          </a:p>
          <a:p>
            <a:r>
              <a:rPr lang="ru-RU" dirty="0"/>
              <a:t>Вы л</a:t>
            </a:r>
            <a:r>
              <a:rPr lang="ru-RU" dirty="0">
                <a:solidFill>
                  <a:srgbClr val="FF0000"/>
                </a:solidFill>
              </a:rPr>
              <a:t>ю</a:t>
            </a:r>
            <a:r>
              <a:rPr lang="ru-RU" dirty="0"/>
              <a:t>бите </a:t>
            </a:r>
            <a:r>
              <a:rPr lang="ru-RU" b="1" dirty="0"/>
              <a:t>петь</a:t>
            </a:r>
            <a:r>
              <a:rPr lang="ru-RU" dirty="0"/>
              <a:t>? Вы хорош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 </a:t>
            </a:r>
            <a:r>
              <a:rPr lang="ru-RU" b="1" dirty="0"/>
              <a:t>поёте</a:t>
            </a:r>
            <a:r>
              <a:rPr lang="ru-RU" dirty="0"/>
              <a:t>? 	(Я </a:t>
            </a:r>
            <a:r>
              <a:rPr lang="ru-RU" b="1" dirty="0"/>
              <a:t>по</a:t>
            </a:r>
            <a:r>
              <a:rPr lang="ru-RU" b="1" dirty="0">
                <a:solidFill>
                  <a:srgbClr val="FF0000"/>
                </a:solidFill>
              </a:rPr>
              <a:t>ю</a:t>
            </a:r>
            <a:r>
              <a:rPr lang="ru-RU" dirty="0"/>
              <a:t>)</a:t>
            </a:r>
          </a:p>
          <a:p>
            <a:r>
              <a:rPr lang="ru-RU" dirty="0"/>
              <a:t>А </a:t>
            </a:r>
            <a:r>
              <a:rPr lang="ru-RU" b="1" dirty="0"/>
              <a:t>танцев</a:t>
            </a:r>
            <a:r>
              <a:rPr lang="ru-RU" b="1" dirty="0">
                <a:solidFill>
                  <a:srgbClr val="FF0000"/>
                </a:solidFill>
              </a:rPr>
              <a:t>а</a:t>
            </a:r>
            <a:r>
              <a:rPr lang="ru-RU" b="1" dirty="0"/>
              <a:t>ть</a:t>
            </a:r>
            <a:r>
              <a:rPr lang="ru-RU" dirty="0"/>
              <a:t> вы л</a:t>
            </a:r>
            <a:r>
              <a:rPr lang="ru-RU" dirty="0">
                <a:solidFill>
                  <a:srgbClr val="FF0000"/>
                </a:solidFill>
              </a:rPr>
              <a:t>ю</a:t>
            </a:r>
            <a:r>
              <a:rPr lang="ru-RU" dirty="0"/>
              <a:t>бите? Вы хорош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 </a:t>
            </a:r>
            <a:r>
              <a:rPr lang="ru-RU" b="1" dirty="0"/>
              <a:t>танц</a:t>
            </a:r>
            <a:r>
              <a:rPr lang="ru-RU" b="1" dirty="0">
                <a:solidFill>
                  <a:srgbClr val="FF0000"/>
                </a:solidFill>
              </a:rPr>
              <a:t>у</a:t>
            </a:r>
            <a:r>
              <a:rPr lang="ru-RU" b="1" dirty="0"/>
              <a:t>ете</a:t>
            </a:r>
            <a:r>
              <a:rPr lang="ru-RU" dirty="0"/>
              <a:t>?  (Я </a:t>
            </a:r>
            <a:r>
              <a:rPr lang="ru-RU" b="1" dirty="0"/>
              <a:t>танц</a:t>
            </a:r>
            <a:r>
              <a:rPr lang="ru-RU" b="1" dirty="0">
                <a:solidFill>
                  <a:srgbClr val="FF0000"/>
                </a:solidFill>
              </a:rPr>
              <a:t>у</a:t>
            </a:r>
            <a:r>
              <a:rPr lang="ru-RU" b="1" dirty="0"/>
              <a:t>ю</a:t>
            </a:r>
            <a:r>
              <a:rPr lang="ru-RU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8706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D32913-C246-433D-B8E6-3B6BC20D3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588" y="366888"/>
            <a:ext cx="10924823" cy="628297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Conju</a:t>
            </a:r>
            <a:r>
              <a:rPr lang="cs-CZ" dirty="0" err="1"/>
              <a:t>ga</a:t>
            </a:r>
            <a:r>
              <a:rPr lang="en-GB" dirty="0" err="1"/>
              <a:t>tion</a:t>
            </a:r>
            <a:r>
              <a:rPr lang="en-GB" dirty="0"/>
              <a:t> of Verbs with the Suffix </a:t>
            </a:r>
            <a:r>
              <a:rPr lang="cs-CZ" dirty="0"/>
              <a:t>-</a:t>
            </a:r>
            <a:r>
              <a:rPr lang="ru-RU" dirty="0" err="1"/>
              <a:t>ова</a:t>
            </a:r>
            <a:r>
              <a:rPr lang="cs-CZ" dirty="0"/>
              <a:t>-</a:t>
            </a:r>
            <a:r>
              <a:rPr lang="en-GB" dirty="0"/>
              <a:t> and </a:t>
            </a:r>
            <a:r>
              <a:rPr lang="cs-CZ" dirty="0"/>
              <a:t>-</a:t>
            </a:r>
            <a:r>
              <a:rPr lang="ru-RU" dirty="0" err="1"/>
              <a:t>ева</a:t>
            </a:r>
            <a:r>
              <a:rPr lang="cs-CZ" dirty="0"/>
              <a:t>-</a:t>
            </a:r>
            <a:r>
              <a:rPr lang="en-GB" dirty="0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71DB1F-62FA-4CE4-A03A-7E5F87EF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77" y="1140178"/>
            <a:ext cx="11277601" cy="5036785"/>
          </a:xfrm>
        </p:spPr>
        <p:txBody>
          <a:bodyPr/>
          <a:lstStyle/>
          <a:p>
            <a:r>
              <a:rPr lang="en-GB" dirty="0"/>
              <a:t>The </a:t>
            </a:r>
            <a:r>
              <a:rPr lang="cs-CZ" dirty="0"/>
              <a:t>c</a:t>
            </a:r>
            <a:r>
              <a:rPr lang="en-GB" dirty="0" err="1"/>
              <a:t>onju</a:t>
            </a:r>
            <a:r>
              <a:rPr lang="cs-CZ" dirty="0" err="1"/>
              <a:t>ga</a:t>
            </a:r>
            <a:r>
              <a:rPr lang="en-GB" dirty="0" err="1"/>
              <a:t>tion</a:t>
            </a:r>
            <a:r>
              <a:rPr lang="en-GB" dirty="0"/>
              <a:t> forms of verbs with the suffix </a:t>
            </a:r>
            <a:r>
              <a:rPr lang="cs-CZ" b="1" dirty="0"/>
              <a:t>-</a:t>
            </a:r>
            <a:r>
              <a:rPr lang="ru-RU" b="1" dirty="0" err="1"/>
              <a:t>ова</a:t>
            </a:r>
            <a:r>
              <a:rPr lang="cs-CZ" b="1" dirty="0"/>
              <a:t>-</a:t>
            </a:r>
            <a:r>
              <a:rPr lang="en-GB" b="1" dirty="0"/>
              <a:t> </a:t>
            </a:r>
            <a:r>
              <a:rPr lang="en-GB" dirty="0"/>
              <a:t>and </a:t>
            </a:r>
            <a:r>
              <a:rPr lang="cs-CZ" b="1" dirty="0"/>
              <a:t>-</a:t>
            </a:r>
            <a:r>
              <a:rPr lang="ru-RU" b="1" dirty="0" err="1"/>
              <a:t>ева</a:t>
            </a:r>
            <a:r>
              <a:rPr lang="cs-CZ" b="1" dirty="0"/>
              <a:t>-</a:t>
            </a:r>
            <a:r>
              <a:rPr lang="en-GB" b="1" dirty="0"/>
              <a:t> </a:t>
            </a:r>
            <a:r>
              <a:rPr lang="en-GB" dirty="0"/>
              <a:t>replace the suffix </a:t>
            </a:r>
            <a:r>
              <a:rPr lang="ru-RU" dirty="0"/>
              <a:t>-</a:t>
            </a:r>
            <a:r>
              <a:rPr lang="ru-RU" b="1" dirty="0"/>
              <a:t>у-</a:t>
            </a:r>
            <a:r>
              <a:rPr lang="ru-RU" dirty="0"/>
              <a:t>. </a:t>
            </a:r>
            <a:r>
              <a:rPr lang="en-GB" dirty="0"/>
              <a:t>The infinitive and the past tense forms (more in Chapter 9) will retain the original suffix.	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ru-RU" dirty="0"/>
              <a:t>Я </a:t>
            </a:r>
            <a:r>
              <a:rPr lang="ru-RU" b="1" dirty="0"/>
              <a:t>танц</a:t>
            </a:r>
            <a:r>
              <a:rPr lang="ru-RU" b="1" dirty="0">
                <a:solidFill>
                  <a:srgbClr val="FF0000"/>
                </a:solidFill>
              </a:rPr>
              <a:t>у</a:t>
            </a:r>
            <a:r>
              <a:rPr lang="ru-RU" b="1" dirty="0"/>
              <a:t>ю</a:t>
            </a:r>
            <a:r>
              <a:rPr lang="ru-RU" dirty="0"/>
              <a:t>. </a:t>
            </a:r>
            <a:r>
              <a:rPr lang="en-GB" dirty="0"/>
              <a:t>		</a:t>
            </a:r>
            <a:r>
              <a:rPr lang="ru-RU" dirty="0"/>
              <a:t>	</a:t>
            </a:r>
            <a:r>
              <a:rPr lang="en-GB" i="1" dirty="0"/>
              <a:t>I dance, I am dancing.</a:t>
            </a:r>
            <a:endParaRPr lang="en-GB" b="1" i="1" dirty="0"/>
          </a:p>
          <a:p>
            <a:pPr marL="0" indent="0">
              <a:buNone/>
            </a:pPr>
            <a:r>
              <a:rPr lang="en-GB" dirty="0"/>
              <a:t>but: 	</a:t>
            </a:r>
            <a:r>
              <a:rPr lang="ru-RU" dirty="0"/>
              <a:t>Я</a:t>
            </a:r>
            <a:r>
              <a:rPr lang="en-GB" dirty="0"/>
              <a:t> </a:t>
            </a:r>
            <a:r>
              <a:rPr lang="ru-RU" dirty="0"/>
              <a:t>любл</a:t>
            </a:r>
            <a:r>
              <a:rPr lang="ru-RU" dirty="0">
                <a:solidFill>
                  <a:srgbClr val="FF0000"/>
                </a:solidFill>
              </a:rPr>
              <a:t>ю</a:t>
            </a:r>
            <a:r>
              <a:rPr lang="ru-RU" dirty="0"/>
              <a:t> </a:t>
            </a:r>
            <a:r>
              <a:rPr lang="ru-RU" b="1" dirty="0"/>
              <a:t>танцев</a:t>
            </a:r>
            <a:r>
              <a:rPr lang="ru-RU" b="1" dirty="0">
                <a:solidFill>
                  <a:srgbClr val="FF0000"/>
                </a:solidFill>
              </a:rPr>
              <a:t>а</a:t>
            </a:r>
            <a:r>
              <a:rPr lang="ru-RU" b="1" dirty="0"/>
              <a:t>ть</a:t>
            </a:r>
            <a:r>
              <a:rPr lang="ru-RU" dirty="0"/>
              <a:t>.	</a:t>
            </a:r>
            <a:r>
              <a:rPr lang="en-GB" i="1" dirty="0"/>
              <a:t>I like to dance.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ru-RU" dirty="0"/>
              <a:t>рис</a:t>
            </a:r>
            <a:r>
              <a:rPr lang="cs-CZ" dirty="0"/>
              <a:t>|</a:t>
            </a:r>
            <a:r>
              <a:rPr lang="ru-RU" dirty="0" err="1"/>
              <a:t>ова</a:t>
            </a:r>
            <a:r>
              <a:rPr lang="cs-CZ" dirty="0"/>
              <a:t>|</a:t>
            </a:r>
            <a:r>
              <a:rPr lang="ru-RU" dirty="0" err="1"/>
              <a:t>ть</a:t>
            </a:r>
            <a:r>
              <a:rPr lang="en-GB" i="1" dirty="0"/>
              <a:t>		to draw	</a:t>
            </a:r>
            <a:r>
              <a:rPr lang="ru-RU" dirty="0" err="1"/>
              <a:t>танц</a:t>
            </a:r>
            <a:r>
              <a:rPr lang="cs-CZ" dirty="0"/>
              <a:t>|</a:t>
            </a:r>
            <a:r>
              <a:rPr lang="ru-RU" dirty="0" err="1"/>
              <a:t>ева</a:t>
            </a:r>
            <a:r>
              <a:rPr lang="cs-CZ" dirty="0"/>
              <a:t>|</a:t>
            </a:r>
            <a:r>
              <a:rPr lang="ru-RU" dirty="0" err="1"/>
              <a:t>ть</a:t>
            </a:r>
            <a:r>
              <a:rPr lang="ru-RU" dirty="0"/>
              <a:t>	</a:t>
            </a:r>
            <a:r>
              <a:rPr lang="en-GB" i="1" dirty="0"/>
              <a:t>to dance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рис</a:t>
            </a:r>
            <a:r>
              <a:rPr lang="cs-CZ" dirty="0"/>
              <a:t>|</a:t>
            </a:r>
            <a:r>
              <a:rPr lang="ru-RU" dirty="0"/>
              <a:t>у</a:t>
            </a:r>
            <a:r>
              <a:rPr lang="cs-CZ" dirty="0"/>
              <a:t>|</a:t>
            </a:r>
            <a:r>
              <a:rPr lang="ru-RU" dirty="0"/>
              <a:t>ю				</a:t>
            </a:r>
            <a:r>
              <a:rPr lang="ru-RU" dirty="0" err="1"/>
              <a:t>танц</a:t>
            </a:r>
            <a:r>
              <a:rPr lang="cs-CZ" dirty="0"/>
              <a:t>|</a:t>
            </a:r>
            <a:r>
              <a:rPr lang="ru-RU" dirty="0"/>
              <a:t>у</a:t>
            </a:r>
            <a:r>
              <a:rPr lang="cs-CZ" dirty="0"/>
              <a:t>|</a:t>
            </a:r>
            <a:r>
              <a:rPr lang="ru-RU" dirty="0"/>
              <a:t>ю</a:t>
            </a:r>
          </a:p>
          <a:p>
            <a:pPr marL="0" indent="0">
              <a:buNone/>
            </a:pPr>
            <a:r>
              <a:rPr lang="ru-RU" dirty="0"/>
              <a:t>рис</a:t>
            </a:r>
            <a:r>
              <a:rPr lang="cs-CZ" dirty="0"/>
              <a:t>|</a:t>
            </a:r>
            <a:r>
              <a:rPr lang="ru-RU" dirty="0"/>
              <a:t>у</a:t>
            </a:r>
            <a:r>
              <a:rPr lang="cs-CZ" dirty="0"/>
              <a:t>|</a:t>
            </a:r>
            <a:r>
              <a:rPr lang="ru-RU" dirty="0"/>
              <a:t>ешь				</a:t>
            </a:r>
            <a:r>
              <a:rPr lang="ru-RU" dirty="0" err="1"/>
              <a:t>танц</a:t>
            </a:r>
            <a:r>
              <a:rPr lang="cs-CZ" dirty="0"/>
              <a:t>|</a:t>
            </a:r>
            <a:r>
              <a:rPr lang="ru-RU" dirty="0"/>
              <a:t>у</a:t>
            </a:r>
            <a:r>
              <a:rPr lang="cs-CZ" dirty="0"/>
              <a:t>|</a:t>
            </a:r>
            <a:r>
              <a:rPr lang="ru-RU" dirty="0"/>
              <a:t>ешь</a:t>
            </a:r>
          </a:p>
          <a:p>
            <a:pPr marL="0" indent="0">
              <a:buNone/>
            </a:pPr>
            <a:r>
              <a:rPr lang="ru-RU" dirty="0"/>
              <a:t>рис</a:t>
            </a:r>
            <a:r>
              <a:rPr lang="cs-CZ" dirty="0"/>
              <a:t>|</a:t>
            </a:r>
            <a:r>
              <a:rPr lang="ru-RU" dirty="0"/>
              <a:t>у</a:t>
            </a:r>
            <a:r>
              <a:rPr lang="cs-CZ" dirty="0"/>
              <a:t>|</a:t>
            </a:r>
            <a:r>
              <a:rPr lang="ru-RU" dirty="0"/>
              <a:t>ют 				</a:t>
            </a:r>
            <a:r>
              <a:rPr lang="ru-RU" dirty="0" err="1"/>
              <a:t>танц</a:t>
            </a:r>
            <a:r>
              <a:rPr lang="cs-CZ" dirty="0"/>
              <a:t>|</a:t>
            </a:r>
            <a:r>
              <a:rPr lang="ru-RU" dirty="0"/>
              <a:t>у</a:t>
            </a:r>
            <a:r>
              <a:rPr lang="cs-CZ" dirty="0"/>
              <a:t>|</a:t>
            </a:r>
            <a:r>
              <a:rPr lang="ru-RU" dirty="0"/>
              <a:t>ют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776154E8-090B-41FB-9EF0-74D613E60D75}"/>
                  </a:ext>
                </a:extLst>
              </p14:cNvPr>
              <p14:cNvContentPartPr/>
              <p14:nvPr/>
            </p14:nvContentPartPr>
            <p14:xfrm>
              <a:off x="1133640" y="3524400"/>
              <a:ext cx="828720" cy="240048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776154E8-090B-41FB-9EF0-74D613E60D7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24280" y="3515040"/>
                <a:ext cx="847440" cy="241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23207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67DE7-B675-4B12-81D7-AA0C0D8C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444" y="1190978"/>
            <a:ext cx="11322756" cy="515407"/>
          </a:xfrm>
        </p:spPr>
        <p:txBody>
          <a:bodyPr>
            <a:noAutofit/>
          </a:bodyPr>
          <a:lstStyle/>
          <a:p>
            <a:r>
              <a:rPr lang="en-GB" sz="3600" dirty="0"/>
              <a:t>Exercise 10 (242): Supply the verbs in the correct form.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5155E3-F3D4-413A-903D-695010638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7155"/>
            <a:ext cx="10515600" cy="371598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/>
              <a:t>Худ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жник (рисов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ть) портр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>т.</a:t>
            </a:r>
          </a:p>
          <a:p>
            <a:pPr marL="514350" indent="-514350">
              <a:buAutoNum type="arabicPeriod"/>
            </a:pPr>
            <a:r>
              <a:rPr lang="ru-RU" dirty="0"/>
              <a:t>Сег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дня (танцев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ть) мо</a:t>
            </a:r>
            <a:r>
              <a:rPr lang="ru-RU" dirty="0">
                <a:solidFill>
                  <a:srgbClr val="FF0000"/>
                </a:solidFill>
              </a:rPr>
              <a:t>я</a:t>
            </a:r>
            <a:r>
              <a:rPr lang="ru-RU" dirty="0"/>
              <a:t> люб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мая балер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/>
              <a:t>на.</a:t>
            </a:r>
            <a:r>
              <a:rPr lang="en-GB" dirty="0"/>
              <a:t> 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/>
              <a:t>Ты л</a:t>
            </a:r>
            <a:r>
              <a:rPr lang="ru-RU" dirty="0">
                <a:solidFill>
                  <a:srgbClr val="FF0000"/>
                </a:solidFill>
              </a:rPr>
              <a:t>ю</a:t>
            </a:r>
            <a:r>
              <a:rPr lang="ru-RU" dirty="0"/>
              <a:t>бишь (танцев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ть)? </a:t>
            </a:r>
          </a:p>
          <a:p>
            <a:pPr marL="514350" indent="-514350">
              <a:buAutoNum type="arabicPeriod"/>
            </a:pPr>
            <a:r>
              <a:rPr lang="ru-RU" dirty="0"/>
              <a:t>Что вы (рисов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ть)?</a:t>
            </a:r>
          </a:p>
          <a:p>
            <a:pPr marL="514350" indent="-514350">
              <a:buAutoNum type="arabicPeriod"/>
            </a:pPr>
            <a:r>
              <a:rPr lang="ru-RU" dirty="0"/>
              <a:t>Ты л</a:t>
            </a:r>
            <a:r>
              <a:rPr lang="ru-RU" dirty="0">
                <a:solidFill>
                  <a:srgbClr val="FF0000"/>
                </a:solidFill>
              </a:rPr>
              <a:t>ю</a:t>
            </a:r>
            <a:r>
              <a:rPr lang="ru-RU" dirty="0"/>
              <a:t>бишь (рисов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ть)?</a:t>
            </a:r>
          </a:p>
          <a:p>
            <a:pPr marL="514350" indent="-514350">
              <a:buAutoNum type="arabicPeriod"/>
            </a:pPr>
            <a:r>
              <a:rPr lang="ru-RU" dirty="0"/>
              <a:t>В ночн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/>
              <a:t>м кл</a:t>
            </a:r>
            <a:r>
              <a:rPr lang="ru-RU" dirty="0">
                <a:solidFill>
                  <a:srgbClr val="FF0000"/>
                </a:solidFill>
              </a:rPr>
              <a:t>у</a:t>
            </a:r>
            <a:r>
              <a:rPr lang="ru-RU" dirty="0"/>
              <a:t>бе мы (сл</a:t>
            </a:r>
            <a:r>
              <a:rPr lang="ru-RU" dirty="0">
                <a:solidFill>
                  <a:srgbClr val="FF0000"/>
                </a:solidFill>
              </a:rPr>
              <a:t>у</a:t>
            </a:r>
            <a:r>
              <a:rPr lang="ru-RU" dirty="0"/>
              <a:t>шать) м</a:t>
            </a:r>
            <a:r>
              <a:rPr lang="ru-RU" dirty="0">
                <a:solidFill>
                  <a:srgbClr val="FF0000"/>
                </a:solidFill>
              </a:rPr>
              <a:t>у</a:t>
            </a:r>
            <a:r>
              <a:rPr lang="ru-RU" dirty="0"/>
              <a:t>зыку и (танцев</a:t>
            </a:r>
            <a:r>
              <a:rPr lang="ru-RU" dirty="0">
                <a:solidFill>
                  <a:srgbClr val="FF0000"/>
                </a:solidFill>
              </a:rPr>
              <a:t>а</a:t>
            </a:r>
            <a:r>
              <a:rPr lang="ru-RU" dirty="0"/>
              <a:t>ть). </a:t>
            </a:r>
            <a:endParaRPr lang="cs-CZ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7D50A7A0-576D-4DA4-9314-3D7ADF7F713F}"/>
                  </a:ext>
                </a:extLst>
              </p14:cNvPr>
              <p14:cNvContentPartPr/>
              <p14:nvPr/>
            </p14:nvContentPartPr>
            <p14:xfrm>
              <a:off x="3543120" y="2028960"/>
              <a:ext cx="5210640" cy="291492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7D50A7A0-576D-4DA4-9314-3D7ADF7F713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33760" y="2019600"/>
                <a:ext cx="5229360" cy="293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0444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1AD2D05C-3D23-413C-9D62-FFF242509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5220074-A299-410C-AAEE-5794E5DD9A5F}" type="slidenum">
              <a:rPr lang="en-US" altLang="cs-CZ" sz="1400"/>
              <a:pPr eaLnBrk="1" hangingPunct="1"/>
              <a:t>8</a:t>
            </a:fld>
            <a:endParaRPr lang="en-US" altLang="cs-CZ" sz="1400"/>
          </a:p>
        </p:txBody>
      </p:sp>
      <p:pic>
        <p:nvPicPr>
          <p:cNvPr id="28675" name="Picture 4" descr="instrumenty">
            <a:extLst>
              <a:ext uri="{FF2B5EF4-FFF2-40B4-BE49-F238E27FC236}">
                <a16:creationId xmlns:a16="http://schemas.microsoft.com/office/drawing/2014/main" id="{3E947DDA-22BB-4A85-8AE5-1ACEA1C05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44676"/>
            <a:ext cx="5257800" cy="455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 Box 6">
            <a:extLst>
              <a:ext uri="{FF2B5EF4-FFF2-40B4-BE49-F238E27FC236}">
                <a16:creationId xmlns:a16="http://schemas.microsoft.com/office/drawing/2014/main" id="{4FAB2F3A-BC7E-4BBB-8D6F-EF4D421ED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081088"/>
            <a:ext cx="1676400" cy="509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altLang="cs-CZ" sz="2000"/>
              <a:t>виолонч</a:t>
            </a:r>
            <a:r>
              <a:rPr lang="ru-RU" altLang="cs-CZ" sz="2000">
                <a:solidFill>
                  <a:srgbClr val="FF0000"/>
                </a:solidFill>
              </a:rPr>
              <a:t>е</a:t>
            </a:r>
            <a:r>
              <a:rPr lang="ru-RU" altLang="cs-CZ" sz="2000"/>
              <a:t>ль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altLang="cs-CZ" sz="2000"/>
              <a:t>скр</a:t>
            </a:r>
            <a:r>
              <a:rPr lang="ru-RU" altLang="cs-CZ" sz="2000">
                <a:solidFill>
                  <a:srgbClr val="FF0000"/>
                </a:solidFill>
              </a:rPr>
              <a:t>и</a:t>
            </a:r>
            <a:r>
              <a:rPr lang="ru-RU" altLang="cs-CZ" sz="2000"/>
              <a:t>пка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altLang="cs-CZ" sz="2000"/>
              <a:t>гарм</a:t>
            </a:r>
            <a:r>
              <a:rPr lang="ru-RU" altLang="cs-CZ" sz="2000">
                <a:solidFill>
                  <a:srgbClr val="FF0000"/>
                </a:solidFill>
              </a:rPr>
              <a:t>о</a:t>
            </a:r>
            <a:r>
              <a:rPr lang="ru-RU" altLang="cs-CZ" sz="2000"/>
              <a:t>шка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altLang="cs-CZ" sz="2000"/>
              <a:t>балал</a:t>
            </a:r>
            <a:r>
              <a:rPr lang="ru-RU" altLang="cs-CZ" sz="2000">
                <a:solidFill>
                  <a:srgbClr val="FF0000"/>
                </a:solidFill>
              </a:rPr>
              <a:t>а</a:t>
            </a:r>
            <a:r>
              <a:rPr lang="ru-RU" altLang="cs-CZ" sz="2000"/>
              <a:t>йка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altLang="cs-CZ" sz="2000"/>
              <a:t>гоб</a:t>
            </a:r>
            <a:r>
              <a:rPr lang="ru-RU" altLang="cs-CZ" sz="2000">
                <a:solidFill>
                  <a:srgbClr val="FF0000"/>
                </a:solidFill>
              </a:rPr>
              <a:t>о</a:t>
            </a:r>
            <a:r>
              <a:rPr lang="ru-RU" altLang="cs-CZ" sz="2000"/>
              <a:t>й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altLang="cs-CZ" sz="2000"/>
              <a:t>кларн</a:t>
            </a:r>
            <a:r>
              <a:rPr lang="ru-RU" altLang="cs-CZ" sz="2000">
                <a:solidFill>
                  <a:srgbClr val="FF0000"/>
                </a:solidFill>
              </a:rPr>
              <a:t>е</a:t>
            </a:r>
            <a:r>
              <a:rPr lang="ru-RU" altLang="cs-CZ" sz="2000"/>
              <a:t>т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altLang="cs-CZ" sz="2000"/>
              <a:t>саксоф</a:t>
            </a:r>
            <a:r>
              <a:rPr lang="ru-RU" altLang="cs-CZ" sz="2000">
                <a:solidFill>
                  <a:srgbClr val="FF0000"/>
                </a:solidFill>
              </a:rPr>
              <a:t>о</a:t>
            </a:r>
            <a:r>
              <a:rPr lang="ru-RU" altLang="cs-CZ" sz="2000"/>
              <a:t>н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altLang="cs-CZ" sz="2000"/>
              <a:t>гит</a:t>
            </a:r>
            <a:r>
              <a:rPr lang="ru-RU" altLang="cs-CZ" sz="2000">
                <a:solidFill>
                  <a:srgbClr val="FF0000"/>
                </a:solidFill>
              </a:rPr>
              <a:t>а</a:t>
            </a:r>
            <a:r>
              <a:rPr lang="ru-RU" altLang="cs-CZ" sz="2000"/>
              <a:t>ра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altLang="cs-CZ" sz="2000"/>
              <a:t>тромб</a:t>
            </a:r>
            <a:r>
              <a:rPr lang="ru-RU" altLang="cs-CZ" sz="2000">
                <a:solidFill>
                  <a:srgbClr val="FF0000"/>
                </a:solidFill>
              </a:rPr>
              <a:t>о</a:t>
            </a:r>
            <a:r>
              <a:rPr lang="ru-RU" altLang="cs-CZ" sz="2000"/>
              <a:t>н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altLang="cs-CZ" sz="2000"/>
              <a:t>фл</a:t>
            </a:r>
            <a:r>
              <a:rPr lang="ru-RU" altLang="cs-CZ" sz="2000">
                <a:solidFill>
                  <a:srgbClr val="FF0000"/>
                </a:solidFill>
              </a:rPr>
              <a:t>е</a:t>
            </a:r>
            <a:r>
              <a:rPr lang="ru-RU" altLang="cs-CZ" sz="2000"/>
              <a:t>йта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altLang="cs-CZ" sz="2000"/>
              <a:t>труб</a:t>
            </a:r>
            <a:r>
              <a:rPr lang="ru-RU" altLang="cs-CZ" sz="2000">
                <a:solidFill>
                  <a:srgbClr val="FF0000"/>
                </a:solidFill>
              </a:rPr>
              <a:t>а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altLang="cs-CZ" sz="2000"/>
              <a:t>ро</a:t>
            </a:r>
            <a:r>
              <a:rPr lang="ru-RU" altLang="cs-CZ" sz="2000">
                <a:solidFill>
                  <a:srgbClr val="FF0000"/>
                </a:solidFill>
              </a:rPr>
              <a:t>я</a:t>
            </a:r>
            <a:r>
              <a:rPr lang="ru-RU" altLang="cs-CZ" sz="2000"/>
              <a:t>ль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altLang="cs-CZ" sz="2000"/>
              <a:t>бараб</a:t>
            </a:r>
            <a:r>
              <a:rPr lang="ru-RU" altLang="cs-CZ" sz="2000">
                <a:solidFill>
                  <a:srgbClr val="FF0000"/>
                </a:solidFill>
              </a:rPr>
              <a:t>а</a:t>
            </a:r>
            <a:r>
              <a:rPr lang="ru-RU" altLang="cs-CZ" sz="2000"/>
              <a:t>н</a:t>
            </a:r>
            <a:endParaRPr lang="en-US" altLang="cs-CZ" sz="2000"/>
          </a:p>
        </p:txBody>
      </p:sp>
      <p:sp>
        <p:nvSpPr>
          <p:cNvPr id="28677" name="Text Box 7">
            <a:extLst>
              <a:ext uri="{FF2B5EF4-FFF2-40B4-BE49-F238E27FC236}">
                <a16:creationId xmlns:a16="http://schemas.microsoft.com/office/drawing/2014/main" id="{816EC3A5-C201-47D7-A3E9-70D1299A5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69925"/>
            <a:ext cx="6629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 sz="2800"/>
              <a:t>–</a:t>
            </a:r>
            <a:r>
              <a:rPr lang="en-US" altLang="cs-CZ" sz="2800"/>
              <a:t> </a:t>
            </a:r>
            <a:r>
              <a:rPr lang="ru-RU" altLang="cs-CZ" sz="2800">
                <a:solidFill>
                  <a:schemeClr val="accent2"/>
                </a:solidFill>
              </a:rPr>
              <a:t>На как</a:t>
            </a:r>
            <a:r>
              <a:rPr lang="ru-RU" altLang="cs-CZ" sz="2800">
                <a:solidFill>
                  <a:srgbClr val="FF0000"/>
                </a:solidFill>
              </a:rPr>
              <a:t>о</a:t>
            </a:r>
            <a:r>
              <a:rPr lang="ru-RU" altLang="cs-CZ" sz="2800">
                <a:solidFill>
                  <a:schemeClr val="accent2"/>
                </a:solidFill>
              </a:rPr>
              <a:t>м инструм</a:t>
            </a:r>
            <a:r>
              <a:rPr lang="ru-RU" altLang="cs-CZ" sz="2800">
                <a:solidFill>
                  <a:srgbClr val="FF0000"/>
                </a:solidFill>
              </a:rPr>
              <a:t>е</a:t>
            </a:r>
            <a:r>
              <a:rPr lang="ru-RU" altLang="cs-CZ" sz="2800">
                <a:solidFill>
                  <a:schemeClr val="accent2"/>
                </a:solidFill>
              </a:rPr>
              <a:t>нте </a:t>
            </a:r>
            <a:r>
              <a:rPr lang="ru-RU" altLang="cs-CZ" sz="2800"/>
              <a:t>ты игр</a:t>
            </a:r>
            <a:r>
              <a:rPr lang="ru-RU" altLang="cs-CZ" sz="2800">
                <a:solidFill>
                  <a:srgbClr val="FF0000"/>
                </a:solidFill>
              </a:rPr>
              <a:t>а</a:t>
            </a:r>
            <a:r>
              <a:rPr lang="ru-RU" altLang="cs-CZ" sz="2800"/>
              <a:t>ешь?</a:t>
            </a:r>
            <a:br>
              <a:rPr lang="en-US" altLang="cs-CZ" sz="2800"/>
            </a:br>
            <a:r>
              <a:rPr lang="ru-RU" altLang="cs-CZ" sz="2800"/>
              <a:t>–</a:t>
            </a:r>
            <a:r>
              <a:rPr lang="en-US" altLang="cs-CZ" sz="2800"/>
              <a:t> </a:t>
            </a:r>
            <a:r>
              <a:rPr lang="ru-RU" altLang="cs-CZ" sz="2800"/>
              <a:t>Я игр</a:t>
            </a:r>
            <a:r>
              <a:rPr lang="ru-RU" altLang="cs-CZ" sz="2800">
                <a:solidFill>
                  <a:srgbClr val="FF0000"/>
                </a:solidFill>
              </a:rPr>
              <a:t>а</a:t>
            </a:r>
            <a:r>
              <a:rPr lang="ru-RU" altLang="cs-CZ" sz="2800"/>
              <a:t>ю </a:t>
            </a:r>
            <a:r>
              <a:rPr lang="ru-RU" altLang="cs-CZ" sz="2800">
                <a:solidFill>
                  <a:schemeClr val="accent2"/>
                </a:solidFill>
              </a:rPr>
              <a:t>на</a:t>
            </a:r>
            <a:r>
              <a:rPr lang="ru-RU" altLang="cs-CZ" sz="2800"/>
              <a:t> гит</a:t>
            </a:r>
            <a:r>
              <a:rPr lang="ru-RU" altLang="cs-CZ" sz="2800">
                <a:solidFill>
                  <a:srgbClr val="FF0000"/>
                </a:solidFill>
              </a:rPr>
              <a:t>а</a:t>
            </a:r>
            <a:r>
              <a:rPr lang="ru-RU" altLang="cs-CZ" sz="2800"/>
              <a:t>р</a:t>
            </a:r>
            <a:r>
              <a:rPr lang="ru-RU" altLang="cs-CZ" sz="2800">
                <a:solidFill>
                  <a:schemeClr val="accent2"/>
                </a:solidFill>
              </a:rPr>
              <a:t>е</a:t>
            </a:r>
            <a:r>
              <a:rPr lang="ru-RU" altLang="cs-CZ" sz="2800"/>
              <a:t>.</a:t>
            </a:r>
            <a:endParaRPr lang="en-US" altLang="cs-CZ" sz="2800"/>
          </a:p>
        </p:txBody>
      </p:sp>
      <p:sp>
        <p:nvSpPr>
          <p:cNvPr id="8" name="Text Box 105">
            <a:extLst>
              <a:ext uri="{FF2B5EF4-FFF2-40B4-BE49-F238E27FC236}">
                <a16:creationId xmlns:a16="http://schemas.microsoft.com/office/drawing/2014/main" id="{2B50E044-78C4-45F9-9C73-9AEEB747C8C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86788" y="3290888"/>
            <a:ext cx="3886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>
                <a:latin typeface="+mj-lt"/>
              </a:rPr>
              <a:t>Copyright © 2012 by John Wiley &amp; Sons, Inc.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4FB3327A-4780-4EDC-ADF8-BF89D280424A}"/>
                  </a:ext>
                </a:extLst>
              </p14:cNvPr>
              <p14:cNvContentPartPr/>
              <p14:nvPr/>
            </p14:nvContentPartPr>
            <p14:xfrm>
              <a:off x="2514600" y="1143000"/>
              <a:ext cx="7439400" cy="4477320"/>
            </p14:xfrm>
          </p:contentPart>
        </mc:Choice>
        <mc:Fallback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4FB3327A-4780-4EDC-ADF8-BF89D280424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05240" y="1133640"/>
                <a:ext cx="7458120" cy="4496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510F8BEC-7770-4979-BC6E-4A599C42D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0780633-93BE-4BD6-8115-745E07CDD2AB}" type="slidenum">
              <a:rPr lang="en-US" altLang="cs-CZ" sz="1400"/>
              <a:pPr eaLnBrk="1" hangingPunct="1"/>
              <a:t>9</a:t>
            </a:fld>
            <a:endParaRPr lang="en-US" altLang="cs-CZ" sz="1400"/>
          </a:p>
        </p:txBody>
      </p:sp>
      <p:pic>
        <p:nvPicPr>
          <p:cNvPr id="29699" name="Picture 4" descr="na royale">
            <a:extLst>
              <a:ext uri="{FF2B5EF4-FFF2-40B4-BE49-F238E27FC236}">
                <a16:creationId xmlns:a16="http://schemas.microsoft.com/office/drawing/2014/main" id="{02655625-9F6C-43FA-A9E5-E7276CC05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2606675"/>
            <a:ext cx="267176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5" descr="na fleite">
            <a:extLst>
              <a:ext uri="{FF2B5EF4-FFF2-40B4-BE49-F238E27FC236}">
                <a16:creationId xmlns:a16="http://schemas.microsoft.com/office/drawing/2014/main" id="{50794687-63EF-492A-ACB9-BFC936B58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2454275"/>
            <a:ext cx="1755775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6" descr="na barabane">
            <a:extLst>
              <a:ext uri="{FF2B5EF4-FFF2-40B4-BE49-F238E27FC236}">
                <a16:creationId xmlns:a16="http://schemas.microsoft.com/office/drawing/2014/main" id="{0D1A7D85-AC50-45D3-BB39-006219CB1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606676"/>
            <a:ext cx="2338388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Text Box 7">
            <a:extLst>
              <a:ext uri="{FF2B5EF4-FFF2-40B4-BE49-F238E27FC236}">
                <a16:creationId xmlns:a16="http://schemas.microsoft.com/office/drawing/2014/main" id="{4905DFAE-23F7-48A6-9FB0-CF8F596AD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920875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/>
              <a:t>ро</a:t>
            </a:r>
            <a:r>
              <a:rPr lang="ru-RU" altLang="cs-CZ">
                <a:solidFill>
                  <a:srgbClr val="FF0000"/>
                </a:solidFill>
              </a:rPr>
              <a:t>я</a:t>
            </a:r>
            <a:r>
              <a:rPr lang="ru-RU" altLang="cs-CZ"/>
              <a:t>ль</a:t>
            </a:r>
            <a:endParaRPr lang="en-US" altLang="cs-CZ"/>
          </a:p>
        </p:txBody>
      </p:sp>
      <p:sp>
        <p:nvSpPr>
          <p:cNvPr id="29703" name="Text Box 8">
            <a:extLst>
              <a:ext uri="{FF2B5EF4-FFF2-40B4-BE49-F238E27FC236}">
                <a16:creationId xmlns:a16="http://schemas.microsoft.com/office/drawing/2014/main" id="{F4A57A57-CFF3-4989-B8EC-1BB6F9D82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20875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/>
              <a:t>фл</a:t>
            </a:r>
            <a:r>
              <a:rPr lang="ru-RU" altLang="cs-CZ">
                <a:solidFill>
                  <a:srgbClr val="FF0000"/>
                </a:solidFill>
              </a:rPr>
              <a:t>е</a:t>
            </a:r>
            <a:r>
              <a:rPr lang="ru-RU" altLang="cs-CZ"/>
              <a:t>йта</a:t>
            </a:r>
            <a:endParaRPr lang="en-US" altLang="cs-CZ"/>
          </a:p>
        </p:txBody>
      </p:sp>
      <p:sp>
        <p:nvSpPr>
          <p:cNvPr id="29704" name="Text Box 9">
            <a:extLst>
              <a:ext uri="{FF2B5EF4-FFF2-40B4-BE49-F238E27FC236}">
                <a16:creationId xmlns:a16="http://schemas.microsoft.com/office/drawing/2014/main" id="{87952811-ED48-4BBC-AE7F-C6CBE4E6F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1920875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/>
              <a:t>бараб</a:t>
            </a:r>
            <a:r>
              <a:rPr lang="ru-RU" altLang="cs-CZ">
                <a:solidFill>
                  <a:srgbClr val="FF0000"/>
                </a:solidFill>
              </a:rPr>
              <a:t>а</a:t>
            </a:r>
            <a:r>
              <a:rPr lang="ru-RU" altLang="cs-CZ"/>
              <a:t>ны</a:t>
            </a:r>
            <a:endParaRPr lang="en-US" altLang="cs-CZ"/>
          </a:p>
        </p:txBody>
      </p:sp>
      <p:sp>
        <p:nvSpPr>
          <p:cNvPr id="29705" name="Text Box 10">
            <a:extLst>
              <a:ext uri="{FF2B5EF4-FFF2-40B4-BE49-F238E27FC236}">
                <a16:creationId xmlns:a16="http://schemas.microsoft.com/office/drawing/2014/main" id="{AA70EA9B-3E8F-406A-9D85-E4559620E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502275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/>
              <a:t>Она игр</a:t>
            </a:r>
            <a:r>
              <a:rPr lang="ru-RU" altLang="cs-CZ">
                <a:solidFill>
                  <a:srgbClr val="FF0000"/>
                </a:solidFill>
              </a:rPr>
              <a:t>а</a:t>
            </a:r>
            <a:r>
              <a:rPr lang="ru-RU" altLang="cs-CZ"/>
              <a:t>ет </a:t>
            </a:r>
            <a:r>
              <a:rPr lang="ru-RU" altLang="cs-CZ">
                <a:solidFill>
                  <a:schemeClr val="accent2"/>
                </a:solidFill>
              </a:rPr>
              <a:t>на</a:t>
            </a:r>
            <a:r>
              <a:rPr lang="ru-RU" altLang="cs-CZ"/>
              <a:t> ро</a:t>
            </a:r>
            <a:r>
              <a:rPr lang="ru-RU" altLang="cs-CZ">
                <a:solidFill>
                  <a:srgbClr val="FF0000"/>
                </a:solidFill>
              </a:rPr>
              <a:t>я</a:t>
            </a:r>
            <a:r>
              <a:rPr lang="ru-RU" altLang="cs-CZ"/>
              <a:t>л</a:t>
            </a:r>
            <a:r>
              <a:rPr lang="ru-RU" altLang="cs-CZ">
                <a:solidFill>
                  <a:schemeClr val="accent2"/>
                </a:solidFill>
              </a:rPr>
              <a:t>е</a:t>
            </a:r>
            <a:r>
              <a:rPr lang="ru-RU" altLang="cs-CZ"/>
              <a:t>.</a:t>
            </a:r>
            <a:endParaRPr lang="en-US" altLang="cs-CZ"/>
          </a:p>
        </p:txBody>
      </p:sp>
      <p:sp>
        <p:nvSpPr>
          <p:cNvPr id="29706" name="Text Box 11">
            <a:extLst>
              <a:ext uri="{FF2B5EF4-FFF2-40B4-BE49-F238E27FC236}">
                <a16:creationId xmlns:a16="http://schemas.microsoft.com/office/drawing/2014/main" id="{CD77DAEF-7DA9-4B78-989A-40F01CAAE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578476"/>
            <a:ext cx="2819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/>
              <a:t>Он игр</a:t>
            </a:r>
            <a:r>
              <a:rPr lang="ru-RU" altLang="cs-CZ">
                <a:solidFill>
                  <a:srgbClr val="FF0000"/>
                </a:solidFill>
              </a:rPr>
              <a:t>а</a:t>
            </a:r>
            <a:r>
              <a:rPr lang="ru-RU" altLang="cs-CZ"/>
              <a:t>ет </a:t>
            </a:r>
            <a:r>
              <a:rPr lang="ru-RU" altLang="cs-CZ">
                <a:solidFill>
                  <a:schemeClr val="accent2"/>
                </a:solidFill>
              </a:rPr>
              <a:t>на</a:t>
            </a:r>
            <a:r>
              <a:rPr lang="ru-RU" altLang="cs-CZ"/>
              <a:t> фл</a:t>
            </a:r>
            <a:r>
              <a:rPr lang="ru-RU" altLang="cs-CZ">
                <a:solidFill>
                  <a:srgbClr val="FF0000"/>
                </a:solidFill>
              </a:rPr>
              <a:t>е</a:t>
            </a:r>
            <a:r>
              <a:rPr lang="ru-RU" altLang="cs-CZ"/>
              <a:t>йт</a:t>
            </a:r>
            <a:r>
              <a:rPr lang="ru-RU" altLang="cs-CZ">
                <a:solidFill>
                  <a:schemeClr val="accent2"/>
                </a:solidFill>
              </a:rPr>
              <a:t>е</a:t>
            </a:r>
            <a:r>
              <a:rPr lang="ru-RU" altLang="cs-CZ"/>
              <a:t>.</a:t>
            </a:r>
            <a:endParaRPr lang="en-US" altLang="cs-CZ"/>
          </a:p>
        </p:txBody>
      </p:sp>
      <p:sp>
        <p:nvSpPr>
          <p:cNvPr id="29707" name="Text Box 12">
            <a:extLst>
              <a:ext uri="{FF2B5EF4-FFF2-40B4-BE49-F238E27FC236}">
                <a16:creationId xmlns:a16="http://schemas.microsoft.com/office/drawing/2014/main" id="{385C04CF-640F-444E-B20F-5E02BE581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4968876"/>
            <a:ext cx="2819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cs-CZ"/>
              <a:t>Он игр</a:t>
            </a:r>
            <a:r>
              <a:rPr lang="ru-RU" altLang="cs-CZ">
                <a:solidFill>
                  <a:srgbClr val="FF0000"/>
                </a:solidFill>
              </a:rPr>
              <a:t>а</a:t>
            </a:r>
            <a:r>
              <a:rPr lang="ru-RU" altLang="cs-CZ"/>
              <a:t>ет </a:t>
            </a:r>
            <a:r>
              <a:rPr lang="ru-RU" altLang="cs-CZ">
                <a:solidFill>
                  <a:schemeClr val="accent2"/>
                </a:solidFill>
              </a:rPr>
              <a:t>на</a:t>
            </a:r>
            <a:r>
              <a:rPr lang="ru-RU" altLang="cs-CZ"/>
              <a:t> бараб</a:t>
            </a:r>
            <a:r>
              <a:rPr lang="ru-RU" altLang="cs-CZ">
                <a:solidFill>
                  <a:srgbClr val="FF0000"/>
                </a:solidFill>
              </a:rPr>
              <a:t>а</a:t>
            </a:r>
            <a:r>
              <a:rPr lang="ru-RU" altLang="cs-CZ"/>
              <a:t>н</a:t>
            </a:r>
            <a:r>
              <a:rPr lang="ru-RU" altLang="cs-CZ">
                <a:solidFill>
                  <a:schemeClr val="accent2"/>
                </a:solidFill>
              </a:rPr>
              <a:t>ах</a:t>
            </a:r>
            <a:r>
              <a:rPr lang="ru-RU" altLang="cs-CZ"/>
              <a:t>.</a:t>
            </a:r>
            <a:endParaRPr lang="en-US" altLang="cs-CZ"/>
          </a:p>
        </p:txBody>
      </p:sp>
      <p:sp>
        <p:nvSpPr>
          <p:cNvPr id="29708" name="Text Box 13">
            <a:extLst>
              <a:ext uri="{FF2B5EF4-FFF2-40B4-BE49-F238E27FC236}">
                <a16:creationId xmlns:a16="http://schemas.microsoft.com/office/drawing/2014/main" id="{D800C597-A420-4F72-9214-A2A552CE3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100" y="792164"/>
            <a:ext cx="678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cs-CZ" sz="3200">
                <a:solidFill>
                  <a:schemeClr val="accent2"/>
                </a:solidFill>
              </a:rPr>
              <a:t>На как</a:t>
            </a:r>
            <a:r>
              <a:rPr lang="ru-RU" altLang="cs-CZ" sz="3200">
                <a:solidFill>
                  <a:srgbClr val="FF0000"/>
                </a:solidFill>
              </a:rPr>
              <a:t>о</a:t>
            </a:r>
            <a:r>
              <a:rPr lang="ru-RU" altLang="cs-CZ" sz="3200">
                <a:solidFill>
                  <a:schemeClr val="accent2"/>
                </a:solidFill>
              </a:rPr>
              <a:t>м инструм</a:t>
            </a:r>
            <a:r>
              <a:rPr lang="ru-RU" altLang="cs-CZ" sz="3200">
                <a:solidFill>
                  <a:srgbClr val="FF0000"/>
                </a:solidFill>
              </a:rPr>
              <a:t>е</a:t>
            </a:r>
            <a:r>
              <a:rPr lang="ru-RU" altLang="cs-CZ" sz="3200">
                <a:solidFill>
                  <a:schemeClr val="accent2"/>
                </a:solidFill>
              </a:rPr>
              <a:t>нте </a:t>
            </a:r>
            <a:r>
              <a:rPr lang="ru-RU" altLang="cs-CZ" sz="3200"/>
              <a:t>они игр</a:t>
            </a:r>
            <a:r>
              <a:rPr lang="ru-RU" altLang="cs-CZ" sz="3200">
                <a:solidFill>
                  <a:srgbClr val="FF0000"/>
                </a:solidFill>
              </a:rPr>
              <a:t>а</a:t>
            </a:r>
            <a:r>
              <a:rPr lang="ru-RU" altLang="cs-CZ" sz="3200"/>
              <a:t>ют?</a:t>
            </a:r>
            <a:endParaRPr lang="en-US" altLang="cs-CZ" sz="3200"/>
          </a:p>
        </p:txBody>
      </p:sp>
      <p:sp>
        <p:nvSpPr>
          <p:cNvPr id="15" name="Text Box 105">
            <a:extLst>
              <a:ext uri="{FF2B5EF4-FFF2-40B4-BE49-F238E27FC236}">
                <a16:creationId xmlns:a16="http://schemas.microsoft.com/office/drawing/2014/main" id="{51B8E4B6-5119-46E4-BC37-A92B0B0C756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86788" y="3290888"/>
            <a:ext cx="3886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>
                <a:latin typeface="+mj-lt"/>
              </a:rPr>
              <a:t>Copyright © 2012 by John Wiley &amp; Sons, Inc.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931</Words>
  <Application>Microsoft Office PowerPoint</Application>
  <PresentationFormat>Širokoúhlá obrazovka</PresentationFormat>
  <Paragraphs>149</Paragraphs>
  <Slides>16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Chapter 8</vt:lpstr>
      <vt:lpstr>Talking About Music (228)</vt:lpstr>
      <vt:lpstr>Prezentace aplikace PowerPoint</vt:lpstr>
      <vt:lpstr>Exercise 10 (228)</vt:lpstr>
      <vt:lpstr>Prezentace aplikace PowerPoint</vt:lpstr>
      <vt:lpstr>Conjugation of Verbs with the Suffix -ова- and -ева- </vt:lpstr>
      <vt:lpstr>Exercise 10 (242): Supply the verbs in the correct form.</vt:lpstr>
      <vt:lpstr>Prezentace aplikace PowerPoint</vt:lpstr>
      <vt:lpstr>Prezentace aplikace PowerPoint</vt:lpstr>
      <vt:lpstr>Exercise 11 (242)</vt:lpstr>
      <vt:lpstr>Prezentace aplikace PowerPoint</vt:lpstr>
      <vt:lpstr>Русская музыка</vt:lpstr>
      <vt:lpstr>Ответьте на вопросы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Světlana Michálková</dc:creator>
  <cp:lastModifiedBy>Zbyněk Michálek</cp:lastModifiedBy>
  <cp:revision>27</cp:revision>
  <dcterms:created xsi:type="dcterms:W3CDTF">2021-02-22T19:34:51Z</dcterms:created>
  <dcterms:modified xsi:type="dcterms:W3CDTF">2023-03-28T14:42:21Z</dcterms:modified>
</cp:coreProperties>
</file>