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8"/>
  </p:notesMasterIdLst>
  <p:sldIdLst>
    <p:sldId id="256" r:id="rId2"/>
    <p:sldId id="271" r:id="rId3"/>
    <p:sldId id="258" r:id="rId4"/>
    <p:sldId id="304" r:id="rId5"/>
    <p:sldId id="257" r:id="rId6"/>
    <p:sldId id="289" r:id="rId7"/>
    <p:sldId id="273" r:id="rId8"/>
    <p:sldId id="290" r:id="rId9"/>
    <p:sldId id="291" r:id="rId10"/>
    <p:sldId id="298" r:id="rId11"/>
    <p:sldId id="265" r:id="rId12"/>
    <p:sldId id="301" r:id="rId13"/>
    <p:sldId id="297" r:id="rId14"/>
    <p:sldId id="302" r:id="rId15"/>
    <p:sldId id="303" r:id="rId16"/>
    <p:sldId id="305" r:id="rId17"/>
    <p:sldId id="306" r:id="rId18"/>
    <p:sldId id="300" r:id="rId19"/>
    <p:sldId id="260" r:id="rId20"/>
    <p:sldId id="292" r:id="rId21"/>
    <p:sldId id="293" r:id="rId22"/>
    <p:sldId id="294" r:id="rId23"/>
    <p:sldId id="295" r:id="rId24"/>
    <p:sldId id="296" r:id="rId25"/>
    <p:sldId id="272" r:id="rId26"/>
    <p:sldId id="299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248" autoAdjust="0"/>
  </p:normalViewPr>
  <p:slideViewPr>
    <p:cSldViewPr snapToGrid="0">
      <p:cViewPr varScale="1">
        <p:scale>
          <a:sx n="64" d="100"/>
          <a:sy n="64" d="100"/>
        </p:scale>
        <p:origin x="8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A8F5-979D-4009-BA01-ABD6BDEBB233}" type="datetimeFigureOut">
              <a:rPr lang="sk-SK" smtClean="0"/>
              <a:t>13. 5. 2024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ECF4-CFCA-498B-8627-EB980C3072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26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699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81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09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376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9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58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77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472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15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636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ECF4-CFCA-498B-8627-EB980C30728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23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2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U1eJdNUjM?feature=oembed" TargetMode="Externa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VXWgIOPgmw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LS_OM6Puk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gixLDm-5Ag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79791019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E931C-F350-4C9A-B8CE-F4F3F9175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4" b="22556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2F0B8-FA1D-418E-B755-02687B103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92273"/>
            <a:ext cx="4724400" cy="1524000"/>
          </a:xfrm>
        </p:spPr>
        <p:txBody>
          <a:bodyPr anchor="b">
            <a:normAutofit/>
          </a:bodyPr>
          <a:lstStyle/>
          <a:p>
            <a:pPr algn="l"/>
            <a:r>
              <a:rPr lang="sk-SK" dirty="0"/>
              <a:t>RLB666 </a:t>
            </a:r>
            <a:r>
              <a:rPr lang="sk-SK" dirty="0" err="1"/>
              <a:t>Konec</a:t>
            </a:r>
            <a:r>
              <a:rPr lang="sk-SK" dirty="0"/>
              <a:t> </a:t>
            </a:r>
            <a:r>
              <a:rPr lang="sk-SK" dirty="0" err="1"/>
              <a:t>světa</a:t>
            </a:r>
            <a:endParaRPr lang="sk-S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98E3-0F6D-4BB4-8402-9B6D9375D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sk-SK" sz="2800"/>
              <a:t>Apokalyptické myšlení a problematika hromadných sebevražd u nových náboženských hnutí</a:t>
            </a:r>
          </a:p>
        </p:txBody>
      </p:sp>
    </p:spTree>
    <p:extLst>
      <p:ext uri="{BB962C8B-B14F-4D97-AF65-F5344CB8AC3E}">
        <p14:creationId xmlns:p14="http://schemas.microsoft.com/office/powerpoint/2010/main" val="112688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802B-5290-4A4B-9EAA-2E830F2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Problematika násilia a NNH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1FF4-1CF7-4C28-9443-3496AA40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4727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násilie ako charakteristická črta NNH ako nebezpečných siekt?</a:t>
            </a:r>
          </a:p>
          <a:p>
            <a:r>
              <a:rPr lang="sk-SK" dirty="0"/>
              <a:t>nesúvisí jednoducho so žiadnou tradíciou, ani náboženstvom</a:t>
            </a:r>
          </a:p>
          <a:p>
            <a:r>
              <a:rPr lang="sk-SK" dirty="0"/>
              <a:t>rôzne socioekonomické vrstvy a vekové rozloženie</a:t>
            </a:r>
          </a:p>
          <a:p>
            <a:r>
              <a:rPr lang="sk-SK" dirty="0"/>
              <a:t>násilie ako výsledok interakcie</a:t>
            </a:r>
          </a:p>
          <a:p>
            <a:r>
              <a:rPr lang="sk-SK" dirty="0"/>
              <a:t>NNH väčšinou nereagujú na konflikt násilím</a:t>
            </a:r>
          </a:p>
          <a:p>
            <a:r>
              <a:rPr lang="sk-SK" dirty="0"/>
              <a:t>vzájomná </a:t>
            </a:r>
            <a:r>
              <a:rPr lang="sk-SK" dirty="0" err="1"/>
              <a:t>démonizácia</a:t>
            </a:r>
            <a:endParaRPr lang="sk-SK" dirty="0"/>
          </a:p>
          <a:p>
            <a:r>
              <a:rPr lang="sk-SK" dirty="0"/>
              <a:t>útlak náboženských menšín a </a:t>
            </a:r>
            <a:r>
              <a:rPr lang="sk-SK" dirty="0" err="1"/>
              <a:t>inštitucionalizácia</a:t>
            </a:r>
            <a:r>
              <a:rPr lang="sk-SK" dirty="0"/>
              <a:t> </a:t>
            </a:r>
            <a:r>
              <a:rPr lang="sk-SK" dirty="0" err="1"/>
              <a:t>stigmatizácie</a:t>
            </a:r>
            <a:r>
              <a:rPr lang="sk-SK" dirty="0"/>
              <a:t> a diskriminácie</a:t>
            </a:r>
          </a:p>
        </p:txBody>
      </p:sp>
    </p:spTree>
    <p:extLst>
      <p:ext uri="{BB962C8B-B14F-4D97-AF65-F5344CB8AC3E}">
        <p14:creationId xmlns:p14="http://schemas.microsoft.com/office/powerpoint/2010/main" val="238573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3DE8-428F-4069-8573-3086B5B0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Milenializmus</a:t>
            </a:r>
            <a:r>
              <a:rPr lang="sk-SK" dirty="0"/>
              <a:t> a apokalypsa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E989-A901-45C0-91AD-1DEC55E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16278"/>
          </a:xfrm>
        </p:spPr>
        <p:txBody>
          <a:bodyPr>
            <a:normAutofit/>
          </a:bodyPr>
          <a:lstStyle/>
          <a:p>
            <a:r>
              <a:rPr lang="en-US" sz="1600" dirty="0" err="1"/>
              <a:t>kniha</a:t>
            </a:r>
            <a:r>
              <a:rPr lang="en-US" sz="1600" dirty="0"/>
              <a:t> </a:t>
            </a:r>
            <a:r>
              <a:rPr lang="en-US" sz="1600" dirty="0" err="1"/>
              <a:t>Zjavenia</a:t>
            </a:r>
            <a:endParaRPr lang="en-US" sz="1600" dirty="0"/>
          </a:p>
          <a:p>
            <a:r>
              <a:rPr lang="en-US" sz="1600" dirty="0" err="1"/>
              <a:t>zalo</a:t>
            </a:r>
            <a:r>
              <a:rPr lang="sk-SK" sz="1600" dirty="0"/>
              <a:t>ženie Tisícročnej ríše ako obdobia mieru a hojnosti pred Posledným súdom, ktorému predchádzajú kataklizmatické udalosti</a:t>
            </a:r>
          </a:p>
          <a:p>
            <a:r>
              <a:rPr lang="sk-SK" sz="1600" dirty="0"/>
              <a:t>konečnosť</a:t>
            </a:r>
            <a:r>
              <a:rPr lang="en-US" sz="1600" dirty="0"/>
              <a:t> </a:t>
            </a:r>
            <a:endParaRPr lang="sk-SK" sz="1600" dirty="0"/>
          </a:p>
          <a:p>
            <a:r>
              <a:rPr lang="sk-SK" sz="1600" dirty="0" err="1"/>
              <a:t>nač</a:t>
            </a:r>
            <a:r>
              <a:rPr lang="en-US" sz="1600" dirty="0" err="1"/>
              <a:t>asovanie</a:t>
            </a:r>
            <a:r>
              <a:rPr lang="sk-SK" sz="1600" dirty="0"/>
              <a:t> a „onen moment“</a:t>
            </a:r>
          </a:p>
          <a:p>
            <a:r>
              <a:rPr lang="sk-SK" sz="1600" dirty="0" err="1"/>
              <a:t>antimodernizmus</a:t>
            </a:r>
            <a:endParaRPr lang="sk-SK" sz="1600" dirty="0"/>
          </a:p>
          <a:p>
            <a:r>
              <a:rPr lang="sk-SK" sz="1600" dirty="0"/>
              <a:t>aspekt </a:t>
            </a:r>
            <a:r>
              <a:rPr lang="sk-SK" sz="1600" dirty="0" err="1"/>
              <a:t>totálnosti</a:t>
            </a:r>
            <a:r>
              <a:rPr lang="sk-SK" sz="1600" dirty="0"/>
              <a:t> a ostrý dualizmus, individuálny a sociálny perfekcionizmus</a:t>
            </a:r>
          </a:p>
          <a:p>
            <a:r>
              <a:rPr lang="sk-SK" sz="1600" dirty="0"/>
              <a:t>vyrovnanie sa s utrpením, revolučná ideológia, veľká a úplná transformácia sociálneho a politického života</a:t>
            </a:r>
          </a:p>
          <a:p>
            <a:r>
              <a:rPr lang="sk-SK" sz="1600" dirty="0"/>
              <a:t>kolektívna spása</a:t>
            </a:r>
          </a:p>
          <a:p>
            <a:r>
              <a:rPr lang="sk-SK" sz="1600" dirty="0"/>
              <a:t>apokalyptické vzrušenie</a:t>
            </a:r>
          </a:p>
        </p:txBody>
      </p:sp>
    </p:spTree>
    <p:extLst>
      <p:ext uri="{BB962C8B-B14F-4D97-AF65-F5344CB8AC3E}">
        <p14:creationId xmlns:p14="http://schemas.microsoft.com/office/powerpoint/2010/main" val="155595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3DE8-428F-4069-8573-3086B5B0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Milenializmus</a:t>
            </a:r>
            <a:r>
              <a:rPr lang="sk-SK" dirty="0"/>
              <a:t> a apokalypsa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E989-A901-45C0-91AD-1DEC55E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16278"/>
          </a:xfrm>
        </p:spPr>
        <p:txBody>
          <a:bodyPr>
            <a:normAutofit fontScale="92500"/>
          </a:bodyPr>
          <a:lstStyle/>
          <a:p>
            <a:r>
              <a:rPr lang="sk-SK" dirty="0"/>
              <a:t>svet predchnutý významom (</a:t>
            </a:r>
            <a:r>
              <a:rPr lang="sk-SK" dirty="0" err="1"/>
              <a:t>sémiotické</a:t>
            </a:r>
            <a:r>
              <a:rPr lang="sk-SK" dirty="0"/>
              <a:t> vzrušenie) a silné vzorce významu (</a:t>
            </a:r>
            <a:r>
              <a:rPr lang="sk-SK" dirty="0" err="1"/>
              <a:t>meaning</a:t>
            </a:r>
            <a:r>
              <a:rPr lang="sk-SK" dirty="0"/>
              <a:t> </a:t>
            </a:r>
            <a:r>
              <a:rPr lang="sk-SK" dirty="0" err="1"/>
              <a:t>patterns</a:t>
            </a:r>
            <a:r>
              <a:rPr lang="sk-SK" dirty="0"/>
              <a:t>), zdôrazňovanie historickej dôležitosti súčasnosti, konanie jednotlivcov má kozmický význam a dopad</a:t>
            </a:r>
          </a:p>
          <a:p>
            <a:r>
              <a:rPr lang="sk-SK" dirty="0"/>
              <a:t>netýka sa len náboženských systémov a tradícií</a:t>
            </a:r>
          </a:p>
          <a:p>
            <a:r>
              <a:rPr lang="sk-SK" dirty="0"/>
              <a:t>nie všetky </a:t>
            </a:r>
            <a:r>
              <a:rPr lang="sk-SK" dirty="0" err="1"/>
              <a:t>milénialistické</a:t>
            </a:r>
            <a:r>
              <a:rPr lang="sk-SK" dirty="0"/>
              <a:t> viery sú </a:t>
            </a:r>
            <a:r>
              <a:rPr lang="sk-SK" dirty="0" err="1"/>
              <a:t>aktivistické,a</a:t>
            </a:r>
            <a:r>
              <a:rPr lang="sk-SK" dirty="0"/>
              <a:t> uplatňujúce násilie</a:t>
            </a:r>
          </a:p>
          <a:p>
            <a:r>
              <a:rPr lang="sk-SK" dirty="0"/>
              <a:t>apokalyptické komunity – ostrovy nového poriadku</a:t>
            </a:r>
          </a:p>
          <a:p>
            <a:r>
              <a:rPr lang="sk-SK" dirty="0"/>
              <a:t>paralelné štruktúry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77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3DE8-428F-4069-8573-3086B5B0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</a:t>
            </a:r>
            <a:r>
              <a:rPr lang="sk-SK" dirty="0"/>
              <a:t>e</a:t>
            </a:r>
            <a:r>
              <a:rPr lang="en-US" dirty="0" err="1"/>
              <a:t>nializmus</a:t>
            </a:r>
            <a:r>
              <a:rPr lang="sk-SK" dirty="0"/>
              <a:t> a apokalypsa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E989-A901-45C0-91AD-1DEC55E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16278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err="1"/>
              <a:t>démotický</a:t>
            </a:r>
            <a:r>
              <a:rPr lang="sk-SK" b="1" dirty="0"/>
              <a:t> </a:t>
            </a:r>
            <a:r>
              <a:rPr lang="sk-SK" b="1" dirty="0" err="1"/>
              <a:t>milenializmus</a:t>
            </a:r>
            <a:r>
              <a:rPr lang="sk-SK" b="1" dirty="0"/>
              <a:t> </a:t>
            </a:r>
          </a:p>
          <a:p>
            <a:pPr lvl="1"/>
            <a:r>
              <a:rPr lang="sk-SK" dirty="0"/>
              <a:t>„no </a:t>
            </a:r>
            <a:r>
              <a:rPr lang="sk-SK" dirty="0" err="1"/>
              <a:t>king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God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bottom-up</a:t>
            </a:r>
            <a:r>
              <a:rPr lang="sk-SK" dirty="0"/>
              <a:t> </a:t>
            </a:r>
          </a:p>
          <a:p>
            <a:r>
              <a:rPr lang="sk-SK" b="1" dirty="0"/>
              <a:t>hierarchický </a:t>
            </a:r>
            <a:r>
              <a:rPr lang="sk-SK" b="1" dirty="0" err="1"/>
              <a:t>milenializmus</a:t>
            </a:r>
            <a:endParaRPr lang="sk-SK" b="1" dirty="0"/>
          </a:p>
          <a:p>
            <a:pPr lvl="1"/>
            <a:r>
              <a:rPr lang="sk-SK" dirty="0"/>
              <a:t>„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God</a:t>
            </a:r>
            <a:r>
              <a:rPr lang="sk-SK" dirty="0"/>
              <a:t>,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king</a:t>
            </a:r>
            <a:r>
              <a:rPr lang="sk-SK" dirty="0"/>
              <a:t>,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religion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top-</a:t>
            </a:r>
            <a:r>
              <a:rPr lang="sk-SK" dirty="0" err="1"/>
              <a:t>down</a:t>
            </a:r>
            <a:endParaRPr lang="sk-SK" dirty="0"/>
          </a:p>
          <a:p>
            <a:r>
              <a:rPr lang="sk-SK" b="1" dirty="0" err="1"/>
              <a:t>transformatívny</a:t>
            </a:r>
            <a:r>
              <a:rPr lang="sk-SK" b="1" dirty="0"/>
              <a:t> </a:t>
            </a:r>
            <a:r>
              <a:rPr lang="sk-SK" b="1" dirty="0" err="1"/>
              <a:t>milenializmus</a:t>
            </a:r>
            <a:endParaRPr lang="sk-SK" b="1" dirty="0"/>
          </a:p>
          <a:p>
            <a:pPr lvl="1"/>
            <a:r>
              <a:rPr lang="sk-SK" dirty="0"/>
              <a:t>postupná zmena posunom vedomia ľudstva</a:t>
            </a:r>
          </a:p>
        </p:txBody>
      </p:sp>
    </p:spTree>
    <p:extLst>
      <p:ext uri="{BB962C8B-B14F-4D97-AF65-F5344CB8AC3E}">
        <p14:creationId xmlns:p14="http://schemas.microsoft.com/office/powerpoint/2010/main" val="7278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3DE8-428F-4069-8573-3086B5B0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</a:t>
            </a:r>
            <a:r>
              <a:rPr lang="sk-SK" dirty="0"/>
              <a:t>e</a:t>
            </a:r>
            <a:r>
              <a:rPr lang="en-US" dirty="0" err="1"/>
              <a:t>nializmus</a:t>
            </a:r>
            <a:r>
              <a:rPr lang="sk-SK" dirty="0"/>
              <a:t> a apokalypsa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E989-A901-45C0-91AD-1DEC55E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16278"/>
          </a:xfrm>
        </p:spPr>
        <p:txBody>
          <a:bodyPr>
            <a:normAutofit/>
          </a:bodyPr>
          <a:lstStyle/>
          <a:p>
            <a:r>
              <a:rPr lang="sk-SK" b="1" dirty="0" err="1"/>
              <a:t>premilenializmus</a:t>
            </a:r>
            <a:r>
              <a:rPr lang="sk-SK" b="1" dirty="0"/>
              <a:t> a katastrofický </a:t>
            </a:r>
            <a:r>
              <a:rPr lang="sk-SK" b="1" dirty="0" err="1"/>
              <a:t>milenializmus</a:t>
            </a:r>
            <a:endParaRPr lang="sk-SK" b="1" dirty="0"/>
          </a:p>
          <a:p>
            <a:endParaRPr lang="sk-SK" b="1" dirty="0"/>
          </a:p>
          <a:p>
            <a:r>
              <a:rPr lang="sk-SK" b="1" dirty="0" err="1"/>
              <a:t>postmilenializmus</a:t>
            </a:r>
            <a:r>
              <a:rPr lang="sk-SK" b="1" dirty="0"/>
              <a:t> a progresívny </a:t>
            </a:r>
            <a:r>
              <a:rPr lang="sk-SK" b="1" dirty="0" err="1"/>
              <a:t>milenializmus</a:t>
            </a:r>
            <a:endParaRPr lang="sk-SK" b="1" dirty="0"/>
          </a:p>
          <a:p>
            <a:pPr lvl="1"/>
            <a:r>
              <a:rPr lang="sk-SK" b="1" dirty="0" err="1"/>
              <a:t>avertive</a:t>
            </a:r>
            <a:r>
              <a:rPr lang="sk-SK" b="1" dirty="0"/>
              <a:t> </a:t>
            </a:r>
            <a:r>
              <a:rPr lang="sk-SK" b="1" dirty="0" err="1"/>
              <a:t>millennialism</a:t>
            </a:r>
            <a:endParaRPr lang="sk-SK" b="1" dirty="0"/>
          </a:p>
          <a:p>
            <a:pPr lvl="1"/>
            <a:endParaRPr lang="sk-SK" b="1" dirty="0"/>
          </a:p>
          <a:p>
            <a:r>
              <a:rPr lang="sk-SK" b="1" dirty="0" err="1"/>
              <a:t>nativistické</a:t>
            </a:r>
            <a:r>
              <a:rPr lang="sk-SK" b="1" dirty="0"/>
              <a:t> </a:t>
            </a:r>
            <a:r>
              <a:rPr lang="sk-SK" b="1" dirty="0" err="1"/>
              <a:t>milenialistické</a:t>
            </a:r>
            <a:r>
              <a:rPr lang="sk-SK" b="1" dirty="0"/>
              <a:t> hnutia</a:t>
            </a:r>
          </a:p>
          <a:p>
            <a:pPr lvl="1"/>
            <a:r>
              <a:rPr lang="sk-SK" dirty="0" err="1"/>
              <a:t>kontextuálne</a:t>
            </a:r>
            <a:r>
              <a:rPr lang="sk-SK" dirty="0"/>
              <a:t> a situačné</a:t>
            </a:r>
          </a:p>
        </p:txBody>
      </p:sp>
    </p:spTree>
    <p:extLst>
      <p:ext uri="{BB962C8B-B14F-4D97-AF65-F5344CB8AC3E}">
        <p14:creationId xmlns:p14="http://schemas.microsoft.com/office/powerpoint/2010/main" val="199661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802B-5290-4A4B-9EAA-2E830F2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Nenaplnenie proroctva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1FF4-1CF7-4C28-9443-3496AA40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47275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úloha proroctiev pri vytváraní, udržovaní a zmene v náboženských komunitách</a:t>
            </a:r>
          </a:p>
          <a:p>
            <a:r>
              <a:rPr lang="sk-SK" dirty="0"/>
              <a:t>nenaplnené proroctvo nekončí nutne násilne, ani rozpadom a zánikom skupiny</a:t>
            </a:r>
          </a:p>
          <a:p>
            <a:pPr lvl="1"/>
            <a:r>
              <a:rPr lang="sk-SK" dirty="0" err="1"/>
              <a:t>Festinger</a:t>
            </a:r>
            <a:r>
              <a:rPr lang="sk-SK" dirty="0"/>
              <a:t> et al. „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Prophecy</a:t>
            </a:r>
            <a:r>
              <a:rPr lang="sk-SK" dirty="0"/>
              <a:t> </a:t>
            </a:r>
            <a:r>
              <a:rPr lang="sk-SK" dirty="0" err="1"/>
              <a:t>Fails</a:t>
            </a:r>
            <a:r>
              <a:rPr lang="sk-SK" dirty="0"/>
              <a:t>“ (1965)</a:t>
            </a:r>
          </a:p>
          <a:p>
            <a:pPr lvl="2"/>
            <a:r>
              <a:rPr lang="sk-SK" dirty="0"/>
              <a:t>kognitívna </a:t>
            </a:r>
            <a:r>
              <a:rPr lang="sk-SK" dirty="0" err="1"/>
              <a:t>dizonancia</a:t>
            </a:r>
            <a:r>
              <a:rPr lang="sk-SK" dirty="0"/>
              <a:t>, intenzívna </a:t>
            </a:r>
            <a:r>
              <a:rPr lang="sk-SK" dirty="0" err="1"/>
              <a:t>proselytizácia</a:t>
            </a:r>
            <a:endParaRPr lang="en-US" dirty="0"/>
          </a:p>
          <a:p>
            <a:pPr lvl="1"/>
            <a:r>
              <a:rPr lang="en-US" dirty="0" err="1"/>
              <a:t>strat</a:t>
            </a:r>
            <a:r>
              <a:rPr lang="sk-SK" dirty="0" err="1"/>
              <a:t>égie</a:t>
            </a:r>
            <a:r>
              <a:rPr lang="sk-SK" dirty="0"/>
              <a:t>: racionalizácia (test viery, ľudský omyl, chyba ostatných, </a:t>
            </a:r>
            <a:r>
              <a:rPr lang="sk-SK" dirty="0" err="1"/>
              <a:t>spiritualizácia</a:t>
            </a:r>
            <a:r>
              <a:rPr lang="sk-SK" dirty="0"/>
              <a:t>), </a:t>
            </a:r>
            <a:r>
              <a:rPr lang="sk-SK" dirty="0" err="1"/>
              <a:t>reafirmácia</a:t>
            </a:r>
            <a:r>
              <a:rPr lang="sk-SK" dirty="0"/>
              <a:t> (nové rituály a sviatky), </a:t>
            </a:r>
            <a:r>
              <a:rPr lang="sk-SK" dirty="0" err="1"/>
              <a:t>proselytizácia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Bader</a:t>
            </a:r>
            <a:r>
              <a:rPr lang="sk-SK" dirty="0"/>
              <a:t> </a:t>
            </a:r>
          </a:p>
          <a:p>
            <a:pPr lvl="2"/>
            <a:r>
              <a:rPr lang="sk-SK" dirty="0"/>
              <a:t>úroveň napätia s okolitou spoločnosťou koreluje s úrovňou zapojenia (</a:t>
            </a:r>
            <a:r>
              <a:rPr lang="sk-SK" dirty="0" err="1"/>
              <a:t>commitment</a:t>
            </a:r>
            <a:r>
              <a:rPr lang="sk-SK" dirty="0"/>
              <a:t>)</a:t>
            </a:r>
          </a:p>
          <a:p>
            <a:pPr lvl="2"/>
            <a:r>
              <a:rPr lang="sk-SK" dirty="0"/>
              <a:t>miera </a:t>
            </a:r>
            <a:r>
              <a:rPr lang="sk-SK" dirty="0" err="1"/>
              <a:t>commitmentu</a:t>
            </a:r>
            <a:r>
              <a:rPr lang="sk-SK" dirty="0"/>
              <a:t> je spojená s mierou </a:t>
            </a:r>
            <a:r>
              <a:rPr lang="sk-SK" dirty="0" err="1"/>
              <a:t>disafiliácie</a:t>
            </a:r>
            <a:r>
              <a:rPr lang="sk-SK" dirty="0"/>
              <a:t> po zlyhaní proroctva (nízky a vysoký c. = malý dopad)</a:t>
            </a:r>
          </a:p>
          <a:p>
            <a:pPr lvl="1"/>
            <a:r>
              <a:rPr lang="sk-SK" dirty="0"/>
              <a:t>miera socializácie do skupiny a proroctva – do </a:t>
            </a:r>
            <a:r>
              <a:rPr lang="sk-SK" dirty="0" err="1"/>
              <a:t>prophetic</a:t>
            </a:r>
            <a:r>
              <a:rPr lang="sk-SK" dirty="0"/>
              <a:t> milieu, miera motivácie zapojenia sa do nákladných príprav, rýchlosť akou vodcovia reagujú na zlyhanie proroctva, miera podpory skupiny pre svojich členov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4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C4B1-5938-AE1B-B379-8BA9A8D8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Vytváranie prorockého prostredia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0E3C-98B7-E26B-A6E3-E3AE4C8A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err="1"/>
              <a:t>lubavičský</a:t>
            </a:r>
            <a:r>
              <a:rPr lang="sk-SK" dirty="0"/>
              <a:t> </a:t>
            </a:r>
            <a:r>
              <a:rPr lang="sk-SK" dirty="0" err="1"/>
              <a:t>chasidizmus</a:t>
            </a:r>
            <a:endParaRPr lang="sk-SK" dirty="0"/>
          </a:p>
          <a:p>
            <a:r>
              <a:rPr lang="sk-SK" dirty="0"/>
              <a:t>príprava na zmenu (katastrofu, milénium)</a:t>
            </a:r>
          </a:p>
          <a:p>
            <a:r>
              <a:rPr lang="sk-SK" dirty="0"/>
              <a:t>odpoveď vodcu na získané proroctvá</a:t>
            </a:r>
          </a:p>
          <a:p>
            <a:r>
              <a:rPr lang="sk-SK" dirty="0"/>
              <a:t>budovanie „</a:t>
            </a:r>
            <a:r>
              <a:rPr lang="sk-SK" dirty="0" err="1"/>
              <a:t>side</a:t>
            </a:r>
            <a:r>
              <a:rPr lang="sk-SK" dirty="0"/>
              <a:t> </a:t>
            </a:r>
            <a:r>
              <a:rPr lang="sk-SK" dirty="0" err="1"/>
              <a:t>bets</a:t>
            </a:r>
            <a:r>
              <a:rPr lang="sk-SK" dirty="0"/>
              <a:t>“ („koniec sveta tak ako ho poznáme“), dôvody nenaplnenia proroctva (nedostatočná zbožnosť)</a:t>
            </a:r>
          </a:p>
          <a:p>
            <a:r>
              <a:rPr lang="sk-SK" dirty="0" err="1"/>
              <a:t>plauzibilná</a:t>
            </a:r>
            <a:r>
              <a:rPr lang="sk-SK" dirty="0"/>
              <a:t> racionalizácia vybudovaná na základe predchádzajúceho prostredia a vierouky (najlepšia </a:t>
            </a:r>
            <a:r>
              <a:rPr lang="sk-SK" dirty="0" err="1"/>
              <a:t>spiritualizácia</a:t>
            </a:r>
            <a:r>
              <a:rPr lang="sk-SK" dirty="0"/>
              <a:t>) a jej efektívna komunikácia, na ktorú členovia čakajú</a:t>
            </a:r>
          </a:p>
          <a:p>
            <a:r>
              <a:rPr lang="sk-SK" dirty="0"/>
              <a:t>začlenenie racionalizácie do správania členov a života skupiny</a:t>
            </a:r>
          </a:p>
          <a:p>
            <a:r>
              <a:rPr lang="sk-SK" dirty="0"/>
              <a:t>vytvorenie jasnej kontinuity medzi pred- a po- prorockým obdobím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688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C7DA-535F-2CA0-AD05-65E712A1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Konflikt s okolitou spoločnosťou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55B33-6BA0-EC84-AD50-2B9570C3F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nazerané ako nebezpečné, </a:t>
            </a:r>
            <a:r>
              <a:rPr lang="sk-SK" dirty="0" err="1"/>
              <a:t>nepredikovateľné</a:t>
            </a:r>
            <a:r>
              <a:rPr lang="sk-SK" dirty="0"/>
              <a:t>, separatistické</a:t>
            </a:r>
          </a:p>
          <a:p>
            <a:r>
              <a:rPr lang="sk-SK" dirty="0"/>
              <a:t>stratégie vyrovnávania sa: </a:t>
            </a:r>
            <a:r>
              <a:rPr lang="sk-SK" dirty="0" err="1"/>
              <a:t>exodus</a:t>
            </a:r>
            <a:r>
              <a:rPr lang="sk-SK" dirty="0"/>
              <a:t>, kompromis, konfrontácia</a:t>
            </a:r>
          </a:p>
          <a:p>
            <a:r>
              <a:rPr lang="sk-SK" dirty="0" err="1"/>
              <a:t>Robbins</a:t>
            </a:r>
            <a:r>
              <a:rPr lang="sk-SK" dirty="0"/>
              <a:t> </a:t>
            </a:r>
            <a:r>
              <a:rPr lang="en-US" dirty="0"/>
              <a:t>&amp; Anthony</a:t>
            </a:r>
            <a:r>
              <a:rPr lang="sk-SK" dirty="0"/>
              <a:t>: mileniálna ideológia (dualizmus, kat. mil.), charizmatický vodca (</a:t>
            </a:r>
            <a:r>
              <a:rPr lang="sk-SK" dirty="0" err="1"/>
              <a:t>rutinizácia</a:t>
            </a:r>
            <a:r>
              <a:rPr lang="sk-SK" dirty="0"/>
              <a:t> charizmy), totalitná skupina (</a:t>
            </a:r>
            <a:r>
              <a:rPr lang="sk-SK" dirty="0" err="1"/>
              <a:t>supercommitment</a:t>
            </a:r>
            <a:r>
              <a:rPr lang="sk-SK" dirty="0"/>
              <a:t>)</a:t>
            </a:r>
          </a:p>
          <a:p>
            <a:r>
              <a:rPr lang="sk-SK" dirty="0"/>
              <a:t>vzťah medzi rétorikou a násilím</a:t>
            </a:r>
          </a:p>
          <a:p>
            <a:r>
              <a:rPr lang="sk-SK" dirty="0"/>
              <a:t>kultúrna opozícia (endogénne faktory nie sú dostatočné) a eskalácia sociálnej konfrontácie</a:t>
            </a:r>
          </a:p>
          <a:p>
            <a:r>
              <a:rPr lang="sk-SK" dirty="0"/>
              <a:t>typy konfliktu (latentný, vznikajúci, intenzívny) a odpoveď na ne (ústup, prijatie, konfrontácia)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060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7746C30E-E916-4255-9F48-D8FC1865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74" y="225030"/>
            <a:ext cx="8762051" cy="6407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910AE-67F4-487D-9BA2-090D93052C52}"/>
              </a:ext>
            </a:extLst>
          </p:cNvPr>
          <p:cNvSpPr txBox="1"/>
          <p:nvPr/>
        </p:nvSpPr>
        <p:spPr>
          <a:xfrm>
            <a:off x="0" y="6534834"/>
            <a:ext cx="877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Václavík, D. (2007). </a:t>
            </a:r>
            <a:r>
              <a:rPr lang="sk-SK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Sociologie</a:t>
            </a: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nových náboženských hnutí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Masarykova univerzita ;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Malvern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550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0474-AB5D-4FFA-974B-E366C71B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Svätyňa ľudu (</a:t>
            </a:r>
            <a:r>
              <a:rPr lang="sk-SK" dirty="0" err="1"/>
              <a:t>Peoples</a:t>
            </a:r>
            <a:r>
              <a:rPr lang="sk-SK" dirty="0"/>
              <a:t> </a:t>
            </a:r>
            <a:r>
              <a:rPr lang="sk-SK" dirty="0" err="1"/>
              <a:t>Temple</a:t>
            </a:r>
            <a:r>
              <a:rPr lang="sk-SK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E457-C77A-47EB-88B9-BF17E363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114800"/>
          </a:xfrm>
        </p:spPr>
        <p:txBody>
          <a:bodyPr>
            <a:normAutofit fontScale="62500" lnSpcReduction="20000"/>
          </a:bodyPr>
          <a:lstStyle/>
          <a:p>
            <a:r>
              <a:rPr lang="sk-SK" dirty="0" err="1"/>
              <a:t>Jim</a:t>
            </a:r>
            <a:r>
              <a:rPr lang="sk-SK" dirty="0"/>
              <a:t> (James </a:t>
            </a:r>
            <a:r>
              <a:rPr lang="sk-SK" dirty="0" err="1"/>
              <a:t>Warren</a:t>
            </a:r>
            <a:r>
              <a:rPr lang="sk-SK" dirty="0"/>
              <a:t>) </a:t>
            </a:r>
            <a:r>
              <a:rPr lang="sk-SK" dirty="0" err="1"/>
              <a:t>Jones</a:t>
            </a:r>
            <a:r>
              <a:rPr lang="sk-SK" dirty="0"/>
              <a:t> (1931 – 1978)</a:t>
            </a:r>
          </a:p>
          <a:p>
            <a:r>
              <a:rPr lang="sk-SK" dirty="0"/>
              <a:t>1955 Cirkev plného evanjelia Svätyne ľudu</a:t>
            </a:r>
          </a:p>
          <a:p>
            <a:r>
              <a:rPr lang="sk-SK" dirty="0"/>
              <a:t>rasová segregácia a náboženský fundamentalizmus </a:t>
            </a:r>
            <a:r>
              <a:rPr lang="sk-SK" dirty="0" err="1"/>
              <a:t>pentekostálnych</a:t>
            </a:r>
            <a:r>
              <a:rPr lang="sk-SK" dirty="0"/>
              <a:t> cirkví</a:t>
            </a:r>
          </a:p>
          <a:p>
            <a:r>
              <a:rPr lang="sk-SK" dirty="0"/>
              <a:t>viac vízia sociálne a rasovo spravodlivej spoločnosti, než systematické učenie</a:t>
            </a:r>
          </a:p>
          <a:p>
            <a:r>
              <a:rPr lang="sk-SK" dirty="0"/>
              <a:t>„dúhová rodina“, </a:t>
            </a:r>
            <a:r>
              <a:rPr lang="sk-SK" dirty="0" err="1"/>
              <a:t>antisegregačný</a:t>
            </a:r>
            <a:r>
              <a:rPr lang="sk-SK" dirty="0"/>
              <a:t> prístup</a:t>
            </a:r>
            <a:r>
              <a:rPr lang="en-US" dirty="0"/>
              <a:t>, zas</a:t>
            </a:r>
            <a:r>
              <a:rPr lang="sk-SK" dirty="0"/>
              <a:t>ľúbená zem = zem jednoty a rovnosti, USA = zlý Babylon, </a:t>
            </a:r>
            <a:r>
              <a:rPr lang="sk-SK" dirty="0" err="1"/>
              <a:t>apokalytpická</a:t>
            </a:r>
            <a:r>
              <a:rPr lang="sk-SK" dirty="0"/>
              <a:t> bitka = rasový a triedny boj, Antikrist = kapitalistické zriadenie</a:t>
            </a:r>
          </a:p>
          <a:p>
            <a:r>
              <a:rPr lang="sk-SK" dirty="0"/>
              <a:t>apoštolský socializmus, spochybnenie Biblie, dôležitý Princíp, Láska, Socializmus, Ježiš ako vzor, koncept reinkarnácie ako sociálny protest</a:t>
            </a:r>
          </a:p>
          <a:p>
            <a:r>
              <a:rPr lang="sk-SK" dirty="0" err="1"/>
              <a:t>Jones</a:t>
            </a:r>
            <a:r>
              <a:rPr lang="sk-SK" dirty="0"/>
              <a:t> ako mesiáš (Mojžiš, Ježiš, Lenin) manifestujúci princíp Socializmu</a:t>
            </a:r>
          </a:p>
          <a:p>
            <a:r>
              <a:rPr lang="sk-SK" dirty="0"/>
              <a:t>dualizmus</a:t>
            </a:r>
          </a:p>
        </p:txBody>
      </p:sp>
    </p:spTree>
    <p:extLst>
      <p:ext uri="{BB962C8B-B14F-4D97-AF65-F5344CB8AC3E}">
        <p14:creationId xmlns:p14="http://schemas.microsoft.com/office/powerpoint/2010/main" val="233631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abinet, bed, room&#10;&#10;Description automatically generated">
            <a:extLst>
              <a:ext uri="{FF2B5EF4-FFF2-40B4-BE49-F238E27FC236}">
                <a16:creationId xmlns:a16="http://schemas.microsoft.com/office/drawing/2014/main" id="{F0486562-35C5-45B2-A342-F12A49ADF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2" b="2"/>
          <a:stretch/>
        </p:blipFill>
        <p:spPr>
          <a:xfrm>
            <a:off x="2295" y="10"/>
            <a:ext cx="7493441" cy="4515944"/>
          </a:xfrm>
          <a:prstGeom prst="rect">
            <a:avLst/>
          </a:prstGeom>
        </p:spPr>
      </p:pic>
      <p:pic>
        <p:nvPicPr>
          <p:cNvPr id="9" name="Picture 8" descr="A picture containing outdoor, grass, rock, many&#10;&#10;Description automatically generated">
            <a:extLst>
              <a:ext uri="{FF2B5EF4-FFF2-40B4-BE49-F238E27FC236}">
                <a16:creationId xmlns:a16="http://schemas.microsoft.com/office/drawing/2014/main" id="{5708C611-2CD7-4B73-8C49-A9EFEB598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 r="2" b="26060"/>
          <a:stretch/>
        </p:blipFill>
        <p:spPr>
          <a:xfrm>
            <a:off x="7581163" y="-1"/>
            <a:ext cx="4607118" cy="2183054"/>
          </a:xfrm>
          <a:prstGeom prst="rect">
            <a:avLst/>
          </a:prstGeom>
        </p:spPr>
      </p:pic>
      <p:pic>
        <p:nvPicPr>
          <p:cNvPr id="5" name="Picture 4" descr="A group of people in a field&#10;&#10;Description automatically generated">
            <a:extLst>
              <a:ext uri="{FF2B5EF4-FFF2-40B4-BE49-F238E27FC236}">
                <a16:creationId xmlns:a16="http://schemas.microsoft.com/office/drawing/2014/main" id="{860560A6-87D4-49D1-86D2-39BF6528A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r="2" b="29271"/>
          <a:stretch/>
        </p:blipFill>
        <p:spPr>
          <a:xfrm>
            <a:off x="7581165" y="2274491"/>
            <a:ext cx="4601105" cy="224146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447265-B2C1-4176-AB0A-BB9854C678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 r="5" b="13041"/>
          <a:stretch/>
        </p:blipFill>
        <p:spPr>
          <a:xfrm>
            <a:off x="-3717" y="4607392"/>
            <a:ext cx="3707011" cy="2250608"/>
          </a:xfrm>
          <a:prstGeom prst="rect">
            <a:avLst/>
          </a:prstGeom>
        </p:spPr>
      </p:pic>
      <p:pic>
        <p:nvPicPr>
          <p:cNvPr id="13" name="Picture 12" descr="A picture containing grass, outdoor, truck, cake&#10;&#10;Description automatically generated">
            <a:extLst>
              <a:ext uri="{FF2B5EF4-FFF2-40B4-BE49-F238E27FC236}">
                <a16:creationId xmlns:a16="http://schemas.microsoft.com/office/drawing/2014/main" id="{3EC920A0-9761-4436-AA39-EA153B2AB7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3" b="3"/>
          <a:stretch/>
        </p:blipFill>
        <p:spPr>
          <a:xfrm>
            <a:off x="3794735" y="4607393"/>
            <a:ext cx="3694988" cy="2250608"/>
          </a:xfrm>
          <a:prstGeom prst="rect">
            <a:avLst/>
          </a:prstGeom>
        </p:spPr>
      </p:pic>
      <p:pic>
        <p:nvPicPr>
          <p:cNvPr id="3" name="Picture 2" descr="A group of people standing around a fire&#10;&#10;Description automatically generated">
            <a:extLst>
              <a:ext uri="{FF2B5EF4-FFF2-40B4-BE49-F238E27FC236}">
                <a16:creationId xmlns:a16="http://schemas.microsoft.com/office/drawing/2014/main" id="{BCAD8728-0742-4713-A9B9-7E7481B0F3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0" r="2" b="3470"/>
          <a:stretch/>
        </p:blipFill>
        <p:spPr>
          <a:xfrm>
            <a:off x="7581164" y="4607392"/>
            <a:ext cx="4595097" cy="22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0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onestown - Trailer">
            <a:hlinkClick r:id="" action="ppaction://media"/>
            <a:extLst>
              <a:ext uri="{FF2B5EF4-FFF2-40B4-BE49-F238E27FC236}">
                <a16:creationId xmlns:a16="http://schemas.microsoft.com/office/drawing/2014/main" id="{EB54EBF9-D7FD-F441-C365-74758F1AFF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3864" y="145143"/>
            <a:ext cx="11637116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C1FB-2EA7-4C3B-976C-9F299133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Davidiáni</a:t>
            </a:r>
            <a:r>
              <a:rPr lang="sk-SK" dirty="0"/>
              <a:t> (</a:t>
            </a:r>
            <a:r>
              <a:rPr lang="sk-SK" dirty="0" err="1"/>
              <a:t>Branch</a:t>
            </a:r>
            <a:r>
              <a:rPr lang="sk-SK" dirty="0"/>
              <a:t> </a:t>
            </a:r>
            <a:r>
              <a:rPr lang="sk-SK" dirty="0" err="1"/>
              <a:t>Davidians</a:t>
            </a:r>
            <a:r>
              <a:rPr lang="sk-SK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E683-F550-46E6-8AA9-AFF04832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Cirkev adventistov siedmeho dňa (144 tisíc vyvolených)</a:t>
            </a:r>
          </a:p>
          <a:p>
            <a:r>
              <a:rPr lang="sk-SK" dirty="0" err="1"/>
              <a:t>Ellen</a:t>
            </a:r>
            <a:r>
              <a:rPr lang="sk-SK" dirty="0"/>
              <a:t> </a:t>
            </a:r>
            <a:r>
              <a:rPr lang="sk-SK" dirty="0" err="1"/>
              <a:t>Gould</a:t>
            </a:r>
            <a:r>
              <a:rPr lang="sk-SK" dirty="0"/>
              <a:t> </a:t>
            </a:r>
            <a:r>
              <a:rPr lang="sk-SK" dirty="0" err="1"/>
              <a:t>White</a:t>
            </a:r>
            <a:r>
              <a:rPr lang="sk-SK" dirty="0"/>
              <a:t> (1827 – 1915), </a:t>
            </a:r>
            <a:r>
              <a:rPr lang="sk-SK" dirty="0" err="1"/>
              <a:t>Victor</a:t>
            </a:r>
            <a:r>
              <a:rPr lang="sk-SK" dirty="0"/>
              <a:t> </a:t>
            </a:r>
            <a:r>
              <a:rPr lang="sk-SK" dirty="0" err="1"/>
              <a:t>Tasho</a:t>
            </a:r>
            <a:r>
              <a:rPr lang="sk-SK" dirty="0"/>
              <a:t> </a:t>
            </a:r>
            <a:r>
              <a:rPr lang="sk-SK" dirty="0" err="1"/>
              <a:t>Houteff</a:t>
            </a:r>
            <a:r>
              <a:rPr lang="sk-SK" dirty="0"/>
              <a:t> (1886 – 1955) – „Pastierova palica“</a:t>
            </a:r>
          </a:p>
          <a:p>
            <a:r>
              <a:rPr lang="sk-SK" dirty="0"/>
              <a:t>1935 Mount </a:t>
            </a:r>
            <a:r>
              <a:rPr lang="sk-SK" dirty="0" err="1"/>
              <a:t>Carmel</a:t>
            </a:r>
            <a:r>
              <a:rPr lang="sk-SK" dirty="0"/>
              <a:t>, </a:t>
            </a:r>
            <a:r>
              <a:rPr lang="sk-SK" dirty="0" err="1"/>
              <a:t>Waco</a:t>
            </a:r>
            <a:r>
              <a:rPr lang="sk-SK" dirty="0"/>
              <a:t>, Texas</a:t>
            </a:r>
          </a:p>
          <a:p>
            <a:r>
              <a:rPr lang="sk-SK" dirty="0"/>
              <a:t>1942 </a:t>
            </a:r>
            <a:r>
              <a:rPr lang="sk-SK" dirty="0" err="1"/>
              <a:t>Dávidovskí</a:t>
            </a:r>
            <a:r>
              <a:rPr lang="sk-SK" dirty="0"/>
              <a:t> </a:t>
            </a:r>
            <a:r>
              <a:rPr lang="sk-SK" dirty="0" err="1"/>
              <a:t>advenstisti</a:t>
            </a:r>
            <a:r>
              <a:rPr lang="sk-SK" dirty="0"/>
              <a:t> siedmeho dňa – </a:t>
            </a:r>
            <a:r>
              <a:rPr lang="sk-SK" dirty="0" err="1"/>
              <a:t>davidiáni</a:t>
            </a:r>
            <a:endParaRPr lang="sk-SK" dirty="0"/>
          </a:p>
          <a:p>
            <a:r>
              <a:rPr lang="sk-SK" dirty="0"/>
              <a:t>1957 nový Mount </a:t>
            </a:r>
            <a:r>
              <a:rPr lang="sk-SK" dirty="0" err="1"/>
              <a:t>Carmel</a:t>
            </a:r>
            <a:r>
              <a:rPr lang="sk-SK" dirty="0"/>
              <a:t>, 1962 rozpustenie skupiny</a:t>
            </a:r>
          </a:p>
          <a:p>
            <a:r>
              <a:rPr lang="sk-SK" dirty="0"/>
              <a:t>odpadlíci vedení </a:t>
            </a:r>
            <a:r>
              <a:rPr lang="sk-SK" dirty="0" err="1"/>
              <a:t>Benjaminom</a:t>
            </a:r>
            <a:r>
              <a:rPr lang="sk-SK" dirty="0"/>
              <a:t> Rodenom (+ manželka </a:t>
            </a:r>
            <a:r>
              <a:rPr lang="sk-SK" dirty="0" err="1"/>
              <a:t>Lois</a:t>
            </a:r>
            <a:r>
              <a:rPr lang="sk-SK" dirty="0"/>
              <a:t>) – „</a:t>
            </a:r>
            <a:r>
              <a:rPr lang="sk-SK" dirty="0" err="1"/>
              <a:t>branch</a:t>
            </a:r>
            <a:r>
              <a:rPr lang="sk-SK" dirty="0"/>
              <a:t> </a:t>
            </a:r>
            <a:r>
              <a:rPr lang="sk-SK" dirty="0" err="1"/>
              <a:t>Davidians</a:t>
            </a:r>
            <a:r>
              <a:rPr lang="sk-SK" dirty="0"/>
              <a:t>“</a:t>
            </a:r>
          </a:p>
          <a:p>
            <a:r>
              <a:rPr lang="sk-SK" dirty="0" err="1"/>
              <a:t>Vernon</a:t>
            </a:r>
            <a:r>
              <a:rPr lang="sk-SK" dirty="0"/>
              <a:t> </a:t>
            </a:r>
            <a:r>
              <a:rPr lang="sk-SK" dirty="0" err="1"/>
              <a:t>Wayne</a:t>
            </a:r>
            <a:r>
              <a:rPr lang="sk-SK" dirty="0"/>
              <a:t> </a:t>
            </a:r>
            <a:r>
              <a:rPr lang="sk-SK" dirty="0" err="1"/>
              <a:t>Howell</a:t>
            </a:r>
            <a:r>
              <a:rPr lang="sk-SK" dirty="0"/>
              <a:t> „David </a:t>
            </a:r>
            <a:r>
              <a:rPr lang="sk-SK" dirty="0" err="1"/>
              <a:t>Koresh</a:t>
            </a:r>
            <a:r>
              <a:rPr lang="sk-SK" dirty="0"/>
              <a:t>“ (1959 – 1993)</a:t>
            </a:r>
          </a:p>
          <a:p>
            <a:r>
              <a:rPr lang="sk-SK" dirty="0"/>
              <a:t>spojenie historických udalostí a biblických výjavov (Zjavenie Jána), ranč Apokalypsa</a:t>
            </a:r>
          </a:p>
        </p:txBody>
      </p:sp>
    </p:spTree>
    <p:extLst>
      <p:ext uri="{BB962C8B-B14F-4D97-AF65-F5344CB8AC3E}">
        <p14:creationId xmlns:p14="http://schemas.microsoft.com/office/powerpoint/2010/main" val="189281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2" title="‘WACO’ Official NEW Series First Look Starring Michael Shannon &amp; Taylor Kitsch | Paramount Network">
            <a:hlinkClick r:id="" action="ppaction://media"/>
            <a:extLst>
              <a:ext uri="{FF2B5EF4-FFF2-40B4-BE49-F238E27FC236}">
                <a16:creationId xmlns:a16="http://schemas.microsoft.com/office/drawing/2014/main" id="{6362AD8B-C034-4246-AE5D-67F7BA0D1D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794" y="174259"/>
            <a:ext cx="11572412" cy="65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E086-8EB9-4E4A-AF34-52EE7BDD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Hnutie </a:t>
            </a:r>
            <a:r>
              <a:rPr lang="sk-SK" dirty="0" err="1"/>
              <a:t>Bhagvána</a:t>
            </a:r>
            <a:r>
              <a:rPr lang="sk-SK" dirty="0"/>
              <a:t> </a:t>
            </a:r>
            <a:r>
              <a:rPr lang="sk-SK" dirty="0" err="1"/>
              <a:t>Šrí</a:t>
            </a:r>
            <a:r>
              <a:rPr lang="sk-SK" dirty="0"/>
              <a:t> </a:t>
            </a:r>
            <a:r>
              <a:rPr lang="sk-SK" dirty="0" err="1"/>
              <a:t>Radžníša</a:t>
            </a:r>
            <a:r>
              <a:rPr lang="sk-SK" dirty="0"/>
              <a:t> (</a:t>
            </a:r>
            <a:r>
              <a:rPr lang="sk-SK" dirty="0" err="1"/>
              <a:t>Osho</a:t>
            </a:r>
            <a:r>
              <a:rPr lang="sk-SK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0A76-527A-4F37-A520-3FA47D87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62773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/>
              <a:t>Čandramóhan</a:t>
            </a:r>
            <a:r>
              <a:rPr lang="sk-SK" dirty="0"/>
              <a:t> (1931 – 1990)</a:t>
            </a:r>
          </a:p>
          <a:p>
            <a:r>
              <a:rPr lang="sk-SK" dirty="0" err="1"/>
              <a:t>džinistická</a:t>
            </a:r>
            <a:r>
              <a:rPr lang="sk-SK" dirty="0"/>
              <a:t> tradícia</a:t>
            </a:r>
          </a:p>
          <a:p>
            <a:r>
              <a:rPr lang="sk-SK" dirty="0"/>
              <a:t>1964 prednáškové a meditačné sústredenia</a:t>
            </a:r>
          </a:p>
          <a:p>
            <a:r>
              <a:rPr lang="sk-SK" dirty="0" err="1"/>
              <a:t>tantrizmus</a:t>
            </a:r>
            <a:r>
              <a:rPr lang="sk-SK" dirty="0"/>
              <a:t>, „sexuálny guru“, „dynamická meditácia“</a:t>
            </a:r>
          </a:p>
          <a:p>
            <a:r>
              <a:rPr lang="sk-SK" dirty="0"/>
              <a:t>1970 Medzinárodné hnutie </a:t>
            </a:r>
            <a:r>
              <a:rPr lang="sk-SK" dirty="0" err="1"/>
              <a:t>neosannjásinov</a:t>
            </a:r>
            <a:r>
              <a:rPr lang="sk-SK" dirty="0"/>
              <a:t>, </a:t>
            </a:r>
            <a:r>
              <a:rPr lang="sk-SK" dirty="0" err="1"/>
              <a:t>ášram</a:t>
            </a:r>
            <a:r>
              <a:rPr lang="sk-SK" dirty="0"/>
              <a:t> (</a:t>
            </a:r>
            <a:r>
              <a:rPr lang="sk-SK" dirty="0" err="1"/>
              <a:t>Púna</a:t>
            </a:r>
            <a:r>
              <a:rPr lang="sk-SK" dirty="0"/>
              <a:t>)</a:t>
            </a:r>
          </a:p>
          <a:p>
            <a:r>
              <a:rPr lang="sk-SK" dirty="0"/>
              <a:t>Ma </a:t>
            </a:r>
            <a:r>
              <a:rPr lang="sk-SK" dirty="0" err="1"/>
              <a:t>Anand</a:t>
            </a:r>
            <a:r>
              <a:rPr lang="sk-SK" dirty="0"/>
              <a:t> </a:t>
            </a:r>
            <a:r>
              <a:rPr lang="sk-SK" dirty="0" err="1"/>
              <a:t>Sheela</a:t>
            </a:r>
            <a:endParaRPr lang="sk-SK" dirty="0"/>
          </a:p>
          <a:p>
            <a:r>
              <a:rPr lang="sk-SK" dirty="0"/>
              <a:t>1981 </a:t>
            </a:r>
            <a:r>
              <a:rPr lang="sk-SK" dirty="0" err="1"/>
              <a:t>Antelope</a:t>
            </a:r>
            <a:r>
              <a:rPr lang="sk-SK" dirty="0"/>
              <a:t>, Oregon – </a:t>
            </a:r>
            <a:r>
              <a:rPr lang="sk-SK" dirty="0" err="1"/>
              <a:t>Radžníšpuram</a:t>
            </a:r>
            <a:endParaRPr lang="sk-SK" dirty="0"/>
          </a:p>
        </p:txBody>
      </p:sp>
      <p:pic>
        <p:nvPicPr>
          <p:cNvPr id="5" name="Picture 4" descr="A person holding up her middle finger&#10;&#10;Description automatically generated with low confidence">
            <a:extLst>
              <a:ext uri="{FF2B5EF4-FFF2-40B4-BE49-F238E27FC236}">
                <a16:creationId xmlns:a16="http://schemas.microsoft.com/office/drawing/2014/main" id="{062EF21E-4311-45A3-85A1-9A4EF422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57" y="2411671"/>
            <a:ext cx="2407697" cy="24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8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ild Wild Country | Official Trailer [HD] | Netflix">
            <a:hlinkClick r:id="" action="ppaction://media"/>
            <a:extLst>
              <a:ext uri="{FF2B5EF4-FFF2-40B4-BE49-F238E27FC236}">
                <a16:creationId xmlns:a16="http://schemas.microsoft.com/office/drawing/2014/main" id="{C3110642-2736-4E7E-9ED9-D281BE3E2E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6110" y="245312"/>
            <a:ext cx="11319780" cy="63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802B-5290-4A4B-9EAA-2E830F2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Nebeská brána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1FF4-1CF7-4C28-9443-3496AA40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347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Marshall</a:t>
            </a:r>
            <a:r>
              <a:rPr lang="sk-SK" dirty="0"/>
              <a:t> </a:t>
            </a:r>
            <a:r>
              <a:rPr lang="en-US" dirty="0" err="1"/>
              <a:t>Herff</a:t>
            </a:r>
            <a:r>
              <a:rPr lang="en-US" dirty="0"/>
              <a:t> Applewhite (1931–1997) </a:t>
            </a:r>
            <a:r>
              <a:rPr lang="sk-SK" dirty="0"/>
              <a:t>„</a:t>
            </a:r>
            <a:r>
              <a:rPr lang="sk-SK" dirty="0" err="1"/>
              <a:t>Peep</a:t>
            </a:r>
            <a:r>
              <a:rPr lang="sk-SK" dirty="0"/>
              <a:t>“ </a:t>
            </a:r>
            <a:r>
              <a:rPr lang="en-US" dirty="0"/>
              <a:t>a Bonnie Lu Nettles</a:t>
            </a:r>
            <a:r>
              <a:rPr lang="sk-SK" dirty="0"/>
              <a:t> „Bo“</a:t>
            </a:r>
            <a:r>
              <a:rPr lang="en-US" dirty="0"/>
              <a:t> (1927–1985)</a:t>
            </a:r>
            <a:r>
              <a:rPr lang="sk-SK" dirty="0"/>
              <a:t>, „Dvaja“ </a:t>
            </a:r>
            <a:r>
              <a:rPr lang="sk-SK" sz="3200" dirty="0"/>
              <a:t>(</a:t>
            </a:r>
            <a:r>
              <a:rPr lang="sk-SK" dirty="0"/>
              <a:t>Zjavenie 11:3-12)</a:t>
            </a:r>
          </a:p>
          <a:p>
            <a:r>
              <a:rPr lang="sk-SK" dirty="0"/>
              <a:t>synkretizmus (New </a:t>
            </a:r>
            <a:r>
              <a:rPr lang="sk-SK" dirty="0" err="1"/>
              <a:t>Age</a:t>
            </a:r>
            <a:r>
              <a:rPr lang="sk-SK" dirty="0"/>
              <a:t>, </a:t>
            </a:r>
            <a:r>
              <a:rPr lang="sk-SK" dirty="0" err="1"/>
              <a:t>teozofia</a:t>
            </a:r>
            <a:r>
              <a:rPr lang="sk-SK" dirty="0"/>
              <a:t>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Muggletonians</a:t>
            </a:r>
            <a:r>
              <a:rPr lang="sk-SK" dirty="0"/>
              <a:t>)</a:t>
            </a:r>
          </a:p>
          <a:p>
            <a:r>
              <a:rPr lang="sk-SK" dirty="0"/>
              <a:t>prekonávanie väzieb s ľudskou úrovňou</a:t>
            </a:r>
          </a:p>
          <a:p>
            <a:r>
              <a:rPr lang="sk-SK" dirty="0"/>
              <a:t>1975-76 odlet na Ďalšiu úroveň stroskotal, odliv členov</a:t>
            </a:r>
          </a:p>
          <a:p>
            <a:r>
              <a:rPr lang="sk-SK" dirty="0"/>
              <a:t>90. roky uvoľnenie </a:t>
            </a:r>
          </a:p>
          <a:p>
            <a:endParaRPr lang="sk-SK" dirty="0"/>
          </a:p>
          <a:p>
            <a:r>
              <a:rPr lang="sk-SK" dirty="0"/>
              <a:t>1997 hromadná samovražda</a:t>
            </a:r>
          </a:p>
        </p:txBody>
      </p:sp>
    </p:spTree>
    <p:extLst>
      <p:ext uri="{BB962C8B-B14F-4D97-AF65-F5344CB8AC3E}">
        <p14:creationId xmlns:p14="http://schemas.microsoft.com/office/powerpoint/2010/main" val="292996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HEAVEN'S GATE: THE CULT OF CULTS Official Trailer (HD) Docuseries">
            <a:hlinkClick r:id="" action="ppaction://media"/>
            <a:extLst>
              <a:ext uri="{FF2B5EF4-FFF2-40B4-BE49-F238E27FC236}">
                <a16:creationId xmlns:a16="http://schemas.microsoft.com/office/drawing/2014/main" id="{3EE10480-E411-44D2-8612-4EFA920ED0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9714" y="538298"/>
            <a:ext cx="10232572" cy="57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A8-4018-413D-B119-719F39A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Prípady hromadného násilia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A6DCD-EBCD-43A4-AF73-6BC165C4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1969 – Charles </a:t>
            </a:r>
            <a:r>
              <a:rPr lang="sk-SK" dirty="0" err="1"/>
              <a:t>Manson</a:t>
            </a:r>
            <a:r>
              <a:rPr lang="sk-SK" dirty="0"/>
              <a:t> (</a:t>
            </a:r>
            <a:r>
              <a:rPr lang="sk-SK" dirty="0" err="1"/>
              <a:t>Family</a:t>
            </a:r>
            <a:r>
              <a:rPr lang="sk-SK" dirty="0"/>
              <a:t>)</a:t>
            </a:r>
          </a:p>
          <a:p>
            <a:r>
              <a:rPr lang="sk-SK" dirty="0"/>
              <a:t>1978 – </a:t>
            </a:r>
            <a:r>
              <a:rPr lang="sk-SK" dirty="0" err="1"/>
              <a:t>Peoples</a:t>
            </a:r>
            <a:r>
              <a:rPr lang="sk-SK" dirty="0"/>
              <a:t> </a:t>
            </a:r>
            <a:r>
              <a:rPr lang="sk-SK" dirty="0" err="1"/>
              <a:t>Temple</a:t>
            </a:r>
            <a:r>
              <a:rPr lang="sk-SK" dirty="0"/>
              <a:t>, </a:t>
            </a:r>
            <a:r>
              <a:rPr lang="sk-SK" dirty="0" err="1"/>
              <a:t>Jonestown</a:t>
            </a:r>
            <a:endParaRPr lang="sk-SK" dirty="0"/>
          </a:p>
          <a:p>
            <a:r>
              <a:rPr lang="sk-SK" dirty="0"/>
              <a:t>1993 – </a:t>
            </a:r>
            <a:r>
              <a:rPr lang="sk-SK" dirty="0" err="1"/>
              <a:t>davidiáni</a:t>
            </a:r>
            <a:r>
              <a:rPr lang="sk-SK" dirty="0"/>
              <a:t>, </a:t>
            </a:r>
            <a:r>
              <a:rPr lang="sk-SK" dirty="0" err="1"/>
              <a:t>Waco</a:t>
            </a:r>
            <a:endParaRPr lang="sk-SK" dirty="0"/>
          </a:p>
          <a:p>
            <a:r>
              <a:rPr lang="sk-SK" dirty="0"/>
              <a:t>1994 – Slnečný chrám</a:t>
            </a:r>
          </a:p>
          <a:p>
            <a:r>
              <a:rPr lang="sk-SK" dirty="0"/>
              <a:t>1995 – </a:t>
            </a:r>
            <a:r>
              <a:rPr lang="sk-SK" dirty="0" err="1"/>
              <a:t>Óm</a:t>
            </a:r>
            <a:r>
              <a:rPr lang="sk-SK" dirty="0"/>
              <a:t> </a:t>
            </a:r>
            <a:r>
              <a:rPr lang="sk-SK" dirty="0" err="1"/>
              <a:t>Šinrikjó</a:t>
            </a:r>
            <a:endParaRPr lang="sk-SK" dirty="0"/>
          </a:p>
          <a:p>
            <a:r>
              <a:rPr lang="sk-SK" dirty="0"/>
              <a:t>1998 – Nebeská brána</a:t>
            </a:r>
          </a:p>
        </p:txBody>
      </p:sp>
    </p:spTree>
    <p:extLst>
      <p:ext uri="{BB962C8B-B14F-4D97-AF65-F5344CB8AC3E}">
        <p14:creationId xmlns:p14="http://schemas.microsoft.com/office/powerpoint/2010/main" val="155624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E46B-1A5D-338F-FF00-2E90E2C8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7F5FB-B8FD-7B85-EF1A-D5DE36E53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sú nové náboženské hnutia (NNH)?</a:t>
            </a:r>
          </a:p>
          <a:p>
            <a:r>
              <a:rPr lang="sk-SK" dirty="0"/>
              <a:t>NNH ako nebezpečné sekty a </a:t>
            </a:r>
            <a:r>
              <a:rPr lang="sk-SK" dirty="0" err="1"/>
              <a:t>brainwashing</a:t>
            </a:r>
            <a:endParaRPr lang="sk-SK" dirty="0"/>
          </a:p>
          <a:p>
            <a:r>
              <a:rPr lang="sk-SK" dirty="0"/>
              <a:t>Problematika násilia v NNH</a:t>
            </a:r>
          </a:p>
          <a:p>
            <a:r>
              <a:rPr lang="sk-SK" dirty="0" err="1"/>
              <a:t>Milenializmus</a:t>
            </a:r>
            <a:endParaRPr lang="sk-SK" dirty="0"/>
          </a:p>
          <a:p>
            <a:r>
              <a:rPr lang="sk-SK" dirty="0" err="1"/>
              <a:t>Milenializmus</a:t>
            </a:r>
            <a:r>
              <a:rPr lang="sk-SK" dirty="0"/>
              <a:t> a NNH</a:t>
            </a:r>
          </a:p>
          <a:p>
            <a:r>
              <a:rPr lang="sk-SK" dirty="0"/>
              <a:t>Nenaplnenie proroctva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813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802B-5290-4A4B-9EAA-2E830F2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927"/>
            <a:ext cx="10668000" cy="1524000"/>
          </a:xfrm>
        </p:spPr>
        <p:txBody>
          <a:bodyPr/>
          <a:lstStyle/>
          <a:p>
            <a:r>
              <a:rPr lang="en-US" dirty="0"/>
              <a:t>Nov</a:t>
            </a:r>
            <a:r>
              <a:rPr lang="sk-SK" dirty="0"/>
              <a:t>é náboženské hnutia (NNH)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1FF4-1CF7-4C28-9443-3496AA40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46578"/>
            <a:ext cx="10668000" cy="3818083"/>
          </a:xfrm>
        </p:spPr>
        <p:txBody>
          <a:bodyPr>
            <a:normAutofit/>
          </a:bodyPr>
          <a:lstStyle/>
          <a:p>
            <a:r>
              <a:rPr lang="sk-SK" dirty="0"/>
              <a:t>nie sekty (angl. </a:t>
            </a:r>
            <a:r>
              <a:rPr lang="sk-SK" dirty="0" err="1"/>
              <a:t>cults</a:t>
            </a:r>
            <a:r>
              <a:rPr lang="sk-SK" dirty="0"/>
              <a:t>), ale nové náboženské hnutia</a:t>
            </a:r>
          </a:p>
          <a:p>
            <a:r>
              <a:rPr lang="sk-SK" dirty="0"/>
              <a:t>kontext vzniku - povojnová situácia, 60. roky 20. storočia</a:t>
            </a:r>
          </a:p>
          <a:p>
            <a:r>
              <a:rPr lang="sk-SK" dirty="0" err="1"/>
              <a:t>hippies</a:t>
            </a:r>
            <a:r>
              <a:rPr lang="sk-SK" dirty="0"/>
              <a:t>, kontrakultúra, </a:t>
            </a:r>
            <a:r>
              <a:rPr lang="sk-SK" dirty="0" err="1"/>
              <a:t>non</a:t>
            </a:r>
            <a:r>
              <a:rPr lang="sk-SK" dirty="0"/>
              <a:t>-konformita</a:t>
            </a:r>
          </a:p>
          <a:p>
            <a:r>
              <a:rPr lang="sk-SK" dirty="0"/>
              <a:t>boom NNH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810578-D44A-4FDE-A3FC-E16CD30A0587}"/>
              </a:ext>
            </a:extLst>
          </p:cNvPr>
          <p:cNvGrpSpPr/>
          <p:nvPr/>
        </p:nvGrpSpPr>
        <p:grpSpPr>
          <a:xfrm>
            <a:off x="762000" y="4747364"/>
            <a:ext cx="11267440" cy="2102756"/>
            <a:chOff x="360680" y="4579797"/>
            <a:chExt cx="11668760" cy="2270323"/>
          </a:xfrm>
        </p:grpSpPr>
        <p:pic>
          <p:nvPicPr>
            <p:cNvPr id="4" name="Picture 3" descr="A group of people sitting around each other&#10;&#10;Description automatically generated">
              <a:extLst>
                <a:ext uri="{FF2B5EF4-FFF2-40B4-BE49-F238E27FC236}">
                  <a16:creationId xmlns:a16="http://schemas.microsoft.com/office/drawing/2014/main" id="{05A2DF24-5882-4360-95D1-6953D4BB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520" y="4579797"/>
              <a:ext cx="5653372" cy="2270323"/>
            </a:xfrm>
            <a:prstGeom prst="rect">
              <a:avLst/>
            </a:prstGeom>
          </p:spPr>
        </p:pic>
        <p:pic>
          <p:nvPicPr>
            <p:cNvPr id="5" name="Picture 4" descr="A group of people in uniform&#10;&#10;Description automatically generated">
              <a:extLst>
                <a:ext uri="{FF2B5EF4-FFF2-40B4-BE49-F238E27FC236}">
                  <a16:creationId xmlns:a16="http://schemas.microsoft.com/office/drawing/2014/main" id="{FADA47CC-025F-4CF3-A370-27F1DC106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0" y="4579797"/>
              <a:ext cx="3418840" cy="2270323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B5603CE1-F945-44F2-A57C-93F046653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64"/>
            <a:stretch/>
          </p:blipFill>
          <p:spPr>
            <a:xfrm>
              <a:off x="9432892" y="4579797"/>
              <a:ext cx="2596548" cy="2270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70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9C45900-E1E1-4046-BC1B-006B61E91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65" y="0"/>
            <a:ext cx="121902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3ACC6-BF05-4F73-92FA-69D28D1E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3396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Čo znamená označenie „nové“?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FB60-16D5-4F27-89B3-D47D8DE5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3" y="1676717"/>
            <a:ext cx="4593021" cy="4628507"/>
          </a:xfrm>
        </p:spPr>
        <p:txBody>
          <a:bodyPr anchor="ctr">
            <a:normAutofit fontScale="85000" lnSpcReduction="10000"/>
          </a:bodyPr>
          <a:lstStyle/>
          <a:p>
            <a:r>
              <a:rPr lang="sk-SK" sz="2400" b="1" dirty="0">
                <a:highlight>
                  <a:srgbClr val="000000"/>
                </a:highlight>
              </a:rPr>
              <a:t>nálepka pre „divné“</a:t>
            </a:r>
          </a:p>
          <a:p>
            <a:r>
              <a:rPr lang="sk-SK" sz="2400" b="1" dirty="0">
                <a:highlight>
                  <a:srgbClr val="000000"/>
                </a:highlight>
              </a:rPr>
              <a:t>odmietnutie vlastných kultúrnych hodnôt a výdobytkov na rôznych úrovniach (</a:t>
            </a:r>
            <a:r>
              <a:rPr lang="sk-SK" sz="2400" b="1" dirty="0" err="1">
                <a:highlight>
                  <a:srgbClr val="000000"/>
                </a:highlight>
              </a:rPr>
              <a:t>Richardson</a:t>
            </a:r>
            <a:r>
              <a:rPr lang="sk-SK" sz="2400" b="1" dirty="0">
                <a:highlight>
                  <a:srgbClr val="000000"/>
                </a:highlight>
              </a:rPr>
              <a:t>: „</a:t>
            </a:r>
            <a:r>
              <a:rPr lang="sk-SK" sz="2400" b="1" dirty="0" err="1">
                <a:highlight>
                  <a:srgbClr val="000000"/>
                </a:highlight>
              </a:rPr>
              <a:t>culture-rejecting</a:t>
            </a:r>
            <a:r>
              <a:rPr lang="sk-SK" sz="2400" b="1" dirty="0">
                <a:highlight>
                  <a:srgbClr val="000000"/>
                </a:highlight>
              </a:rPr>
              <a:t> </a:t>
            </a:r>
            <a:r>
              <a:rPr lang="sk-SK" sz="2400" b="1" dirty="0" err="1">
                <a:highlight>
                  <a:srgbClr val="000000"/>
                </a:highlight>
              </a:rPr>
              <a:t>explanation</a:t>
            </a:r>
            <a:r>
              <a:rPr lang="sk-SK" sz="2400" b="1" dirty="0">
                <a:highlight>
                  <a:srgbClr val="000000"/>
                </a:highlight>
              </a:rPr>
              <a:t>“)</a:t>
            </a:r>
          </a:p>
          <a:p>
            <a:r>
              <a:rPr lang="sk-SK" sz="2400" b="1" dirty="0">
                <a:highlight>
                  <a:srgbClr val="000000"/>
                </a:highlight>
              </a:rPr>
              <a:t>odklon od normy = odklon od správneho a prirodzeného</a:t>
            </a:r>
          </a:p>
          <a:p>
            <a:r>
              <a:rPr lang="sk-SK" sz="2400" b="1" dirty="0">
                <a:highlight>
                  <a:srgbClr val="000000"/>
                </a:highlight>
              </a:rPr>
              <a:t>sociálny a politický separatizmus, vytvára paralelné štruktúry</a:t>
            </a:r>
          </a:p>
          <a:p>
            <a:r>
              <a:rPr lang="sk-SK" sz="2400" b="1" dirty="0">
                <a:highlight>
                  <a:srgbClr val="000000"/>
                </a:highlight>
              </a:rPr>
              <a:t>užívanie techník našich nepriateľov – </a:t>
            </a:r>
            <a:r>
              <a:rPr lang="sk-SK" sz="2400" b="1" dirty="0" err="1">
                <a:highlight>
                  <a:srgbClr val="000000"/>
                </a:highlight>
              </a:rPr>
              <a:t>brainwashing</a:t>
            </a:r>
            <a:endParaRPr lang="sk-SK" sz="2400" b="1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109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1DACC7A-40E7-494F-B413-EF00CED6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5837A6A7-D4AD-490B-BB3C-A99A40242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10733"/>
          <a:stretch/>
        </p:blipFill>
        <p:spPr>
          <a:xfrm>
            <a:off x="20" y="3548987"/>
            <a:ext cx="4635480" cy="3309011"/>
          </a:xfrm>
          <a:prstGeom prst="rect">
            <a:avLst/>
          </a:prstGeom>
        </p:spPr>
      </p:pic>
      <p:pic>
        <p:nvPicPr>
          <p:cNvPr id="13" name="Picture 12" descr="A group of people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411DD3F-0615-4EFE-AEA5-B905A70803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7"/>
          <a:stretch/>
        </p:blipFill>
        <p:spPr>
          <a:xfrm>
            <a:off x="4738959" y="10"/>
            <a:ext cx="7453039" cy="4422801"/>
          </a:xfrm>
          <a:prstGeom prst="rect">
            <a:avLst/>
          </a:prstGeom>
        </p:spPr>
      </p:pic>
      <p:pic>
        <p:nvPicPr>
          <p:cNvPr id="5" name="Picture 4" descr="A picture containing outdoor, person, grass, person&#10;&#10;Description automatically generated">
            <a:extLst>
              <a:ext uri="{FF2B5EF4-FFF2-40B4-BE49-F238E27FC236}">
                <a16:creationId xmlns:a16="http://schemas.microsoft.com/office/drawing/2014/main" id="{2C6BB1D8-1741-4A03-B02F-0A0222F103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2495"/>
          <a:stretch/>
        </p:blipFill>
        <p:spPr>
          <a:xfrm>
            <a:off x="4735912" y="4526276"/>
            <a:ext cx="2430949" cy="2331725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28D1004-4170-422A-AE1D-D18BF2EC1E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r="19528" b="-2"/>
          <a:stretch/>
        </p:blipFill>
        <p:spPr>
          <a:xfrm>
            <a:off x="7267272" y="4526276"/>
            <a:ext cx="2412157" cy="2331725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9C6F54-1228-49A6-BFC7-61939CA9F8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14702" b="-1"/>
          <a:stretch/>
        </p:blipFill>
        <p:spPr>
          <a:xfrm>
            <a:off x="9779836" y="4526274"/>
            <a:ext cx="2412157" cy="2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7AE97CF-61D6-4D17-A04C-87C1C9E58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3006" r="5039" b="4577"/>
          <a:stretch/>
        </p:blipFill>
        <p:spPr>
          <a:xfrm>
            <a:off x="6002302" y="169105"/>
            <a:ext cx="2175918" cy="3254333"/>
          </a:xfrm>
          <a:prstGeom prst="rect">
            <a:avLst/>
          </a:prstGeom>
        </p:spPr>
      </p:pic>
      <p:pic>
        <p:nvPicPr>
          <p:cNvPr id="5" name="Picture 4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24FEC67D-AF2B-4A09-8403-AD6C4436E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11124"/>
            <a:ext cx="3962400" cy="686912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031738A-165B-4B43-83E6-100041676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79" y="3606482"/>
            <a:ext cx="2174241" cy="3082413"/>
          </a:xfrm>
          <a:prstGeom prst="rect">
            <a:avLst/>
          </a:prstGeom>
        </p:spPr>
      </p:pic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688AA6E-8A0E-41D9-A607-45D496717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8" y="169105"/>
            <a:ext cx="5786804" cy="3585840"/>
          </a:xfrm>
          <a:prstGeom prst="rect">
            <a:avLst/>
          </a:prstGeom>
        </p:spPr>
      </p:pic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047956D-DAF0-4884-AF4E-44D227CE58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4"/>
          <a:stretch/>
        </p:blipFill>
        <p:spPr>
          <a:xfrm>
            <a:off x="164118" y="3863727"/>
            <a:ext cx="3986510" cy="486664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B6378E7-09FF-4C36-85B4-DB12D34E3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0" y="4084168"/>
            <a:ext cx="1781175" cy="24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eprogrammed - A film by Mia Donovan">
            <a:hlinkClick r:id="" action="ppaction://media"/>
            <a:extLst>
              <a:ext uri="{FF2B5EF4-FFF2-40B4-BE49-F238E27FC236}">
                <a16:creationId xmlns:a16="http://schemas.microsoft.com/office/drawing/2014/main" id="{C143DE10-7631-4932-9249-ACAE42BBF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7939" y="313841"/>
            <a:ext cx="11076121" cy="62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351E24"/>
      </a:dk2>
      <a:lt2>
        <a:srgbClr val="E2E5E8"/>
      </a:lt2>
      <a:accent1>
        <a:srgbClr val="E48E24"/>
      </a:accent1>
      <a:accent2>
        <a:srgbClr val="D53017"/>
      </a:accent2>
      <a:accent3>
        <a:srgbClr val="E7295F"/>
      </a:accent3>
      <a:accent4>
        <a:srgbClr val="D5179C"/>
      </a:accent4>
      <a:accent5>
        <a:srgbClr val="D029E7"/>
      </a:accent5>
      <a:accent6>
        <a:srgbClr val="7017D5"/>
      </a:accent6>
      <a:hlink>
        <a:srgbClr val="3F79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1007</Words>
  <Application>Microsoft Office PowerPoint</Application>
  <PresentationFormat>Widescreen</PresentationFormat>
  <Paragraphs>139</Paragraphs>
  <Slides>26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Apokalyptické myšlení a problematika hromadných sebevražd u nových náboženských hnutí</vt:lpstr>
      <vt:lpstr>PowerPoint Presentation</vt:lpstr>
      <vt:lpstr>Prípady hromadného násilia</vt:lpstr>
      <vt:lpstr>Osnova</vt:lpstr>
      <vt:lpstr>Nové náboženské hnutia (NNH)</vt:lpstr>
      <vt:lpstr>Čo znamená označenie „nové“?</vt:lpstr>
      <vt:lpstr>PowerPoint Presentation</vt:lpstr>
      <vt:lpstr>PowerPoint Presentation</vt:lpstr>
      <vt:lpstr>PowerPoint Presentation</vt:lpstr>
      <vt:lpstr>Problematika násilia a NNH</vt:lpstr>
      <vt:lpstr>Milenializmus a apokalypsa</vt:lpstr>
      <vt:lpstr>Milenializmus a apokalypsa</vt:lpstr>
      <vt:lpstr>Milenializmus a apokalypsa</vt:lpstr>
      <vt:lpstr>Milenializmus a apokalypsa</vt:lpstr>
      <vt:lpstr>Nenaplnenie proroctva</vt:lpstr>
      <vt:lpstr>Vytváranie prorockého prostredia</vt:lpstr>
      <vt:lpstr>Konflikt s okolitou spoločnosťou</vt:lpstr>
      <vt:lpstr>PowerPoint Presentation</vt:lpstr>
      <vt:lpstr>Svätyňa ľudu (Peoples Temple)</vt:lpstr>
      <vt:lpstr>PowerPoint Presentation</vt:lpstr>
      <vt:lpstr>Davidiáni (Branch Davidians)</vt:lpstr>
      <vt:lpstr>PowerPoint Presentation</vt:lpstr>
      <vt:lpstr>Hnutie Bhagvána Šrí Radžníša (Osho)</vt:lpstr>
      <vt:lpstr>PowerPoint Presentation</vt:lpstr>
      <vt:lpstr>Nebeská brána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Apokalyptické myšlení a problematika hromadných sebevražd u nových náboženských hnutí</dc:title>
  <dc:creator>Jakub Cigán</dc:creator>
  <cp:lastModifiedBy>Jakub Cigán</cp:lastModifiedBy>
  <cp:revision>83</cp:revision>
  <dcterms:created xsi:type="dcterms:W3CDTF">2021-04-11T06:43:46Z</dcterms:created>
  <dcterms:modified xsi:type="dcterms:W3CDTF">2024-05-13T11:37:34Z</dcterms:modified>
</cp:coreProperties>
</file>