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61" r:id="rId3"/>
    <p:sldId id="263" r:id="rId4"/>
    <p:sldId id="258" r:id="rId5"/>
    <p:sldId id="259" r:id="rId6"/>
    <p:sldId id="269" r:id="rId7"/>
    <p:sldId id="265" r:id="rId8"/>
    <p:sldId id="267" r:id="rId9"/>
    <p:sldId id="260" r:id="rId10"/>
    <p:sldId id="266" r:id="rId11"/>
    <p:sldId id="268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33668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Cigán" userId="f23bc825-c65f-4518-9c03-63ef504a4e0e" providerId="ADAL" clId="{289ABAB3-309E-49C5-AA53-DF0DC792C60B}"/>
    <pc:docChg chg="modSld">
      <pc:chgData name="Jakub Cigán" userId="f23bc825-c65f-4518-9c03-63ef504a4e0e" providerId="ADAL" clId="{289ABAB3-309E-49C5-AA53-DF0DC792C60B}" dt="2022-05-08T21:27:55.741" v="14" actId="6549"/>
      <pc:docMkLst>
        <pc:docMk/>
      </pc:docMkLst>
      <pc:sldChg chg="modNotesTx">
        <pc:chgData name="Jakub Cigán" userId="f23bc825-c65f-4518-9c03-63ef504a4e0e" providerId="ADAL" clId="{289ABAB3-309E-49C5-AA53-DF0DC792C60B}" dt="2022-05-08T21:27:22.342" v="2" actId="6549"/>
        <pc:sldMkLst>
          <pc:docMk/>
          <pc:sldMk cId="668116374" sldId="259"/>
        </pc:sldMkLst>
      </pc:sldChg>
      <pc:sldChg chg="modNotesTx">
        <pc:chgData name="Jakub Cigán" userId="f23bc825-c65f-4518-9c03-63ef504a4e0e" providerId="ADAL" clId="{289ABAB3-309E-49C5-AA53-DF0DC792C60B}" dt="2022-05-08T21:27:39.765" v="8" actId="5793"/>
        <pc:sldMkLst>
          <pc:docMk/>
          <pc:sldMk cId="1333013495" sldId="260"/>
        </pc:sldMkLst>
      </pc:sldChg>
      <pc:sldChg chg="modNotesTx">
        <pc:chgData name="Jakub Cigán" userId="f23bc825-c65f-4518-9c03-63ef504a4e0e" providerId="ADAL" clId="{289ABAB3-309E-49C5-AA53-DF0DC792C60B}" dt="2022-05-08T21:27:17.295" v="1" actId="5793"/>
        <pc:sldMkLst>
          <pc:docMk/>
          <pc:sldMk cId="284616071" sldId="263"/>
        </pc:sldMkLst>
      </pc:sldChg>
      <pc:sldChg chg="modNotesTx">
        <pc:chgData name="Jakub Cigán" userId="f23bc825-c65f-4518-9c03-63ef504a4e0e" providerId="ADAL" clId="{289ABAB3-309E-49C5-AA53-DF0DC792C60B}" dt="2022-05-08T21:27:31.982" v="5" actId="6549"/>
        <pc:sldMkLst>
          <pc:docMk/>
          <pc:sldMk cId="2680815879" sldId="265"/>
        </pc:sldMkLst>
      </pc:sldChg>
      <pc:sldChg chg="modNotesTx">
        <pc:chgData name="Jakub Cigán" userId="f23bc825-c65f-4518-9c03-63ef504a4e0e" providerId="ADAL" clId="{289ABAB3-309E-49C5-AA53-DF0DC792C60B}" dt="2022-05-08T21:27:43.271" v="10" actId="5793"/>
        <pc:sldMkLst>
          <pc:docMk/>
          <pc:sldMk cId="3120385485" sldId="266"/>
        </pc:sldMkLst>
      </pc:sldChg>
      <pc:sldChg chg="modNotesTx">
        <pc:chgData name="Jakub Cigán" userId="f23bc825-c65f-4518-9c03-63ef504a4e0e" providerId="ADAL" clId="{289ABAB3-309E-49C5-AA53-DF0DC792C60B}" dt="2022-05-08T21:27:35.874" v="6" actId="6549"/>
        <pc:sldMkLst>
          <pc:docMk/>
          <pc:sldMk cId="2795782188" sldId="267"/>
        </pc:sldMkLst>
      </pc:sldChg>
      <pc:sldChg chg="modNotesTx">
        <pc:chgData name="Jakub Cigán" userId="f23bc825-c65f-4518-9c03-63ef504a4e0e" providerId="ADAL" clId="{289ABAB3-309E-49C5-AA53-DF0DC792C60B}" dt="2022-05-08T21:27:27.743" v="4" actId="6549"/>
        <pc:sldMkLst>
          <pc:docMk/>
          <pc:sldMk cId="3482251171" sldId="269"/>
        </pc:sldMkLst>
      </pc:sldChg>
      <pc:sldChg chg="modNotesTx">
        <pc:chgData name="Jakub Cigán" userId="f23bc825-c65f-4518-9c03-63ef504a4e0e" providerId="ADAL" clId="{289ABAB3-309E-49C5-AA53-DF0DC792C60B}" dt="2022-05-08T21:27:47.900" v="11" actId="6549"/>
        <pc:sldMkLst>
          <pc:docMk/>
          <pc:sldMk cId="3674356639" sldId="271"/>
        </pc:sldMkLst>
      </pc:sldChg>
      <pc:sldChg chg="modNotesTx">
        <pc:chgData name="Jakub Cigán" userId="f23bc825-c65f-4518-9c03-63ef504a4e0e" providerId="ADAL" clId="{289ABAB3-309E-49C5-AA53-DF0DC792C60B}" dt="2022-05-08T21:27:52.474" v="13" actId="5793"/>
        <pc:sldMkLst>
          <pc:docMk/>
          <pc:sldMk cId="1085045957" sldId="272"/>
        </pc:sldMkLst>
      </pc:sldChg>
      <pc:sldChg chg="modNotesTx">
        <pc:chgData name="Jakub Cigán" userId="f23bc825-c65f-4518-9c03-63ef504a4e0e" providerId="ADAL" clId="{289ABAB3-309E-49C5-AA53-DF0DC792C60B}" dt="2022-05-08T21:27:55.741" v="14" actId="6549"/>
        <pc:sldMkLst>
          <pc:docMk/>
          <pc:sldMk cId="3566513888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80FC7-92E1-49C9-B498-4C1EEAF563F5}" type="datetimeFigureOut">
              <a:rPr lang="sk-SK" smtClean="0"/>
              <a:t>8. 5. 2022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32FCF-65E2-4298-9C1C-7CF616B288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316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574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153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026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910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010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549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756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810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77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sk-SK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32FCF-65E2-4298-9C1C-7CF616B288C8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56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7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5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6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53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4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0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84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5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7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5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5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0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0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3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2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9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08-May-22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01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5814" y="4287047"/>
            <a:ext cx="11579598" cy="2308324"/>
          </a:xfrm>
        </p:spPr>
        <p:txBody>
          <a:bodyPr wrap="square"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světle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osvícenství</a:t>
            </a:r>
            <a:r>
              <a:rPr lang="sk-SK" sz="3200" spc="-150" dirty="0">
                <a:effectLst/>
              </a:rPr>
              <a:t> </a:t>
            </a:r>
            <a:br>
              <a:rPr lang="en-US" sz="3200" spc="-150" dirty="0">
                <a:effectLst/>
              </a:rPr>
            </a:br>
            <a:r>
              <a:rPr lang="en-US" sz="3200" spc="-150" dirty="0">
                <a:effectLst/>
              </a:rPr>
              <a:t>– </a:t>
            </a:r>
            <a:r>
              <a:rPr lang="sk-SK" sz="3200" spc="-150" dirty="0">
                <a:effectLst/>
              </a:rPr>
              <a:t>racionalistická kritika </a:t>
            </a:r>
            <a:r>
              <a:rPr lang="sk-SK" sz="3200" spc="-150" dirty="0" err="1">
                <a:effectLst/>
              </a:rPr>
              <a:t>křesťanství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deismus</a:t>
            </a:r>
            <a:r>
              <a:rPr lang="sk-SK" sz="3200" spc="-150" dirty="0">
                <a:effectLst/>
              </a:rPr>
              <a:t>, </a:t>
            </a:r>
            <a:r>
              <a:rPr lang="sk-SK" sz="3200" spc="-150" dirty="0" err="1">
                <a:effectLst/>
              </a:rPr>
              <a:t>zjevené</a:t>
            </a:r>
            <a:r>
              <a:rPr lang="sk-SK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vs</a:t>
            </a:r>
            <a:r>
              <a:rPr lang="sk-SK" sz="3200" spc="-150" dirty="0">
                <a:effectLst/>
              </a:rPr>
              <a:t>.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přirozené</a:t>
            </a:r>
            <a:r>
              <a:rPr lang="en-US" sz="3200" spc="-150" dirty="0">
                <a:effectLst/>
              </a:rPr>
              <a:t> </a:t>
            </a:r>
            <a:r>
              <a:rPr lang="sk-SK" sz="3200" spc="-150" dirty="0" err="1">
                <a:effectLst/>
              </a:rPr>
              <a:t>náboženství</a:t>
            </a:r>
            <a:r>
              <a:rPr lang="sk-SK" sz="3200" spc="-150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09799" y="3428904"/>
            <a:ext cx="9144000" cy="754025"/>
          </a:xfrm>
        </p:spPr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16403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6CBEA-157C-4C56-8EA5-98CE9BFB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47039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Osvietenský absolutizmus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8356D5-8D0F-43E0-980D-7DD8C0CC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211529" cy="4879975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febronianizmus</a:t>
            </a:r>
            <a:endParaRPr lang="sk-SK" dirty="0"/>
          </a:p>
          <a:p>
            <a:pPr lvl="1"/>
            <a:r>
              <a:rPr lang="de-DE" dirty="0"/>
              <a:t>Johann Nikolaus von </a:t>
            </a:r>
            <a:r>
              <a:rPr lang="de-DE" dirty="0" err="1"/>
              <a:t>Hontheim</a:t>
            </a:r>
            <a:r>
              <a:rPr lang="de-DE" dirty="0"/>
              <a:t> (1701-90) </a:t>
            </a:r>
            <a:endParaRPr lang="sk-SK" dirty="0"/>
          </a:p>
          <a:p>
            <a:r>
              <a:rPr lang="sk-SK" dirty="0" err="1"/>
              <a:t>Frederick</a:t>
            </a:r>
            <a:r>
              <a:rPr lang="sk-SK" dirty="0"/>
              <a:t> II. Veľký (1740-86), Karol III. (1759-88)</a:t>
            </a:r>
          </a:p>
          <a:p>
            <a:r>
              <a:rPr lang="sk-SK" dirty="0"/>
              <a:t>jozefinizmus</a:t>
            </a:r>
          </a:p>
          <a:p>
            <a:pPr lvl="1"/>
            <a:r>
              <a:rPr lang="sk-SK" dirty="0"/>
              <a:t>Jozef II. (r. 1780–90)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nezávislosť rakúskej katolíckej cirkvi na Ríme</a:t>
            </a:r>
          </a:p>
          <a:p>
            <a:pPr lvl="1"/>
            <a:r>
              <a:rPr lang="sk-SK" dirty="0"/>
              <a:t>redukcia kláštorov</a:t>
            </a:r>
          </a:p>
          <a:p>
            <a:pPr lvl="1"/>
            <a:r>
              <a:rPr lang="sk-SK" dirty="0"/>
              <a:t>reforma kléru</a:t>
            </a:r>
          </a:p>
          <a:p>
            <a:pPr lvl="1"/>
            <a:r>
              <a:rPr lang="sk-SK" dirty="0"/>
              <a:t>zjednodušenie bohoslužby v prospech racionálno-etickej zbožnosti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tolerančný patent (1781)</a:t>
            </a:r>
          </a:p>
          <a:p>
            <a:pPr lvl="1"/>
            <a:endParaRPr lang="sk-SK" dirty="0"/>
          </a:p>
          <a:p>
            <a:pPr lvl="1"/>
            <a:r>
              <a:rPr lang="sk-SK" b="1" dirty="0"/>
              <a:t>1794</a:t>
            </a:r>
            <a:r>
              <a:rPr lang="sk-SK" dirty="0"/>
              <a:t> – „</a:t>
            </a:r>
            <a:r>
              <a:rPr lang="sk-SK" i="1" dirty="0" err="1"/>
              <a:t>Auctorem</a:t>
            </a:r>
            <a:r>
              <a:rPr lang="sk-SK" i="1" dirty="0"/>
              <a:t> </a:t>
            </a:r>
            <a:r>
              <a:rPr lang="sk-SK" i="1" dirty="0" err="1"/>
              <a:t>Fidei</a:t>
            </a:r>
            <a:r>
              <a:rPr lang="sk-SK" dirty="0"/>
              <a:t>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3F0B42-07DA-49B2-9F36-039412C7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19" y="0"/>
            <a:ext cx="4748981" cy="6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15"/>
    </mc:Choice>
    <mc:Fallback xmlns="">
      <p:transition spd="slow" advTm="4059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B2ED24-72BC-4D53-AEEA-8F91A304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764" b="-1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D556A2-F0EE-4094-9935-FB853F40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sz="4200" err="1"/>
              <a:t>Osvietenstvo</a:t>
            </a:r>
            <a:r>
              <a:rPr lang="sk-SK" sz="4200"/>
              <a:t>, náboženstvo</a:t>
            </a:r>
            <a:r>
              <a:rPr lang="en-US" sz="4200"/>
              <a:t> a </a:t>
            </a:r>
            <a:r>
              <a:rPr lang="en-US" sz="4200" err="1"/>
              <a:t>revol</a:t>
            </a:r>
            <a:r>
              <a:rPr lang="sk-SK" sz="4200"/>
              <a:t>ú</a:t>
            </a:r>
            <a:r>
              <a:rPr lang="en-US" sz="4200" err="1"/>
              <a:t>cie</a:t>
            </a:r>
            <a:endParaRPr lang="sk-SK" sz="4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43175-E6C3-4DFF-A04B-D9A017D7C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geopolitická dominancia mocností</a:t>
            </a:r>
          </a:p>
          <a:p>
            <a:r>
              <a:rPr lang="sk-SK" dirty="0"/>
              <a:t>útok osvietencov na „zastaralé“ politické inštitúcie</a:t>
            </a:r>
          </a:p>
          <a:p>
            <a:r>
              <a:rPr lang="sk-SK" dirty="0"/>
              <a:t>formovanie </a:t>
            </a:r>
            <a:r>
              <a:rPr lang="sk-SK" dirty="0" err="1"/>
              <a:t>modernity</a:t>
            </a:r>
            <a:endParaRPr lang="sk-SK" dirty="0"/>
          </a:p>
          <a:p>
            <a:r>
              <a:rPr lang="sk-SK" dirty="0"/>
              <a:t>osvietenské centrá (Ženeva, </a:t>
            </a:r>
            <a:r>
              <a:rPr lang="sk-SK" dirty="0" err="1"/>
              <a:t>Edinburgh</a:t>
            </a:r>
            <a:r>
              <a:rPr lang="sk-SK" dirty="0"/>
              <a:t>)</a:t>
            </a:r>
          </a:p>
          <a:p>
            <a:r>
              <a:rPr lang="sk-SK" dirty="0"/>
              <a:t>náboženské prebudenia</a:t>
            </a:r>
          </a:p>
          <a:p>
            <a:r>
              <a:rPr lang="sk-SK" dirty="0" err="1"/>
              <a:t>jansenizmus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81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00"/>
    </mc:Choice>
    <mc:Fallback xmlns="">
      <p:transition spd="slow" advTm="16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307692"/>
            <a:ext cx="6953985" cy="555030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cirkev pred revolúciou a jej oslabovanie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spisy osvietencov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obmedzovanie práv a privilégií kléru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jansenizmus X jezuiti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biskupi X </a:t>
            </a:r>
            <a:r>
              <a:rPr lang="sk-SK" sz="2300" dirty="0" err="1"/>
              <a:t>curés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Obdobie vlády francúzskeho národného zhromaždenia </a:t>
            </a:r>
            <a:r>
              <a:rPr lang="sk-SK" sz="2700" dirty="0"/>
              <a:t>(1789–92)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14. 7. 1789 dobytie Bastily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dirty="0"/>
              <a:t>4. 8. 1789 augustové dekréty 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26. 8. 1789 Deklarácia práv občana a človeka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12. 7. 1790 Občianska ústava duchovenstva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1791 Aliancia </a:t>
            </a:r>
            <a:r>
              <a:rPr lang="sk-SK" dirty="0" err="1"/>
              <a:t>Pia</a:t>
            </a:r>
            <a:r>
              <a:rPr lang="sk-SK" dirty="0"/>
              <a:t> VI. (1775-99)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otázka </a:t>
            </a:r>
            <a:r>
              <a:rPr lang="sk-SK" dirty="0" err="1"/>
              <a:t>protináboženskosti</a:t>
            </a: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r>
              <a:rPr lang="sk-SK" dirty="0"/>
              <a:t>„štátna“/“konštitučná“ cirkev – „</a:t>
            </a:r>
            <a:r>
              <a:rPr lang="sk-SK" dirty="0" err="1"/>
              <a:t>vzdoro“cirkev</a:t>
            </a:r>
            <a:r>
              <a:rPr lang="sk-SK" dirty="0"/>
              <a:t> – </a:t>
            </a:r>
            <a:r>
              <a:rPr lang="sk-SK" dirty="0" err="1"/>
              <a:t>antináboženská</a:t>
            </a:r>
            <a:r>
              <a:rPr lang="sk-SK" dirty="0"/>
              <a:t> platforma</a:t>
            </a:r>
          </a:p>
          <a:p>
            <a:pPr lvl="1">
              <a:lnSpc>
                <a:spcPct val="70000"/>
              </a:lnSpc>
            </a:pPr>
            <a:endParaRPr lang="sk-SK" dirty="0"/>
          </a:p>
          <a:p>
            <a:pPr lvl="1"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36743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412"/>
    </mc:Choice>
    <mc:Fallback xmlns="">
      <p:transition spd="slow" advTm="13074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Obdobie republiky </a:t>
            </a:r>
            <a:r>
              <a:rPr lang="sk-SK" sz="2700" dirty="0"/>
              <a:t>(</a:t>
            </a:r>
            <a:r>
              <a:rPr lang="sk-SK" dirty="0"/>
              <a:t>1792-95)</a:t>
            </a:r>
            <a:endParaRPr lang="sk-SK" sz="27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21. 6. 1791 zatknutie Ľudovíta XVI.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10. 8. 1792 útok na kráľovský palác, prevrat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20. 9. 1792 bitka pri </a:t>
            </a:r>
            <a:r>
              <a:rPr lang="sk-SK" sz="2300" dirty="0" err="1"/>
              <a:t>Valmy</a:t>
            </a:r>
            <a:endParaRPr lang="sk-SK" sz="2300" dirty="0"/>
          </a:p>
          <a:p>
            <a:pPr lvl="1">
              <a:lnSpc>
                <a:spcPct val="70000"/>
              </a:lnSpc>
            </a:pPr>
            <a:endParaRPr lang="sk-SK" sz="2300" dirty="0"/>
          </a:p>
          <a:p>
            <a:pPr>
              <a:lnSpc>
                <a:spcPct val="70000"/>
              </a:lnSpc>
            </a:pPr>
            <a:r>
              <a:rPr lang="sk-SK" sz="2700" b="1" dirty="0"/>
              <a:t>Vláda teroru </a:t>
            </a:r>
            <a:r>
              <a:rPr lang="sk-SK" sz="2700" dirty="0"/>
              <a:t>(1793–4)</a:t>
            </a:r>
          </a:p>
          <a:p>
            <a:pPr lvl="1">
              <a:lnSpc>
                <a:spcPct val="70000"/>
              </a:lnSpc>
            </a:pPr>
            <a:r>
              <a:rPr lang="sk-SK" sz="2300" dirty="0"/>
              <a:t>21. 1. 1793 poprava Ľudovíta XVI</a:t>
            </a:r>
          </a:p>
          <a:p>
            <a:pPr lvl="1">
              <a:lnSpc>
                <a:spcPct val="70000"/>
              </a:lnSpc>
            </a:pPr>
            <a:endParaRPr lang="sk-SK" b="1" dirty="0"/>
          </a:p>
          <a:p>
            <a:pPr lvl="1">
              <a:lnSpc>
                <a:spcPct val="70000"/>
              </a:lnSpc>
            </a:pPr>
            <a:r>
              <a:rPr lang="sk-SK" b="1" dirty="0"/>
              <a:t>1. vlna </a:t>
            </a:r>
            <a:r>
              <a:rPr lang="sk-SK" b="1" dirty="0" err="1"/>
              <a:t>dechristianizácie</a:t>
            </a:r>
            <a:r>
              <a:rPr lang="sk-SK" b="1" dirty="0"/>
              <a:t> </a:t>
            </a:r>
            <a:r>
              <a:rPr lang="sk-SK" dirty="0"/>
              <a:t>(1793-94)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cirkev ako súčasť </a:t>
            </a:r>
            <a:r>
              <a:rPr lang="sk-SK" dirty="0" err="1"/>
              <a:t>ancien</a:t>
            </a:r>
            <a:r>
              <a:rPr lang="sk-SK" dirty="0"/>
              <a:t> </a:t>
            </a:r>
            <a:r>
              <a:rPr lang="sk-SK" dirty="0" err="1"/>
              <a:t>regime</a:t>
            </a:r>
            <a:r>
              <a:rPr lang="sk-SK" dirty="0"/>
              <a:t>, náboženstvo ako povera</a:t>
            </a:r>
          </a:p>
          <a:p>
            <a:pPr lvl="2">
              <a:lnSpc>
                <a:spcPct val="70000"/>
              </a:lnSpc>
            </a:pPr>
            <a:r>
              <a:rPr lang="sk-SK" dirty="0"/>
              <a:t>občianske náboženstvo</a:t>
            </a:r>
          </a:p>
          <a:p>
            <a:pPr lvl="2">
              <a:lnSpc>
                <a:spcPct val="70000"/>
              </a:lnSpc>
            </a:pPr>
            <a:endParaRPr lang="sk-SK" sz="1900" dirty="0"/>
          </a:p>
          <a:p>
            <a:pPr lvl="1">
              <a:lnSpc>
                <a:spcPct val="70000"/>
              </a:lnSpc>
            </a:pPr>
            <a:r>
              <a:rPr lang="sk-SK" sz="2300" dirty="0"/>
              <a:t>1793 korunovácia Bohyne Rozumu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10850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88"/>
    </mc:Choice>
    <mc:Fallback xmlns="">
      <p:transition spd="slow" advTm="4304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027" r="23902" b="2"/>
          <a:stretch/>
        </p:blipFill>
        <p:spPr>
          <a:xfrm>
            <a:off x="7445597" y="10"/>
            <a:ext cx="4746403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77" y="250031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4400" dirty="0"/>
              <a:t>Veľká francúzska revolúcia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5806" y="1825624"/>
            <a:ext cx="6953985" cy="485257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2700" b="1" dirty="0"/>
              <a:t>Vláda direktória </a:t>
            </a:r>
            <a:r>
              <a:rPr lang="sk-SK" sz="2700" dirty="0"/>
              <a:t>(1795-1799)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1796 vyhnanie </a:t>
            </a:r>
            <a:r>
              <a:rPr lang="sk-SK" sz="2200" dirty="0" err="1"/>
              <a:t>Pia</a:t>
            </a:r>
            <a:r>
              <a:rPr lang="sk-SK" sz="2200" dirty="0"/>
              <a:t> VI. (1775 – 1799) z Ríma</a:t>
            </a:r>
          </a:p>
          <a:p>
            <a:pPr lvl="1">
              <a:lnSpc>
                <a:spcPct val="70000"/>
              </a:lnSpc>
            </a:pPr>
            <a:r>
              <a:rPr lang="sk-SK" sz="2200" b="1" dirty="0"/>
              <a:t>2. vlna </a:t>
            </a:r>
            <a:r>
              <a:rPr lang="sk-SK" sz="2200" b="1" dirty="0" err="1"/>
              <a:t>dechristianizácie</a:t>
            </a:r>
            <a:r>
              <a:rPr lang="sk-SK" sz="2200" b="1" dirty="0"/>
              <a:t> (1797 – 1801)</a:t>
            </a:r>
          </a:p>
          <a:p>
            <a:pPr lvl="1">
              <a:lnSpc>
                <a:spcPct val="70000"/>
              </a:lnSpc>
            </a:pPr>
            <a:r>
              <a:rPr lang="sk-SK" sz="2200" dirty="0"/>
              <a:t>9. 11. 1799 zvrhnutie Direktória</a:t>
            </a:r>
          </a:p>
          <a:p>
            <a:pPr lvl="1">
              <a:lnSpc>
                <a:spcPct val="70000"/>
              </a:lnSpc>
            </a:pPr>
            <a:endParaRPr lang="sk-SK" sz="2700" dirty="0"/>
          </a:p>
          <a:p>
            <a:pPr>
              <a:lnSpc>
                <a:spcPct val="70000"/>
              </a:lnSpc>
            </a:pPr>
            <a:r>
              <a:rPr lang="sk-SK" sz="2700" b="1" dirty="0"/>
              <a:t>Napoleon Bonaparte </a:t>
            </a:r>
            <a:r>
              <a:rPr lang="sk-SK" sz="2700" dirty="0"/>
              <a:t>(1799-1815)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1801 F. konkordát, </a:t>
            </a:r>
            <a:r>
              <a:rPr lang="sk-SK" sz="2200" b="1" dirty="0" err="1"/>
              <a:t>Ercole</a:t>
            </a:r>
            <a:r>
              <a:rPr lang="sk-SK" sz="2200" b="1" dirty="0"/>
              <a:t> </a:t>
            </a:r>
            <a:r>
              <a:rPr lang="sk-SK" sz="2200" b="1" dirty="0" err="1"/>
              <a:t>Consalvi</a:t>
            </a:r>
            <a:r>
              <a:rPr lang="sk-SK" sz="2200" dirty="0"/>
              <a:t> (1757–1824)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1802 organické články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1804 korunovácia </a:t>
            </a:r>
            <a:r>
              <a:rPr lang="sk-SK" sz="2200" dirty="0" err="1"/>
              <a:t>Piom</a:t>
            </a:r>
            <a:r>
              <a:rPr lang="sk-SK" sz="2200" dirty="0"/>
              <a:t> VII. (1800 – 1823)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1808</a:t>
            </a:r>
            <a:r>
              <a:rPr lang="sk-SK" sz="2200" b="1" dirty="0"/>
              <a:t> </a:t>
            </a:r>
            <a:r>
              <a:rPr lang="sk-SK" sz="2200" dirty="0"/>
              <a:t>vstup francúzskych vojsk do Ríma a zadržanie pápeža v </a:t>
            </a:r>
            <a:r>
              <a:rPr lang="sk-SK" sz="2200" dirty="0" err="1"/>
              <a:t>Kvirinálskom</a:t>
            </a:r>
            <a:r>
              <a:rPr lang="sk-SK" sz="2200" dirty="0"/>
              <a:t> paláci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1809 imperiálny dekrét rušiaci pápežskú suverenitu</a:t>
            </a:r>
          </a:p>
          <a:p>
            <a:pPr lvl="1">
              <a:lnSpc>
                <a:spcPct val="100000"/>
              </a:lnSpc>
            </a:pPr>
            <a:r>
              <a:rPr lang="sk-SK" sz="2200" dirty="0"/>
              <a:t>1814 kolaps napoleonovského režimu a Ľudovít XVIII.</a:t>
            </a:r>
          </a:p>
        </p:txBody>
      </p:sp>
    </p:spTree>
    <p:extLst>
      <p:ext uri="{BB962C8B-B14F-4D97-AF65-F5344CB8AC3E}">
        <p14:creationId xmlns:p14="http://schemas.microsoft.com/office/powerpoint/2010/main" val="35665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67"/>
    </mc:Choice>
    <mc:Fallback xmlns="">
      <p:transition spd="slow" advTm="5892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2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politického, spoločenského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</a:p>
        </p:txBody>
      </p:sp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64"/>
    </mc:Choice>
    <mc:Fallback xmlns="">
      <p:transition spd="slow" advTm="1335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65C3FD5B-F587-4944-B03C-CEC67E99D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66F26A6-EA2B-4014-95B1-6668BAB37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4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535F1-98EA-4E55-8E42-CFF410B015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0817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B8CBB47A-C2B5-48FE-BC41-C72AF04044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FF9A9528-35E2-4029-8E16-8B435BB318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F7ABE86-89C5-464B-A25B-708D0B2D6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 r="-4" b="28366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290" y="1690688"/>
            <a:ext cx="5299587" cy="5054241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koniec 17. storočia</a:t>
            </a:r>
          </a:p>
          <a:p>
            <a:r>
              <a:rPr lang="sk-SK" dirty="0"/>
              <a:t>pietizmus a osvietenstvo</a:t>
            </a:r>
          </a:p>
          <a:p>
            <a:r>
              <a:rPr lang="sk-SK" dirty="0"/>
              <a:t>rozvoj vedy</a:t>
            </a:r>
          </a:p>
          <a:p>
            <a:pPr lvl="1"/>
            <a:r>
              <a:rPr lang="cs-CZ" dirty="0"/>
              <a:t>a</a:t>
            </a:r>
            <a:r>
              <a:rPr lang="sk-SK" dirty="0" err="1"/>
              <a:t>stronómia</a:t>
            </a:r>
            <a:r>
              <a:rPr lang="sk-SK" dirty="0"/>
              <a:t> </a:t>
            </a:r>
          </a:p>
          <a:p>
            <a:pPr lvl="2"/>
            <a:r>
              <a:rPr lang="sk-SK" dirty="0" err="1"/>
              <a:t>Kopernik</a:t>
            </a:r>
            <a:r>
              <a:rPr lang="sk-SK" dirty="0"/>
              <a:t> 1473-1543, </a:t>
            </a:r>
            <a:r>
              <a:rPr lang="sk-SK" dirty="0" err="1"/>
              <a:t>Kepler</a:t>
            </a:r>
            <a:r>
              <a:rPr lang="sk-SK" dirty="0"/>
              <a:t> (1557-1630), </a:t>
            </a:r>
            <a:r>
              <a:rPr lang="sk-SK" b="1" dirty="0"/>
              <a:t>Galilei</a:t>
            </a:r>
            <a:r>
              <a:rPr lang="sk-SK" dirty="0"/>
              <a:t> (1564-1642), </a:t>
            </a:r>
          </a:p>
          <a:p>
            <a:pPr lvl="1"/>
            <a:r>
              <a:rPr lang="cs-CZ" dirty="0" err="1"/>
              <a:t>ambivalencia</a:t>
            </a:r>
            <a:r>
              <a:rPr lang="cs-CZ" dirty="0"/>
              <a:t>, „</a:t>
            </a:r>
            <a:r>
              <a:rPr lang="cs-CZ" dirty="0" err="1"/>
              <a:t>akomodácia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„r</a:t>
            </a:r>
            <a:r>
              <a:rPr lang="sk-SK" dirty="0" err="1"/>
              <a:t>acionálny</a:t>
            </a:r>
            <a:r>
              <a:rPr lang="sk-SK" dirty="0"/>
              <a:t>“ Boh</a:t>
            </a:r>
          </a:p>
          <a:p>
            <a:r>
              <a:rPr lang="cs-CZ" dirty="0"/>
              <a:t>racionalizmus</a:t>
            </a:r>
            <a:endParaRPr lang="sk-SK" dirty="0"/>
          </a:p>
          <a:p>
            <a:r>
              <a:rPr lang="sk-SK" dirty="0" err="1"/>
              <a:t>orientalizmus</a:t>
            </a:r>
            <a:r>
              <a:rPr lang="sk-SK" dirty="0"/>
              <a:t> a kultúrny relativizmus</a:t>
            </a:r>
          </a:p>
          <a:p>
            <a:r>
              <a:rPr lang="sk-SK" dirty="0"/>
              <a:t>prekonanie náboženského </a:t>
            </a:r>
            <a:r>
              <a:rPr lang="sk-SK" dirty="0" err="1"/>
              <a:t>partikularizmu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6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388"/>
    </mc:Choice>
    <mc:Fallback xmlns="">
      <p:transition spd="slow" advTm="1035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" b="27484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2449" r="2" b="2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sp>
        <p:nvSpPr>
          <p:cNvPr id="18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7119" r="-5" b="34864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135" y="1825625"/>
            <a:ext cx="4031227" cy="47619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100" dirty="0" err="1"/>
              <a:t>Isaac</a:t>
            </a:r>
            <a:r>
              <a:rPr lang="sk-SK" sz="2100" dirty="0"/>
              <a:t> Newton</a:t>
            </a:r>
          </a:p>
          <a:p>
            <a:pPr>
              <a:lnSpc>
                <a:spcPct val="80000"/>
              </a:lnSpc>
            </a:pPr>
            <a:r>
              <a:rPr lang="sk-SK" sz="2100" dirty="0" err="1"/>
              <a:t>Herbert</a:t>
            </a:r>
            <a:r>
              <a:rPr lang="sk-SK" sz="2100" dirty="0"/>
              <a:t> z </a:t>
            </a:r>
            <a:r>
              <a:rPr lang="sk-SK" sz="2100" dirty="0" err="1"/>
              <a:t>Cherbury</a:t>
            </a:r>
            <a:r>
              <a:rPr lang="sk-SK" sz="2100" dirty="0"/>
              <a:t>, T. </a:t>
            </a:r>
            <a:r>
              <a:rPr lang="sk-SK" sz="2100" dirty="0" err="1"/>
              <a:t>Hobbes</a:t>
            </a:r>
            <a:r>
              <a:rPr lang="sk-SK" sz="2100" dirty="0"/>
              <a:t>, A. </a:t>
            </a:r>
            <a:r>
              <a:rPr lang="sk-SK" sz="2100" dirty="0" err="1"/>
              <a:t>Collins</a:t>
            </a:r>
            <a:r>
              <a:rPr lang="sk-SK" sz="2100" dirty="0"/>
              <a:t>, J. </a:t>
            </a:r>
            <a:r>
              <a:rPr lang="sk-SK" sz="2100" dirty="0" err="1"/>
              <a:t>Tolland</a:t>
            </a:r>
            <a:r>
              <a:rPr lang="sk-SK" sz="2100" dirty="0"/>
              <a:t>, M. </a:t>
            </a:r>
            <a:r>
              <a:rPr lang="sk-SK" sz="2100" dirty="0" err="1"/>
              <a:t>Tindal</a:t>
            </a:r>
            <a:r>
              <a:rPr lang="sk-SK" sz="2100" dirty="0"/>
              <a:t>, C. </a:t>
            </a:r>
            <a:r>
              <a:rPr lang="sk-SK" sz="2100" dirty="0" err="1"/>
              <a:t>Shaftesbury</a:t>
            </a:r>
            <a:r>
              <a:rPr lang="sk-SK" sz="2100" dirty="0"/>
              <a:t>, J. </a:t>
            </a:r>
            <a:r>
              <a:rPr lang="sk-SK" sz="2100" dirty="0" err="1"/>
              <a:t>Locke</a:t>
            </a:r>
            <a:r>
              <a:rPr lang="sk-SK" sz="2100" dirty="0"/>
              <a:t>, D. </a:t>
            </a:r>
            <a:r>
              <a:rPr lang="sk-SK" sz="2100" dirty="0" err="1"/>
              <a:t>Hume</a:t>
            </a:r>
            <a:endParaRPr lang="sk-SK" sz="2100" dirty="0"/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F. M. A. </a:t>
            </a:r>
            <a:r>
              <a:rPr lang="sk-SK" sz="2100" dirty="0" err="1"/>
              <a:t>Voltaire</a:t>
            </a:r>
            <a:r>
              <a:rPr lang="sk-SK" sz="2100" dirty="0"/>
              <a:t>, J. J. </a:t>
            </a:r>
            <a:r>
              <a:rPr lang="sk-SK" sz="2100" dirty="0" err="1"/>
              <a:t>Rousseau</a:t>
            </a:r>
            <a:r>
              <a:rPr lang="sk-SK" sz="2100" dirty="0"/>
              <a:t>, D. </a:t>
            </a:r>
            <a:r>
              <a:rPr lang="sk-SK" sz="2100" dirty="0" err="1"/>
              <a:t>Diderot</a:t>
            </a:r>
            <a:r>
              <a:rPr lang="sk-SK" sz="2100" dirty="0"/>
              <a:t>, encyklopedisti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Ch. </a:t>
            </a:r>
            <a:r>
              <a:rPr lang="sk-SK" sz="2100" dirty="0" err="1"/>
              <a:t>Wolff</a:t>
            </a:r>
            <a:r>
              <a:rPr lang="sk-SK" sz="2100" dirty="0"/>
              <a:t>, G. W. </a:t>
            </a:r>
            <a:r>
              <a:rPr lang="sk-SK" sz="2100" dirty="0" err="1"/>
              <a:t>Leibniz</a:t>
            </a:r>
            <a:r>
              <a:rPr lang="sk-SK" sz="2100" dirty="0"/>
              <a:t>, G. E. </a:t>
            </a:r>
            <a:r>
              <a:rPr lang="sk-SK" sz="2100" dirty="0" err="1"/>
              <a:t>Lessing</a:t>
            </a:r>
            <a:r>
              <a:rPr lang="sk-SK" sz="2100" dirty="0"/>
              <a:t>, J. G. </a:t>
            </a:r>
            <a:r>
              <a:rPr lang="sk-SK" sz="2100" dirty="0" err="1"/>
              <a:t>Herder</a:t>
            </a:r>
            <a:r>
              <a:rPr lang="sk-SK" sz="2100" dirty="0"/>
              <a:t>, I. Kant</a:t>
            </a:r>
          </a:p>
          <a:p>
            <a:pPr lvl="1">
              <a:lnSpc>
                <a:spcPct val="80000"/>
              </a:lnSpc>
            </a:pPr>
            <a:endParaRPr lang="sk-SK" sz="1700" dirty="0"/>
          </a:p>
          <a:p>
            <a:pPr>
              <a:lnSpc>
                <a:spcPct val="80000"/>
              </a:lnSpc>
            </a:pPr>
            <a:r>
              <a:rPr lang="sk-SK" sz="2100" dirty="0"/>
              <a:t>T. </a:t>
            </a:r>
            <a:r>
              <a:rPr lang="sk-SK" sz="2100" dirty="0" err="1"/>
              <a:t>Jefferson</a:t>
            </a:r>
            <a:r>
              <a:rPr lang="sk-SK" sz="2100" dirty="0"/>
              <a:t>, J. Madison, H. </a:t>
            </a:r>
            <a:r>
              <a:rPr lang="sk-SK" sz="2100" dirty="0" err="1"/>
              <a:t>Wadsworth</a:t>
            </a:r>
            <a:r>
              <a:rPr lang="sk-SK" sz="2100" dirty="0"/>
              <a:t> </a:t>
            </a:r>
            <a:r>
              <a:rPr lang="sk-SK" sz="2100" dirty="0" err="1"/>
              <a:t>Longfellow</a:t>
            </a:r>
            <a:r>
              <a:rPr lang="sk-SK" sz="2100" dirty="0"/>
              <a:t>, R. W. Emerson, W. </a:t>
            </a:r>
            <a:r>
              <a:rPr lang="sk-SK" sz="2100" dirty="0" err="1"/>
              <a:t>Whitman</a:t>
            </a:r>
            <a:endParaRPr lang="sk-SK" sz="2100" dirty="0"/>
          </a:p>
        </p:txBody>
      </p:sp>
    </p:spTree>
    <p:extLst>
      <p:ext uri="{BB962C8B-B14F-4D97-AF65-F5344CB8AC3E}">
        <p14:creationId xmlns:p14="http://schemas.microsoft.com/office/powerpoint/2010/main" val="25160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7"/>
    </mc:Choice>
    <mc:Fallback xmlns="">
      <p:transition spd="slow" advTm="240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Boh a jeho stvorenie – príroda a jej zákony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Isaac</a:t>
            </a:r>
            <a:r>
              <a:rPr lang="sk-SK" sz="2400" dirty="0"/>
              <a:t> Newton (1643 – 1727)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kresťanská viera je racionálna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rozum potvrdzuje existenciu Boha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kresťanstvo ako prirodzené náboženstvo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harmónia Zjavenia a rozumu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Edward </a:t>
            </a:r>
            <a:r>
              <a:rPr lang="sk-SK" sz="2400" dirty="0" err="1"/>
              <a:t>Herbert</a:t>
            </a:r>
            <a:r>
              <a:rPr lang="sk-SK" sz="2400" dirty="0"/>
              <a:t> z </a:t>
            </a:r>
            <a:r>
              <a:rPr lang="sk-SK" sz="2400" dirty="0" err="1"/>
              <a:t>Cherbury</a:t>
            </a:r>
            <a:r>
              <a:rPr lang="sk-SK" sz="2400" dirty="0"/>
              <a:t> (1581–1648)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en-US" i="1" dirty="0"/>
              <a:t>The Reasonableness of Christianity, as Delivered in the Scriptures</a:t>
            </a:r>
            <a:r>
              <a:rPr lang="sk-SK" i="1" dirty="0"/>
              <a:t>“ </a:t>
            </a:r>
            <a:r>
              <a:rPr lang="sk-SK" dirty="0"/>
              <a:t>(1695)</a:t>
            </a:r>
          </a:p>
        </p:txBody>
      </p:sp>
    </p:spTree>
    <p:extLst>
      <p:ext uri="{BB962C8B-B14F-4D97-AF65-F5344CB8AC3E}">
        <p14:creationId xmlns:p14="http://schemas.microsoft.com/office/powerpoint/2010/main" val="6681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71"/>
    </mc:Choice>
    <mc:Fallback xmlns="">
      <p:transition spd="slow" advTm="1957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4264" y1="15621" x2="4264" y2="15621"/>
                      </a14:backgroundRemoval>
                    </a14:imgEffect>
                  </a14:imgLayer>
                </a14:imgProps>
              </a:ext>
            </a:extLst>
          </a:blip>
          <a:srcRect l="3829" r="1467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1.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6714743" cy="501845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2400" dirty="0"/>
              <a:t>náboženská tolerancia</a:t>
            </a:r>
          </a:p>
          <a:p>
            <a:pPr>
              <a:lnSpc>
                <a:spcPct val="70000"/>
              </a:lnSpc>
            </a:pPr>
            <a:r>
              <a:rPr lang="sk-SK" sz="2400" dirty="0"/>
              <a:t>odmietnutie exkluzívneho prístupu k pravde</a:t>
            </a:r>
          </a:p>
          <a:p>
            <a:pPr marL="0" indent="0">
              <a:lnSpc>
                <a:spcPct val="70000"/>
              </a:lnSpc>
              <a:buNone/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/>
              <a:t>John </a:t>
            </a:r>
            <a:r>
              <a:rPr lang="sk-SK" sz="2400" dirty="0" err="1"/>
              <a:t>Locke</a:t>
            </a:r>
            <a:r>
              <a:rPr lang="sk-SK" sz="2400" dirty="0"/>
              <a:t> (1632 – 1704)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Letters</a:t>
            </a:r>
            <a:r>
              <a:rPr lang="sk-SK" i="1" dirty="0"/>
              <a:t> of </a:t>
            </a:r>
            <a:r>
              <a:rPr lang="sk-SK" i="1" dirty="0" err="1"/>
              <a:t>Tolerance</a:t>
            </a:r>
            <a:r>
              <a:rPr lang="sk-SK" i="1" dirty="0"/>
              <a:t>“</a:t>
            </a:r>
          </a:p>
          <a:p>
            <a:pPr>
              <a:lnSpc>
                <a:spcPct val="70000"/>
              </a:lnSpc>
            </a:pPr>
            <a:endParaRPr lang="sk-SK" sz="2400" dirty="0"/>
          </a:p>
          <a:p>
            <a:pPr>
              <a:lnSpc>
                <a:spcPct val="70000"/>
              </a:lnSpc>
            </a:pPr>
            <a:r>
              <a:rPr lang="sk-SK" sz="2400" dirty="0" err="1"/>
              <a:t>Gothold</a:t>
            </a:r>
            <a:r>
              <a:rPr lang="sk-SK" sz="2400" dirty="0"/>
              <a:t> </a:t>
            </a:r>
            <a:r>
              <a:rPr lang="sk-SK" sz="2400" dirty="0" err="1"/>
              <a:t>Ephraim</a:t>
            </a:r>
            <a:r>
              <a:rPr lang="sk-SK" sz="2400" dirty="0"/>
              <a:t> </a:t>
            </a:r>
            <a:r>
              <a:rPr lang="sk-SK" sz="2400" dirty="0" err="1"/>
              <a:t>Lessing</a:t>
            </a:r>
            <a:r>
              <a:rPr lang="sk-SK" sz="2400" dirty="0"/>
              <a:t> (1729 – 81)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Nathan</a:t>
            </a:r>
            <a:r>
              <a:rPr lang="sk-SK" i="1" dirty="0"/>
              <a:t> der </a:t>
            </a:r>
            <a:r>
              <a:rPr lang="sk-SK" i="1" dirty="0" err="1"/>
              <a:t>Weise</a:t>
            </a:r>
            <a:r>
              <a:rPr lang="sk-SK" i="1" dirty="0"/>
              <a:t>“</a:t>
            </a:r>
            <a:r>
              <a:rPr lang="sk-SK" dirty="0"/>
              <a:t> (1779)</a:t>
            </a:r>
          </a:p>
          <a:p>
            <a:pPr>
              <a:lnSpc>
                <a:spcPct val="70000"/>
              </a:lnSpc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4822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98"/>
    </mc:Choice>
    <mc:Fallback xmlns="">
      <p:transition spd="slow" advTm="2079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A21BDA8-0A34-4A9B-8C30-985D32A2C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423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2.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kresťanstvo je racionálne</a:t>
            </a:r>
          </a:p>
          <a:p>
            <a:r>
              <a:rPr lang="sk-SK" dirty="0"/>
              <a:t>poznanie Boha rozumom bez potreby Zjavenia</a:t>
            </a:r>
          </a:p>
          <a:p>
            <a:endParaRPr lang="sk-SK" dirty="0"/>
          </a:p>
          <a:p>
            <a:r>
              <a:rPr lang="sk-SK" dirty="0"/>
              <a:t>John </a:t>
            </a:r>
            <a:r>
              <a:rPr lang="sk-SK" dirty="0" err="1"/>
              <a:t>Toland</a:t>
            </a:r>
            <a:r>
              <a:rPr lang="sk-SK" dirty="0"/>
              <a:t> (1670 – 1722)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Christianity</a:t>
            </a:r>
            <a:r>
              <a:rPr lang="sk-SK" i="1" dirty="0"/>
              <a:t> </a:t>
            </a:r>
            <a:r>
              <a:rPr lang="sk-SK" i="1" dirty="0" err="1"/>
              <a:t>not</a:t>
            </a:r>
            <a:r>
              <a:rPr lang="sk-SK" i="1" dirty="0"/>
              <a:t> </a:t>
            </a:r>
            <a:r>
              <a:rPr lang="sk-SK" i="1" dirty="0" err="1"/>
              <a:t>Mysterious</a:t>
            </a:r>
            <a:r>
              <a:rPr lang="sk-SK" i="1" dirty="0"/>
              <a:t>“</a:t>
            </a:r>
            <a:r>
              <a:rPr lang="sk-SK" dirty="0"/>
              <a:t> (1696)</a:t>
            </a:r>
          </a:p>
          <a:p>
            <a:r>
              <a:rPr lang="sk-SK" dirty="0" err="1"/>
              <a:t>Matthew</a:t>
            </a:r>
            <a:r>
              <a:rPr lang="sk-SK" dirty="0"/>
              <a:t> </a:t>
            </a:r>
            <a:r>
              <a:rPr lang="sk-SK" dirty="0" err="1"/>
              <a:t>Tindal</a:t>
            </a:r>
            <a:r>
              <a:rPr lang="sk-SK" dirty="0"/>
              <a:t> (1657 – 1733)</a:t>
            </a:r>
          </a:p>
          <a:p>
            <a:pPr lvl="1"/>
            <a:r>
              <a:rPr lang="sk-SK" dirty="0"/>
              <a:t>„</a:t>
            </a:r>
            <a:r>
              <a:rPr lang="en-US" i="1" dirty="0"/>
              <a:t>Christianity as Old as the Creation</a:t>
            </a:r>
            <a:r>
              <a:rPr lang="sk-SK" i="1" dirty="0"/>
              <a:t>“ (1730)</a:t>
            </a:r>
          </a:p>
          <a:p>
            <a:pPr lvl="1"/>
            <a:r>
              <a:rPr lang="sk-SK" i="1" dirty="0"/>
              <a:t>„</a:t>
            </a:r>
            <a:r>
              <a:rPr lang="sk-SK" dirty="0"/>
              <a:t>biblia“ deizmu</a:t>
            </a:r>
          </a:p>
        </p:txBody>
      </p:sp>
    </p:spTree>
    <p:extLst>
      <p:ext uri="{BB962C8B-B14F-4D97-AF65-F5344CB8AC3E}">
        <p14:creationId xmlns:p14="http://schemas.microsoft.com/office/powerpoint/2010/main" val="268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40"/>
    </mc:Choice>
    <mc:Fallback xmlns="">
      <p:transition spd="slow" advTm="1389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A01B51-8D01-419B-B43B-57068547D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58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sz="4400" dirty="0"/>
              <a:t>Osvietenstvo – 3. prúd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rozum posudzuje zjavenie</a:t>
            </a:r>
          </a:p>
          <a:p>
            <a:r>
              <a:rPr lang="sk-SK" dirty="0"/>
              <a:t>odmietnutie iracionálnych povier a </a:t>
            </a:r>
            <a:r>
              <a:rPr lang="sk-SK" dirty="0" err="1"/>
              <a:t>ritualizmu</a:t>
            </a:r>
            <a:endParaRPr lang="sk-SK" dirty="0"/>
          </a:p>
          <a:p>
            <a:endParaRPr lang="sk-SK" dirty="0"/>
          </a:p>
          <a:p>
            <a:r>
              <a:rPr lang="sk-SK" dirty="0"/>
              <a:t>Thomas </a:t>
            </a:r>
            <a:r>
              <a:rPr lang="sk-SK" dirty="0" err="1"/>
              <a:t>Paine</a:t>
            </a:r>
            <a:r>
              <a:rPr lang="sk-SK" dirty="0"/>
              <a:t> (</a:t>
            </a:r>
            <a:r>
              <a:rPr lang="en-US" dirty="0"/>
              <a:t>1736</a:t>
            </a:r>
            <a:r>
              <a:rPr lang="sk-SK" dirty="0"/>
              <a:t> – 1809)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Common</a:t>
            </a:r>
            <a:r>
              <a:rPr lang="sk-SK" i="1" dirty="0"/>
              <a:t> Sense</a:t>
            </a:r>
            <a:r>
              <a:rPr lang="sk-SK" dirty="0"/>
              <a:t>“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The</a:t>
            </a:r>
            <a:r>
              <a:rPr lang="sk-SK" i="1" dirty="0"/>
              <a:t> </a:t>
            </a:r>
            <a:r>
              <a:rPr lang="sk-SK" i="1" dirty="0" err="1"/>
              <a:t>Age</a:t>
            </a:r>
            <a:r>
              <a:rPr lang="sk-SK" i="1" dirty="0"/>
              <a:t> of </a:t>
            </a:r>
            <a:r>
              <a:rPr lang="sk-SK" i="1" dirty="0" err="1"/>
              <a:t>Reason</a:t>
            </a:r>
            <a:r>
              <a:rPr lang="sk-SK" i="1" dirty="0"/>
              <a:t>“ </a:t>
            </a:r>
            <a:r>
              <a:rPr lang="sk-SK" dirty="0"/>
              <a:t>(1794 – 1807)</a:t>
            </a:r>
            <a:endParaRPr lang="en-US" dirty="0"/>
          </a:p>
          <a:p>
            <a:r>
              <a:rPr lang="sk-SK" dirty="0"/>
              <a:t>Christian </a:t>
            </a:r>
            <a:r>
              <a:rPr lang="sk-SK" dirty="0" err="1"/>
              <a:t>Wolff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de-DE" i="1" dirty="0" err="1"/>
              <a:t>Vern</a:t>
            </a:r>
            <a:r>
              <a:rPr lang="de-DE" i="1" dirty="0"/>
              <a:t>. </a:t>
            </a:r>
            <a:r>
              <a:rPr lang="de-DE" i="1" dirty="0" err="1"/>
              <a:t>Ged</a:t>
            </a:r>
            <a:r>
              <a:rPr lang="de-DE" i="1" dirty="0"/>
              <a:t>. von Gott, der Welt und der Seele des Menschen, auch allen Dingen überhaupt“ (1719)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57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5"/>
    </mc:Choice>
    <mc:Fallback xmlns="">
      <p:transition spd="slow" advTm="1405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Osvietenská kritika náboženstva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749858" cy="4351338"/>
          </a:xfrm>
        </p:spPr>
        <p:txBody>
          <a:bodyPr/>
          <a:lstStyle/>
          <a:p>
            <a:r>
              <a:rPr lang="sk-SK" b="1" dirty="0" err="1"/>
              <a:t>trinitárna</a:t>
            </a:r>
            <a:r>
              <a:rPr lang="sk-SK" b="1" dirty="0"/>
              <a:t> teológia </a:t>
            </a:r>
          </a:p>
          <a:p>
            <a:endParaRPr lang="sk-SK" b="1" dirty="0"/>
          </a:p>
          <a:p>
            <a:r>
              <a:rPr lang="sk-SK" b="1" dirty="0"/>
              <a:t>osoba Ježiša</a:t>
            </a:r>
            <a:r>
              <a:rPr lang="sk-SK" dirty="0"/>
              <a:t> </a:t>
            </a:r>
          </a:p>
          <a:p>
            <a:endParaRPr lang="sk-SK" b="1" dirty="0"/>
          </a:p>
          <a:p>
            <a:r>
              <a:rPr lang="sk-SK" b="1" dirty="0" err="1"/>
              <a:t>zjavenosť</a:t>
            </a:r>
            <a:r>
              <a:rPr lang="sk-SK" b="1" dirty="0"/>
              <a:t> Biblie</a:t>
            </a:r>
            <a:endParaRPr lang="sk-SK" dirty="0"/>
          </a:p>
          <a:p>
            <a:endParaRPr lang="sk-SK" b="1" dirty="0"/>
          </a:p>
          <a:p>
            <a:r>
              <a:rPr lang="sk-SK" b="1" dirty="0"/>
              <a:t>kritika tradície</a:t>
            </a:r>
            <a:endParaRPr lang="sk-SK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330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59"/>
    </mc:Choice>
    <mc:Fallback xmlns="">
      <p:transition spd="slow" advTm="338359"/>
    </mc:Fallback>
  </mc:AlternateContent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767</Words>
  <Application>Microsoft Office PowerPoint</Application>
  <PresentationFormat>Widescreen</PresentationFormat>
  <Paragraphs>156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Symbol</vt:lpstr>
      <vt:lpstr>Times New Roman</vt:lpstr>
      <vt:lpstr>Wingdings</vt:lpstr>
      <vt:lpstr>Hloubka</vt:lpstr>
      <vt:lpstr>Křesťanství ve světle osvícenství  – racionalistická kritika křesťanství, deismus, zjevené vs. přirozené náboženství </vt:lpstr>
      <vt:lpstr>Situácia po náboženských vojnách</vt:lpstr>
      <vt:lpstr>Osvietenstvo</vt:lpstr>
      <vt:lpstr>Osvietenstvo</vt:lpstr>
      <vt:lpstr>Osvietenstvo – 1. prúd</vt:lpstr>
      <vt:lpstr>Osvietenstvo – 1. prúd</vt:lpstr>
      <vt:lpstr>Osvietenstvo – 2. prúd</vt:lpstr>
      <vt:lpstr>Osvietenstvo – 3. prúd</vt:lpstr>
      <vt:lpstr>Osvietenská kritika náboženstva</vt:lpstr>
      <vt:lpstr>Osvietenský absolutizmus</vt:lpstr>
      <vt:lpstr>Osvietenstvo, náboženstvo a revolúcie</vt:lpstr>
      <vt:lpstr>Veľká francúzska revolúcia</vt:lpstr>
      <vt:lpstr>Veľká francúzska revolúcia</vt:lpstr>
      <vt:lpstr>Veľká francúzska revolúcia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Křesťanství ve světle osvícenství  – racionalistická kritika křesťanství, deismus, zjevené vs. přirozené náboženství</dc:title>
  <dc:creator>Jakub Cigán</dc:creator>
  <cp:lastModifiedBy>Jakub Cigán</cp:lastModifiedBy>
  <cp:revision>50</cp:revision>
  <dcterms:created xsi:type="dcterms:W3CDTF">2018-04-10T21:45:45Z</dcterms:created>
  <dcterms:modified xsi:type="dcterms:W3CDTF">2022-05-08T21:28:04Z</dcterms:modified>
</cp:coreProperties>
</file>