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61" r:id="rId5"/>
    <p:sldId id="260" r:id="rId6"/>
    <p:sldId id="266" r:id="rId7"/>
    <p:sldId id="267" r:id="rId8"/>
    <p:sldId id="277" r:id="rId9"/>
    <p:sldId id="273" r:id="rId10"/>
    <p:sldId id="268" r:id="rId11"/>
    <p:sldId id="269" r:id="rId12"/>
    <p:sldId id="270" r:id="rId13"/>
    <p:sldId id="271" r:id="rId14"/>
    <p:sldId id="278" r:id="rId15"/>
    <p:sldId id="276" r:id="rId16"/>
    <p:sldId id="274" r:id="rId17"/>
    <p:sldId id="263" r:id="rId18"/>
    <p:sldId id="272" r:id="rId19"/>
    <p:sldId id="275" r:id="rId20"/>
    <p:sldId id="264" r:id="rId2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851"/>
    <a:srgbClr val="012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65"/>
    <p:restoredTop sz="86887" autoAdjust="0"/>
  </p:normalViewPr>
  <p:slideViewPr>
    <p:cSldViewPr snapToGrid="0" snapToObjects="1">
      <p:cViewPr varScale="1">
        <p:scale>
          <a:sx n="59" d="100"/>
          <a:sy n="59" d="100"/>
        </p:scale>
        <p:origin x="11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B9D6C-8A48-4FDD-B7B2-AFA414AB6FD4}" type="datetimeFigureOut">
              <a:rPr lang="hu-HU" smtClean="0"/>
              <a:t>2023. 04. 22.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8E157-155B-4318-B368-96146F86478C}" type="slidenum">
              <a:rPr lang="hu-HU" smtClean="0"/>
              <a:t>‹#›</a:t>
            </a:fld>
            <a:endParaRPr lang="hu-HU"/>
          </a:p>
        </p:txBody>
      </p:sp>
    </p:spTree>
    <p:extLst>
      <p:ext uri="{BB962C8B-B14F-4D97-AF65-F5344CB8AC3E}">
        <p14:creationId xmlns:p14="http://schemas.microsoft.com/office/powerpoint/2010/main" val="130616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2</a:t>
            </a:fld>
            <a:endParaRPr lang="hu-HU"/>
          </a:p>
        </p:txBody>
      </p:sp>
    </p:spTree>
    <p:extLst>
      <p:ext uri="{BB962C8B-B14F-4D97-AF65-F5344CB8AC3E}">
        <p14:creationId xmlns:p14="http://schemas.microsoft.com/office/powerpoint/2010/main" val="266565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11</a:t>
            </a:fld>
            <a:endParaRPr lang="hu-HU"/>
          </a:p>
        </p:txBody>
      </p:sp>
    </p:spTree>
    <p:extLst>
      <p:ext uri="{BB962C8B-B14F-4D97-AF65-F5344CB8AC3E}">
        <p14:creationId xmlns:p14="http://schemas.microsoft.com/office/powerpoint/2010/main" val="3083519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12</a:t>
            </a:fld>
            <a:endParaRPr lang="hu-HU"/>
          </a:p>
        </p:txBody>
      </p:sp>
    </p:spTree>
    <p:extLst>
      <p:ext uri="{BB962C8B-B14F-4D97-AF65-F5344CB8AC3E}">
        <p14:creationId xmlns:p14="http://schemas.microsoft.com/office/powerpoint/2010/main" val="127688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13</a:t>
            </a:fld>
            <a:endParaRPr lang="hu-HU"/>
          </a:p>
        </p:txBody>
      </p:sp>
    </p:spTree>
    <p:extLst>
      <p:ext uri="{BB962C8B-B14F-4D97-AF65-F5344CB8AC3E}">
        <p14:creationId xmlns:p14="http://schemas.microsoft.com/office/powerpoint/2010/main" val="3921566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14</a:t>
            </a:fld>
            <a:endParaRPr lang="hu-HU"/>
          </a:p>
        </p:txBody>
      </p:sp>
    </p:spTree>
    <p:extLst>
      <p:ext uri="{BB962C8B-B14F-4D97-AF65-F5344CB8AC3E}">
        <p14:creationId xmlns:p14="http://schemas.microsoft.com/office/powerpoint/2010/main" val="417978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15</a:t>
            </a:fld>
            <a:endParaRPr lang="hu-HU"/>
          </a:p>
        </p:txBody>
      </p:sp>
    </p:spTree>
    <p:extLst>
      <p:ext uri="{BB962C8B-B14F-4D97-AF65-F5344CB8AC3E}">
        <p14:creationId xmlns:p14="http://schemas.microsoft.com/office/powerpoint/2010/main" val="709217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16</a:t>
            </a:fld>
            <a:endParaRPr lang="hu-HU"/>
          </a:p>
        </p:txBody>
      </p:sp>
    </p:spTree>
    <p:extLst>
      <p:ext uri="{BB962C8B-B14F-4D97-AF65-F5344CB8AC3E}">
        <p14:creationId xmlns:p14="http://schemas.microsoft.com/office/powerpoint/2010/main" val="373152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3</a:t>
            </a:fld>
            <a:endParaRPr lang="hu-HU"/>
          </a:p>
        </p:txBody>
      </p:sp>
    </p:spTree>
    <p:extLst>
      <p:ext uri="{BB962C8B-B14F-4D97-AF65-F5344CB8AC3E}">
        <p14:creationId xmlns:p14="http://schemas.microsoft.com/office/powerpoint/2010/main" val="147229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4</a:t>
            </a:fld>
            <a:endParaRPr lang="hu-HU"/>
          </a:p>
        </p:txBody>
      </p:sp>
    </p:spTree>
    <p:extLst>
      <p:ext uri="{BB962C8B-B14F-4D97-AF65-F5344CB8AC3E}">
        <p14:creationId xmlns:p14="http://schemas.microsoft.com/office/powerpoint/2010/main" val="305389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5</a:t>
            </a:fld>
            <a:endParaRPr lang="hu-HU"/>
          </a:p>
        </p:txBody>
      </p:sp>
    </p:spTree>
    <p:extLst>
      <p:ext uri="{BB962C8B-B14F-4D97-AF65-F5344CB8AC3E}">
        <p14:creationId xmlns:p14="http://schemas.microsoft.com/office/powerpoint/2010/main" val="48389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6</a:t>
            </a:fld>
            <a:endParaRPr lang="hu-HU"/>
          </a:p>
        </p:txBody>
      </p:sp>
    </p:spTree>
    <p:extLst>
      <p:ext uri="{BB962C8B-B14F-4D97-AF65-F5344CB8AC3E}">
        <p14:creationId xmlns:p14="http://schemas.microsoft.com/office/powerpoint/2010/main" val="180805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7</a:t>
            </a:fld>
            <a:endParaRPr lang="hu-HU"/>
          </a:p>
        </p:txBody>
      </p:sp>
    </p:spTree>
    <p:extLst>
      <p:ext uri="{BB962C8B-B14F-4D97-AF65-F5344CB8AC3E}">
        <p14:creationId xmlns:p14="http://schemas.microsoft.com/office/powerpoint/2010/main" val="175006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8</a:t>
            </a:fld>
            <a:endParaRPr lang="hu-HU"/>
          </a:p>
        </p:txBody>
      </p:sp>
    </p:spTree>
    <p:extLst>
      <p:ext uri="{BB962C8B-B14F-4D97-AF65-F5344CB8AC3E}">
        <p14:creationId xmlns:p14="http://schemas.microsoft.com/office/powerpoint/2010/main" val="3844631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9</a:t>
            </a:fld>
            <a:endParaRPr lang="hu-HU"/>
          </a:p>
        </p:txBody>
      </p:sp>
    </p:spTree>
    <p:extLst>
      <p:ext uri="{BB962C8B-B14F-4D97-AF65-F5344CB8AC3E}">
        <p14:creationId xmlns:p14="http://schemas.microsoft.com/office/powerpoint/2010/main" val="2981484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42B8E157-155B-4318-B368-96146F86478C}" type="slidenum">
              <a:rPr lang="hu-HU" smtClean="0"/>
              <a:t>10</a:t>
            </a:fld>
            <a:endParaRPr lang="hu-HU"/>
          </a:p>
        </p:txBody>
      </p:sp>
    </p:spTree>
    <p:extLst>
      <p:ext uri="{BB962C8B-B14F-4D97-AF65-F5344CB8AC3E}">
        <p14:creationId xmlns:p14="http://schemas.microsoft.com/office/powerpoint/2010/main" val="163488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B7E45EC-E857-984F-8379-10CA33E70948}"/>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92B867FF-3DD2-3745-B706-AC701B7DF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77AE546B-4E7E-E547-9D80-07E655B0EB05}"/>
              </a:ext>
            </a:extLst>
          </p:cNvPr>
          <p:cNvSpPr>
            <a:spLocks noGrp="1"/>
          </p:cNvSpPr>
          <p:nvPr>
            <p:ph type="dt" sz="half" idx="10"/>
          </p:nvPr>
        </p:nvSpPr>
        <p:spPr/>
        <p:txBody>
          <a:bodyPr/>
          <a:lstStyle/>
          <a:p>
            <a:fld id="{84C98268-C1E1-5C45-A952-D7B95B0AE97A}" type="datetimeFigureOut">
              <a:rPr lang="hu-HU" smtClean="0"/>
              <a:t>2023. 04. 22.</a:t>
            </a:fld>
            <a:endParaRPr lang="hu-HU"/>
          </a:p>
        </p:txBody>
      </p:sp>
      <p:sp>
        <p:nvSpPr>
          <p:cNvPr id="5" name="Élőláb helye 4">
            <a:extLst>
              <a:ext uri="{FF2B5EF4-FFF2-40B4-BE49-F238E27FC236}">
                <a16:creationId xmlns:a16="http://schemas.microsoft.com/office/drawing/2014/main" id="{375290C3-6C58-2E4A-8424-D73D86FA863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A29E28C-056B-A645-B058-2EE956BAB208}"/>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32068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545467-4FEB-AC4B-86DB-3FD3F146FEFD}"/>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D65892B6-EF09-3B46-9ED5-497097EEDB2E}"/>
              </a:ext>
            </a:extLst>
          </p:cNvPr>
          <p:cNvSpPr>
            <a:spLocks noGrp="1"/>
          </p:cNvSpPr>
          <p:nvPr>
            <p:ph type="body" orient="vert" idx="1"/>
          </p:nvPr>
        </p:nvSpPr>
        <p:spPr/>
        <p:txBody>
          <a:bodyPr vert="eaVert"/>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7A5E4A4E-8912-334F-8D89-2FBF158CF1F1}"/>
              </a:ext>
            </a:extLst>
          </p:cNvPr>
          <p:cNvSpPr>
            <a:spLocks noGrp="1"/>
          </p:cNvSpPr>
          <p:nvPr>
            <p:ph type="dt" sz="half" idx="10"/>
          </p:nvPr>
        </p:nvSpPr>
        <p:spPr/>
        <p:txBody>
          <a:bodyPr/>
          <a:lstStyle/>
          <a:p>
            <a:fld id="{84C98268-C1E1-5C45-A952-D7B95B0AE97A}" type="datetimeFigureOut">
              <a:rPr lang="hu-HU" smtClean="0"/>
              <a:t>2023. 04. 22.</a:t>
            </a:fld>
            <a:endParaRPr lang="hu-HU"/>
          </a:p>
        </p:txBody>
      </p:sp>
      <p:sp>
        <p:nvSpPr>
          <p:cNvPr id="5" name="Élőláb helye 4">
            <a:extLst>
              <a:ext uri="{FF2B5EF4-FFF2-40B4-BE49-F238E27FC236}">
                <a16:creationId xmlns:a16="http://schemas.microsoft.com/office/drawing/2014/main" id="{A98BD7A6-876F-734E-B813-5A6BA17FCD8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104CC0E-6CBB-D64C-BF1B-08A795AE2FF5}"/>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52948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E1133CCC-AF07-184C-876D-D74B91AD392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87878B64-CD80-C241-9481-92B2ED863845}"/>
              </a:ext>
            </a:extLst>
          </p:cNvPr>
          <p:cNvSpPr>
            <a:spLocks noGrp="1"/>
          </p:cNvSpPr>
          <p:nvPr>
            <p:ph type="body" orient="vert" idx="1"/>
          </p:nvPr>
        </p:nvSpPr>
        <p:spPr>
          <a:xfrm>
            <a:off x="838200" y="365125"/>
            <a:ext cx="7734300" cy="5811838"/>
          </a:xfrm>
        </p:spPr>
        <p:txBody>
          <a:bodyPr vert="eaVert"/>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51819BC4-C938-874F-97B6-78FEC0934562}"/>
              </a:ext>
            </a:extLst>
          </p:cNvPr>
          <p:cNvSpPr>
            <a:spLocks noGrp="1"/>
          </p:cNvSpPr>
          <p:nvPr>
            <p:ph type="dt" sz="half" idx="10"/>
          </p:nvPr>
        </p:nvSpPr>
        <p:spPr/>
        <p:txBody>
          <a:bodyPr/>
          <a:lstStyle/>
          <a:p>
            <a:fld id="{84C98268-C1E1-5C45-A952-D7B95B0AE97A}" type="datetimeFigureOut">
              <a:rPr lang="hu-HU" smtClean="0"/>
              <a:t>2023. 04. 22.</a:t>
            </a:fld>
            <a:endParaRPr lang="hu-HU"/>
          </a:p>
        </p:txBody>
      </p:sp>
      <p:sp>
        <p:nvSpPr>
          <p:cNvPr id="5" name="Élőláb helye 4">
            <a:extLst>
              <a:ext uri="{FF2B5EF4-FFF2-40B4-BE49-F238E27FC236}">
                <a16:creationId xmlns:a16="http://schemas.microsoft.com/office/drawing/2014/main" id="{DD6C2461-B42C-554E-9291-357E9E2FC41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E423E59-173B-0743-85AA-4E16C640B8DA}"/>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250927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FE9060-7EEE-4A44-8102-3682CBE96BE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04336AF-62CC-C443-B562-71A31CC0F37B}"/>
              </a:ext>
            </a:extLst>
          </p:cNvPr>
          <p:cNvSpPr>
            <a:spLocks noGrp="1"/>
          </p:cNvSpPr>
          <p:nvPr>
            <p:ph idx="1"/>
          </p:nvPr>
        </p:nvSpPr>
        <p:spPr/>
        <p:txBody>
          <a:bodyPr/>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88537EEE-B4E7-5E4E-87BA-CF4C0F2DF745}"/>
              </a:ext>
            </a:extLst>
          </p:cNvPr>
          <p:cNvSpPr>
            <a:spLocks noGrp="1"/>
          </p:cNvSpPr>
          <p:nvPr>
            <p:ph type="dt" sz="half" idx="10"/>
          </p:nvPr>
        </p:nvSpPr>
        <p:spPr/>
        <p:txBody>
          <a:bodyPr/>
          <a:lstStyle/>
          <a:p>
            <a:fld id="{84C98268-C1E1-5C45-A952-D7B95B0AE97A}" type="datetimeFigureOut">
              <a:rPr lang="hu-HU" smtClean="0"/>
              <a:t>2023. 04. 22.</a:t>
            </a:fld>
            <a:endParaRPr lang="hu-HU"/>
          </a:p>
        </p:txBody>
      </p:sp>
      <p:sp>
        <p:nvSpPr>
          <p:cNvPr id="5" name="Élőláb helye 4">
            <a:extLst>
              <a:ext uri="{FF2B5EF4-FFF2-40B4-BE49-F238E27FC236}">
                <a16:creationId xmlns:a16="http://schemas.microsoft.com/office/drawing/2014/main" id="{6023910D-698C-364E-AE93-62930A6D13A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F666EDC-A796-E049-AD2B-7E0CC39FD1AC}"/>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213134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82E0768-69DD-F748-9589-AFBF48F6EC5E}"/>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B509AE6D-5FCA-024A-8930-77A63BB93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C320CDD8-8E72-0D49-8265-1819EBC45004}"/>
              </a:ext>
            </a:extLst>
          </p:cNvPr>
          <p:cNvSpPr>
            <a:spLocks noGrp="1"/>
          </p:cNvSpPr>
          <p:nvPr>
            <p:ph type="dt" sz="half" idx="10"/>
          </p:nvPr>
        </p:nvSpPr>
        <p:spPr/>
        <p:txBody>
          <a:bodyPr/>
          <a:lstStyle/>
          <a:p>
            <a:fld id="{84C98268-C1E1-5C45-A952-D7B95B0AE97A}" type="datetimeFigureOut">
              <a:rPr lang="hu-HU" smtClean="0"/>
              <a:t>2023. 04. 22.</a:t>
            </a:fld>
            <a:endParaRPr lang="hu-HU"/>
          </a:p>
        </p:txBody>
      </p:sp>
      <p:sp>
        <p:nvSpPr>
          <p:cNvPr id="5" name="Élőláb helye 4">
            <a:extLst>
              <a:ext uri="{FF2B5EF4-FFF2-40B4-BE49-F238E27FC236}">
                <a16:creationId xmlns:a16="http://schemas.microsoft.com/office/drawing/2014/main" id="{CEB66E96-9F74-C842-879A-7FAC5A724E9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A509121-0443-5546-8EB3-FC0433F981DE}"/>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207339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8D64E7-9DF5-7849-B50B-F4CFDF41FDC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382EC89-DE48-4B49-8494-8EF55975D52C}"/>
              </a:ext>
            </a:extLst>
          </p:cNvPr>
          <p:cNvSpPr>
            <a:spLocks noGrp="1"/>
          </p:cNvSpPr>
          <p:nvPr>
            <p:ph sz="half" idx="1"/>
          </p:nvPr>
        </p:nvSpPr>
        <p:spPr>
          <a:xfrm>
            <a:off x="838200" y="1825625"/>
            <a:ext cx="5181600" cy="4351338"/>
          </a:xfrm>
        </p:spPr>
        <p:txBody>
          <a:bodyPr/>
          <a:lstStyle/>
          <a:p>
            <a:r>
              <a:rPr lang="hu-HU"/>
              <a:t>Mintaszöveg szerkesztése
Második szint
Harmadik szint
Negyedik szint
Ötödik szint</a:t>
            </a:r>
          </a:p>
        </p:txBody>
      </p:sp>
      <p:sp>
        <p:nvSpPr>
          <p:cNvPr id="4" name="Tartalom helye 3">
            <a:extLst>
              <a:ext uri="{FF2B5EF4-FFF2-40B4-BE49-F238E27FC236}">
                <a16:creationId xmlns:a16="http://schemas.microsoft.com/office/drawing/2014/main" id="{1AAC62C9-535D-674C-BAB1-9FFC0069C891}"/>
              </a:ext>
            </a:extLst>
          </p:cNvPr>
          <p:cNvSpPr>
            <a:spLocks noGrp="1"/>
          </p:cNvSpPr>
          <p:nvPr>
            <p:ph sz="half" idx="2"/>
          </p:nvPr>
        </p:nvSpPr>
        <p:spPr>
          <a:xfrm>
            <a:off x="6172200" y="1825625"/>
            <a:ext cx="5181600" cy="4351338"/>
          </a:xfrm>
        </p:spPr>
        <p:txBody>
          <a:bodyPr/>
          <a:lstStyle/>
          <a:p>
            <a:r>
              <a:rPr lang="hu-HU"/>
              <a:t>Mintaszöveg szerkesztése
Második szint
Harmadik szint
Negyedik szint
Ötödik szint</a:t>
            </a:r>
          </a:p>
        </p:txBody>
      </p:sp>
      <p:sp>
        <p:nvSpPr>
          <p:cNvPr id="5" name="Dátum helye 4">
            <a:extLst>
              <a:ext uri="{FF2B5EF4-FFF2-40B4-BE49-F238E27FC236}">
                <a16:creationId xmlns:a16="http://schemas.microsoft.com/office/drawing/2014/main" id="{B3E2C7C6-B91C-7545-89A2-4D87534A1280}"/>
              </a:ext>
            </a:extLst>
          </p:cNvPr>
          <p:cNvSpPr>
            <a:spLocks noGrp="1"/>
          </p:cNvSpPr>
          <p:nvPr>
            <p:ph type="dt" sz="half" idx="10"/>
          </p:nvPr>
        </p:nvSpPr>
        <p:spPr/>
        <p:txBody>
          <a:bodyPr/>
          <a:lstStyle/>
          <a:p>
            <a:fld id="{84C98268-C1E1-5C45-A952-D7B95B0AE97A}" type="datetimeFigureOut">
              <a:rPr lang="hu-HU" smtClean="0"/>
              <a:t>2023. 04. 22.</a:t>
            </a:fld>
            <a:endParaRPr lang="hu-HU"/>
          </a:p>
        </p:txBody>
      </p:sp>
      <p:sp>
        <p:nvSpPr>
          <p:cNvPr id="6" name="Élőláb helye 5">
            <a:extLst>
              <a:ext uri="{FF2B5EF4-FFF2-40B4-BE49-F238E27FC236}">
                <a16:creationId xmlns:a16="http://schemas.microsoft.com/office/drawing/2014/main" id="{67F536E3-9EC2-7C42-A5A6-DD946AAE1997}"/>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9239D36-2F9D-5E47-A91D-CB4ECF4DFD53}"/>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323675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76E212D-EFC9-E843-AEF9-4697F4354F9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C0F4C0F8-A495-6242-8F9E-34A6AEED99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hu-HU"/>
              <a:t>Mintaszöveg szerkesztése
Második szint
Harmadik szint
Negyedik szint
Ötödik szint</a:t>
            </a:r>
          </a:p>
        </p:txBody>
      </p:sp>
      <p:sp>
        <p:nvSpPr>
          <p:cNvPr id="4" name="Tartalom helye 3">
            <a:extLst>
              <a:ext uri="{FF2B5EF4-FFF2-40B4-BE49-F238E27FC236}">
                <a16:creationId xmlns:a16="http://schemas.microsoft.com/office/drawing/2014/main" id="{212D6E2A-C35D-C240-AAB7-324EE81F6078}"/>
              </a:ext>
            </a:extLst>
          </p:cNvPr>
          <p:cNvSpPr>
            <a:spLocks noGrp="1"/>
          </p:cNvSpPr>
          <p:nvPr>
            <p:ph sz="half" idx="2"/>
          </p:nvPr>
        </p:nvSpPr>
        <p:spPr>
          <a:xfrm>
            <a:off x="839788" y="2505075"/>
            <a:ext cx="5157787" cy="3684588"/>
          </a:xfrm>
        </p:spPr>
        <p:txBody>
          <a:bodyPr/>
          <a:lstStyle/>
          <a:p>
            <a:r>
              <a:rPr lang="hu-HU"/>
              <a:t>Mintaszöveg szerkesztése
Második szint
Harmadik szint
Negyedik szint
Ötödik szint</a:t>
            </a:r>
          </a:p>
        </p:txBody>
      </p:sp>
      <p:sp>
        <p:nvSpPr>
          <p:cNvPr id="5" name="Szöveg helye 4">
            <a:extLst>
              <a:ext uri="{FF2B5EF4-FFF2-40B4-BE49-F238E27FC236}">
                <a16:creationId xmlns:a16="http://schemas.microsoft.com/office/drawing/2014/main" id="{A81330E7-B625-424C-8217-22573F56F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hu-HU"/>
              <a:t>Mintaszöveg szerkesztése
Második szint
Harmadik szint
Negyedik szint
Ötödik szint</a:t>
            </a:r>
          </a:p>
        </p:txBody>
      </p:sp>
      <p:sp>
        <p:nvSpPr>
          <p:cNvPr id="6" name="Tartalom helye 5">
            <a:extLst>
              <a:ext uri="{FF2B5EF4-FFF2-40B4-BE49-F238E27FC236}">
                <a16:creationId xmlns:a16="http://schemas.microsoft.com/office/drawing/2014/main" id="{33F22E5C-A586-AB40-A686-186F5106ADDC}"/>
              </a:ext>
            </a:extLst>
          </p:cNvPr>
          <p:cNvSpPr>
            <a:spLocks noGrp="1"/>
          </p:cNvSpPr>
          <p:nvPr>
            <p:ph sz="quarter" idx="4"/>
          </p:nvPr>
        </p:nvSpPr>
        <p:spPr>
          <a:xfrm>
            <a:off x="6172200" y="2505075"/>
            <a:ext cx="5183188" cy="3684588"/>
          </a:xfrm>
        </p:spPr>
        <p:txBody>
          <a:bodyPr/>
          <a:lstStyle/>
          <a:p>
            <a:r>
              <a:rPr lang="hu-HU"/>
              <a:t>Mintaszöveg szerkesztése
Második szint
Harmadik szint
Negyedik szint
Ötödik szint</a:t>
            </a:r>
          </a:p>
        </p:txBody>
      </p:sp>
      <p:sp>
        <p:nvSpPr>
          <p:cNvPr id="7" name="Dátum helye 6">
            <a:extLst>
              <a:ext uri="{FF2B5EF4-FFF2-40B4-BE49-F238E27FC236}">
                <a16:creationId xmlns:a16="http://schemas.microsoft.com/office/drawing/2014/main" id="{86070531-A794-454B-AC6D-98AB51FBEE05}"/>
              </a:ext>
            </a:extLst>
          </p:cNvPr>
          <p:cNvSpPr>
            <a:spLocks noGrp="1"/>
          </p:cNvSpPr>
          <p:nvPr>
            <p:ph type="dt" sz="half" idx="10"/>
          </p:nvPr>
        </p:nvSpPr>
        <p:spPr/>
        <p:txBody>
          <a:bodyPr/>
          <a:lstStyle/>
          <a:p>
            <a:fld id="{84C98268-C1E1-5C45-A952-D7B95B0AE97A}" type="datetimeFigureOut">
              <a:rPr lang="hu-HU" smtClean="0"/>
              <a:t>2023. 04. 22.</a:t>
            </a:fld>
            <a:endParaRPr lang="hu-HU"/>
          </a:p>
        </p:txBody>
      </p:sp>
      <p:sp>
        <p:nvSpPr>
          <p:cNvPr id="8" name="Élőláb helye 7">
            <a:extLst>
              <a:ext uri="{FF2B5EF4-FFF2-40B4-BE49-F238E27FC236}">
                <a16:creationId xmlns:a16="http://schemas.microsoft.com/office/drawing/2014/main" id="{7F4896FC-7628-F84A-834A-87FC631E6CF4}"/>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F095E2F2-F3BA-7F41-BB1C-6346416B4D7D}"/>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415148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C8C240B-11F8-B34C-8BFB-1FE5AB55330A}"/>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5954971-DEEB-3244-8632-9615BD209881}"/>
              </a:ext>
            </a:extLst>
          </p:cNvPr>
          <p:cNvSpPr>
            <a:spLocks noGrp="1"/>
          </p:cNvSpPr>
          <p:nvPr>
            <p:ph type="dt" sz="half" idx="10"/>
          </p:nvPr>
        </p:nvSpPr>
        <p:spPr/>
        <p:txBody>
          <a:bodyPr/>
          <a:lstStyle/>
          <a:p>
            <a:fld id="{84C98268-C1E1-5C45-A952-D7B95B0AE97A}" type="datetimeFigureOut">
              <a:rPr lang="hu-HU" smtClean="0"/>
              <a:t>2023. 04. 22.</a:t>
            </a:fld>
            <a:endParaRPr lang="hu-HU"/>
          </a:p>
        </p:txBody>
      </p:sp>
      <p:sp>
        <p:nvSpPr>
          <p:cNvPr id="4" name="Élőláb helye 3">
            <a:extLst>
              <a:ext uri="{FF2B5EF4-FFF2-40B4-BE49-F238E27FC236}">
                <a16:creationId xmlns:a16="http://schemas.microsoft.com/office/drawing/2014/main" id="{55F868A1-5A8C-274D-AC44-95414589ABD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F4375EDA-CE8D-2542-9A84-592CB860A40D}"/>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25303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DCA46F65-79E5-6640-BB8A-88AC37447498}"/>
              </a:ext>
            </a:extLst>
          </p:cNvPr>
          <p:cNvSpPr>
            <a:spLocks noGrp="1"/>
          </p:cNvSpPr>
          <p:nvPr>
            <p:ph type="dt" sz="half" idx="10"/>
          </p:nvPr>
        </p:nvSpPr>
        <p:spPr/>
        <p:txBody>
          <a:bodyPr/>
          <a:lstStyle/>
          <a:p>
            <a:fld id="{84C98268-C1E1-5C45-A952-D7B95B0AE97A}" type="datetimeFigureOut">
              <a:rPr lang="hu-HU" smtClean="0"/>
              <a:t>2023. 04. 22.</a:t>
            </a:fld>
            <a:endParaRPr lang="hu-HU"/>
          </a:p>
        </p:txBody>
      </p:sp>
      <p:sp>
        <p:nvSpPr>
          <p:cNvPr id="3" name="Élőláb helye 2">
            <a:extLst>
              <a:ext uri="{FF2B5EF4-FFF2-40B4-BE49-F238E27FC236}">
                <a16:creationId xmlns:a16="http://schemas.microsoft.com/office/drawing/2014/main" id="{576F9CD8-62E8-A344-8837-0E8848ADD36E}"/>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2FE744F3-F316-EC4D-A357-B10CF610AC10}"/>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4117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5121203-76E8-CF48-AFDD-C08BD94A935B}"/>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158C0D2F-119B-5D42-8A65-746B723B3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hu-HU"/>
              <a:t>Mintaszöveg szerkesztése
Második szint
Harmadik szint
Negyedik szint
Ötödik szint</a:t>
            </a:r>
          </a:p>
        </p:txBody>
      </p:sp>
      <p:sp>
        <p:nvSpPr>
          <p:cNvPr id="4" name="Szöveg helye 3">
            <a:extLst>
              <a:ext uri="{FF2B5EF4-FFF2-40B4-BE49-F238E27FC236}">
                <a16:creationId xmlns:a16="http://schemas.microsoft.com/office/drawing/2014/main" id="{CCCF4AF3-AB8F-4F40-A5BC-5938AF9E1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hu-HU"/>
              <a:t>Mintaszöveg szerkesztése
Második szint
Harmadik szint
Negyedik szint
Ötödik szint</a:t>
            </a:r>
          </a:p>
        </p:txBody>
      </p:sp>
      <p:sp>
        <p:nvSpPr>
          <p:cNvPr id="5" name="Dátum helye 4">
            <a:extLst>
              <a:ext uri="{FF2B5EF4-FFF2-40B4-BE49-F238E27FC236}">
                <a16:creationId xmlns:a16="http://schemas.microsoft.com/office/drawing/2014/main" id="{AB2DC796-CB61-4641-A562-F133196FEC97}"/>
              </a:ext>
            </a:extLst>
          </p:cNvPr>
          <p:cNvSpPr>
            <a:spLocks noGrp="1"/>
          </p:cNvSpPr>
          <p:nvPr>
            <p:ph type="dt" sz="half" idx="10"/>
          </p:nvPr>
        </p:nvSpPr>
        <p:spPr/>
        <p:txBody>
          <a:bodyPr/>
          <a:lstStyle/>
          <a:p>
            <a:fld id="{84C98268-C1E1-5C45-A952-D7B95B0AE97A}" type="datetimeFigureOut">
              <a:rPr lang="hu-HU" smtClean="0"/>
              <a:t>2023. 04. 22.</a:t>
            </a:fld>
            <a:endParaRPr lang="hu-HU"/>
          </a:p>
        </p:txBody>
      </p:sp>
      <p:sp>
        <p:nvSpPr>
          <p:cNvPr id="6" name="Élőláb helye 5">
            <a:extLst>
              <a:ext uri="{FF2B5EF4-FFF2-40B4-BE49-F238E27FC236}">
                <a16:creationId xmlns:a16="http://schemas.microsoft.com/office/drawing/2014/main" id="{6E6BC2EB-A5D4-9649-BCCF-DB7FB647224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6E71873-612B-FD46-98D9-5EE27F46FB02}"/>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64083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7C57719-3DA3-F840-BF88-A98938D7E3E1}"/>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D86DB84D-E331-2D4D-B110-8579350ED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C4F07BD4-77ED-A24F-8126-77639250F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hu-HU"/>
              <a:t>Mintaszöveg szerkesztése
Második szint
Harmadik szint
Negyedik szint
Ötödik szint</a:t>
            </a:r>
          </a:p>
        </p:txBody>
      </p:sp>
      <p:sp>
        <p:nvSpPr>
          <p:cNvPr id="5" name="Dátum helye 4">
            <a:extLst>
              <a:ext uri="{FF2B5EF4-FFF2-40B4-BE49-F238E27FC236}">
                <a16:creationId xmlns:a16="http://schemas.microsoft.com/office/drawing/2014/main" id="{D353D5D8-8518-BF43-A85D-494896B74BBB}"/>
              </a:ext>
            </a:extLst>
          </p:cNvPr>
          <p:cNvSpPr>
            <a:spLocks noGrp="1"/>
          </p:cNvSpPr>
          <p:nvPr>
            <p:ph type="dt" sz="half" idx="10"/>
          </p:nvPr>
        </p:nvSpPr>
        <p:spPr/>
        <p:txBody>
          <a:bodyPr/>
          <a:lstStyle/>
          <a:p>
            <a:fld id="{84C98268-C1E1-5C45-A952-D7B95B0AE97A}" type="datetimeFigureOut">
              <a:rPr lang="hu-HU" smtClean="0"/>
              <a:t>2023. 04. 22.</a:t>
            </a:fld>
            <a:endParaRPr lang="hu-HU"/>
          </a:p>
        </p:txBody>
      </p:sp>
      <p:sp>
        <p:nvSpPr>
          <p:cNvPr id="6" name="Élőláb helye 5">
            <a:extLst>
              <a:ext uri="{FF2B5EF4-FFF2-40B4-BE49-F238E27FC236}">
                <a16:creationId xmlns:a16="http://schemas.microsoft.com/office/drawing/2014/main" id="{E1E4CF2F-3330-B147-93CE-BCEE7C9CF9D5}"/>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2F91B097-73EA-454C-9770-E7201C41C9AD}"/>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56913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0BF4A4A6-0F8B-8C48-B454-E43C26D01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55834CF-022D-E94D-8E0A-E917ADE6B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9EF9CCE1-DE1B-C447-A4F1-CA789A4E58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98268-C1E1-5C45-A952-D7B95B0AE97A}" type="datetimeFigureOut">
              <a:rPr lang="hu-HU" smtClean="0"/>
              <a:t>2023. 04. 22.</a:t>
            </a:fld>
            <a:endParaRPr lang="hu-HU"/>
          </a:p>
        </p:txBody>
      </p:sp>
      <p:sp>
        <p:nvSpPr>
          <p:cNvPr id="5" name="Élőláb helye 4">
            <a:extLst>
              <a:ext uri="{FF2B5EF4-FFF2-40B4-BE49-F238E27FC236}">
                <a16:creationId xmlns:a16="http://schemas.microsoft.com/office/drawing/2014/main" id="{57C2F029-7EC5-EF46-8DEA-E7DAC381D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B0E9C6E1-4BD7-454B-90C2-FAB8A2FC1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EAA7F-C62B-F246-A793-9ED832A9CCAD}" type="slidenum">
              <a:rPr lang="hu-HU" smtClean="0"/>
              <a:t>‹#›</a:t>
            </a:fld>
            <a:endParaRPr lang="hu-HU"/>
          </a:p>
        </p:txBody>
      </p:sp>
    </p:spTree>
    <p:extLst>
      <p:ext uri="{BB962C8B-B14F-4D97-AF65-F5344CB8AC3E}">
        <p14:creationId xmlns:p14="http://schemas.microsoft.com/office/powerpoint/2010/main" val="216229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hyperlink" Target="https://laprimeravertebra.com/y-la-muerte-no-tendra-dominio-de-victoria-guerrero-por-camila-albertazz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fMuP9OYwEx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1.bp.blogspot.com/_HreXJGBQBiU/TE6H47PlHaI/AAAAAAAAAM8/taG_c1s3vyY/s1600/EL+GRITO.MUNCH.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973F341A-7720-6F4D-AC26-9CB4FFB8EC87}"/>
              </a:ext>
            </a:extLst>
          </p:cNvPr>
          <p:cNvPicPr>
            <a:picLocks noChangeAspect="1"/>
          </p:cNvPicPr>
          <p:nvPr/>
        </p:nvPicPr>
        <p:blipFill>
          <a:blip r:embed="rId2"/>
          <a:stretch>
            <a:fillRect/>
          </a:stretch>
        </p:blipFill>
        <p:spPr>
          <a:xfrm>
            <a:off x="0" y="-18966"/>
            <a:ext cx="12192000" cy="6858000"/>
          </a:xfrm>
          <a:prstGeom prst="rect">
            <a:avLst/>
          </a:prstGeom>
        </p:spPr>
      </p:pic>
      <p:sp>
        <p:nvSpPr>
          <p:cNvPr id="7" name="Cím 1">
            <a:extLst>
              <a:ext uri="{FF2B5EF4-FFF2-40B4-BE49-F238E27FC236}">
                <a16:creationId xmlns:a16="http://schemas.microsoft.com/office/drawing/2014/main" id="{7526A6D4-531E-7D43-81CA-954398D2809F}"/>
              </a:ext>
            </a:extLst>
          </p:cNvPr>
          <p:cNvSpPr txBox="1">
            <a:spLocks/>
          </p:cNvSpPr>
          <p:nvPr/>
        </p:nvSpPr>
        <p:spPr>
          <a:xfrm>
            <a:off x="723899" y="2317041"/>
            <a:ext cx="7365636" cy="21859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3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Violencia, </a:t>
            </a:r>
            <a:r>
              <a:rPr lang="hu-HU" sz="3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injusticia</a:t>
            </a:r>
            <a:r>
              <a:rPr lang="hu-HU" sz="3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hu-HU" sz="3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social</a:t>
            </a:r>
            <a:r>
              <a:rPr lang="hu-HU" sz="3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y </a:t>
            </a:r>
            <a:r>
              <a:rPr lang="hu-HU" sz="3200" b="1" dirty="0" err="1">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sufrimiento</a:t>
            </a:r>
            <a:r>
              <a:rPr lang="hu-HU" sz="3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personal en los textos de Victoria Guerrero Peirano</a:t>
            </a:r>
            <a:endParaRPr lang="hu-HU"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ím 1">
            <a:extLst>
              <a:ext uri="{FF2B5EF4-FFF2-40B4-BE49-F238E27FC236}">
                <a16:creationId xmlns:a16="http://schemas.microsoft.com/office/drawing/2014/main" id="{B46220C8-18AF-4FD2-A0E3-B402C4421CA8}"/>
              </a:ext>
            </a:extLst>
          </p:cNvPr>
          <p:cNvSpPr txBox="1">
            <a:spLocks/>
          </p:cNvSpPr>
          <p:nvPr/>
        </p:nvSpPr>
        <p:spPr>
          <a:xfrm>
            <a:off x="723899" y="4383759"/>
            <a:ext cx="7365636" cy="10791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Gabriella Menczel</a:t>
            </a:r>
          </a:p>
          <a:p>
            <a:pPr>
              <a:lnSpc>
                <a:spcPct val="110000"/>
              </a:lnSpc>
            </a:pPr>
            <a:r>
              <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Universidad Eötvös Loránd</a:t>
            </a:r>
          </a:p>
          <a:p>
            <a:pPr>
              <a:lnSpc>
                <a:spcPct val="110000"/>
              </a:lnSpc>
            </a:pPr>
            <a:r>
              <a:rPr lang="hu-HU" sz="1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menczel.gabriella@btk.elte.hu</a:t>
            </a:r>
          </a:p>
        </p:txBody>
      </p:sp>
      <p:sp>
        <p:nvSpPr>
          <p:cNvPr id="6" name="Cím 1">
            <a:extLst>
              <a:ext uri="{FF2B5EF4-FFF2-40B4-BE49-F238E27FC236}">
                <a16:creationId xmlns:a16="http://schemas.microsoft.com/office/drawing/2014/main" id="{881288BA-6D9D-4519-B627-D3320E1CCA2E}"/>
              </a:ext>
            </a:extLst>
          </p:cNvPr>
          <p:cNvSpPr txBox="1">
            <a:spLocks/>
          </p:cNvSpPr>
          <p:nvPr/>
        </p:nvSpPr>
        <p:spPr>
          <a:xfrm>
            <a:off x="723899" y="5566277"/>
            <a:ext cx="7365636" cy="5972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16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endParaRPr lang="hu-HU" sz="16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100000"/>
              </a:lnSpc>
              <a:defRPr/>
            </a:pPr>
            <a:r>
              <a:rPr lang="hu-H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endParaRPr lang="hu-HU"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defRPr/>
            </a:pPr>
            <a:r>
              <a:rPr lang="hu-HU"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Universidad Masaryk, Brno, 27 de abril </a:t>
            </a:r>
            <a:r>
              <a:rPr lang="hu-HU" sz="1600">
                <a:solidFill>
                  <a:schemeClr val="bg1"/>
                </a:solidFill>
                <a:latin typeface="Open Sans" panose="020B0606030504020204" pitchFamily="34" charset="0"/>
                <a:ea typeface="Open Sans" panose="020B0606030504020204" pitchFamily="34" charset="0"/>
                <a:cs typeface="Open Sans" panose="020B0606030504020204" pitchFamily="34" charset="0"/>
              </a:rPr>
              <a:t>de 2023</a:t>
            </a:r>
            <a:endParaRPr lang="hu-HU"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2218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2246769"/>
          </a:xfrm>
          <a:prstGeom prst="rect">
            <a:avLst/>
          </a:prstGeom>
          <a:noFill/>
        </p:spPr>
        <p:txBody>
          <a:bodyPr wrap="square" rtlCol="0">
            <a:spAutoFit/>
          </a:bodyPr>
          <a:lstStyle/>
          <a:p>
            <a:r>
              <a:rPr lang="hu-HU" sz="2000" dirty="0"/>
              <a:t>           Victoria Guerrero: </a:t>
            </a:r>
            <a:r>
              <a:rPr lang="hu-HU" sz="2000" b="0" i="0" u="none" strike="noStrike" baseline="0" dirty="0">
                <a:latin typeface="AGaramondPro-Regular"/>
              </a:rPr>
              <a:t>7 a</a:t>
            </a:r>
            <a:r>
              <a:rPr lang="es-ES_tradnl" sz="2000" dirty="0"/>
              <a:t>ñ</a:t>
            </a:r>
            <a:r>
              <a:rPr lang="hu-HU" sz="2000" b="0" i="0" u="none" strike="noStrike" baseline="0" dirty="0">
                <a:latin typeface="AGaramondPro-Regular"/>
              </a:rPr>
              <a:t>os de </a:t>
            </a:r>
            <a:r>
              <a:rPr lang="hu-HU" sz="2000" b="0" i="0" u="none" strike="noStrike" baseline="0" dirty="0" err="1">
                <a:latin typeface="AGaramondPro-Regular"/>
              </a:rPr>
              <a:t>silencio</a:t>
            </a:r>
            <a:r>
              <a:rPr lang="hu-HU" sz="2000" dirty="0">
                <a:latin typeface="AGaramondPro-Regular"/>
              </a:rPr>
              <a:t> </a:t>
            </a:r>
            <a:r>
              <a:rPr lang="hu-HU" sz="2000" b="0" i="0" u="none" strike="noStrike" baseline="0" dirty="0">
                <a:latin typeface="MinionPro-Regular"/>
              </a:rPr>
              <a:t>1985-1991 (</a:t>
            </a:r>
            <a:r>
              <a:rPr lang="hu-HU" sz="2000" b="0" i="1" u="none" strike="noStrike" baseline="0" dirty="0">
                <a:latin typeface="MinionPro-Regular"/>
              </a:rPr>
              <a:t>Ya nadie incendia el mundo</a:t>
            </a:r>
            <a:r>
              <a:rPr lang="hu-HU" sz="2000" b="0" i="0" u="none" strike="noStrike" baseline="0" dirty="0">
                <a:latin typeface="MinionPro-Regular"/>
              </a:rPr>
              <a:t>, 2005)</a:t>
            </a:r>
            <a:br>
              <a:rPr lang="hu-HU" sz="2000" b="0" i="0" u="none" strike="noStrike" baseline="0" dirty="0">
                <a:latin typeface="MinionPro-Regular"/>
              </a:rPr>
            </a:br>
            <a:r>
              <a:rPr lang="hu-HU" sz="6000" dirty="0">
                <a:solidFill>
                  <a:schemeClr val="bg1"/>
                </a:solidFill>
              </a:rPr>
              <a:t>(</a:t>
            </a:r>
            <a:r>
              <a:rPr lang="hu-HU" sz="6000" i="1" dirty="0">
                <a:solidFill>
                  <a:schemeClr val="bg1"/>
                </a:solidFill>
              </a:rPr>
              <a:t>Ya nadie incendia el mundo</a:t>
            </a:r>
            <a:r>
              <a:rPr lang="hu-HU" sz="6000" dirty="0">
                <a:solidFill>
                  <a:schemeClr val="bg1"/>
                </a:solidFill>
              </a:rPr>
              <a:t>, 2005)</a:t>
            </a:r>
            <a:r>
              <a:rPr lang="hu-HU" sz="2800" i="1" dirty="0">
                <a:solidFill>
                  <a:schemeClr val="bg1"/>
                </a:solidFill>
              </a:rPr>
              <a:t>r</a:t>
            </a:r>
            <a:r>
              <a:rPr lang="hu-HU" sz="2800" dirty="0">
                <a:solidFill>
                  <a:schemeClr val="bg1"/>
                </a:solidFill>
              </a:rPr>
              <a:t>, 2002)</a:t>
            </a:r>
            <a:endParaRPr lang="hu-HU" sz="28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a:cxnSpLocks/>
          </p:cNvCxnSpPr>
          <p:nvPr/>
        </p:nvCxnSpPr>
        <p:spPr>
          <a:xfrm>
            <a:off x="838200" y="934278"/>
            <a:ext cx="11128513"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174773"/>
            <a:ext cx="10293626" cy="5109091"/>
          </a:xfrm>
          <a:prstGeom prst="rect">
            <a:avLst/>
          </a:prstGeom>
          <a:noFill/>
        </p:spPr>
        <p:txBody>
          <a:bodyPr wrap="square" rtlCol="0">
            <a:spAutoFit/>
          </a:bodyPr>
          <a:lstStyle/>
          <a:p>
            <a:pPr marL="0" indent="0" algn="ctr">
              <a:lnSpc>
                <a:spcPct val="100000"/>
              </a:lnSpc>
              <a:spcBef>
                <a:spcPts val="0"/>
              </a:spcBef>
              <a:buNone/>
            </a:pPr>
            <a:r>
              <a:rPr lang="es-ES" sz="1400" b="0" i="0" u="none" strike="noStrike" baseline="0" dirty="0">
                <a:solidFill>
                  <a:srgbClr val="C00000"/>
                </a:solidFill>
                <a:latin typeface="AGaramondPro-Regular"/>
              </a:rPr>
              <a:t>las imágenes de los cadáveres descompuestos</a:t>
            </a:r>
          </a:p>
          <a:p>
            <a:pPr marL="0" indent="0" algn="ctr">
              <a:lnSpc>
                <a:spcPct val="100000"/>
              </a:lnSpc>
              <a:spcBef>
                <a:spcPts val="0"/>
              </a:spcBef>
              <a:buNone/>
            </a:pPr>
            <a:r>
              <a:rPr lang="es-ES" sz="1400" b="0" i="0" u="none" strike="noStrike" baseline="0" dirty="0">
                <a:solidFill>
                  <a:srgbClr val="C00000"/>
                </a:solidFill>
                <a:latin typeface="AGaramondPro-Regular"/>
              </a:rPr>
              <a:t>pasan gélidas ante nuestras narices</a:t>
            </a:r>
          </a:p>
          <a:p>
            <a:pPr marL="0" indent="0" algn="ctr">
              <a:lnSpc>
                <a:spcPct val="100000"/>
              </a:lnSpc>
              <a:spcBef>
                <a:spcPts val="0"/>
              </a:spcBef>
              <a:buNone/>
            </a:pPr>
            <a:r>
              <a:rPr lang="hu-HU" sz="1400" b="0" i="0" u="none" strike="noStrike" baseline="0" dirty="0">
                <a:solidFill>
                  <a:srgbClr val="C00000"/>
                </a:solidFill>
                <a:latin typeface="AGaramondPro-Regular"/>
              </a:rPr>
              <a:t>como </a:t>
            </a:r>
            <a:r>
              <a:rPr lang="hu-HU" sz="1400" b="0" i="0" u="none" strike="noStrike" baseline="0" dirty="0" err="1">
                <a:solidFill>
                  <a:srgbClr val="C00000"/>
                </a:solidFill>
                <a:latin typeface="AGaramondPro-Regular"/>
              </a:rPr>
              <a:t>carne</a:t>
            </a:r>
            <a:r>
              <a:rPr lang="hu-HU" sz="1400" b="0" i="0" u="none" strike="noStrike" baseline="0" dirty="0">
                <a:solidFill>
                  <a:srgbClr val="C00000"/>
                </a:solidFill>
                <a:latin typeface="AGaramondPro-Regular"/>
              </a:rPr>
              <a:t> </a:t>
            </a:r>
            <a:r>
              <a:rPr lang="hu-HU" sz="1400" b="0" i="0" u="none" strike="noStrike" baseline="0" dirty="0" err="1">
                <a:solidFill>
                  <a:srgbClr val="C00000"/>
                </a:solidFill>
                <a:latin typeface="AGaramondPro-Regular"/>
              </a:rPr>
              <a:t>muerta</a:t>
            </a:r>
            <a:endParaRPr lang="hu-HU" sz="1400" b="0" i="0" u="none" strike="noStrike" baseline="0" dirty="0">
              <a:solidFill>
                <a:srgbClr val="C00000"/>
              </a:solidFill>
              <a:latin typeface="AGaramondPro-Regular"/>
            </a:endParaRPr>
          </a:p>
          <a:p>
            <a:pPr marL="0" indent="0" algn="ctr">
              <a:lnSpc>
                <a:spcPct val="100000"/>
              </a:lnSpc>
              <a:spcBef>
                <a:spcPts val="0"/>
              </a:spcBef>
              <a:buNone/>
            </a:pPr>
            <a:r>
              <a:rPr lang="hu-HU" sz="1400" b="0" i="0" u="none" strike="noStrike" baseline="0" dirty="0">
                <a:solidFill>
                  <a:srgbClr val="C00000"/>
                </a:solidFill>
                <a:latin typeface="AGaramondPro-Regular"/>
              </a:rPr>
              <a:t>                 —desde el nacimiento</a:t>
            </a:r>
          </a:p>
          <a:p>
            <a:pPr marL="0" indent="0" algn="ctr">
              <a:lnSpc>
                <a:spcPct val="100000"/>
              </a:lnSpc>
              <a:spcBef>
                <a:spcPts val="0"/>
              </a:spcBef>
              <a:buNone/>
            </a:pPr>
            <a:endParaRPr lang="hu-HU" sz="1400" b="0" i="0" u="none" strike="noStrike" baseline="0" dirty="0">
              <a:latin typeface="AGaramondPro-Regular"/>
            </a:endParaRPr>
          </a:p>
          <a:p>
            <a:pPr marL="0" indent="0" algn="ctr">
              <a:lnSpc>
                <a:spcPct val="100000"/>
              </a:lnSpc>
              <a:spcBef>
                <a:spcPts val="0"/>
              </a:spcBef>
              <a:buNone/>
            </a:pPr>
            <a:r>
              <a:rPr lang="es-ES" sz="1400" b="0" i="0" u="none" strike="noStrike" baseline="0" dirty="0">
                <a:latin typeface="AGaramondPro-Regular"/>
              </a:rPr>
              <a:t>las imágenes de los cadáveres</a:t>
            </a:r>
          </a:p>
          <a:p>
            <a:pPr marL="0" indent="0" algn="ctr">
              <a:lnSpc>
                <a:spcPct val="100000"/>
              </a:lnSpc>
              <a:spcBef>
                <a:spcPts val="0"/>
              </a:spcBef>
              <a:buNone/>
            </a:pPr>
            <a:r>
              <a:rPr lang="hu-HU" sz="1400" b="0" i="0" u="none" strike="noStrike" baseline="0" dirty="0">
                <a:latin typeface="AGaramondPro-Regular"/>
              </a:rPr>
              <a:t>des/</a:t>
            </a:r>
            <a:r>
              <a:rPr lang="hu-HU" sz="1400" b="0" i="0" u="none" strike="noStrike" baseline="0" dirty="0" err="1">
                <a:latin typeface="AGaramondPro-Regular"/>
              </a:rPr>
              <a:t>compuestos</a:t>
            </a:r>
            <a:endParaRPr lang="hu-HU" sz="1400" b="0" i="0" u="none" strike="noStrike" baseline="0" dirty="0">
              <a:latin typeface="AGaramondPro-Regular"/>
            </a:endParaRPr>
          </a:p>
          <a:p>
            <a:pPr marL="0" indent="0" algn="ctr">
              <a:lnSpc>
                <a:spcPct val="100000"/>
              </a:lnSpc>
              <a:spcBef>
                <a:spcPts val="0"/>
              </a:spcBef>
              <a:buNone/>
            </a:pPr>
            <a:r>
              <a:rPr lang="es-ES" sz="1400" b="0" i="0" u="none" strike="noStrike" baseline="0" dirty="0">
                <a:latin typeface="AGaramondPro-Regular"/>
              </a:rPr>
              <a:t>pasan flotando gélidas ante nuestras narices</a:t>
            </a:r>
          </a:p>
          <a:p>
            <a:pPr marL="0" indent="0" algn="ctr">
              <a:lnSpc>
                <a:spcPct val="100000"/>
              </a:lnSpc>
              <a:spcBef>
                <a:spcPts val="0"/>
              </a:spcBef>
              <a:buNone/>
            </a:pPr>
            <a:r>
              <a:rPr lang="hu-HU" sz="1400" dirty="0">
                <a:latin typeface="AGaramondPro-Regular"/>
              </a:rPr>
              <a:t>¿</a:t>
            </a:r>
            <a:r>
              <a:rPr lang="hu-HU" sz="1400" b="0" i="0" u="none" strike="noStrike" baseline="0" dirty="0">
                <a:latin typeface="AGaramondPro-Regular"/>
              </a:rPr>
              <a:t>como </a:t>
            </a:r>
            <a:r>
              <a:rPr lang="hu-HU" sz="1400" b="0" i="0" u="none" strike="noStrike" baseline="0" dirty="0" err="1">
                <a:latin typeface="AGaramondPro-Regular"/>
              </a:rPr>
              <a:t>carne</a:t>
            </a:r>
            <a:r>
              <a:rPr lang="hu-HU" sz="1400" b="0" i="0" u="none" strike="noStrike" baseline="0" dirty="0">
                <a:latin typeface="AGaramondPro-Regular"/>
              </a:rPr>
              <a:t> </a:t>
            </a:r>
            <a:r>
              <a:rPr lang="hu-HU" sz="1400" b="0" i="0" u="none" strike="noStrike" baseline="0" dirty="0" err="1">
                <a:latin typeface="AGaramondPro-Regular"/>
              </a:rPr>
              <a:t>muerta</a:t>
            </a:r>
            <a:endParaRPr lang="hu-HU" sz="1400" b="0" i="0" u="none" strike="noStrike" baseline="0" dirty="0">
              <a:latin typeface="AGaramondPro-Regular"/>
            </a:endParaRPr>
          </a:p>
          <a:p>
            <a:pPr marL="0" indent="0" algn="ctr">
              <a:lnSpc>
                <a:spcPct val="100000"/>
              </a:lnSpc>
              <a:spcBef>
                <a:spcPts val="0"/>
              </a:spcBef>
              <a:buNone/>
            </a:pPr>
            <a:r>
              <a:rPr lang="hu-HU" sz="1400" b="0" i="0" u="none" strike="noStrike" baseline="0" dirty="0">
                <a:latin typeface="AGaramondPro-Regular"/>
              </a:rPr>
              <a:t>desde el nacimiento?</a:t>
            </a:r>
          </a:p>
          <a:p>
            <a:pPr marL="0" indent="0" algn="ctr">
              <a:lnSpc>
                <a:spcPct val="100000"/>
              </a:lnSpc>
              <a:spcBef>
                <a:spcPts val="0"/>
              </a:spcBef>
              <a:buNone/>
            </a:pPr>
            <a:endParaRPr lang="hu-HU" sz="1400" b="0" i="0" u="none" strike="noStrike" baseline="0" dirty="0">
              <a:latin typeface="AGaramondPro-Regular"/>
            </a:endParaRPr>
          </a:p>
          <a:p>
            <a:pPr marL="0" indent="0" algn="ctr">
              <a:lnSpc>
                <a:spcPct val="100000"/>
              </a:lnSpc>
              <a:spcBef>
                <a:spcPts val="0"/>
              </a:spcBef>
              <a:buNone/>
            </a:pPr>
            <a:r>
              <a:rPr lang="hu-HU" sz="1400" b="0" i="0" u="none" strike="noStrike" baseline="0" dirty="0">
                <a:latin typeface="AGaramondPro-Regular"/>
              </a:rPr>
              <a:t>las imágenes</a:t>
            </a:r>
          </a:p>
          <a:p>
            <a:pPr marL="0" indent="0" algn="ctr">
              <a:lnSpc>
                <a:spcPct val="100000"/>
              </a:lnSpc>
              <a:spcBef>
                <a:spcPts val="0"/>
              </a:spcBef>
              <a:buNone/>
            </a:pPr>
            <a:r>
              <a:rPr lang="hu-HU" sz="1400" b="0" i="0" u="none" strike="noStrike" baseline="0" dirty="0">
                <a:latin typeface="AGaramondPro-Regular"/>
              </a:rPr>
              <a:t>de los </a:t>
            </a:r>
            <a:r>
              <a:rPr lang="hu-HU" sz="1400" b="0" i="0" u="none" strike="noStrike" baseline="0" dirty="0" err="1">
                <a:latin typeface="AGaramondPro-Regular"/>
              </a:rPr>
              <a:t>cadáveres</a:t>
            </a:r>
            <a:r>
              <a:rPr lang="hu-HU" sz="1400" b="0" i="0" u="none" strike="noStrike" baseline="0" dirty="0">
                <a:latin typeface="AGaramondPro-Regular"/>
              </a:rPr>
              <a:t> </a:t>
            </a:r>
            <a:r>
              <a:rPr lang="hu-HU" sz="1400" b="0" i="0" u="none" strike="noStrike" baseline="0" dirty="0" err="1">
                <a:latin typeface="AGaramondPro-Regular"/>
              </a:rPr>
              <a:t>descompuestos</a:t>
            </a:r>
            <a:endParaRPr lang="hu-HU" sz="1400" b="0" i="0" u="none" strike="noStrike" baseline="0" dirty="0">
              <a:latin typeface="AGaramondPro-Regular"/>
            </a:endParaRPr>
          </a:p>
          <a:p>
            <a:pPr marL="0" indent="0" algn="ctr">
              <a:lnSpc>
                <a:spcPct val="100000"/>
              </a:lnSpc>
              <a:spcBef>
                <a:spcPts val="0"/>
              </a:spcBef>
              <a:buNone/>
            </a:pPr>
            <a:r>
              <a:rPr lang="hu-HU" sz="1400" b="0" i="0" u="none" strike="noStrike" baseline="0" dirty="0">
                <a:latin typeface="AGaramondPro-Regular"/>
              </a:rPr>
              <a:t>pasan</a:t>
            </a:r>
          </a:p>
          <a:p>
            <a:pPr marL="0" indent="0" algn="ctr">
              <a:lnSpc>
                <a:spcPct val="100000"/>
              </a:lnSpc>
              <a:spcBef>
                <a:spcPts val="0"/>
              </a:spcBef>
              <a:buNone/>
            </a:pPr>
            <a:r>
              <a:rPr lang="hu-HU" sz="1400" b="0" i="0" u="none" strike="noStrike" baseline="0" dirty="0" err="1">
                <a:latin typeface="AGaramondPro-Regular"/>
              </a:rPr>
              <a:t>flotando</a:t>
            </a:r>
            <a:endParaRPr lang="hu-HU" sz="1400" b="0" i="0" u="none" strike="noStrike" baseline="0" dirty="0">
              <a:latin typeface="AGaramondPro-Regular"/>
            </a:endParaRPr>
          </a:p>
          <a:p>
            <a:pPr marL="0" indent="0" algn="ctr">
              <a:lnSpc>
                <a:spcPct val="100000"/>
              </a:lnSpc>
              <a:spcBef>
                <a:spcPts val="0"/>
              </a:spcBef>
              <a:buNone/>
            </a:pPr>
            <a:r>
              <a:rPr lang="hu-HU" sz="1400" b="0" i="0" u="none" strike="noStrike" baseline="0" dirty="0">
                <a:latin typeface="AGaramondPro-Regular"/>
              </a:rPr>
              <a:t>ante nuestras </a:t>
            </a:r>
            <a:r>
              <a:rPr lang="hu-HU" sz="1400" b="0" i="0" u="none" strike="noStrike" baseline="0" dirty="0" err="1">
                <a:latin typeface="AGaramondPro-Regular"/>
              </a:rPr>
              <a:t>narices</a:t>
            </a:r>
            <a:r>
              <a:rPr lang="hu-HU" sz="1400" b="0" i="0" u="none" strike="noStrike" baseline="0" dirty="0">
                <a:latin typeface="AGaramondPro-Regular"/>
              </a:rPr>
              <a:t> g-é-l-i-d-a-s</a:t>
            </a:r>
          </a:p>
          <a:p>
            <a:pPr marL="0" indent="0" algn="ctr">
              <a:lnSpc>
                <a:spcPct val="100000"/>
              </a:lnSpc>
              <a:spcBef>
                <a:spcPts val="0"/>
              </a:spcBef>
              <a:buNone/>
            </a:pPr>
            <a:r>
              <a:rPr lang="es-ES" sz="1400" b="0" i="0" u="none" strike="noStrike" baseline="0" dirty="0">
                <a:latin typeface="AGaramondPro-Regular"/>
              </a:rPr>
              <a:t>como carne muerta desde el nacimiento</a:t>
            </a:r>
          </a:p>
          <a:p>
            <a:pPr marL="0" indent="0" algn="ctr">
              <a:lnSpc>
                <a:spcPct val="100000"/>
              </a:lnSpc>
              <a:spcBef>
                <a:spcPts val="0"/>
              </a:spcBef>
              <a:buNone/>
            </a:pPr>
            <a:endParaRPr lang="hu-HU" sz="1400" b="0" i="0" u="none" strike="noStrike" baseline="0" dirty="0">
              <a:latin typeface="AGaramondPro-Regular"/>
            </a:endParaRPr>
          </a:p>
          <a:p>
            <a:pPr marL="0" indent="0" algn="ctr">
              <a:lnSpc>
                <a:spcPct val="100000"/>
              </a:lnSpc>
              <a:spcBef>
                <a:spcPts val="0"/>
              </a:spcBef>
              <a:buNone/>
            </a:pPr>
            <a:r>
              <a:rPr lang="hu-HU" sz="1400" b="0" i="0" u="none" strike="noStrike" baseline="0" dirty="0">
                <a:latin typeface="AGaramondPro-Regular"/>
              </a:rPr>
              <a:t>las imágenes </a:t>
            </a:r>
            <a:r>
              <a:rPr lang="hu-HU" sz="1400" b="0" i="0" u="none" strike="noStrike" baseline="0" dirty="0" err="1">
                <a:latin typeface="AGaramondPro-Regular"/>
              </a:rPr>
              <a:t>gélidas</a:t>
            </a:r>
            <a:endParaRPr lang="hu-HU" sz="1400" b="0" i="0" u="none" strike="noStrike" baseline="0" dirty="0">
              <a:latin typeface="AGaramondPro-Regular"/>
            </a:endParaRPr>
          </a:p>
          <a:p>
            <a:pPr marL="0" indent="0" algn="ctr">
              <a:lnSpc>
                <a:spcPct val="100000"/>
              </a:lnSpc>
              <a:spcBef>
                <a:spcPts val="0"/>
              </a:spcBef>
              <a:buNone/>
            </a:pPr>
            <a:r>
              <a:rPr lang="hu-HU" sz="1400" b="0" i="1" u="none" strike="noStrike" baseline="0" dirty="0">
                <a:latin typeface="AGaramondPro-Italic"/>
              </a:rPr>
              <a:t>de los </a:t>
            </a:r>
            <a:r>
              <a:rPr lang="hu-HU" sz="1400" b="0" i="1" u="none" strike="noStrike" baseline="0" dirty="0" err="1">
                <a:latin typeface="AGaramondPro-Italic"/>
              </a:rPr>
              <a:t>cadáveres</a:t>
            </a:r>
            <a:r>
              <a:rPr lang="hu-HU" sz="1400" b="0" i="1" u="none" strike="noStrike" baseline="0" dirty="0">
                <a:latin typeface="AGaramondPro-Italic"/>
              </a:rPr>
              <a:t> </a:t>
            </a:r>
            <a:r>
              <a:rPr lang="hu-HU" sz="1400" b="0" i="1" u="none" strike="noStrike" baseline="0" dirty="0" err="1">
                <a:latin typeface="AGaramondPro-Italic"/>
              </a:rPr>
              <a:t>descompuestos</a:t>
            </a:r>
            <a:endParaRPr lang="hu-HU" sz="1400" b="0" i="1" u="none" strike="noStrike" baseline="0" dirty="0">
              <a:latin typeface="AGaramondPro-Italic"/>
            </a:endParaRPr>
          </a:p>
          <a:p>
            <a:pPr marL="0" indent="0" algn="ctr">
              <a:lnSpc>
                <a:spcPct val="100000"/>
              </a:lnSpc>
              <a:spcBef>
                <a:spcPts val="0"/>
              </a:spcBef>
              <a:buNone/>
            </a:pPr>
            <a:r>
              <a:rPr lang="es-ES" sz="1400" b="0" i="0" u="none" strike="noStrike" baseline="0" dirty="0">
                <a:latin typeface="AGaramondPro-Regular"/>
              </a:rPr>
              <a:t>pasan flotando ante nuestras narices</a:t>
            </a:r>
          </a:p>
          <a:p>
            <a:pPr marL="0" indent="0" algn="ctr">
              <a:lnSpc>
                <a:spcPct val="100000"/>
              </a:lnSpc>
              <a:spcBef>
                <a:spcPts val="0"/>
              </a:spcBef>
              <a:buNone/>
            </a:pPr>
            <a:r>
              <a:rPr lang="es-ES" sz="1400" b="0" i="0" u="none" strike="noStrike" baseline="0" dirty="0">
                <a:latin typeface="AGaramondPro-Regular"/>
              </a:rPr>
              <a:t>como carne muerta </a:t>
            </a:r>
            <a:r>
              <a:rPr lang="hu-HU" sz="1400" b="0" i="0" u="none" strike="noStrike" baseline="0" dirty="0">
                <a:latin typeface="AGaramondPro-Regular"/>
              </a:rPr>
              <a:t>             </a:t>
            </a:r>
            <a:r>
              <a:rPr lang="es-ES" sz="1400" b="0" i="0" u="none" strike="noStrike" baseline="0" dirty="0">
                <a:latin typeface="AGaramondPro-Regular"/>
              </a:rPr>
              <a:t>desde el nacimiento</a:t>
            </a:r>
            <a:r>
              <a:rPr lang="hu-HU" sz="1400" b="0" i="0" u="none" strike="noStrike" baseline="0" dirty="0">
                <a:latin typeface="AGaramondPro-Regular"/>
              </a:rPr>
              <a:t> </a:t>
            </a:r>
            <a:endParaRPr lang="hu-HU" sz="1400" dirty="0"/>
          </a:p>
          <a:p>
            <a:endParaRPr lang="hu-HU"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0" y="6019681"/>
            <a:ext cx="12192000" cy="850900"/>
          </a:xfrm>
          <a:prstGeom prst="rect">
            <a:avLst/>
          </a:prstGeom>
        </p:spPr>
      </p:pic>
      <p:sp>
        <p:nvSpPr>
          <p:cNvPr id="14" name="Cím 1">
            <a:extLst>
              <a:ext uri="{FF2B5EF4-FFF2-40B4-BE49-F238E27FC236}">
                <a16:creationId xmlns:a16="http://schemas.microsoft.com/office/drawing/2014/main" id="{9B97F4D8-A388-1B43-A128-60628A2FF4AA}"/>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hu-H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spTree>
    <p:extLst>
      <p:ext uri="{BB962C8B-B14F-4D97-AF65-F5344CB8AC3E}">
        <p14:creationId xmlns:p14="http://schemas.microsoft.com/office/powerpoint/2010/main" val="80340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646331"/>
          </a:xfrm>
          <a:prstGeom prst="rect">
            <a:avLst/>
          </a:prstGeom>
          <a:noFill/>
        </p:spPr>
        <p:txBody>
          <a:bodyPr wrap="square" rtlCol="0">
            <a:spAutoFit/>
          </a:bodyPr>
          <a:lstStyle/>
          <a:p>
            <a:r>
              <a:rPr lang="hu-HU" sz="3600" i="1" strike="sngStrike" dirty="0">
                <a:solidFill>
                  <a:srgbClr val="012851"/>
                </a:solidFill>
                <a:latin typeface="Open Sans" panose="020B0606030504020204" pitchFamily="34" charset="0"/>
                <a:ea typeface="Open Sans" panose="020B0606030504020204" pitchFamily="34" charset="0"/>
                <a:cs typeface="Open Sans" panose="020B0606030504020204" pitchFamily="34" charset="0"/>
              </a:rPr>
              <a:t>Y la muerte no tendrá dominio </a:t>
            </a:r>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(2019)</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4" name="Cím 1">
            <a:extLst>
              <a:ext uri="{FF2B5EF4-FFF2-40B4-BE49-F238E27FC236}">
                <a16:creationId xmlns:a16="http://schemas.microsoft.com/office/drawing/2014/main" id="{12DDA163-AA39-CA4A-B363-AAA52541F5E5}"/>
              </a:ext>
            </a:extLst>
          </p:cNvPr>
          <p:cNvSpPr txBox="1">
            <a:spLocks/>
          </p:cNvSpPr>
          <p:nvPr/>
        </p:nvSpPr>
        <p:spPr>
          <a:xfrm>
            <a:off x="3171145" y="6265474"/>
            <a:ext cx="7365636" cy="334154"/>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3700" spc="100" dirty="0">
                <a:solidFill>
                  <a:schemeClr val="bg1"/>
                </a:solidFill>
              </a:rPr>
              <a:t>RENDEZVÉN, DÁTUM</a:t>
            </a:r>
          </a:p>
        </p:txBody>
      </p:sp>
      <p:pic>
        <p:nvPicPr>
          <p:cNvPr id="11" name="Tartalom helye 8">
            <a:extLst>
              <a:ext uri="{FF2B5EF4-FFF2-40B4-BE49-F238E27FC236}">
                <a16:creationId xmlns:a16="http://schemas.microsoft.com/office/drawing/2014/main" id="{8F726323-A1E5-E447-B9D3-AAFFD3E1955A}"/>
              </a:ext>
            </a:extLst>
          </p:cNvPr>
          <p:cNvPicPr>
            <a:picLocks noChangeAspect="1"/>
          </p:cNvPicPr>
          <p:nvPr/>
        </p:nvPicPr>
        <p:blipFill>
          <a:blip r:embed="rId3"/>
          <a:stretch>
            <a:fillRect/>
          </a:stretch>
        </p:blipFill>
        <p:spPr>
          <a:xfrm>
            <a:off x="0" y="6019681"/>
            <a:ext cx="12192000" cy="850900"/>
          </a:xfrm>
          <a:prstGeom prst="rect">
            <a:avLst/>
          </a:prstGeom>
        </p:spPr>
      </p:pic>
      <p:sp>
        <p:nvSpPr>
          <p:cNvPr id="15" name="Cím 1">
            <a:extLst>
              <a:ext uri="{FF2B5EF4-FFF2-40B4-BE49-F238E27FC236}">
                <a16:creationId xmlns:a16="http://schemas.microsoft.com/office/drawing/2014/main" id="{10715AD9-EEF9-4F4A-97CB-0DEDBDF3D315}"/>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hu-H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pic>
        <p:nvPicPr>
          <p:cNvPr id="2052" name="Picture 4">
            <a:extLst>
              <a:ext uri="{FF2B5EF4-FFF2-40B4-BE49-F238E27FC236}">
                <a16:creationId xmlns:a16="http://schemas.microsoft.com/office/drawing/2014/main" id="{C12F9C66-7FE0-3322-3041-47C79D1E0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2763" y="1590499"/>
            <a:ext cx="2488035" cy="378511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ary Toft: la campesina que avergonzó al rey Jorge I de Inglaterra">
            <a:extLst>
              <a:ext uri="{FF2B5EF4-FFF2-40B4-BE49-F238E27FC236}">
                <a16:creationId xmlns:a16="http://schemas.microsoft.com/office/drawing/2014/main" id="{0928C1B8-F2DD-1D61-85BF-090648AD6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830" y="2002972"/>
            <a:ext cx="6749142" cy="3779520"/>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3">
            <a:extLst>
              <a:ext uri="{FF2B5EF4-FFF2-40B4-BE49-F238E27FC236}">
                <a16:creationId xmlns:a16="http://schemas.microsoft.com/office/drawing/2014/main" id="{C6D60275-63C0-B943-B8D7-675AEA4DA57D}"/>
              </a:ext>
            </a:extLst>
          </p:cNvPr>
          <p:cNvSpPr txBox="1"/>
          <p:nvPr/>
        </p:nvSpPr>
        <p:spPr>
          <a:xfrm>
            <a:off x="1175657" y="1286319"/>
            <a:ext cx="4332514" cy="461665"/>
          </a:xfrm>
          <a:prstGeom prst="rect">
            <a:avLst/>
          </a:prstGeom>
          <a:noFill/>
        </p:spPr>
        <p:txBody>
          <a:bodyPr wrap="square" rtlCol="0">
            <a:spAutoFit/>
          </a:bodyPr>
          <a:lstStyle/>
          <a:p>
            <a:r>
              <a:rPr lang="hu-HU" sz="2400" dirty="0"/>
              <a:t>Mary </a:t>
            </a:r>
            <a:r>
              <a:rPr lang="hu-HU" sz="2400" dirty="0" err="1"/>
              <a:t>Toft</a:t>
            </a:r>
            <a:r>
              <a:rPr lang="hu-HU" sz="2400" dirty="0"/>
              <a:t> (siglo XVIII)</a:t>
            </a:r>
          </a:p>
        </p:txBody>
      </p:sp>
    </p:spTree>
    <p:extLst>
      <p:ext uri="{BB962C8B-B14F-4D97-AF65-F5344CB8AC3E}">
        <p14:creationId xmlns:p14="http://schemas.microsoft.com/office/powerpoint/2010/main" val="3821893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646331"/>
          </a:xfrm>
          <a:prstGeom prst="rect">
            <a:avLst/>
          </a:prstGeom>
          <a:noFill/>
        </p:spPr>
        <p:txBody>
          <a:bodyPr wrap="square" rtlCol="0">
            <a:spAutoFit/>
          </a:bodyPr>
          <a:lstStyle/>
          <a:p>
            <a:r>
              <a:rPr lang="hu-HU" sz="3600" i="1" strike="sngStrike" dirty="0">
                <a:solidFill>
                  <a:srgbClr val="012851"/>
                </a:solidFill>
                <a:latin typeface="Open Sans" panose="020B0606030504020204" pitchFamily="34" charset="0"/>
                <a:ea typeface="Open Sans" panose="020B0606030504020204" pitchFamily="34" charset="0"/>
                <a:cs typeface="Open Sans" panose="020B0606030504020204" pitchFamily="34" charset="0"/>
              </a:rPr>
              <a:t>Y la muerte no tendrá dominio </a:t>
            </a:r>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(2019)</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411202" y="1385714"/>
            <a:ext cx="9040345" cy="4275081"/>
          </a:xfrm>
          <a:prstGeom prst="rect">
            <a:avLst/>
          </a:prstGeom>
          <a:noFill/>
        </p:spPr>
        <p:txBody>
          <a:bodyPr wrap="square" rtlCol="0">
            <a:spAutoFit/>
          </a:bodyPr>
          <a:lstStyle/>
          <a:p>
            <a:pPr>
              <a:lnSpc>
                <a:spcPct val="114000"/>
              </a:lnSpc>
            </a:pP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“Para que yo pudiera dar a luz a mi madre, ella ha tenido que morir. De eso trata esto. De ver morir a mi madre. De parir conejos alemanes y llorarlos” </a:t>
            </a:r>
            <a:r>
              <a:rPr lang="hu-HU" sz="2000" dirty="0">
                <a:effectLst/>
                <a:latin typeface="Times New Roman" panose="02020603050405020304" pitchFamily="18" charset="0"/>
                <a:ea typeface="Calibri" panose="020F0502020204030204" pitchFamily="34" charset="0"/>
              </a:rPr>
              <a:t>(11)</a:t>
            </a:r>
          </a:p>
          <a:p>
            <a:pPr>
              <a:lnSpc>
                <a:spcPct val="114000"/>
              </a:lnSpc>
            </a:pP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“El principio es el final de todo” (9)</a:t>
            </a:r>
            <a:endParaRPr lang="hu-HU" sz="2000" dirty="0">
              <a:effectLst/>
              <a:latin typeface="Times New Roman" panose="02020603050405020304" pitchFamily="18" charset="0"/>
              <a:ea typeface="Calibri" panose="020F0502020204030204" pitchFamily="34" charset="0"/>
            </a:endParaRPr>
          </a:p>
          <a:p>
            <a:pPr>
              <a:lnSpc>
                <a:spcPct val="114000"/>
              </a:lnSpc>
            </a:pPr>
            <a:endParaRPr lang="hu-HU" sz="2000" dirty="0">
              <a:solidFill>
                <a:srgbClr val="012851"/>
              </a:solidFill>
              <a:effectLst/>
              <a:latin typeface="Times New Roman" panose="02020603050405020304" pitchFamily="18" charset="0"/>
              <a:ea typeface="Open Sans" panose="020B0606030504020204" pitchFamily="34" charset="0"/>
              <a:cs typeface="Open Sans" panose="020B0606030504020204" pitchFamily="34" charset="0"/>
            </a:endParaRPr>
          </a:p>
          <a:p>
            <a:pPr>
              <a:lnSpc>
                <a:spcPct val="114000"/>
              </a:lnSpc>
            </a:pP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“Yo decidí por tu cuerpo. Yo decidí convertirlo en cenizas.”</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52</a:t>
            </a:r>
            <a:r>
              <a:rPr lang="hu-HU" sz="2000" dirty="0">
                <a:effectLst/>
                <a:latin typeface="Times New Roman" panose="02020603050405020304" pitchFamily="18" charset="0"/>
                <a:ea typeface="Calibri" panose="020F0502020204030204" pitchFamily="34" charset="0"/>
              </a:rPr>
              <a:t>)</a:t>
            </a:r>
          </a:p>
          <a:p>
            <a:pPr>
              <a:lnSpc>
                <a:spcPct val="114000"/>
              </a:lnSpc>
            </a:pP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Madre=</a:t>
            </a:r>
            <a:r>
              <a:rPr lang="hu-HU" sz="2000" dirty="0" err="1">
                <a:effectLst/>
                <a:latin typeface="Times New Roman" panose="02020603050405020304" pitchFamily="18" charset="0"/>
                <a:ea typeface="Calibri" panose="020F0502020204030204" pitchFamily="34" charset="0"/>
              </a:rPr>
              <a:t>cenizas</a:t>
            </a:r>
            <a:r>
              <a:rPr lang="hu-HU" sz="2000" dirty="0">
                <a:effectLst/>
                <a:latin typeface="Times New Roman" panose="02020603050405020304" pitchFamily="18" charset="0"/>
                <a:ea typeface="Calibri" panose="020F0502020204030204" pitchFamily="34" charset="0"/>
              </a:rPr>
              <a:t>” (44); </a:t>
            </a: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ARCADAS. MALL. SEMEN. CENIZAS. HORNO.” (46)</a:t>
            </a:r>
          </a:p>
          <a:p>
            <a:pPr>
              <a:lnSpc>
                <a:spcPct val="114000"/>
              </a:lnSpc>
            </a:pPr>
            <a:endParaRPr lang="hu-HU" sz="2000" dirty="0">
              <a:effectLst/>
              <a:latin typeface="Times New Roman" panose="02020603050405020304" pitchFamily="18" charset="0"/>
              <a:ea typeface="Calibri" panose="020F0502020204030204" pitchFamily="34" charset="0"/>
            </a:endParaRPr>
          </a:p>
          <a:p>
            <a:pPr>
              <a:lnSpc>
                <a:spcPct val="114000"/>
              </a:lnSpc>
            </a:pP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“Mi madre se ha convertido en un resto. Un resto que está en mí. Mi cuerpo es suyo.” (45)</a:t>
            </a:r>
            <a:endParaRPr lang="hu-HU" sz="2000" dirty="0">
              <a:effectLst/>
              <a:latin typeface="Times New Roman" panose="02020603050405020304" pitchFamily="18" charset="0"/>
              <a:ea typeface="Calibri" panose="020F0502020204030204" pitchFamily="34" charset="0"/>
            </a:endParaRPr>
          </a:p>
          <a:p>
            <a:pPr>
              <a:lnSpc>
                <a:spcPct val="114000"/>
              </a:lnSpc>
            </a:pPr>
            <a:endParaRPr lang="hu-HU" sz="2000" dirty="0">
              <a:solidFill>
                <a:srgbClr val="012851"/>
              </a:solidFill>
              <a:effectLst/>
              <a:latin typeface="Times New Roman" panose="02020603050405020304" pitchFamily="18" charset="0"/>
              <a:ea typeface="Open Sans" panose="020B0606030504020204" pitchFamily="34" charset="0"/>
              <a:cs typeface="Open Sans" panose="020B0606030504020204" pitchFamily="34" charset="0"/>
            </a:endParaRPr>
          </a:p>
          <a:p>
            <a:pPr>
              <a:lnSpc>
                <a:spcPct val="114000"/>
              </a:lnSpc>
            </a:pP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“Seguramente esa es la razón por la que no me puedo vincular sentimentalmente con nadie.”</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45</a:t>
            </a:r>
            <a:r>
              <a:rPr lang="hu-HU" sz="2000" dirty="0">
                <a:effectLst/>
                <a:latin typeface="Times New Roman" panose="02020603050405020304" pitchFamily="18" charset="0"/>
                <a:ea typeface="Calibri" panose="020F0502020204030204" pitchFamily="34" charset="0"/>
              </a:rPr>
              <a:t>)</a:t>
            </a:r>
          </a:p>
        </p:txBody>
      </p:sp>
      <p:sp>
        <p:nvSpPr>
          <p:cNvPr id="14" name="Cím 1">
            <a:extLst>
              <a:ext uri="{FF2B5EF4-FFF2-40B4-BE49-F238E27FC236}">
                <a16:creationId xmlns:a16="http://schemas.microsoft.com/office/drawing/2014/main" id="{12DDA163-AA39-CA4A-B363-AAA52541F5E5}"/>
              </a:ext>
            </a:extLst>
          </p:cNvPr>
          <p:cNvSpPr txBox="1">
            <a:spLocks/>
          </p:cNvSpPr>
          <p:nvPr/>
        </p:nvSpPr>
        <p:spPr>
          <a:xfrm>
            <a:off x="3171145" y="6265474"/>
            <a:ext cx="7365636" cy="334154"/>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3700" spc="100" dirty="0">
                <a:solidFill>
                  <a:schemeClr val="bg1"/>
                </a:solidFill>
              </a:rPr>
              <a:t>RENDEZVÉN, DÁTUM</a:t>
            </a:r>
          </a:p>
        </p:txBody>
      </p:sp>
      <p:pic>
        <p:nvPicPr>
          <p:cNvPr id="11" name="Tartalom helye 8">
            <a:extLst>
              <a:ext uri="{FF2B5EF4-FFF2-40B4-BE49-F238E27FC236}">
                <a16:creationId xmlns:a16="http://schemas.microsoft.com/office/drawing/2014/main" id="{8F726323-A1E5-E447-B9D3-AAFFD3E1955A}"/>
              </a:ext>
            </a:extLst>
          </p:cNvPr>
          <p:cNvPicPr>
            <a:picLocks noChangeAspect="1"/>
          </p:cNvPicPr>
          <p:nvPr/>
        </p:nvPicPr>
        <p:blipFill>
          <a:blip r:embed="rId3"/>
          <a:stretch>
            <a:fillRect/>
          </a:stretch>
        </p:blipFill>
        <p:spPr>
          <a:xfrm>
            <a:off x="0" y="6019681"/>
            <a:ext cx="12192000" cy="850900"/>
          </a:xfrm>
          <a:prstGeom prst="rect">
            <a:avLst/>
          </a:prstGeom>
        </p:spPr>
      </p:pic>
      <p:sp>
        <p:nvSpPr>
          <p:cNvPr id="15" name="Cím 1">
            <a:extLst>
              <a:ext uri="{FF2B5EF4-FFF2-40B4-BE49-F238E27FC236}">
                <a16:creationId xmlns:a16="http://schemas.microsoft.com/office/drawing/2014/main" id="{10715AD9-EEF9-4F4A-97CB-0DEDBDF3D315}"/>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defRPr/>
            </a:pPr>
            <a:r>
              <a:rPr lang="hu-HU"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3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pic>
        <p:nvPicPr>
          <p:cNvPr id="2052" name="Picture 4">
            <a:extLst>
              <a:ext uri="{FF2B5EF4-FFF2-40B4-BE49-F238E27FC236}">
                <a16:creationId xmlns:a16="http://schemas.microsoft.com/office/drawing/2014/main" id="{C12F9C66-7FE0-3322-3041-47C79D1E0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2763" y="1590499"/>
            <a:ext cx="2488035" cy="378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742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646331"/>
          </a:xfrm>
          <a:prstGeom prst="rect">
            <a:avLst/>
          </a:prstGeom>
          <a:noFill/>
        </p:spPr>
        <p:txBody>
          <a:bodyPr wrap="square" rtlCol="0">
            <a:spAutoFit/>
          </a:bodyPr>
          <a:lstStyle/>
          <a:p>
            <a:r>
              <a:rPr lang="hu-HU" sz="3600" i="1" strike="sngStrike" dirty="0">
                <a:solidFill>
                  <a:srgbClr val="012851"/>
                </a:solidFill>
                <a:latin typeface="Open Sans" panose="020B0606030504020204" pitchFamily="34" charset="0"/>
                <a:ea typeface="Open Sans" panose="020B0606030504020204" pitchFamily="34" charset="0"/>
                <a:cs typeface="Open Sans" panose="020B0606030504020204" pitchFamily="34" charset="0"/>
              </a:rPr>
              <a:t>Y la muerte no tendrá dominio </a:t>
            </a:r>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(2019)</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248576" y="1244615"/>
            <a:ext cx="8840995" cy="4630819"/>
          </a:xfrm>
          <a:prstGeom prst="rect">
            <a:avLst/>
          </a:prstGeom>
          <a:noFill/>
        </p:spPr>
        <p:txBody>
          <a:bodyPr wrap="square" rtlCol="0">
            <a:spAutoFit/>
          </a:bodyPr>
          <a:lstStyle/>
          <a:p>
            <a:pPr>
              <a:lnSpc>
                <a:spcPct val="114000"/>
              </a:lnSpc>
            </a:pP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“Quizá soy su asesina”</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26</a:t>
            </a:r>
            <a:r>
              <a:rPr lang="hu-HU" sz="2000" dirty="0">
                <a:solidFill>
                  <a:srgbClr val="012851"/>
                </a:solidFill>
                <a:effectLst/>
                <a:latin typeface="Times New Roman" panose="02020603050405020304" pitchFamily="18" charset="0"/>
                <a:ea typeface="Open Sans" panose="020B0606030504020204" pitchFamily="34" charset="0"/>
                <a:cs typeface="Open Sans" panose="020B0606030504020204" pitchFamily="34" charset="0"/>
              </a:rPr>
              <a:t>)</a:t>
            </a:r>
          </a:p>
          <a:p>
            <a:pPr>
              <a:lnSpc>
                <a:spcPct val="114000"/>
              </a:lnSpc>
            </a:pPr>
            <a:endParaRPr lang="hu-HU" sz="2000" dirty="0">
              <a:solidFill>
                <a:srgbClr val="012851"/>
              </a:solidFill>
              <a:effectLst/>
              <a:latin typeface="Times New Roman" panose="02020603050405020304" pitchFamily="18" charset="0"/>
              <a:ea typeface="Open Sans" panose="020B0606030504020204" pitchFamily="34" charset="0"/>
              <a:cs typeface="Open Sans" panose="020B0606030504020204" pitchFamily="34" charset="0"/>
            </a:endParaRPr>
          </a:p>
          <a:p>
            <a:pPr>
              <a:lnSpc>
                <a:spcPct val="114000"/>
              </a:lnSpc>
            </a:pP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a:t>
            </a:r>
            <a:r>
              <a:rPr lang="hu-HU" sz="2000" dirty="0" err="1">
                <a:latin typeface="Times New Roman" panose="02020603050405020304" pitchFamily="18" charset="0"/>
                <a:ea typeface="Calibri" panose="020F0502020204030204" pitchFamily="34" charset="0"/>
              </a:rPr>
              <a:t>Imposibilidad</a:t>
            </a:r>
            <a:r>
              <a:rPr lang="hu-HU" sz="2000" dirty="0">
                <a:latin typeface="Times New Roman" panose="02020603050405020304" pitchFamily="18" charset="0"/>
                <a:ea typeface="Calibri" panose="020F0502020204030204" pitchFamily="34" charset="0"/>
              </a:rPr>
              <a:t> de la </a:t>
            </a:r>
            <a:r>
              <a:rPr lang="hu-HU" sz="2000" dirty="0" err="1">
                <a:latin typeface="Times New Roman" panose="02020603050405020304" pitchFamily="18" charset="0"/>
                <a:ea typeface="Calibri" panose="020F0502020204030204" pitchFamily="34" charset="0"/>
              </a:rPr>
              <a:t>cópula</a:t>
            </a:r>
            <a:r>
              <a:rPr lang="hu-HU" sz="2000" dirty="0">
                <a:effectLst/>
                <a:latin typeface="Times New Roman" panose="02020603050405020304" pitchFamily="18" charset="0"/>
                <a:ea typeface="Calibri" panose="020F0502020204030204" pitchFamily="34" charset="0"/>
              </a:rPr>
              <a:t>=texto” (46) </a:t>
            </a:r>
            <a:endParaRPr lang="hu-HU" sz="2000" dirty="0">
              <a:solidFill>
                <a:srgbClr val="012851"/>
              </a:solidFill>
              <a:effectLst/>
              <a:latin typeface="Times New Roman" panose="02020603050405020304" pitchFamily="18" charset="0"/>
              <a:ea typeface="Open Sans" panose="020B0606030504020204" pitchFamily="34" charset="0"/>
              <a:cs typeface="Open Sans" panose="020B0606030504020204" pitchFamily="34" charset="0"/>
            </a:endParaRPr>
          </a:p>
          <a:p>
            <a:pPr>
              <a:lnSpc>
                <a:spcPct val="114000"/>
              </a:lnSpc>
            </a:pPr>
            <a:endParaRPr lang="hu-HU" sz="2000" dirty="0">
              <a:effectLst/>
              <a:latin typeface="Times New Roman" panose="02020603050405020304" pitchFamily="18" charset="0"/>
              <a:ea typeface="Calibri" panose="020F0502020204030204" pitchFamily="34" charset="0"/>
            </a:endParaRPr>
          </a:p>
          <a:p>
            <a:pPr>
              <a:lnSpc>
                <a:spcPct val="114000"/>
              </a:lnSpc>
            </a:pP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“La muerte es obscena” </a:t>
            </a:r>
            <a:r>
              <a:rPr lang="hu-HU" sz="2000" dirty="0">
                <a:solidFill>
                  <a:srgbClr val="012851"/>
                </a:solidFill>
                <a:effectLst/>
                <a:latin typeface="Times New Roman" panose="02020603050405020304" pitchFamily="18" charset="0"/>
                <a:ea typeface="Open Sans" panose="020B0606030504020204" pitchFamily="34" charset="0"/>
                <a:cs typeface="Open Sans" panose="020B0606030504020204" pitchFamily="34" charset="0"/>
              </a:rPr>
              <a:t>(70)</a:t>
            </a:r>
          </a:p>
          <a:p>
            <a:pPr>
              <a:lnSpc>
                <a:spcPct val="114000"/>
              </a:lnSpc>
            </a:pP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“una mole de cemento, un laberinto [que s]e alimenta de cuerpos reducidos a formularios, carnets y permisos de visita” (73)</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“una cifra más en el sistema” (75)</a:t>
            </a:r>
          </a:p>
          <a:p>
            <a:pPr>
              <a:lnSpc>
                <a:spcPct val="114000"/>
              </a:lnSpc>
            </a:pPr>
            <a:endParaRPr lang="hu-HU" sz="2000" dirty="0">
              <a:effectLst/>
              <a:latin typeface="Times New Roman" panose="02020603050405020304" pitchFamily="18" charset="0"/>
              <a:ea typeface="Calibri" panose="020F0502020204030204" pitchFamily="34" charset="0"/>
            </a:endParaRPr>
          </a:p>
          <a:p>
            <a:pPr>
              <a:lnSpc>
                <a:spcPct val="114000"/>
              </a:lnSpc>
            </a:pP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“Mi madre fue un gol. El gol de esa noche.” (76)</a:t>
            </a:r>
            <a:endParaRPr lang="hu-HU" sz="2000" dirty="0">
              <a:effectLst/>
              <a:latin typeface="Times New Roman" panose="02020603050405020304" pitchFamily="18" charset="0"/>
              <a:ea typeface="Calibri" panose="020F0502020204030204" pitchFamily="34" charset="0"/>
            </a:endParaRPr>
          </a:p>
          <a:p>
            <a:pPr>
              <a:lnSpc>
                <a:spcPct val="114000"/>
              </a:lnSpc>
            </a:pPr>
            <a:endParaRPr lang="hu-HU" sz="2000" dirty="0">
              <a:latin typeface="Times New Roman" panose="02020603050405020304" pitchFamily="18" charset="0"/>
              <a:ea typeface="Calibri" panose="020F0502020204030204" pitchFamily="34" charset="0"/>
            </a:endParaRPr>
          </a:p>
          <a:p>
            <a:pPr>
              <a:lnSpc>
                <a:spcPct val="114000"/>
              </a:lnSpc>
            </a:pPr>
            <a:r>
              <a:rPr lang="es-ES_tradnl" sz="2000" dirty="0">
                <a:effectLst/>
                <a:latin typeface="Times New Roman" panose="02020603050405020304" pitchFamily="18" charset="0"/>
                <a:ea typeface="Calibri" panose="020F0502020204030204" pitchFamily="34" charset="0"/>
              </a:rPr>
              <a:t>•</a:t>
            </a:r>
            <a:r>
              <a:rPr lang="hu-HU" sz="2000" dirty="0">
                <a:effectLst/>
                <a:latin typeface="Times New Roman" panose="02020603050405020304" pitchFamily="18" charset="0"/>
                <a:ea typeface="Calibri" panose="020F0502020204030204" pitchFamily="34" charset="0"/>
              </a:rPr>
              <a:t> </a:t>
            </a:r>
            <a:r>
              <a:rPr lang="es-ES_tradnl" sz="2000" dirty="0">
                <a:effectLst/>
                <a:latin typeface="Times New Roman" panose="02020603050405020304" pitchFamily="18" charset="0"/>
                <a:ea typeface="Calibri" panose="020F0502020204030204" pitchFamily="34" charset="0"/>
              </a:rPr>
              <a:t>“Ustedes dirán que son estupideces de poeta. Lo concedo, y, sin embargo, hay algo que no puedo nombrar, que no me deja ir más allá de mi propio cuerpo. Me encierro en mí. Mi cuerpo es una palabra no articulada.” </a:t>
            </a:r>
            <a:r>
              <a:rPr lang="hu-HU" sz="2000" dirty="0">
                <a:effectLst/>
                <a:latin typeface="Times New Roman" panose="02020603050405020304" pitchFamily="18" charset="0"/>
                <a:ea typeface="Calibri" panose="020F0502020204030204" pitchFamily="34" charset="0"/>
              </a:rPr>
              <a:t>(44)</a:t>
            </a:r>
            <a:endPar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Cím 1">
            <a:extLst>
              <a:ext uri="{FF2B5EF4-FFF2-40B4-BE49-F238E27FC236}">
                <a16:creationId xmlns:a16="http://schemas.microsoft.com/office/drawing/2014/main" id="{12DDA163-AA39-CA4A-B363-AAA52541F5E5}"/>
              </a:ext>
            </a:extLst>
          </p:cNvPr>
          <p:cNvSpPr txBox="1">
            <a:spLocks/>
          </p:cNvSpPr>
          <p:nvPr/>
        </p:nvSpPr>
        <p:spPr>
          <a:xfrm>
            <a:off x="3171145" y="6265474"/>
            <a:ext cx="7365636" cy="334154"/>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3700" spc="100" dirty="0">
                <a:solidFill>
                  <a:schemeClr val="bg1"/>
                </a:solidFill>
              </a:rPr>
              <a:t>RENDEZVÉN, DÁTUM</a:t>
            </a:r>
          </a:p>
        </p:txBody>
      </p:sp>
      <p:pic>
        <p:nvPicPr>
          <p:cNvPr id="11" name="Tartalom helye 8">
            <a:extLst>
              <a:ext uri="{FF2B5EF4-FFF2-40B4-BE49-F238E27FC236}">
                <a16:creationId xmlns:a16="http://schemas.microsoft.com/office/drawing/2014/main" id="{8F726323-A1E5-E447-B9D3-AAFFD3E1955A}"/>
              </a:ext>
            </a:extLst>
          </p:cNvPr>
          <p:cNvPicPr>
            <a:picLocks noChangeAspect="1"/>
          </p:cNvPicPr>
          <p:nvPr/>
        </p:nvPicPr>
        <p:blipFill>
          <a:blip r:embed="rId3"/>
          <a:stretch>
            <a:fillRect/>
          </a:stretch>
        </p:blipFill>
        <p:spPr>
          <a:xfrm>
            <a:off x="0" y="6033055"/>
            <a:ext cx="12192000" cy="850900"/>
          </a:xfrm>
          <a:prstGeom prst="rect">
            <a:avLst/>
          </a:prstGeom>
        </p:spPr>
      </p:pic>
      <p:sp>
        <p:nvSpPr>
          <p:cNvPr id="15" name="Cím 1">
            <a:extLst>
              <a:ext uri="{FF2B5EF4-FFF2-40B4-BE49-F238E27FC236}">
                <a16:creationId xmlns:a16="http://schemas.microsoft.com/office/drawing/2014/main" id="{10715AD9-EEF9-4F4A-97CB-0DEDBDF3D315}"/>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hu-H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pic>
        <p:nvPicPr>
          <p:cNvPr id="1026" name="Picture 2" descr="Resultado de imagen de página en negro">
            <a:extLst>
              <a:ext uri="{FF2B5EF4-FFF2-40B4-BE49-F238E27FC236}">
                <a16:creationId xmlns:a16="http://schemas.microsoft.com/office/drawing/2014/main" id="{6AED0B24-A4CB-FFE1-ED21-EC085C2FF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8172" y="1395729"/>
            <a:ext cx="2462626" cy="421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85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646331"/>
          </a:xfrm>
          <a:prstGeom prst="rect">
            <a:avLst/>
          </a:prstGeom>
          <a:noFill/>
        </p:spPr>
        <p:txBody>
          <a:bodyPr wrap="square" rtlCol="0">
            <a:spAutoFit/>
          </a:bodyPr>
          <a:lstStyle/>
          <a:p>
            <a:r>
              <a:rPr lang="hu-HU" sz="36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La mujer </a:t>
            </a:r>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(2022)</a:t>
            </a: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248576" y="1244615"/>
            <a:ext cx="5663953" cy="4631653"/>
          </a:xfrm>
          <a:prstGeom prst="rect">
            <a:avLst/>
          </a:prstGeom>
          <a:noFill/>
        </p:spPr>
        <p:txBody>
          <a:bodyPr wrap="square" rtlCol="0">
            <a:spAutoFit/>
          </a:bodyPr>
          <a:lstStyle/>
          <a:p>
            <a:pPr>
              <a:lnSpc>
                <a:spcPct val="114000"/>
              </a:lnSpc>
            </a:pPr>
            <a:r>
              <a:rPr lang="es-ES" sz="2000" b="0" i="0" dirty="0">
                <a:solidFill>
                  <a:srgbClr val="000000"/>
                </a:solidFill>
                <a:effectLst/>
                <a:latin typeface="Roboto" panose="02000000000000000000" pitchFamily="2" charset="0"/>
              </a:rPr>
              <a:t>“Ya no eres poeta. Ahora eres una mujer en una cama y un metal en el pecho.” escribe —La mujer—. El cuerpo que posee está siendo envenenado. </a:t>
            </a:r>
            <a:r>
              <a:rPr lang="es-ES" sz="2000" b="0" i="0" dirty="0">
                <a:solidFill>
                  <a:srgbClr val="FF0000"/>
                </a:solidFill>
                <a:effectLst/>
                <a:latin typeface="Roboto" panose="02000000000000000000" pitchFamily="2" charset="0"/>
              </a:rPr>
              <a:t>Ella es yo, ella es la otra, ella es nadie. Todas se reconocen en ese paisaje herido.</a:t>
            </a:r>
            <a:r>
              <a:rPr lang="es-ES" sz="2000" b="0" i="0" dirty="0">
                <a:solidFill>
                  <a:srgbClr val="000000"/>
                </a:solidFill>
                <a:effectLst/>
                <a:latin typeface="Roboto" panose="02000000000000000000" pitchFamily="2" charset="0"/>
              </a:rPr>
              <a:t> En esa geografía, las palabras se desplazan en múltiples dimensiones —el más allá de la vida, el más acá de la muerte— y las voces que la habitan se tensan en el daño, el duelo y la lectura. Sobre su nuevo cuerpo se yerguen otros cuerpos: </a:t>
            </a:r>
            <a:r>
              <a:rPr lang="es-ES" sz="2000" b="0" i="0" dirty="0" err="1">
                <a:solidFill>
                  <a:srgbClr val="000000"/>
                </a:solidFill>
                <a:effectLst/>
                <a:latin typeface="Roboto" panose="02000000000000000000" pitchFamily="2" charset="0"/>
              </a:rPr>
              <a:t>Ajmátova</a:t>
            </a:r>
            <a:r>
              <a:rPr lang="es-ES" sz="2000" b="0" i="0" dirty="0">
                <a:solidFill>
                  <a:srgbClr val="000000"/>
                </a:solidFill>
                <a:effectLst/>
                <a:latin typeface="Roboto" panose="02000000000000000000" pitchFamily="2" charset="0"/>
              </a:rPr>
              <a:t>, Cornejo, Dickinson, Plath, Portal, </a:t>
            </a:r>
            <a:r>
              <a:rPr lang="es-ES" sz="2000" b="0" i="0" dirty="0" err="1">
                <a:solidFill>
                  <a:srgbClr val="000000"/>
                </a:solidFill>
                <a:effectLst/>
                <a:latin typeface="Roboto" panose="02000000000000000000" pitchFamily="2" charset="0"/>
              </a:rPr>
              <a:t>Tsvetáieva</a:t>
            </a:r>
            <a:r>
              <a:rPr lang="es-ES" sz="2000" b="0" i="0" dirty="0">
                <a:solidFill>
                  <a:srgbClr val="000000"/>
                </a:solidFill>
                <a:effectLst/>
                <a:latin typeface="Roboto" panose="02000000000000000000" pitchFamily="2" charset="0"/>
              </a:rPr>
              <a:t>. Es la poética de las sobrevivientes.”</a:t>
            </a:r>
            <a:endParaRPr lang="hu-HU"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Kép 3">
            <a:extLst>
              <a:ext uri="{FF2B5EF4-FFF2-40B4-BE49-F238E27FC236}">
                <a16:creationId xmlns:a16="http://schemas.microsoft.com/office/drawing/2014/main" id="{ED70D901-22E9-4547-B012-D39AEF0E41EB}"/>
              </a:ext>
            </a:extLst>
          </p:cNvPr>
          <p:cNvPicPr>
            <a:picLocks noChangeAspect="1"/>
          </p:cNvPicPr>
          <p:nvPr/>
        </p:nvPicPr>
        <p:blipFill>
          <a:blip r:embed="rId3"/>
          <a:stretch>
            <a:fillRect/>
          </a:stretch>
        </p:blipFill>
        <p:spPr>
          <a:xfrm>
            <a:off x="9364364" y="2247018"/>
            <a:ext cx="3258331" cy="2452219"/>
          </a:xfrm>
          <a:prstGeom prst="rect">
            <a:avLst/>
          </a:prstGeom>
        </p:spPr>
      </p:pic>
      <p:sp>
        <p:nvSpPr>
          <p:cNvPr id="14" name="Cím 1">
            <a:extLst>
              <a:ext uri="{FF2B5EF4-FFF2-40B4-BE49-F238E27FC236}">
                <a16:creationId xmlns:a16="http://schemas.microsoft.com/office/drawing/2014/main" id="{12DDA163-AA39-CA4A-B363-AAA52541F5E5}"/>
              </a:ext>
            </a:extLst>
          </p:cNvPr>
          <p:cNvSpPr txBox="1">
            <a:spLocks/>
          </p:cNvSpPr>
          <p:nvPr/>
        </p:nvSpPr>
        <p:spPr>
          <a:xfrm>
            <a:off x="3171145" y="6265474"/>
            <a:ext cx="7365636" cy="334154"/>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3700" spc="100" dirty="0">
                <a:solidFill>
                  <a:schemeClr val="bg1"/>
                </a:solidFill>
              </a:rPr>
              <a:t>RENDEZVÉN, DÁTUM</a:t>
            </a:r>
          </a:p>
        </p:txBody>
      </p:sp>
      <p:pic>
        <p:nvPicPr>
          <p:cNvPr id="11" name="Tartalom helye 8">
            <a:extLst>
              <a:ext uri="{FF2B5EF4-FFF2-40B4-BE49-F238E27FC236}">
                <a16:creationId xmlns:a16="http://schemas.microsoft.com/office/drawing/2014/main" id="{8F726323-A1E5-E447-B9D3-AAFFD3E1955A}"/>
              </a:ext>
            </a:extLst>
          </p:cNvPr>
          <p:cNvPicPr>
            <a:picLocks noChangeAspect="1"/>
          </p:cNvPicPr>
          <p:nvPr/>
        </p:nvPicPr>
        <p:blipFill>
          <a:blip r:embed="rId4"/>
          <a:stretch>
            <a:fillRect/>
          </a:stretch>
        </p:blipFill>
        <p:spPr>
          <a:xfrm>
            <a:off x="0" y="6019681"/>
            <a:ext cx="12192000" cy="850900"/>
          </a:xfrm>
          <a:prstGeom prst="rect">
            <a:avLst/>
          </a:prstGeom>
        </p:spPr>
      </p:pic>
      <p:sp>
        <p:nvSpPr>
          <p:cNvPr id="15" name="Cím 1">
            <a:extLst>
              <a:ext uri="{FF2B5EF4-FFF2-40B4-BE49-F238E27FC236}">
                <a16:creationId xmlns:a16="http://schemas.microsoft.com/office/drawing/2014/main" id="{10715AD9-EEF9-4F4A-97CB-0DEDBDF3D315}"/>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3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a:p>
            <a:pPr>
              <a:lnSpc>
                <a:spcPct val="100000"/>
              </a:lnSpc>
            </a:pPr>
            <a:endParaRPr lang="hu-HU" sz="36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5AEBBA79-7683-14C6-73B7-1A6EAA290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879" y="1189238"/>
            <a:ext cx="7013753" cy="463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14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Bibliografía </a:t>
            </a:r>
            <a:r>
              <a:rPr lang="hu-HU" sz="3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selecta</a:t>
            </a:r>
            <a:endPar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677663" y="1244615"/>
            <a:ext cx="11155108" cy="4299382"/>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s-ES_tradnl" sz="1600" dirty="0" err="1">
                <a:effectLst/>
                <a:latin typeface="Open Sans" panose="020B0606030504020204" pitchFamily="34" charset="0"/>
                <a:ea typeface="Open Sans" panose="020B0606030504020204" pitchFamily="34" charset="0"/>
                <a:cs typeface="Open Sans" panose="020B0606030504020204" pitchFamily="34" charset="0"/>
              </a:rPr>
              <a:t>Albertazzo</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C</a:t>
            </a:r>
            <a:r>
              <a:rPr lang="hu-HU" sz="1600" dirty="0" err="1">
                <a:effectLst/>
                <a:latin typeface="Open Sans" panose="020B0606030504020204" pitchFamily="34" charset="0"/>
                <a:ea typeface="Open Sans" panose="020B0606030504020204" pitchFamily="34" charset="0"/>
                <a:cs typeface="Open Sans" panose="020B0606030504020204" pitchFamily="34" charset="0"/>
              </a:rPr>
              <a:t>amila</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a:t>
            </a:r>
            <a:r>
              <a:rPr lang="hu-HU" sz="1600" dirty="0">
                <a:effectLst/>
                <a:latin typeface="Open Sans" panose="020B0606030504020204" pitchFamily="34" charset="0"/>
                <a:ea typeface="Open Sans" panose="020B0606030504020204" pitchFamily="34" charset="0"/>
                <a:cs typeface="Open Sans" panose="020B0606030504020204" pitchFamily="34" charset="0"/>
              </a:rPr>
              <a:t>„</a:t>
            </a:r>
            <a:r>
              <a:rPr lang="es-ES_tradnl" sz="1600" i="1" strike="sngStrike" dirty="0">
                <a:effectLst/>
                <a:latin typeface="Open Sans" panose="020B0606030504020204" pitchFamily="34" charset="0"/>
                <a:ea typeface="Open Sans" panose="020B0606030504020204" pitchFamily="34" charset="0"/>
                <a:cs typeface="Open Sans" panose="020B0606030504020204" pitchFamily="34" charset="0"/>
              </a:rPr>
              <a:t>Y la muerte no tendrá dominio</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de Victoria Guerrero</a:t>
            </a:r>
            <a:r>
              <a:rPr lang="hu-HU" sz="1600" dirty="0">
                <a:effectLst/>
                <a:latin typeface="Open Sans" panose="020B0606030504020204" pitchFamily="34" charset="0"/>
                <a:ea typeface="Open Sans" panose="020B0606030504020204" pitchFamily="34" charset="0"/>
                <a:cs typeface="Open Sans" panose="020B0606030504020204" pitchFamily="34" charset="0"/>
              </a:rPr>
              <a:t>”</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a:t>
            </a:r>
            <a:r>
              <a:rPr lang="es-ES_tradnl" sz="1600" i="1" dirty="0">
                <a:effectLst/>
                <a:latin typeface="Open Sans" panose="020B0606030504020204" pitchFamily="34" charset="0"/>
                <a:ea typeface="Open Sans" panose="020B0606030504020204" pitchFamily="34" charset="0"/>
                <a:cs typeface="Open Sans" panose="020B0606030504020204" pitchFamily="34" charset="0"/>
              </a:rPr>
              <a:t>La Primera Vértebra</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Buenos Aires. Arcadia Libros</a:t>
            </a:r>
            <a:r>
              <a:rPr lang="hu-HU" sz="1600" dirty="0">
                <a:effectLst/>
                <a:latin typeface="Open Sans" panose="020B0606030504020204" pitchFamily="34" charset="0"/>
                <a:ea typeface="Open Sans" panose="020B0606030504020204" pitchFamily="34" charset="0"/>
                <a:cs typeface="Open Sans" panose="020B0606030504020204" pitchFamily="34" charset="0"/>
              </a:rPr>
              <a:t>, </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18 de enero de 2021. </a:t>
            </a:r>
            <a:r>
              <a:rPr lang="es-ES_tradnl" sz="1600" u="sng" dirty="0">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3"/>
              </a:rPr>
              <a:t>https://laprimeravertebra.com/y-la-muerte-no-tendra-dominio-de-victoria-guerrero-por-camila-albertazzo/</a:t>
            </a:r>
            <a:endParaRPr lang="hu-HU" sz="16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1600" dirty="0" err="1">
                <a:effectLst/>
                <a:latin typeface="Open Sans" panose="020B0606030504020204" pitchFamily="34" charset="0"/>
                <a:ea typeface="Open Sans" panose="020B0606030504020204" pitchFamily="34" charset="0"/>
                <a:cs typeface="Open Sans" panose="020B0606030504020204" pitchFamily="34" charset="0"/>
              </a:rPr>
              <a:t>Cavarero</a:t>
            </a:r>
            <a:r>
              <a:rPr lang="hu-HU" sz="1600" dirty="0">
                <a:effectLst/>
                <a:latin typeface="Open Sans" panose="020B0606030504020204" pitchFamily="34" charset="0"/>
                <a:ea typeface="Open Sans" panose="020B0606030504020204" pitchFamily="34" charset="0"/>
                <a:cs typeface="Open Sans" panose="020B0606030504020204" pitchFamily="34" charset="0"/>
              </a:rPr>
              <a:t>, Adriana. </a:t>
            </a:r>
            <a:r>
              <a:rPr lang="hu-HU" sz="1600" i="1"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Horrorismo</a:t>
            </a:r>
            <a:r>
              <a:rPr lang="hu-HU" sz="160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hu-HU" sz="1600" i="1"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Nombrando</a:t>
            </a:r>
            <a:r>
              <a:rPr lang="hu-HU" sz="1600" i="1"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la violencia contemporánea. </a:t>
            </a:r>
            <a:r>
              <a:rPr lang="hu-HU" sz="16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Trad</a:t>
            </a:r>
            <a:r>
              <a:rPr lang="hu-HU"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hu-HU" sz="16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Saleta</a:t>
            </a:r>
            <a:r>
              <a:rPr lang="hu-HU"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de Salvador </a:t>
            </a:r>
            <a:r>
              <a:rPr lang="hu-HU" sz="16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Agra</a:t>
            </a:r>
            <a:r>
              <a:rPr lang="hu-HU"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México: </a:t>
            </a:r>
            <a:r>
              <a:rPr lang="hu-HU" sz="16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Anthropos</a:t>
            </a:r>
            <a:r>
              <a:rPr lang="hu-HU" sz="16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2009.</a:t>
            </a:r>
            <a:endParaRPr lang="hu-HU" sz="16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1600" dirty="0" err="1">
                <a:effectLst/>
                <a:latin typeface="Open Sans" panose="020B0606030504020204" pitchFamily="34" charset="0"/>
                <a:ea typeface="Open Sans" panose="020B0606030504020204" pitchFamily="34" charset="0"/>
                <a:cs typeface="Open Sans" panose="020B0606030504020204" pitchFamily="34" charset="0"/>
              </a:rPr>
              <a:t>Chueca</a:t>
            </a:r>
            <a:r>
              <a:rPr lang="hu-HU" sz="1600" dirty="0">
                <a:effectLst/>
                <a:latin typeface="Open Sans" panose="020B0606030504020204" pitchFamily="34" charset="0"/>
                <a:ea typeface="Open Sans" panose="020B0606030504020204" pitchFamily="34" charset="0"/>
                <a:cs typeface="Open Sans" panose="020B0606030504020204" pitchFamily="34" charset="0"/>
              </a:rPr>
              <a:t>, Luis Fernando. „</a:t>
            </a:r>
            <a:r>
              <a:rPr lang="hu-HU" sz="1600" dirty="0" err="1">
                <a:effectLst/>
                <a:latin typeface="Open Sans" panose="020B0606030504020204" pitchFamily="34" charset="0"/>
                <a:ea typeface="Open Sans" panose="020B0606030504020204" pitchFamily="34" charset="0"/>
                <a:cs typeface="Open Sans" panose="020B0606030504020204" pitchFamily="34" charset="0"/>
              </a:rPr>
              <a:t>Consagración</a:t>
            </a:r>
            <a:r>
              <a:rPr lang="hu-HU" sz="1600" dirty="0">
                <a:effectLst/>
                <a:latin typeface="Open Sans" panose="020B0606030504020204" pitchFamily="34" charset="0"/>
                <a:ea typeface="Open Sans" panose="020B0606030504020204" pitchFamily="34" charset="0"/>
                <a:cs typeface="Open Sans" panose="020B0606030504020204" pitchFamily="34" charset="0"/>
              </a:rPr>
              <a:t> de lo </a:t>
            </a:r>
            <a:r>
              <a:rPr lang="hu-HU" sz="1600" dirty="0" err="1">
                <a:effectLst/>
                <a:latin typeface="Open Sans" panose="020B0606030504020204" pitchFamily="34" charset="0"/>
                <a:ea typeface="Open Sans" panose="020B0606030504020204" pitchFamily="34" charset="0"/>
                <a:cs typeface="Open Sans" panose="020B0606030504020204" pitchFamily="34" charset="0"/>
              </a:rPr>
              <a:t>diverso</a:t>
            </a:r>
            <a:r>
              <a:rPr lang="hu-HU" sz="1600" dirty="0">
                <a:effectLst/>
                <a:latin typeface="Open Sans" panose="020B0606030504020204" pitchFamily="34" charset="0"/>
                <a:ea typeface="Open Sans" panose="020B0606030504020204" pitchFamily="34" charset="0"/>
                <a:cs typeface="Open Sans" panose="020B0606030504020204" pitchFamily="34" charset="0"/>
              </a:rPr>
              <a:t>. Una lectura de la poesía peruana de los ‘90”. </a:t>
            </a:r>
            <a:r>
              <a:rPr lang="hu-HU" sz="1600" i="1" dirty="0" err="1">
                <a:effectLst/>
                <a:latin typeface="Open Sans" panose="020B0606030504020204" pitchFamily="34" charset="0"/>
                <a:ea typeface="Open Sans" panose="020B0606030504020204" pitchFamily="34" charset="0"/>
                <a:cs typeface="Open Sans" panose="020B0606030504020204" pitchFamily="34" charset="0"/>
              </a:rPr>
              <a:t>Lienzo</a:t>
            </a:r>
            <a:r>
              <a:rPr lang="hu-HU" sz="1600" dirty="0">
                <a:effectLst/>
                <a:latin typeface="Open Sans" panose="020B0606030504020204" pitchFamily="34" charset="0"/>
                <a:ea typeface="Open Sans" panose="020B0606030504020204" pitchFamily="34" charset="0"/>
                <a:cs typeface="Open Sans" panose="020B0606030504020204" pitchFamily="34" charset="0"/>
              </a:rPr>
              <a:t> 022 (2001): 61-132. </a:t>
            </a:r>
          </a:p>
          <a:p>
            <a:pPr marL="285750" indent="-285750">
              <a:lnSpc>
                <a:spcPct val="114000"/>
              </a:lnSpc>
              <a:buFont typeface="Arial" panose="020B0604020202020204" pitchFamily="34" charset="0"/>
              <a:buChar char="•"/>
            </a:pPr>
            <a:r>
              <a:rPr lang="hu-HU" sz="1600" dirty="0" err="1">
                <a:effectLst/>
                <a:latin typeface="Open Sans" panose="020B0606030504020204" pitchFamily="34" charset="0"/>
                <a:ea typeface="Open Sans" panose="020B0606030504020204" pitchFamily="34" charset="0"/>
                <a:cs typeface="Open Sans" panose="020B0606030504020204" pitchFamily="34" charset="0"/>
              </a:rPr>
              <a:t>Chueca</a:t>
            </a:r>
            <a:r>
              <a:rPr lang="hu-HU" sz="1600" dirty="0">
                <a:effectLst/>
                <a:latin typeface="Open Sans" panose="020B0606030504020204" pitchFamily="34" charset="0"/>
                <a:ea typeface="Open Sans" panose="020B0606030504020204" pitchFamily="34" charset="0"/>
                <a:cs typeface="Open Sans" panose="020B0606030504020204" pitchFamily="34" charset="0"/>
              </a:rPr>
              <a:t>, Luis Fernando. „Violencia y poesía de los </a:t>
            </a:r>
            <a:r>
              <a:rPr lang="hu-HU" sz="1600" dirty="0" err="1">
                <a:effectLst/>
                <a:latin typeface="Open Sans" panose="020B0606030504020204" pitchFamily="34" charset="0"/>
                <a:ea typeface="Open Sans" panose="020B0606030504020204" pitchFamily="34" charset="0"/>
                <a:cs typeface="Open Sans" panose="020B0606030504020204" pitchFamily="34" charset="0"/>
              </a:rPr>
              <a:t>noventa</a:t>
            </a:r>
            <a:r>
              <a:rPr lang="hu-HU" sz="1600" dirty="0">
                <a:effectLst/>
                <a:latin typeface="Open Sans" panose="020B0606030504020204" pitchFamily="34" charset="0"/>
                <a:ea typeface="Open Sans" panose="020B0606030504020204" pitchFamily="34" charset="0"/>
                <a:cs typeface="Open Sans" panose="020B0606030504020204" pitchFamily="34" charset="0"/>
              </a:rPr>
              <a:t>. Lectura de </a:t>
            </a:r>
            <a:r>
              <a:rPr lang="hu-HU" sz="1600" i="1" dirty="0">
                <a:effectLst/>
                <a:latin typeface="Open Sans" panose="020B0606030504020204" pitchFamily="34" charset="0"/>
                <a:ea typeface="Open Sans" panose="020B0606030504020204" pitchFamily="34" charset="0"/>
                <a:cs typeface="Open Sans" panose="020B0606030504020204" pitchFamily="34" charset="0"/>
              </a:rPr>
              <a:t>Ya nadie incendia el mundo</a:t>
            </a:r>
            <a:r>
              <a:rPr lang="hu-HU" sz="1600" dirty="0">
                <a:effectLst/>
                <a:latin typeface="Open Sans" panose="020B0606030504020204" pitchFamily="34" charset="0"/>
                <a:ea typeface="Open Sans" panose="020B0606030504020204" pitchFamily="34" charset="0"/>
                <a:cs typeface="Open Sans" panose="020B0606030504020204" pitchFamily="34" charset="0"/>
              </a:rPr>
              <a:t> de Victoria Guerrero”. </a:t>
            </a:r>
            <a:r>
              <a:rPr lang="hu-HU" sz="1600" i="1" dirty="0" err="1">
                <a:effectLst/>
                <a:latin typeface="Open Sans" panose="020B0606030504020204" pitchFamily="34" charset="0"/>
                <a:ea typeface="Open Sans" panose="020B0606030504020204" pitchFamily="34" charset="0"/>
                <a:cs typeface="Open Sans" panose="020B0606030504020204" pitchFamily="34" charset="0"/>
              </a:rPr>
              <a:t>Ómnibus</a:t>
            </a:r>
            <a:r>
              <a:rPr lang="hu-HU" sz="1600" dirty="0">
                <a:effectLst/>
                <a:latin typeface="Open Sans" panose="020B0606030504020204" pitchFamily="34" charset="0"/>
                <a:ea typeface="Open Sans" panose="020B0606030504020204" pitchFamily="34" charset="0"/>
                <a:cs typeface="Open Sans" panose="020B0606030504020204" pitchFamily="34" charset="0"/>
              </a:rPr>
              <a:t> No. 12. Año III. diciembre (2006). </a:t>
            </a:r>
          </a:p>
          <a:p>
            <a:pPr marL="285750" indent="-285750">
              <a:lnSpc>
                <a:spcPct val="114000"/>
              </a:lnSpc>
              <a:buFont typeface="Arial" panose="020B0604020202020204" pitchFamily="34" charset="0"/>
              <a:buChar char="•"/>
            </a:pPr>
            <a:r>
              <a:rPr lang="es-ES_tradnl" sz="1600" dirty="0" err="1">
                <a:effectLst/>
                <a:latin typeface="Open Sans" panose="020B0606030504020204" pitchFamily="34" charset="0"/>
                <a:ea typeface="Open Sans" panose="020B0606030504020204" pitchFamily="34" charset="0"/>
                <a:cs typeface="Open Sans" panose="020B0606030504020204" pitchFamily="34" charset="0"/>
              </a:rPr>
              <a:t>Cróquer</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a:t>
            </a:r>
            <a:r>
              <a:rPr lang="es-ES_tradnl" sz="1600" dirty="0" err="1">
                <a:effectLst/>
                <a:latin typeface="Open Sans" panose="020B0606030504020204" pitchFamily="34" charset="0"/>
                <a:ea typeface="Open Sans" panose="020B0606030504020204" pitchFamily="34" charset="0"/>
                <a:cs typeface="Open Sans" panose="020B0606030504020204" pitchFamily="34" charset="0"/>
              </a:rPr>
              <a:t>Pedrón</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E. </a:t>
            </a:r>
            <a:r>
              <a:rPr lang="hu-HU" sz="1600" dirty="0">
                <a:effectLst/>
                <a:latin typeface="Open Sans" panose="020B0606030504020204" pitchFamily="34" charset="0"/>
                <a:ea typeface="Open Sans" panose="020B0606030504020204" pitchFamily="34" charset="0"/>
                <a:cs typeface="Open Sans" panose="020B0606030504020204" pitchFamily="34" charset="0"/>
              </a:rPr>
              <a:t>„</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Desprendimiento y destello: poesía, pese a todo</a:t>
            </a:r>
            <a:r>
              <a:rPr lang="hu-HU" sz="1600" dirty="0">
                <a:effectLst/>
                <a:latin typeface="Open Sans" panose="020B0606030504020204" pitchFamily="34" charset="0"/>
                <a:ea typeface="Open Sans" panose="020B0606030504020204" pitchFamily="34" charset="0"/>
                <a:cs typeface="Open Sans" panose="020B0606030504020204" pitchFamily="34" charset="0"/>
              </a:rPr>
              <a:t>”</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En Victoria Guerrero. </a:t>
            </a:r>
            <a:r>
              <a:rPr lang="es-ES_tradnl" sz="1600" i="1" dirty="0">
                <a:effectLst/>
                <a:latin typeface="Open Sans" panose="020B0606030504020204" pitchFamily="34" charset="0"/>
                <a:ea typeface="Open Sans" panose="020B0606030504020204" pitchFamily="34" charset="0"/>
                <a:cs typeface="Open Sans" panose="020B0606030504020204" pitchFamily="34" charset="0"/>
              </a:rPr>
              <a:t>En un mundo de abdicaciones</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(págs. 9-13). Fondo de Cultura Económica. </a:t>
            </a:r>
            <a:endParaRPr lang="hu-HU" sz="16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es-ES_tradnl" sz="1600" dirty="0">
                <a:effectLst/>
                <a:latin typeface="Open Sans" panose="020B0606030504020204" pitchFamily="34" charset="0"/>
                <a:ea typeface="Open Sans" panose="020B0606030504020204" pitchFamily="34" charset="0"/>
                <a:cs typeface="Open Sans" panose="020B0606030504020204" pitchFamily="34" charset="0"/>
              </a:rPr>
              <a:t>Ferreira, R</a:t>
            </a:r>
            <a:r>
              <a:rPr lang="hu-HU" sz="1600" dirty="0" err="1">
                <a:effectLst/>
                <a:latin typeface="Open Sans" panose="020B0606030504020204" pitchFamily="34" charset="0"/>
                <a:ea typeface="Open Sans" panose="020B0606030504020204" pitchFamily="34" charset="0"/>
                <a:cs typeface="Open Sans" panose="020B0606030504020204" pitchFamily="34" charset="0"/>
              </a:rPr>
              <a:t>ocío</a:t>
            </a:r>
            <a:r>
              <a:rPr lang="hu-HU" sz="1600" dirty="0">
                <a:latin typeface="Open Sans" panose="020B0606030504020204" pitchFamily="34" charset="0"/>
                <a:ea typeface="Open Sans" panose="020B0606030504020204" pitchFamily="34" charset="0"/>
                <a:cs typeface="Open Sans" panose="020B0606030504020204" pitchFamily="34" charset="0"/>
              </a:rPr>
              <a:t>.</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a:t>
            </a:r>
            <a:r>
              <a:rPr lang="es-ES_tradnl" sz="1600" i="1" dirty="0">
                <a:effectLst/>
                <a:latin typeface="Open Sans" panose="020B0606030504020204" pitchFamily="34" charset="0"/>
                <a:ea typeface="Open Sans" panose="020B0606030504020204" pitchFamily="34" charset="0"/>
                <a:cs typeface="Open Sans" panose="020B0606030504020204" pitchFamily="34" charset="0"/>
              </a:rPr>
              <a:t>Y la muerte no tendrá dominio</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(2019). Poéticas del duelo de Victoria Guerrero Peirano. </a:t>
            </a:r>
            <a:r>
              <a:rPr lang="es-ES_tradnl" sz="1600" i="1" dirty="0">
                <a:effectLst/>
                <a:latin typeface="Open Sans" panose="020B0606030504020204" pitchFamily="34" charset="0"/>
                <a:ea typeface="Open Sans" panose="020B0606030504020204" pitchFamily="34" charset="0"/>
                <a:cs typeface="Open Sans" panose="020B0606030504020204" pitchFamily="34" charset="0"/>
              </a:rPr>
              <a:t>Hispanófila</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a:t>
            </a:r>
            <a:r>
              <a:rPr lang="es-ES_tradnl" sz="1600" i="1" dirty="0">
                <a:effectLst/>
                <a:latin typeface="Open Sans" panose="020B0606030504020204" pitchFamily="34" charset="0"/>
                <a:ea typeface="Open Sans" panose="020B0606030504020204" pitchFamily="34" charset="0"/>
                <a:cs typeface="Open Sans" panose="020B0606030504020204" pitchFamily="34" charset="0"/>
              </a:rPr>
              <a:t>192</a:t>
            </a:r>
            <a:r>
              <a:rPr lang="hu-HU" sz="1600" i="1" dirty="0">
                <a:effectLst/>
                <a:latin typeface="Open Sans" panose="020B0606030504020204" pitchFamily="34" charset="0"/>
                <a:ea typeface="Open Sans" panose="020B0606030504020204" pitchFamily="34" charset="0"/>
                <a:cs typeface="Open Sans" panose="020B0606030504020204" pitchFamily="34" charset="0"/>
              </a:rPr>
              <a:t> </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(2021). 127-143. </a:t>
            </a:r>
            <a:endParaRPr lang="hu-HU" sz="16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1600" dirty="0">
                <a:effectLst/>
                <a:latin typeface="Open Sans" panose="020B0606030504020204" pitchFamily="34" charset="0"/>
                <a:ea typeface="Open Sans" panose="020B0606030504020204" pitchFamily="34" charset="0"/>
                <a:cs typeface="Open Sans" panose="020B0606030504020204" pitchFamily="34" charset="0"/>
              </a:rPr>
              <a:t>Foucault, Michel. </a:t>
            </a:r>
            <a:r>
              <a:rPr lang="hu-HU" sz="1600" i="1" dirty="0">
                <a:effectLst/>
                <a:latin typeface="Open Sans" panose="020B0606030504020204" pitchFamily="34" charset="0"/>
                <a:ea typeface="Open Sans" panose="020B0606030504020204" pitchFamily="34" charset="0"/>
                <a:cs typeface="Open Sans" panose="020B0606030504020204" pitchFamily="34" charset="0"/>
              </a:rPr>
              <a:t>Un diálogo sobre el poder y otras conversaciones</a:t>
            </a:r>
            <a:r>
              <a:rPr lang="hu-HU" sz="1600" dirty="0">
                <a:effectLst/>
                <a:latin typeface="Open Sans" panose="020B0606030504020204" pitchFamily="34" charset="0"/>
                <a:ea typeface="Open Sans" panose="020B0606030504020204" pitchFamily="34" charset="0"/>
                <a:cs typeface="Open Sans" panose="020B0606030504020204" pitchFamily="34" charset="0"/>
              </a:rPr>
              <a:t>. </a:t>
            </a:r>
            <a:r>
              <a:rPr lang="hu-HU" sz="1600" dirty="0" err="1">
                <a:effectLst/>
                <a:latin typeface="Open Sans" panose="020B0606030504020204" pitchFamily="34" charset="0"/>
                <a:ea typeface="Open Sans" panose="020B0606030504020204" pitchFamily="34" charset="0"/>
                <a:cs typeface="Open Sans" panose="020B0606030504020204" pitchFamily="34" charset="0"/>
              </a:rPr>
              <a:t>Sel</a:t>
            </a:r>
            <a:r>
              <a:rPr lang="hu-HU" sz="1600" dirty="0">
                <a:effectLst/>
                <a:latin typeface="Open Sans" panose="020B0606030504020204" pitchFamily="34" charset="0"/>
                <a:ea typeface="Open Sans" panose="020B0606030504020204" pitchFamily="34" charset="0"/>
                <a:cs typeface="Open Sans" panose="020B0606030504020204" pitchFamily="34" charset="0"/>
              </a:rPr>
              <a:t>. Miguel </a:t>
            </a:r>
            <a:r>
              <a:rPr lang="hu-HU" sz="1600" dirty="0" err="1">
                <a:effectLst/>
                <a:latin typeface="Open Sans" panose="020B0606030504020204" pitchFamily="34" charset="0"/>
                <a:ea typeface="Open Sans" panose="020B0606030504020204" pitchFamily="34" charset="0"/>
                <a:cs typeface="Open Sans" panose="020B0606030504020204" pitchFamily="34" charset="0"/>
              </a:rPr>
              <a:t>Morey</a:t>
            </a:r>
            <a:r>
              <a:rPr lang="hu-HU" sz="1600" dirty="0">
                <a:effectLst/>
                <a:latin typeface="Open Sans" panose="020B0606030504020204" pitchFamily="34" charset="0"/>
                <a:ea typeface="Open Sans" panose="020B0606030504020204" pitchFamily="34" charset="0"/>
                <a:cs typeface="Open Sans" panose="020B0606030504020204" pitchFamily="34" charset="0"/>
              </a:rPr>
              <a:t>. Madrid: </a:t>
            </a:r>
            <a:r>
              <a:rPr lang="hu-HU" sz="1600" dirty="0" err="1">
                <a:effectLst/>
                <a:latin typeface="Open Sans" panose="020B0606030504020204" pitchFamily="34" charset="0"/>
                <a:ea typeface="Open Sans" panose="020B0606030504020204" pitchFamily="34" charset="0"/>
                <a:cs typeface="Open Sans" panose="020B0606030504020204" pitchFamily="34" charset="0"/>
              </a:rPr>
              <a:t>Alianza</a:t>
            </a:r>
            <a:r>
              <a:rPr lang="hu-HU" sz="1600" dirty="0">
                <a:effectLst/>
                <a:latin typeface="Open Sans" panose="020B0606030504020204" pitchFamily="34" charset="0"/>
                <a:ea typeface="Open Sans" panose="020B0606030504020204" pitchFamily="34" charset="0"/>
                <a:cs typeface="Open Sans" panose="020B0606030504020204" pitchFamily="34" charset="0"/>
              </a:rPr>
              <a:t>, 2001.</a:t>
            </a:r>
          </a:p>
          <a:p>
            <a:pPr marL="285750" indent="-285750">
              <a:buFont typeface="Arial" panose="020B0604020202020204" pitchFamily="34" charset="0"/>
              <a:buChar char="•"/>
            </a:pPr>
            <a:endParaRPr lang="hu-HU"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Cím 1">
            <a:extLst>
              <a:ext uri="{FF2B5EF4-FFF2-40B4-BE49-F238E27FC236}">
                <a16:creationId xmlns:a16="http://schemas.microsoft.com/office/drawing/2014/main" id="{12DDA163-AA39-CA4A-B363-AAA52541F5E5}"/>
              </a:ext>
            </a:extLst>
          </p:cNvPr>
          <p:cNvSpPr txBox="1">
            <a:spLocks/>
          </p:cNvSpPr>
          <p:nvPr/>
        </p:nvSpPr>
        <p:spPr>
          <a:xfrm>
            <a:off x="3171145" y="6265474"/>
            <a:ext cx="7365636" cy="334154"/>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3700" spc="100" dirty="0">
                <a:solidFill>
                  <a:schemeClr val="bg1"/>
                </a:solidFill>
              </a:rPr>
              <a:t>RENDEZVÉN, DÁTUM</a:t>
            </a:r>
          </a:p>
        </p:txBody>
      </p:sp>
      <p:pic>
        <p:nvPicPr>
          <p:cNvPr id="11" name="Tartalom helye 8">
            <a:extLst>
              <a:ext uri="{FF2B5EF4-FFF2-40B4-BE49-F238E27FC236}">
                <a16:creationId xmlns:a16="http://schemas.microsoft.com/office/drawing/2014/main" id="{8F726323-A1E5-E447-B9D3-AAFFD3E1955A}"/>
              </a:ext>
            </a:extLst>
          </p:cNvPr>
          <p:cNvPicPr>
            <a:picLocks noChangeAspect="1"/>
          </p:cNvPicPr>
          <p:nvPr/>
        </p:nvPicPr>
        <p:blipFill>
          <a:blip r:embed="rId4"/>
          <a:stretch>
            <a:fillRect/>
          </a:stretch>
        </p:blipFill>
        <p:spPr>
          <a:xfrm>
            <a:off x="0" y="6019681"/>
            <a:ext cx="12192000" cy="850900"/>
          </a:xfrm>
          <a:prstGeom prst="rect">
            <a:avLst/>
          </a:prstGeom>
        </p:spPr>
      </p:pic>
      <p:sp>
        <p:nvSpPr>
          <p:cNvPr id="15" name="Cím 1">
            <a:extLst>
              <a:ext uri="{FF2B5EF4-FFF2-40B4-BE49-F238E27FC236}">
                <a16:creationId xmlns:a16="http://schemas.microsoft.com/office/drawing/2014/main" id="{10715AD9-EEF9-4F4A-97CB-0DEDBDF3D315}"/>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defRPr/>
            </a:pPr>
            <a:r>
              <a:rPr lang="hu-HU"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3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spTree>
    <p:extLst>
      <p:ext uri="{BB962C8B-B14F-4D97-AF65-F5344CB8AC3E}">
        <p14:creationId xmlns:p14="http://schemas.microsoft.com/office/powerpoint/2010/main" val="244394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646331"/>
          </a:xfrm>
          <a:prstGeom prst="rect">
            <a:avLst/>
          </a:prstGeom>
          <a:noFill/>
        </p:spPr>
        <p:txBody>
          <a:bodyPr wrap="square" rtlCol="0">
            <a:spAutoFit/>
          </a:bodyPr>
          <a:lstStyle/>
          <a:p>
            <a:r>
              <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rPr>
              <a:t>Bibliografía </a:t>
            </a:r>
            <a:r>
              <a:rPr lang="hu-HU" sz="3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selecta</a:t>
            </a:r>
            <a:endPar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900344" y="1244615"/>
            <a:ext cx="10366370" cy="4580100"/>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hu-HU" sz="1600" dirty="0">
                <a:latin typeface="Open Sans" panose="020B0606030504020204" pitchFamily="34" charset="0"/>
                <a:ea typeface="Open Sans" panose="020B0606030504020204" pitchFamily="34" charset="0"/>
                <a:cs typeface="Open Sans" panose="020B0606030504020204" pitchFamily="34" charset="0"/>
              </a:rPr>
              <a:t>Guerrero Peirano, Victoria. </a:t>
            </a:r>
            <a:r>
              <a:rPr lang="hu-HU" sz="1600" i="1" dirty="0">
                <a:latin typeface="Open Sans" panose="020B0606030504020204" pitchFamily="34" charset="0"/>
                <a:ea typeface="Open Sans" panose="020B0606030504020204" pitchFamily="34" charset="0"/>
                <a:cs typeface="Open Sans" panose="020B0606030504020204" pitchFamily="34" charset="0"/>
              </a:rPr>
              <a:t>El mar ese oscuro porvenir</a:t>
            </a:r>
            <a:r>
              <a:rPr lang="hu-HU" sz="1600" dirty="0">
                <a:latin typeface="Open Sans" panose="020B0606030504020204" pitchFamily="34" charset="0"/>
                <a:ea typeface="Open Sans" panose="020B0606030504020204" pitchFamily="34" charset="0"/>
                <a:cs typeface="Open Sans" panose="020B0606030504020204" pitchFamily="34" charset="0"/>
              </a:rPr>
              <a:t>. Lima: Santo Oficio, 2002.</a:t>
            </a:r>
          </a:p>
          <a:p>
            <a:pPr marL="285750" indent="-285750">
              <a:lnSpc>
                <a:spcPct val="114000"/>
              </a:lnSpc>
              <a:buFont typeface="Arial" panose="020B0604020202020204" pitchFamily="34" charset="0"/>
              <a:buChar char="•"/>
            </a:pPr>
            <a:r>
              <a:rPr lang="hu-HU" sz="1600" dirty="0">
                <a:latin typeface="Open Sans" panose="020B0606030504020204" pitchFamily="34" charset="0"/>
                <a:ea typeface="Open Sans" panose="020B0606030504020204" pitchFamily="34" charset="0"/>
                <a:cs typeface="Open Sans" panose="020B0606030504020204" pitchFamily="34" charset="0"/>
              </a:rPr>
              <a:t>Guerrero Peirano, Victoria. </a:t>
            </a:r>
            <a:r>
              <a:rPr lang="hu-HU" sz="1600" i="1" dirty="0">
                <a:latin typeface="Open Sans" panose="020B0606030504020204" pitchFamily="34" charset="0"/>
                <a:ea typeface="Open Sans" panose="020B0606030504020204" pitchFamily="34" charset="0"/>
                <a:cs typeface="Open Sans" panose="020B0606030504020204" pitchFamily="34" charset="0"/>
              </a:rPr>
              <a:t>Ya nadie incendia el mundo</a:t>
            </a:r>
            <a:r>
              <a:rPr lang="hu-HU" sz="1600" dirty="0">
                <a:latin typeface="Open Sans" panose="020B0606030504020204" pitchFamily="34" charset="0"/>
                <a:ea typeface="Open Sans" panose="020B0606030504020204" pitchFamily="34" charset="0"/>
                <a:cs typeface="Open Sans" panose="020B0606030504020204" pitchFamily="34" charset="0"/>
              </a:rPr>
              <a:t>. Lima: </a:t>
            </a:r>
            <a:r>
              <a:rPr lang="hu-HU" sz="1600" dirty="0" err="1">
                <a:latin typeface="Open Sans" panose="020B0606030504020204" pitchFamily="34" charset="0"/>
                <a:ea typeface="Open Sans" panose="020B0606030504020204" pitchFamily="34" charset="0"/>
                <a:cs typeface="Open Sans" panose="020B0606030504020204" pitchFamily="34" charset="0"/>
              </a:rPr>
              <a:t>Estruendomudo</a:t>
            </a:r>
            <a:r>
              <a:rPr lang="hu-HU" sz="1600" dirty="0">
                <a:latin typeface="Open Sans" panose="020B0606030504020204" pitchFamily="34" charset="0"/>
                <a:ea typeface="Open Sans" panose="020B0606030504020204" pitchFamily="34" charset="0"/>
                <a:cs typeface="Open Sans" panose="020B0606030504020204" pitchFamily="34" charset="0"/>
              </a:rPr>
              <a:t>, 2005.</a:t>
            </a:r>
            <a:endParaRPr lang="hu-HU" sz="16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1600" dirty="0">
                <a:latin typeface="Open Sans" panose="020B0606030504020204" pitchFamily="34" charset="0"/>
                <a:ea typeface="Open Sans" panose="020B0606030504020204" pitchFamily="34" charset="0"/>
                <a:cs typeface="Open Sans" panose="020B0606030504020204" pitchFamily="34" charset="0"/>
              </a:rPr>
              <a:t>Guerrero Peirano, Victoria. </a:t>
            </a:r>
            <a:r>
              <a:rPr lang="hu-HU" sz="1600" i="1" strike="sngStrike" dirty="0">
                <a:latin typeface="Open Sans" panose="020B0606030504020204" pitchFamily="34" charset="0"/>
                <a:ea typeface="Open Sans" panose="020B0606030504020204" pitchFamily="34" charset="0"/>
                <a:cs typeface="Open Sans" panose="020B0606030504020204" pitchFamily="34" charset="0"/>
              </a:rPr>
              <a:t>Y la muerte no tendrá dominio</a:t>
            </a:r>
            <a:r>
              <a:rPr lang="hu-HU" sz="1600" dirty="0">
                <a:latin typeface="Open Sans" panose="020B0606030504020204" pitchFamily="34" charset="0"/>
                <a:ea typeface="Open Sans" panose="020B0606030504020204" pitchFamily="34" charset="0"/>
                <a:cs typeface="Open Sans" panose="020B0606030504020204" pitchFamily="34" charset="0"/>
              </a:rPr>
              <a:t>. Lima: FCE, 2019.</a:t>
            </a:r>
          </a:p>
          <a:p>
            <a:pPr marL="285750" indent="-285750">
              <a:lnSpc>
                <a:spcPct val="114000"/>
              </a:lnSpc>
              <a:buFont typeface="Arial" panose="020B0604020202020204" pitchFamily="34" charset="0"/>
              <a:buChar char="•"/>
            </a:pPr>
            <a:r>
              <a:rPr lang="hu-HU" sz="1600" dirty="0" err="1">
                <a:effectLst/>
                <a:latin typeface="Open Sans" panose="020B0606030504020204" pitchFamily="34" charset="0"/>
                <a:ea typeface="Open Sans" panose="020B0606030504020204" pitchFamily="34" charset="0"/>
                <a:cs typeface="Open Sans" panose="020B0606030504020204" pitchFamily="34" charset="0"/>
              </a:rPr>
              <a:t>Muñoz</a:t>
            </a:r>
            <a:r>
              <a:rPr lang="hu-HU" sz="1600" dirty="0">
                <a:effectLst/>
                <a:latin typeface="Open Sans" panose="020B0606030504020204" pitchFamily="34" charset="0"/>
                <a:ea typeface="Open Sans" panose="020B0606030504020204" pitchFamily="34" charset="0"/>
                <a:cs typeface="Open Sans" panose="020B0606030504020204" pitchFamily="34" charset="0"/>
              </a:rPr>
              <a:t> </a:t>
            </a:r>
            <a:r>
              <a:rPr lang="hu-HU" sz="1600" dirty="0" err="1">
                <a:effectLst/>
                <a:latin typeface="Open Sans" panose="020B0606030504020204" pitchFamily="34" charset="0"/>
                <a:ea typeface="Open Sans" panose="020B0606030504020204" pitchFamily="34" charset="0"/>
                <a:cs typeface="Open Sans" panose="020B0606030504020204" pitchFamily="34" charset="0"/>
              </a:rPr>
              <a:t>Carrasco</a:t>
            </a:r>
            <a:r>
              <a:rPr lang="hu-HU" sz="1600" dirty="0">
                <a:effectLst/>
                <a:latin typeface="Open Sans" panose="020B0606030504020204" pitchFamily="34" charset="0"/>
                <a:ea typeface="Open Sans" panose="020B0606030504020204" pitchFamily="34" charset="0"/>
                <a:cs typeface="Open Sans" panose="020B0606030504020204" pitchFamily="34" charset="0"/>
              </a:rPr>
              <a:t>, Olga. </a:t>
            </a:r>
            <a:r>
              <a:rPr lang="hu-HU" sz="1600" dirty="0">
                <a:latin typeface="Open Sans" panose="020B0606030504020204" pitchFamily="34" charset="0"/>
                <a:ea typeface="Open Sans" panose="020B0606030504020204" pitchFamily="34" charset="0"/>
                <a:cs typeface="Open Sans" panose="020B0606030504020204" pitchFamily="34" charset="0"/>
              </a:rPr>
              <a:t>„</a:t>
            </a:r>
            <a:r>
              <a:rPr lang="hu-HU" sz="1600" i="1" strike="sngStrike" dirty="0">
                <a:latin typeface="Open Sans" panose="020B0606030504020204" pitchFamily="34" charset="0"/>
                <a:ea typeface="Open Sans" panose="020B0606030504020204" pitchFamily="34" charset="0"/>
                <a:cs typeface="Open Sans" panose="020B0606030504020204" pitchFamily="34" charset="0"/>
              </a:rPr>
              <a:t>Y la muerte no tendrá dominio</a:t>
            </a:r>
            <a:r>
              <a:rPr lang="hu-HU" sz="1600" i="1" dirty="0">
                <a:latin typeface="Open Sans" panose="020B0606030504020204" pitchFamily="34" charset="0"/>
                <a:ea typeface="Open Sans" panose="020B0606030504020204" pitchFamily="34" charset="0"/>
                <a:cs typeface="Open Sans" panose="020B0606030504020204" pitchFamily="34" charset="0"/>
              </a:rPr>
              <a:t> </a:t>
            </a:r>
            <a:r>
              <a:rPr lang="hu-HU" sz="1600" dirty="0">
                <a:latin typeface="Open Sans" panose="020B0606030504020204" pitchFamily="34" charset="0"/>
                <a:ea typeface="Open Sans" panose="020B0606030504020204" pitchFamily="34" charset="0"/>
                <a:cs typeface="Open Sans" panose="020B0606030504020204" pitchFamily="34" charset="0"/>
              </a:rPr>
              <a:t>de Victoria Guerrero”</a:t>
            </a:r>
            <a:r>
              <a:rPr lang="hu-HU" sz="1600" i="1" dirty="0">
                <a:latin typeface="Open Sans" panose="020B0606030504020204" pitchFamily="34" charset="0"/>
                <a:ea typeface="Open Sans" panose="020B0606030504020204" pitchFamily="34" charset="0"/>
                <a:cs typeface="Open Sans" panose="020B0606030504020204" pitchFamily="34" charset="0"/>
              </a:rPr>
              <a:t>.</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i="1" dirty="0" err="1">
                <a:latin typeface="Open Sans" panose="020B0606030504020204" pitchFamily="34" charset="0"/>
                <a:ea typeface="Open Sans" panose="020B0606030504020204" pitchFamily="34" charset="0"/>
                <a:cs typeface="Open Sans" panose="020B0606030504020204" pitchFamily="34" charset="0"/>
              </a:rPr>
              <a:t>Guaraguao</a:t>
            </a:r>
            <a:r>
              <a:rPr lang="hu-HU" sz="1600" dirty="0">
                <a:latin typeface="Open Sans" panose="020B0606030504020204" pitchFamily="34" charset="0"/>
                <a:ea typeface="Open Sans" panose="020B0606030504020204" pitchFamily="34" charset="0"/>
                <a:cs typeface="Open Sans" panose="020B0606030504020204" pitchFamily="34" charset="0"/>
              </a:rPr>
              <a:t> 69 (2022). 179-182.</a:t>
            </a:r>
            <a:endParaRPr lang="hu-HU" sz="16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es-ES_tradnl" sz="1600" dirty="0" err="1">
                <a:effectLst/>
                <a:latin typeface="Open Sans" panose="020B0606030504020204" pitchFamily="34" charset="0"/>
                <a:ea typeface="Open Sans" panose="020B0606030504020204" pitchFamily="34" charset="0"/>
                <a:cs typeface="Open Sans" panose="020B0606030504020204" pitchFamily="34" charset="0"/>
              </a:rPr>
              <a:t>Reisz</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S</a:t>
            </a:r>
            <a:r>
              <a:rPr lang="hu-HU" sz="1600" dirty="0" err="1">
                <a:effectLst/>
                <a:latin typeface="Open Sans" panose="020B0606030504020204" pitchFamily="34" charset="0"/>
                <a:ea typeface="Open Sans" panose="020B0606030504020204" pitchFamily="34" charset="0"/>
                <a:cs typeface="Open Sans" panose="020B0606030504020204" pitchFamily="34" charset="0"/>
              </a:rPr>
              <a:t>usana</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a:t>
            </a:r>
            <a:r>
              <a:rPr lang="hu-HU" sz="1600" dirty="0">
                <a:effectLst/>
                <a:latin typeface="Open Sans" panose="020B0606030504020204" pitchFamily="34" charset="0"/>
                <a:ea typeface="Open Sans" panose="020B0606030504020204" pitchFamily="34" charset="0"/>
                <a:cs typeface="Open Sans" panose="020B0606030504020204" pitchFamily="34" charset="0"/>
              </a:rPr>
              <a:t>„</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De incendios y regresos imposibles: un nuevo poemario de Victoria Guerrero</a:t>
            </a:r>
            <a:r>
              <a:rPr lang="hu-HU" sz="1600" dirty="0">
                <a:effectLst/>
                <a:latin typeface="Open Sans" panose="020B0606030504020204" pitchFamily="34" charset="0"/>
                <a:ea typeface="Open Sans" panose="020B0606030504020204" pitchFamily="34" charset="0"/>
                <a:cs typeface="Open Sans" panose="020B0606030504020204" pitchFamily="34" charset="0"/>
              </a:rPr>
              <a:t>”</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a:t>
            </a:r>
            <a:r>
              <a:rPr lang="es-ES_tradnl" sz="1600" i="1" dirty="0">
                <a:effectLst/>
                <a:latin typeface="Open Sans" panose="020B0606030504020204" pitchFamily="34" charset="0"/>
                <a:ea typeface="Open Sans" panose="020B0606030504020204" pitchFamily="34" charset="0"/>
                <a:cs typeface="Open Sans" panose="020B0606030504020204" pitchFamily="34" charset="0"/>
              </a:rPr>
              <a:t>Hueso Húmero</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a:t>
            </a:r>
            <a:r>
              <a:rPr lang="es-ES_tradnl" sz="1600" i="1" dirty="0">
                <a:effectLst/>
                <a:latin typeface="Open Sans" panose="020B0606030504020204" pitchFamily="34" charset="0"/>
                <a:ea typeface="Open Sans" panose="020B0606030504020204" pitchFamily="34" charset="0"/>
                <a:cs typeface="Open Sans" panose="020B0606030504020204" pitchFamily="34" charset="0"/>
              </a:rPr>
              <a:t>48</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(mayo de 2006)</a:t>
            </a:r>
            <a:r>
              <a:rPr lang="hu-HU" sz="1600" dirty="0">
                <a:latin typeface="Open Sans" panose="020B0606030504020204" pitchFamily="34" charset="0"/>
                <a:ea typeface="Open Sans" panose="020B0606030504020204" pitchFamily="34" charset="0"/>
                <a:cs typeface="Open Sans" panose="020B0606030504020204" pitchFamily="34" charset="0"/>
              </a:rPr>
              <a:t>.</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146-161. </a:t>
            </a:r>
            <a:endParaRPr lang="hu-HU" sz="16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1600" dirty="0">
                <a:solidFill>
                  <a:srgbClr val="012851"/>
                </a:solidFill>
                <a:latin typeface="Open Sans" panose="020B0606030504020204" pitchFamily="34" charset="0"/>
                <a:ea typeface="Open Sans" panose="020B0606030504020204" pitchFamily="34" charset="0"/>
                <a:cs typeface="Open Sans" panose="020B0606030504020204" pitchFamily="34" charset="0"/>
              </a:rPr>
              <a:t>Minerva </a:t>
            </a:r>
            <a:r>
              <a:rPr lang="hu-HU" sz="1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Reynosa</a:t>
            </a:r>
            <a:r>
              <a:rPr lang="hu-HU" sz="1600" dirty="0">
                <a:solidFill>
                  <a:srgbClr val="012851"/>
                </a:solidFill>
                <a:latin typeface="Open Sans" panose="020B0606030504020204" pitchFamily="34" charset="0"/>
                <a:ea typeface="Open Sans" panose="020B0606030504020204" pitchFamily="34" charset="0"/>
                <a:cs typeface="Open Sans" panose="020B0606030504020204" pitchFamily="34" charset="0"/>
              </a:rPr>
              <a:t> y </a:t>
            </a:r>
            <a:r>
              <a:rPr lang="hu-HU" sz="1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Omar</a:t>
            </a:r>
            <a:r>
              <a:rPr lang="hu-HU" sz="16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1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Pimienta</a:t>
            </a:r>
            <a:r>
              <a:rPr lang="hu-HU" sz="1600" dirty="0">
                <a:solidFill>
                  <a:srgbClr val="012851"/>
                </a:solidFill>
                <a:latin typeface="Open Sans" panose="020B0606030504020204" pitchFamily="34" charset="0"/>
                <a:ea typeface="Open Sans" panose="020B0606030504020204" pitchFamily="34" charset="0"/>
                <a:cs typeface="Open Sans" panose="020B0606030504020204" pitchFamily="34" charset="0"/>
              </a:rPr>
              <a:t>: Presentación del libro </a:t>
            </a:r>
            <a:r>
              <a:rPr lang="hu-HU" sz="16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La mujer </a:t>
            </a:r>
            <a:r>
              <a:rPr lang="hu-HU" sz="1600" dirty="0">
                <a:solidFill>
                  <a:srgbClr val="012851"/>
                </a:solidFill>
                <a:latin typeface="Open Sans" panose="020B0606030504020204" pitchFamily="34" charset="0"/>
                <a:ea typeface="Open Sans" panose="020B0606030504020204" pitchFamily="34" charset="0"/>
                <a:cs typeface="Open Sans" panose="020B0606030504020204" pitchFamily="34" charset="0"/>
              </a:rPr>
              <a:t>(2022) en </a:t>
            </a:r>
            <a:r>
              <a:rPr lang="es-ES" sz="16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3"/>
              </a:rPr>
              <a:t>https://www.youtube.com/watch?v=fMuP9OYwExM</a:t>
            </a:r>
            <a:r>
              <a:rPr lang="hu-HU" sz="16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rPr>
              <a:t> </a:t>
            </a:r>
            <a:r>
              <a:rPr lang="hu-HU" sz="1600"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14000"/>
              </a:lnSpc>
              <a:buFont typeface="Arial" panose="020B0604020202020204" pitchFamily="34" charset="0"/>
              <a:buChar char="•"/>
            </a:pPr>
            <a:r>
              <a:rPr lang="es-ES_tradnl" sz="1600" dirty="0" err="1">
                <a:effectLst/>
                <a:latin typeface="Open Sans" panose="020B0606030504020204" pitchFamily="34" charset="0"/>
                <a:ea typeface="Open Sans" panose="020B0606030504020204" pitchFamily="34" charset="0"/>
                <a:cs typeface="Open Sans" panose="020B0606030504020204" pitchFamily="34" charset="0"/>
              </a:rPr>
              <a:t>Rich</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A</a:t>
            </a:r>
            <a:r>
              <a:rPr lang="hu-HU" sz="1600" dirty="0" err="1">
                <a:effectLst/>
                <a:latin typeface="Open Sans" panose="020B0606030504020204" pitchFamily="34" charset="0"/>
                <a:ea typeface="Open Sans" panose="020B0606030504020204" pitchFamily="34" charset="0"/>
                <a:cs typeface="Open Sans" panose="020B0606030504020204" pitchFamily="34" charset="0"/>
              </a:rPr>
              <a:t>drienn</a:t>
            </a:r>
            <a:r>
              <a:rPr lang="hu-HU" sz="1600" dirty="0">
                <a:effectLst/>
                <a:latin typeface="Open Sans" panose="020B0606030504020204" pitchFamily="34" charset="0"/>
                <a:ea typeface="Open Sans" panose="020B0606030504020204" pitchFamily="34" charset="0"/>
                <a:cs typeface="Open Sans" panose="020B0606030504020204" pitchFamily="34" charset="0"/>
              </a:rPr>
              <a:t>. </a:t>
            </a:r>
            <a:r>
              <a:rPr lang="es-ES_tradnl" sz="1600" i="1" dirty="0">
                <a:effectLst/>
                <a:latin typeface="Open Sans" panose="020B0606030504020204" pitchFamily="34" charset="0"/>
                <a:ea typeface="Open Sans" panose="020B0606030504020204" pitchFamily="34" charset="0"/>
                <a:cs typeface="Open Sans" panose="020B0606030504020204" pitchFamily="34" charset="0"/>
              </a:rPr>
              <a:t>Nacemos de mujer. La maternidad como experiencia e institución</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Traficantes de Sueños</a:t>
            </a:r>
            <a:r>
              <a:rPr lang="hu-HU" sz="1600" dirty="0">
                <a:effectLst/>
                <a:latin typeface="Open Sans" panose="020B0606030504020204" pitchFamily="34" charset="0"/>
                <a:ea typeface="Open Sans" panose="020B0606030504020204" pitchFamily="34" charset="0"/>
                <a:cs typeface="Open Sans" panose="020B0606030504020204" pitchFamily="34" charset="0"/>
              </a:rPr>
              <a:t>, 2019</a:t>
            </a:r>
            <a:r>
              <a:rPr lang="es-ES_tradnl" sz="1600" dirty="0">
                <a:effectLst/>
                <a:latin typeface="Open Sans" panose="020B0606030504020204" pitchFamily="34" charset="0"/>
                <a:ea typeface="Open Sans" panose="020B0606030504020204" pitchFamily="34" charset="0"/>
                <a:cs typeface="Open Sans" panose="020B0606030504020204" pitchFamily="34" charset="0"/>
              </a:rPr>
              <a:t>. </a:t>
            </a:r>
            <a:endParaRPr lang="hu-H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1600" dirty="0" err="1">
                <a:latin typeface="Open Sans" panose="020B0606030504020204" pitchFamily="34" charset="0"/>
                <a:ea typeface="Open Sans" panose="020B0606030504020204" pitchFamily="34" charset="0"/>
                <a:cs typeface="Open Sans" panose="020B0606030504020204" pitchFamily="34" charset="0"/>
              </a:rPr>
              <a:t>Said</a:t>
            </a:r>
            <a:r>
              <a:rPr lang="hu-HU" sz="1600" dirty="0">
                <a:latin typeface="Open Sans" panose="020B0606030504020204" pitchFamily="34" charset="0"/>
                <a:ea typeface="Open Sans" panose="020B0606030504020204" pitchFamily="34" charset="0"/>
                <a:cs typeface="Open Sans" panose="020B0606030504020204" pitchFamily="34" charset="0"/>
              </a:rPr>
              <a:t>, Edward. </a:t>
            </a:r>
            <a:r>
              <a:rPr lang="hu-HU" sz="1600" i="1" dirty="0">
                <a:latin typeface="Open Sans" panose="020B0606030504020204" pitchFamily="34" charset="0"/>
                <a:ea typeface="Open Sans" panose="020B0606030504020204" pitchFamily="34" charset="0"/>
                <a:cs typeface="Open Sans" panose="020B0606030504020204" pitchFamily="34" charset="0"/>
              </a:rPr>
              <a:t>El mundo, el texto y el </a:t>
            </a:r>
            <a:r>
              <a:rPr lang="hu-HU" sz="1600" i="1" dirty="0" err="1">
                <a:latin typeface="Open Sans" panose="020B0606030504020204" pitchFamily="34" charset="0"/>
                <a:ea typeface="Open Sans" panose="020B0606030504020204" pitchFamily="34" charset="0"/>
                <a:cs typeface="Open Sans" panose="020B0606030504020204" pitchFamily="34" charset="0"/>
              </a:rPr>
              <a:t>crítico</a:t>
            </a:r>
            <a:r>
              <a:rPr lang="hu-HU" sz="1600" dirty="0">
                <a:latin typeface="Open Sans" panose="020B0606030504020204" pitchFamily="34" charset="0"/>
                <a:ea typeface="Open Sans" panose="020B0606030504020204" pitchFamily="34" charset="0"/>
                <a:cs typeface="Open Sans" panose="020B0606030504020204" pitchFamily="34" charset="0"/>
              </a:rPr>
              <a:t>. </a:t>
            </a:r>
            <a:r>
              <a:rPr lang="hu-HU" sz="1600" dirty="0" err="1">
                <a:latin typeface="Open Sans" panose="020B0606030504020204" pitchFamily="34" charset="0"/>
                <a:ea typeface="Open Sans" panose="020B0606030504020204" pitchFamily="34" charset="0"/>
                <a:cs typeface="Open Sans" panose="020B0606030504020204" pitchFamily="34" charset="0"/>
              </a:rPr>
              <a:t>Trad</a:t>
            </a:r>
            <a:r>
              <a:rPr lang="hu-HU" sz="1600" dirty="0">
                <a:latin typeface="Open Sans" panose="020B0606030504020204" pitchFamily="34" charset="0"/>
                <a:ea typeface="Open Sans" panose="020B0606030504020204" pitchFamily="34" charset="0"/>
                <a:cs typeface="Open Sans" panose="020B0606030504020204" pitchFamily="34" charset="0"/>
              </a:rPr>
              <a:t>. Ricardo García Pérez. Buenos Aires: Debate, 2004.</a:t>
            </a:r>
            <a:endParaRPr lang="hu-HU" sz="160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1600" dirty="0">
                <a:effectLst/>
                <a:latin typeface="Open Sans" panose="020B0606030504020204" pitchFamily="34" charset="0"/>
                <a:ea typeface="Open Sans" panose="020B0606030504020204" pitchFamily="34" charset="0"/>
                <a:cs typeface="Open Sans" panose="020B0606030504020204" pitchFamily="34" charset="0"/>
              </a:rPr>
              <a:t>Salazar, </a:t>
            </a:r>
            <a:r>
              <a:rPr lang="hu-HU" sz="1600" dirty="0" err="1">
                <a:effectLst/>
                <a:latin typeface="Open Sans" panose="020B0606030504020204" pitchFamily="34" charset="0"/>
                <a:ea typeface="Open Sans" panose="020B0606030504020204" pitchFamily="34" charset="0"/>
                <a:cs typeface="Open Sans" panose="020B0606030504020204" pitchFamily="34" charset="0"/>
              </a:rPr>
              <a:t>Ina</a:t>
            </a:r>
            <a:r>
              <a:rPr lang="hu-HU" sz="1600" dirty="0">
                <a:effectLst/>
                <a:latin typeface="Open Sans" panose="020B0606030504020204" pitchFamily="34" charset="0"/>
                <a:ea typeface="Open Sans" panose="020B0606030504020204" pitchFamily="34" charset="0"/>
                <a:cs typeface="Open Sans" panose="020B0606030504020204" pitchFamily="34" charset="0"/>
              </a:rPr>
              <a:t>. „La poesía de Victoria Guerrero, un arte de la </a:t>
            </a:r>
            <a:r>
              <a:rPr lang="hu-HU" sz="1600" dirty="0" err="1">
                <a:effectLst/>
                <a:latin typeface="Open Sans" panose="020B0606030504020204" pitchFamily="34" charset="0"/>
                <a:ea typeface="Open Sans" panose="020B0606030504020204" pitchFamily="34" charset="0"/>
                <a:cs typeface="Open Sans" panose="020B0606030504020204" pitchFamily="34" charset="0"/>
              </a:rPr>
              <a:t>incomplacencia</a:t>
            </a:r>
            <a:r>
              <a:rPr lang="hu-HU" sz="1600" dirty="0">
                <a:effectLst/>
                <a:latin typeface="Open Sans" panose="020B0606030504020204" pitchFamily="34" charset="0"/>
                <a:ea typeface="Open Sans" panose="020B0606030504020204" pitchFamily="34" charset="0"/>
                <a:cs typeface="Open Sans" panose="020B0606030504020204" pitchFamily="34" charset="0"/>
              </a:rPr>
              <a:t>”. </a:t>
            </a:r>
            <a:r>
              <a:rPr lang="hu-HU" sz="1600" i="1" dirty="0" err="1">
                <a:effectLst/>
                <a:latin typeface="Open Sans" panose="020B0606030504020204" pitchFamily="34" charset="0"/>
                <a:ea typeface="Open Sans" panose="020B0606030504020204" pitchFamily="34" charset="0"/>
                <a:cs typeface="Open Sans" panose="020B0606030504020204" pitchFamily="34" charset="0"/>
              </a:rPr>
              <a:t>Mitologías</a:t>
            </a:r>
            <a:r>
              <a:rPr lang="hu-HU" sz="1600" i="1" dirty="0">
                <a:effectLst/>
                <a:latin typeface="Open Sans" panose="020B0606030504020204" pitchFamily="34" charset="0"/>
                <a:ea typeface="Open Sans" panose="020B0606030504020204" pitchFamily="34" charset="0"/>
                <a:cs typeface="Open Sans" panose="020B0606030504020204" pitchFamily="34" charset="0"/>
              </a:rPr>
              <a:t> hoy.</a:t>
            </a:r>
          </a:p>
          <a:p>
            <a:pPr marL="285750" indent="-285750">
              <a:lnSpc>
                <a:spcPct val="114000"/>
              </a:lnSpc>
              <a:buFont typeface="Arial" panose="020B0604020202020204" pitchFamily="34" charset="0"/>
              <a:buChar char="•"/>
            </a:pPr>
            <a:r>
              <a:rPr lang="hu-HU" sz="1600" dirty="0">
                <a:solidFill>
                  <a:srgbClr val="012851"/>
                </a:solidFill>
                <a:latin typeface="Open Sans" panose="020B0606030504020204" pitchFamily="34" charset="0"/>
                <a:ea typeface="Open Sans" panose="020B0606030504020204" pitchFamily="34" charset="0"/>
                <a:cs typeface="Open Sans" panose="020B0606030504020204" pitchFamily="34" charset="0"/>
              </a:rPr>
              <a:t>Minerva </a:t>
            </a:r>
            <a:r>
              <a:rPr lang="hu-HU" sz="1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Reynosa</a:t>
            </a:r>
            <a:r>
              <a:rPr lang="hu-HU" sz="1600" dirty="0">
                <a:solidFill>
                  <a:srgbClr val="012851"/>
                </a:solidFill>
                <a:latin typeface="Open Sans" panose="020B0606030504020204" pitchFamily="34" charset="0"/>
                <a:ea typeface="Open Sans" panose="020B0606030504020204" pitchFamily="34" charset="0"/>
                <a:cs typeface="Open Sans" panose="020B0606030504020204" pitchFamily="34" charset="0"/>
              </a:rPr>
              <a:t> y </a:t>
            </a:r>
            <a:r>
              <a:rPr lang="hu-HU" sz="1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Omar</a:t>
            </a:r>
            <a:r>
              <a:rPr lang="hu-HU" sz="16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16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Pimienta</a:t>
            </a:r>
            <a:r>
              <a:rPr lang="hu-HU" sz="1600" dirty="0">
                <a:solidFill>
                  <a:srgbClr val="012851"/>
                </a:solidFill>
                <a:latin typeface="Open Sans" panose="020B0606030504020204" pitchFamily="34" charset="0"/>
                <a:ea typeface="Open Sans" panose="020B0606030504020204" pitchFamily="34" charset="0"/>
                <a:cs typeface="Open Sans" panose="020B0606030504020204" pitchFamily="34" charset="0"/>
              </a:rPr>
              <a:t>: Presentación del libro </a:t>
            </a:r>
            <a:r>
              <a:rPr lang="hu-HU" sz="16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La mujer </a:t>
            </a:r>
            <a:r>
              <a:rPr lang="hu-HU" sz="1600" dirty="0">
                <a:solidFill>
                  <a:srgbClr val="012851"/>
                </a:solidFill>
                <a:latin typeface="Open Sans" panose="020B0606030504020204" pitchFamily="34" charset="0"/>
                <a:ea typeface="Open Sans" panose="020B0606030504020204" pitchFamily="34" charset="0"/>
                <a:cs typeface="Open Sans" panose="020B0606030504020204" pitchFamily="34" charset="0"/>
              </a:rPr>
              <a:t>(2022) en </a:t>
            </a:r>
            <a:r>
              <a:rPr lang="es-ES" sz="16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hlinkClick r:id="rId3"/>
              </a:rPr>
              <a:t>https://www.youtube.com/watch?v=fMuP9OYwExM</a:t>
            </a:r>
            <a:r>
              <a:rPr lang="hu-HU" sz="1600" u="sng" dirty="0">
                <a:solidFill>
                  <a:srgbClr val="0000FF"/>
                </a:solidFill>
                <a:effectLst/>
                <a:latin typeface="Open Sans" panose="020B0606030504020204" pitchFamily="34" charset="0"/>
                <a:ea typeface="Open Sans" panose="020B0606030504020204" pitchFamily="34" charset="0"/>
                <a:cs typeface="Open Sans" panose="020B0606030504020204" pitchFamily="34" charset="0"/>
              </a:rPr>
              <a:t> </a:t>
            </a:r>
            <a:r>
              <a:rPr lang="hu-HU" sz="1600"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buFont typeface="Arial" panose="020B0604020202020204" pitchFamily="34" charset="0"/>
              <a:buChar char="•"/>
            </a:pPr>
            <a:endParaRPr lang="hu-HU"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Cím 1">
            <a:extLst>
              <a:ext uri="{FF2B5EF4-FFF2-40B4-BE49-F238E27FC236}">
                <a16:creationId xmlns:a16="http://schemas.microsoft.com/office/drawing/2014/main" id="{12DDA163-AA39-CA4A-B363-AAA52541F5E5}"/>
              </a:ext>
            </a:extLst>
          </p:cNvPr>
          <p:cNvSpPr txBox="1">
            <a:spLocks/>
          </p:cNvSpPr>
          <p:nvPr/>
        </p:nvSpPr>
        <p:spPr>
          <a:xfrm>
            <a:off x="3171145" y="6265474"/>
            <a:ext cx="7365636" cy="334154"/>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3700" spc="100" dirty="0">
                <a:solidFill>
                  <a:schemeClr val="bg1"/>
                </a:solidFill>
              </a:rPr>
              <a:t>RENDEZVÉN, DÁTUM</a:t>
            </a:r>
          </a:p>
        </p:txBody>
      </p:sp>
      <p:pic>
        <p:nvPicPr>
          <p:cNvPr id="11" name="Tartalom helye 8">
            <a:extLst>
              <a:ext uri="{FF2B5EF4-FFF2-40B4-BE49-F238E27FC236}">
                <a16:creationId xmlns:a16="http://schemas.microsoft.com/office/drawing/2014/main" id="{8F726323-A1E5-E447-B9D3-AAFFD3E1955A}"/>
              </a:ext>
            </a:extLst>
          </p:cNvPr>
          <p:cNvPicPr>
            <a:picLocks noChangeAspect="1"/>
          </p:cNvPicPr>
          <p:nvPr/>
        </p:nvPicPr>
        <p:blipFill>
          <a:blip r:embed="rId4"/>
          <a:stretch>
            <a:fillRect/>
          </a:stretch>
        </p:blipFill>
        <p:spPr>
          <a:xfrm>
            <a:off x="0" y="6019681"/>
            <a:ext cx="12192000" cy="850900"/>
          </a:xfrm>
          <a:prstGeom prst="rect">
            <a:avLst/>
          </a:prstGeom>
        </p:spPr>
      </p:pic>
      <p:sp>
        <p:nvSpPr>
          <p:cNvPr id="15" name="Cím 1">
            <a:extLst>
              <a:ext uri="{FF2B5EF4-FFF2-40B4-BE49-F238E27FC236}">
                <a16:creationId xmlns:a16="http://schemas.microsoft.com/office/drawing/2014/main" id="{10715AD9-EEF9-4F4A-97CB-0DEDBDF3D315}"/>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hu-HU"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spTree>
    <p:extLst>
      <p:ext uri="{BB962C8B-B14F-4D97-AF65-F5344CB8AC3E}">
        <p14:creationId xmlns:p14="http://schemas.microsoft.com/office/powerpoint/2010/main" val="2674907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D0DB6352-4724-FB4F-A04F-40EADEACA034}"/>
              </a:ext>
            </a:extLst>
          </p:cNvPr>
          <p:cNvPicPr>
            <a:picLocks noGrp="1" noChangeAspect="1"/>
          </p:cNvPicPr>
          <p:nvPr>
            <p:ph idx="1"/>
          </p:nvPr>
        </p:nvPicPr>
        <p:blipFill>
          <a:blip r:embed="rId2"/>
          <a:stretch>
            <a:fillRect/>
          </a:stretch>
        </p:blipFill>
        <p:spPr>
          <a:xfrm>
            <a:off x="0" y="0"/>
            <a:ext cx="12192000" cy="6858000"/>
          </a:xfrm>
          <a:solidFill>
            <a:schemeClr val="accent2"/>
          </a:solidFill>
        </p:spPr>
      </p:pic>
      <p:sp>
        <p:nvSpPr>
          <p:cNvPr id="7" name="Cím 1">
            <a:extLst>
              <a:ext uri="{FF2B5EF4-FFF2-40B4-BE49-F238E27FC236}">
                <a16:creationId xmlns:a16="http://schemas.microsoft.com/office/drawing/2014/main" id="{7526A6D4-531E-7D43-81CA-954398D2809F}"/>
              </a:ext>
            </a:extLst>
          </p:cNvPr>
          <p:cNvSpPr txBox="1">
            <a:spLocks/>
          </p:cNvSpPr>
          <p:nvPr/>
        </p:nvSpPr>
        <p:spPr>
          <a:xfrm>
            <a:off x="723899" y="2256492"/>
            <a:ext cx="8963440" cy="218598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hu-HU" sz="3600" spc="300" dirty="0">
                <a:solidFill>
                  <a:schemeClr val="bg1"/>
                </a:solidFill>
                <a:latin typeface="Calibri" panose="020F0502020204030204" pitchFamily="34" charset="0"/>
                <a:ea typeface="Open Sans" panose="020B0606030504020204" pitchFamily="34" charset="0"/>
                <a:cs typeface="Calibri" panose="020F0502020204030204" pitchFamily="34" charset="0"/>
              </a:rPr>
              <a:t>¡</a:t>
            </a:r>
            <a:r>
              <a:rPr lang="hu-HU" sz="36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Muchas gracias por su atención</a:t>
            </a:r>
            <a:r>
              <a:rPr lang="en-US" sz="36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hu-HU" sz="3600" dirty="0">
              <a:solidFill>
                <a:schemeClr val="bg1"/>
              </a:solidFill>
            </a:endParaRPr>
          </a:p>
        </p:txBody>
      </p:sp>
      <p:sp>
        <p:nvSpPr>
          <p:cNvPr id="6" name="Cím 1">
            <a:extLst>
              <a:ext uri="{FF2B5EF4-FFF2-40B4-BE49-F238E27FC236}">
                <a16:creationId xmlns:a16="http://schemas.microsoft.com/office/drawing/2014/main" id="{AA9478DD-715D-4A8A-A6BD-85A4F855DF8E}"/>
              </a:ext>
            </a:extLst>
          </p:cNvPr>
          <p:cNvSpPr txBox="1">
            <a:spLocks/>
          </p:cNvSpPr>
          <p:nvPr/>
        </p:nvSpPr>
        <p:spPr>
          <a:xfrm>
            <a:off x="723899" y="4383760"/>
            <a:ext cx="7365636" cy="10791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Gabriella Menczel</a:t>
            </a:r>
          </a:p>
          <a:p>
            <a:pPr>
              <a:lnSpc>
                <a:spcPct val="110000"/>
              </a:lnSpc>
            </a:pPr>
            <a:r>
              <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Universidad Eötvös Loránd</a:t>
            </a:r>
          </a:p>
          <a:p>
            <a:pPr>
              <a:lnSpc>
                <a:spcPct val="110000"/>
              </a:lnSpc>
            </a:pPr>
            <a:r>
              <a:rPr lang="hu-HU" sz="1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menczel.gabriella@btk.elte.hu</a:t>
            </a:r>
          </a:p>
        </p:txBody>
      </p:sp>
      <p:sp>
        <p:nvSpPr>
          <p:cNvPr id="9" name="Cím 1">
            <a:extLst>
              <a:ext uri="{FF2B5EF4-FFF2-40B4-BE49-F238E27FC236}">
                <a16:creationId xmlns:a16="http://schemas.microsoft.com/office/drawing/2014/main" id="{D7A21185-FF9F-4E99-A9CB-3E79EB5EE0C7}"/>
              </a:ext>
            </a:extLst>
          </p:cNvPr>
          <p:cNvSpPr txBox="1">
            <a:spLocks/>
          </p:cNvSpPr>
          <p:nvPr/>
        </p:nvSpPr>
        <p:spPr>
          <a:xfrm>
            <a:off x="723899" y="5566278"/>
            <a:ext cx="7365636" cy="597289"/>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defRPr/>
            </a:pPr>
            <a:r>
              <a:rPr lang="hu-H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endParaRPr lang="hu-HU"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defRPr/>
            </a:pPr>
            <a:r>
              <a:rPr lang="hu-H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Universidad Masaryk, Brno, 27 de abril de 2023</a:t>
            </a:r>
          </a:p>
        </p:txBody>
      </p:sp>
    </p:spTree>
    <p:extLst>
      <p:ext uri="{BB962C8B-B14F-4D97-AF65-F5344CB8AC3E}">
        <p14:creationId xmlns:p14="http://schemas.microsoft.com/office/powerpoint/2010/main" val="173595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707886"/>
          </a:xfrm>
          <a:prstGeom prst="rect">
            <a:avLst/>
          </a:prstGeom>
          <a:noFill/>
        </p:spPr>
        <p:txBody>
          <a:bodyPr wrap="square" rtlCol="0">
            <a:spAutoFit/>
          </a:bodyPr>
          <a:lstStyle/>
          <a:p>
            <a:r>
              <a:rPr lang="hu-HU" sz="4000" b="1" dirty="0">
                <a:latin typeface="Open Sans" panose="020B0606030504020204" pitchFamily="34" charset="0"/>
                <a:ea typeface="Open Sans" panose="020B0606030504020204" pitchFamily="34" charset="0"/>
                <a:cs typeface="Open Sans" panose="020B0606030504020204" pitchFamily="34" charset="0"/>
              </a:rPr>
              <a:t>Victoria Guerrero Peirano (1971, Lima - )</a:t>
            </a:r>
            <a:endParaRPr lang="hu-HU" sz="40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3"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0" y="6019681"/>
            <a:ext cx="12192000" cy="850900"/>
          </a:xfrm>
          <a:prstGeom prst="rect">
            <a:avLst/>
          </a:prstGeom>
        </p:spPr>
      </p:pic>
      <p:sp>
        <p:nvSpPr>
          <p:cNvPr id="14" name="Cím 1">
            <a:extLst>
              <a:ext uri="{FF2B5EF4-FFF2-40B4-BE49-F238E27FC236}">
                <a16:creationId xmlns:a16="http://schemas.microsoft.com/office/drawing/2014/main" id="{9B97F4D8-A388-1B43-A128-60628A2FF4AA}"/>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defRPr/>
            </a:pPr>
            <a:r>
              <a:rPr lang="hu-HU"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4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pic>
        <p:nvPicPr>
          <p:cNvPr id="2" name="Picture 2" descr="Victoria Guerrero: &quot;Este es mi libro más emocional, no he tenido total  control sobre él&quot; | LUCES | EL COMERCIO PERÚ">
            <a:extLst>
              <a:ext uri="{FF2B5EF4-FFF2-40B4-BE49-F238E27FC236}">
                <a16:creationId xmlns:a16="http://schemas.microsoft.com/office/drawing/2014/main" id="{78FC4413-1A04-8D02-5414-424237B6AEE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37592" y="1872589"/>
            <a:ext cx="4820920" cy="32102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inding meaning in women&amp;#39;s lives: Victoria Guerrero Peirano, PhD (GRS&amp;#39;08) |  Alumni &amp;amp; Friends">
            <a:extLst>
              <a:ext uri="{FF2B5EF4-FFF2-40B4-BE49-F238E27FC236}">
                <a16:creationId xmlns:a16="http://schemas.microsoft.com/office/drawing/2014/main" id="{50AA0B26-32B8-40CE-9AFC-6F54780EDA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5729" y="1773846"/>
            <a:ext cx="4620989" cy="340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5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707886"/>
          </a:xfrm>
          <a:prstGeom prst="rect">
            <a:avLst/>
          </a:prstGeom>
          <a:noFill/>
        </p:spPr>
        <p:txBody>
          <a:bodyPr wrap="square" rtlCol="0">
            <a:spAutoFit/>
          </a:bodyPr>
          <a:lstStyle/>
          <a:p>
            <a:r>
              <a:rPr lang="hu-HU" sz="4000" b="1" dirty="0">
                <a:latin typeface="Open Sans" panose="020B0606030504020204" pitchFamily="34" charset="0"/>
                <a:ea typeface="Open Sans" panose="020B0606030504020204" pitchFamily="34" charset="0"/>
                <a:cs typeface="Open Sans" panose="020B0606030504020204" pitchFamily="34" charset="0"/>
              </a:rPr>
              <a:t>Victoria Guerrero Peirano (1971, Lima - )</a:t>
            </a:r>
            <a:endParaRPr lang="hu-HU" sz="40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544715"/>
            <a:ext cx="10738282" cy="4579715"/>
          </a:xfrm>
          <a:prstGeom prst="rect">
            <a:avLst/>
          </a:prstGeom>
          <a:noFill/>
        </p:spPr>
        <p:txBody>
          <a:bodyPr wrap="square" rtlCol="0">
            <a:spAutoFit/>
          </a:bodyPr>
          <a:lstStyle/>
          <a:p>
            <a:pPr>
              <a:lnSpc>
                <a:spcPct val="114000"/>
              </a:lnSpc>
            </a:pPr>
            <a:r>
              <a:rPr lang="hu-HU" sz="20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Libros</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0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Volúmenes</a:t>
            </a:r>
            <a:r>
              <a:rPr lang="hu-HU" sz="2000" b="1" dirty="0">
                <a:solidFill>
                  <a:srgbClr val="012851"/>
                </a:solidFill>
                <a:latin typeface="Open Sans" panose="020B0606030504020204" pitchFamily="34" charset="0"/>
                <a:ea typeface="Open Sans" panose="020B0606030504020204" pitchFamily="34" charset="0"/>
                <a:cs typeface="Open Sans" panose="020B0606030504020204" pitchFamily="34" charset="0"/>
              </a:rPr>
              <a:t> con poemas </a:t>
            </a:r>
            <a:r>
              <a:rPr lang="hu-HU" sz="2000" b="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reeditados</a:t>
            </a:r>
            <a:endParaRPr lang="hu-HU" sz="2000" b="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De este </a:t>
            </a:r>
            <a:r>
              <a:rPr lang="hu-HU" sz="2000" i="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reino</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(1993)</a:t>
            </a:r>
          </a:p>
          <a:p>
            <a:pPr marL="285750" indent="-285750">
              <a:lnSpc>
                <a:spcPct val="114000"/>
              </a:lnSpc>
              <a:buFont typeface="Arial" panose="020B0604020202020204" pitchFamily="34" charset="0"/>
              <a:buChar char="•"/>
            </a:pPr>
            <a:r>
              <a:rPr lang="hu-HU" sz="2000" i="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Cisnes</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000" i="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estrangulados</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(1996)			</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Documentos de barbarie </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(2014) - 	</a:t>
            </a:r>
            <a:endPar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20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El mar ese oscuro porvenir </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(2002)	          </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Cuadernos de </a:t>
            </a:r>
            <a:r>
              <a:rPr lang="hu-HU" sz="2000" i="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quimioterapia</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 (contra la poesía) </a:t>
            </a:r>
            <a:endPar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2000" i="1" dirty="0">
                <a:solidFill>
                  <a:srgbClr val="C00000"/>
                </a:solidFill>
                <a:latin typeface="Open Sans" panose="020B0606030504020204" pitchFamily="34" charset="0"/>
                <a:ea typeface="Open Sans" panose="020B0606030504020204" pitchFamily="34" charset="0"/>
                <a:cs typeface="Open Sans" panose="020B0606030504020204" pitchFamily="34" charset="0"/>
              </a:rPr>
              <a:t>Ya nadie incendia en mundo </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(2005)		 (2012)</a:t>
            </a:r>
          </a:p>
          <a:p>
            <a:pPr marL="285750" indent="-285750">
              <a:lnSpc>
                <a:spcPct val="114000"/>
              </a:lnSpc>
              <a:buFont typeface="Arial" panose="020B0604020202020204" pitchFamily="34" charset="0"/>
              <a:buChar char="•"/>
            </a:pP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Berlin (2011)					</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 En un mundo de abdicaciones </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(2016)</a:t>
            </a:r>
          </a:p>
          <a:p>
            <a:pPr marL="285750" indent="-285750">
              <a:lnSpc>
                <a:spcPct val="114000"/>
              </a:lnSpc>
              <a:buFont typeface="Arial" panose="020B0604020202020204" pitchFamily="34" charset="0"/>
              <a:buChar char="•"/>
            </a:pP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Diario de una costurera proletaria </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(2013)</a:t>
            </a:r>
          </a:p>
          <a:p>
            <a:pPr marL="285750" indent="-285750">
              <a:lnSpc>
                <a:spcPct val="114000"/>
              </a:lnSpc>
              <a:buFont typeface="Arial" panose="020B0604020202020204" pitchFamily="34" charset="0"/>
              <a:buChar char="•"/>
            </a:pP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Zurita + Guerrero </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(2014) – con Raúl Zurita</a:t>
            </a:r>
          </a:p>
          <a:p>
            <a:pPr marL="285750" indent="-285750">
              <a:lnSpc>
                <a:spcPct val="114000"/>
              </a:lnSpc>
              <a:buFont typeface="Arial" panose="020B0604020202020204" pitchFamily="34" charset="0"/>
              <a:buChar char="•"/>
            </a:pP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Un </a:t>
            </a:r>
            <a:r>
              <a:rPr lang="hu-HU" sz="2000" i="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golpe</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 de </a:t>
            </a:r>
            <a:r>
              <a:rPr lang="hu-HU" sz="2000" i="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dados</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 (novela </a:t>
            </a:r>
            <a:r>
              <a:rPr lang="hu-HU" sz="2000" i="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sentimental</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000" b="0" i="1" dirty="0" err="1">
                <a:solidFill>
                  <a:srgbClr val="333333"/>
                </a:solidFill>
                <a:effectLst/>
                <a:latin typeface="Open Sans" panose="020B0606030504020204" pitchFamily="34" charset="0"/>
                <a:ea typeface="Open Sans" panose="020B0606030504020204" pitchFamily="34" charset="0"/>
                <a:cs typeface="Open Sans" panose="020B0606030504020204" pitchFamily="34" charset="0"/>
              </a:rPr>
              <a:t>pequeñoburguesa</a:t>
            </a:r>
            <a:r>
              <a:rPr lang="hu-HU" sz="2000" b="0" i="1"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a:t>
            </a:r>
            <a:r>
              <a:rPr lang="hu-HU" sz="2000" b="0" i="1" dirty="0">
                <a:solidFill>
                  <a:srgbClr val="012851"/>
                </a:solidFill>
                <a:effectLst/>
                <a:latin typeface="Open Sans" panose="020B0606030504020204" pitchFamily="34" charset="0"/>
                <a:ea typeface="Open Sans" panose="020B0606030504020204" pitchFamily="34" charset="0"/>
                <a:cs typeface="Open Sans" panose="020B0606030504020204" pitchFamily="34" charset="0"/>
              </a:rPr>
              <a:t> </a:t>
            </a:r>
            <a:r>
              <a:rPr lang="hu-HU" sz="2000" b="0" dirty="0">
                <a:solidFill>
                  <a:srgbClr val="012851"/>
                </a:solidFill>
                <a:effectLst/>
                <a:latin typeface="Open Sans" panose="020B0606030504020204" pitchFamily="34" charset="0"/>
                <a:ea typeface="Open Sans" panose="020B0606030504020204" pitchFamily="34" charset="0"/>
                <a:cs typeface="Open Sans" panose="020B0606030504020204" pitchFamily="34" charset="0"/>
              </a:rPr>
              <a:t>(2015)</a:t>
            </a:r>
            <a:endPar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2000" i="1" strike="sngStrike" dirty="0">
                <a:solidFill>
                  <a:srgbClr val="C00000"/>
                </a:solidFill>
                <a:latin typeface="Open Sans" panose="020B0606030504020204" pitchFamily="34" charset="0"/>
                <a:ea typeface="Open Sans" panose="020B0606030504020204" pitchFamily="34" charset="0"/>
                <a:cs typeface="Open Sans" panose="020B0606030504020204" pitchFamily="34" charset="0"/>
              </a:rPr>
              <a:t>Y la muerte no tendrá dominio </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(2019)</a:t>
            </a:r>
          </a:p>
          <a:p>
            <a:pPr marL="285750" indent="-285750">
              <a:lnSpc>
                <a:spcPct val="114000"/>
              </a:lnSpc>
              <a:buFont typeface="Arial" panose="020B0604020202020204" pitchFamily="34" charset="0"/>
              <a:buChar char="•"/>
            </a:pP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La mujer </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(2022)</a:t>
            </a:r>
          </a:p>
          <a:p>
            <a:pPr marL="285750" indent="-285750">
              <a:buFont typeface="Arial" panose="020B0604020202020204" pitchFamily="34" charset="0"/>
              <a:buChar char="•"/>
            </a:pPr>
            <a:endParaRPr lang="hu-HU"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0" y="6019681"/>
            <a:ext cx="12192000" cy="850900"/>
          </a:xfrm>
          <a:prstGeom prst="rect">
            <a:avLst/>
          </a:prstGeom>
        </p:spPr>
      </p:pic>
      <p:sp>
        <p:nvSpPr>
          <p:cNvPr id="14" name="Cím 1">
            <a:extLst>
              <a:ext uri="{FF2B5EF4-FFF2-40B4-BE49-F238E27FC236}">
                <a16:creationId xmlns:a16="http://schemas.microsoft.com/office/drawing/2014/main" id="{9B97F4D8-A388-1B43-A128-60628A2FF4AA}"/>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defRPr/>
            </a:pPr>
            <a:r>
              <a:rPr lang="hu-HU"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4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spTree>
    <p:extLst>
      <p:ext uri="{BB962C8B-B14F-4D97-AF65-F5344CB8AC3E}">
        <p14:creationId xmlns:p14="http://schemas.microsoft.com/office/powerpoint/2010/main" val="357034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646331"/>
          </a:xfrm>
          <a:prstGeom prst="rect">
            <a:avLst/>
          </a:prstGeom>
          <a:noFill/>
        </p:spPr>
        <p:txBody>
          <a:bodyPr wrap="square" rtlCol="0">
            <a:spAutoFit/>
          </a:bodyPr>
          <a:lstStyle/>
          <a:p>
            <a:r>
              <a:rPr lang="hu-HU" sz="3600" b="1" dirty="0" err="1">
                <a:latin typeface="Open Sans" panose="020B0606030504020204" pitchFamily="34" charset="0"/>
                <a:ea typeface="Open Sans" panose="020B0606030504020204" pitchFamily="34" charset="0"/>
                <a:cs typeface="Open Sans" panose="020B0606030504020204" pitchFamily="34" charset="0"/>
              </a:rPr>
              <a:t>Tradiciones</a:t>
            </a:r>
            <a:r>
              <a:rPr lang="hu-HU" sz="3600" b="1" dirty="0">
                <a:latin typeface="Open Sans" panose="020B0606030504020204" pitchFamily="34" charset="0"/>
                <a:ea typeface="Open Sans" panose="020B0606030504020204" pitchFamily="34" charset="0"/>
                <a:cs typeface="Open Sans" panose="020B0606030504020204" pitchFamily="34" charset="0"/>
              </a:rPr>
              <a:t> </a:t>
            </a:r>
            <a:r>
              <a:rPr lang="hu-HU" sz="3600" b="1" dirty="0" err="1">
                <a:latin typeface="Open Sans" panose="020B0606030504020204" pitchFamily="34" charset="0"/>
                <a:ea typeface="Open Sans" panose="020B0606030504020204" pitchFamily="34" charset="0"/>
                <a:cs typeface="Open Sans" panose="020B0606030504020204" pitchFamily="34" charset="0"/>
              </a:rPr>
              <a:t>poéticas</a:t>
            </a:r>
            <a:r>
              <a:rPr lang="hu-HU" sz="3600" b="1" dirty="0">
                <a:latin typeface="Open Sans" panose="020B0606030504020204" pitchFamily="34" charset="0"/>
                <a:ea typeface="Open Sans" panose="020B0606030504020204" pitchFamily="34" charset="0"/>
                <a:cs typeface="Open Sans" panose="020B0606030504020204" pitchFamily="34" charset="0"/>
              </a:rPr>
              <a:t> en el Perú del siglo XX</a:t>
            </a:r>
            <a:endParaRPr lang="hu-HU" sz="36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544715"/>
            <a:ext cx="10738282" cy="4930581"/>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Las vanguardias (César Vallejo, César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Moro</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Martín Adán)</a:t>
            </a:r>
          </a:p>
          <a:p>
            <a:pPr marL="285750" indent="-285750">
              <a:lnSpc>
                <a:spcPct val="114000"/>
              </a:lnSpc>
              <a:buFont typeface="Arial" panose="020B0604020202020204" pitchFamily="34" charset="0"/>
              <a:buChar char="•"/>
            </a:pP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Poesía pura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versus</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poesía </a:t>
            </a:r>
            <a:r>
              <a:rPr lang="hu-HU" sz="2000" i="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social</a:t>
            </a:r>
            <a:endPar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endPar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Años 60 – los </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Nuevos</a:t>
            </a:r>
          </a:p>
          <a:p>
            <a:pPr marL="285750" indent="-285750">
              <a:lnSpc>
                <a:spcPct val="114000"/>
              </a:lnSpc>
              <a:buFont typeface="Arial" panose="020B0604020202020204" pitchFamily="34" charset="0"/>
              <a:buChar char="•"/>
            </a:pP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Años 70 – </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poema </a:t>
            </a:r>
            <a:r>
              <a:rPr lang="hu-HU" sz="2000" i="1"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integral</a:t>
            </a:r>
            <a:r>
              <a:rPr lang="hu-HU" sz="2000" i="1"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(Hora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Zero</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Kloaka, Estación Reunida)</a:t>
            </a:r>
          </a:p>
          <a:p>
            <a:pPr>
              <a:lnSpc>
                <a:spcPct val="114000"/>
              </a:lnSpc>
            </a:pPr>
            <a:endPar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Años 80 – poetas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mujeres</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(Carmen Ollé,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Rocío</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Silva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Santisteban</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Mariela</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Dreyfus)</a:t>
            </a:r>
          </a:p>
          <a:p>
            <a:pPr marL="285750" indent="-285750">
              <a:lnSpc>
                <a:spcPct val="114000"/>
              </a:lnSpc>
              <a:buFont typeface="Arial" panose="020B0604020202020204" pitchFamily="34" charset="0"/>
              <a:buChar char="•"/>
            </a:pP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Años 90 –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multiplicación</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de tendencias diversas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minimalismo</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nihilismo</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misticismo</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clasicismo</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a:t>
            </a:r>
          </a:p>
          <a:p>
            <a:pPr marL="285750" indent="-285750">
              <a:lnSpc>
                <a:spcPct val="114000"/>
              </a:lnSpc>
              <a:buFont typeface="Arial" panose="020B0604020202020204" pitchFamily="34" charset="0"/>
              <a:buChar char="•"/>
            </a:pPr>
            <a:endPar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14000"/>
              </a:lnSpc>
              <a:buFont typeface="Arial" panose="020B0604020202020204" pitchFamily="34" charset="0"/>
              <a:buChar char="•"/>
            </a:pP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Años 2000 –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combatividad</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y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provocación</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confluencia</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de la historia personal con la </a:t>
            </a:r>
            <a:r>
              <a:rPr lang="hu-HU" sz="2000" dirty="0" err="1">
                <a:solidFill>
                  <a:srgbClr val="012851"/>
                </a:solidFill>
                <a:latin typeface="Open Sans" panose="020B0606030504020204" pitchFamily="34" charset="0"/>
                <a:ea typeface="Open Sans" panose="020B0606030504020204" pitchFamily="34" charset="0"/>
                <a:cs typeface="Open Sans" panose="020B0606030504020204" pitchFamily="34" charset="0"/>
              </a:rPr>
              <a:t>colectiva</a:t>
            </a:r>
            <a:r>
              <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rPr>
              <a:t> (Victoria Guerrero)</a:t>
            </a:r>
          </a:p>
          <a:p>
            <a:pPr>
              <a:lnSpc>
                <a:spcPct val="114000"/>
              </a:lnSpc>
            </a:pPr>
            <a:endPar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hu-HU"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0" y="6019681"/>
            <a:ext cx="12192000" cy="850900"/>
          </a:xfrm>
          <a:prstGeom prst="rect">
            <a:avLst/>
          </a:prstGeom>
        </p:spPr>
      </p:pic>
      <p:sp>
        <p:nvSpPr>
          <p:cNvPr id="14" name="Cím 1">
            <a:extLst>
              <a:ext uri="{FF2B5EF4-FFF2-40B4-BE49-F238E27FC236}">
                <a16:creationId xmlns:a16="http://schemas.microsoft.com/office/drawing/2014/main" id="{9B97F4D8-A388-1B43-A128-60628A2FF4AA}"/>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4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a:p>
            <a:pPr>
              <a:lnSpc>
                <a:spcPct val="100000"/>
              </a:lnSpc>
            </a:pPr>
            <a:endParaRPr lang="hu-HU"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064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523220"/>
          </a:xfrm>
          <a:prstGeom prst="rect">
            <a:avLst/>
          </a:prstGeom>
          <a:noFill/>
        </p:spPr>
        <p:txBody>
          <a:bodyPr wrap="square" rtlCol="0">
            <a:spAutoFit/>
          </a:bodyPr>
          <a:lstStyle/>
          <a:p>
            <a:r>
              <a:rPr lang="hu-HU" sz="2800" b="1" dirty="0" err="1">
                <a:latin typeface="Open Sans" panose="020B0606030504020204" pitchFamily="34" charset="0"/>
                <a:ea typeface="Open Sans" panose="020B0606030504020204" pitchFamily="34" charset="0"/>
                <a:cs typeface="Open Sans" panose="020B0606030504020204" pitchFamily="34" charset="0"/>
              </a:rPr>
              <a:t>Sendero</a:t>
            </a:r>
            <a:r>
              <a:rPr lang="hu-HU" sz="2800" b="1" dirty="0">
                <a:latin typeface="Open Sans" panose="020B0606030504020204" pitchFamily="34" charset="0"/>
                <a:ea typeface="Open Sans" panose="020B0606030504020204" pitchFamily="34" charset="0"/>
                <a:cs typeface="Open Sans" panose="020B0606030504020204" pitchFamily="34" charset="0"/>
              </a:rPr>
              <a:t> </a:t>
            </a:r>
            <a:r>
              <a:rPr lang="hu-HU" sz="2800" b="1" dirty="0" err="1">
                <a:latin typeface="Open Sans" panose="020B0606030504020204" pitchFamily="34" charset="0"/>
                <a:ea typeface="Open Sans" panose="020B0606030504020204" pitchFamily="34" charset="0"/>
                <a:cs typeface="Open Sans" panose="020B0606030504020204" pitchFamily="34" charset="0"/>
              </a:rPr>
              <a:t>Luminoso</a:t>
            </a:r>
            <a:r>
              <a:rPr lang="hu-HU" sz="2800" b="1" dirty="0">
                <a:latin typeface="Open Sans" panose="020B0606030504020204" pitchFamily="34" charset="0"/>
                <a:ea typeface="Open Sans" panose="020B0606030504020204" pitchFamily="34" charset="0"/>
                <a:cs typeface="Open Sans" panose="020B0606030504020204" pitchFamily="34" charset="0"/>
              </a:rPr>
              <a:t> </a:t>
            </a:r>
            <a:r>
              <a:rPr lang="hu-HU" sz="2800" b="1" dirty="0" err="1">
                <a:latin typeface="Open Sans" panose="020B0606030504020204" pitchFamily="34" charset="0"/>
                <a:ea typeface="Open Sans" panose="020B0606030504020204" pitchFamily="34" charset="0"/>
                <a:cs typeface="Open Sans" panose="020B0606030504020204" pitchFamily="34" charset="0"/>
              </a:rPr>
              <a:t>vs</a:t>
            </a:r>
            <a:r>
              <a:rPr lang="hu-HU" sz="2800" b="1" dirty="0">
                <a:latin typeface="Open Sans" panose="020B0606030504020204" pitchFamily="34" charset="0"/>
                <a:ea typeface="Open Sans" panose="020B0606030504020204" pitchFamily="34" charset="0"/>
                <a:cs typeface="Open Sans" panose="020B0606030504020204" pitchFamily="34" charset="0"/>
              </a:rPr>
              <a:t>. el Estado peruano (1980-1992)</a:t>
            </a:r>
            <a:endParaRPr lang="hu-HU" sz="28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544715"/>
            <a:ext cx="10738282" cy="720197"/>
          </a:xfrm>
          <a:prstGeom prst="rect">
            <a:avLst/>
          </a:prstGeom>
          <a:noFill/>
        </p:spPr>
        <p:txBody>
          <a:bodyPr wrap="square" rtlCol="0">
            <a:spAutoFit/>
          </a:bodyPr>
          <a:lstStyle/>
          <a:p>
            <a:pPr>
              <a:lnSpc>
                <a:spcPct val="114000"/>
              </a:lnSpc>
            </a:pPr>
            <a:endParaRPr lang="hu-HU" sz="20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hu-HU"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0" y="6168878"/>
            <a:ext cx="12192000" cy="850900"/>
          </a:xfrm>
          <a:prstGeom prst="rect">
            <a:avLst/>
          </a:prstGeom>
        </p:spPr>
      </p:pic>
      <p:sp>
        <p:nvSpPr>
          <p:cNvPr id="14" name="Cím 1">
            <a:extLst>
              <a:ext uri="{FF2B5EF4-FFF2-40B4-BE49-F238E27FC236}">
                <a16:creationId xmlns:a16="http://schemas.microsoft.com/office/drawing/2014/main" id="{9B97F4D8-A388-1B43-A128-60628A2FF4AA}"/>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defRPr/>
            </a:pPr>
            <a:r>
              <a:rPr lang="hu-HU"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4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pic>
        <p:nvPicPr>
          <p:cNvPr id="2050" name="Picture 2" descr="Sendero Luminoso y la historia de su agonía">
            <a:extLst>
              <a:ext uri="{FF2B5EF4-FFF2-40B4-BE49-F238E27FC236}">
                <a16:creationId xmlns:a16="http://schemas.microsoft.com/office/drawing/2014/main" id="{28B9ACAB-4551-C2B4-F4BB-FFD36793E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43" y="2764315"/>
            <a:ext cx="4343400" cy="29433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ndero Luminoso mata a 7 policías peruanos en el VRAEM - Noticias Defensa  defensa.com Perú">
            <a:extLst>
              <a:ext uri="{FF2B5EF4-FFF2-40B4-BE49-F238E27FC236}">
                <a16:creationId xmlns:a16="http://schemas.microsoft.com/office/drawing/2014/main" id="{FFD85360-6F16-EC2F-3161-D9D34141D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5411" y="1904813"/>
            <a:ext cx="3664403" cy="2143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olpe a Sendero luminoso en Almería">
            <a:extLst>
              <a:ext uri="{FF2B5EF4-FFF2-40B4-BE49-F238E27FC236}">
                <a16:creationId xmlns:a16="http://schemas.microsoft.com/office/drawing/2014/main" id="{5AC7E0A9-CB29-3ACE-9FE2-AB00321A4D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889" y="3769825"/>
            <a:ext cx="3460393" cy="193782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l Orígen del Grupo Terrorista 'Sendero Luminoso' – SUMAQ">
            <a:extLst>
              <a:ext uri="{FF2B5EF4-FFF2-40B4-BE49-F238E27FC236}">
                <a16:creationId xmlns:a16="http://schemas.microsoft.com/office/drawing/2014/main" id="{43F8C8FE-0558-0569-6212-5F807FB549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5665" y="1032354"/>
            <a:ext cx="3317421" cy="218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428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Egyenes összekötő 5">
            <a:extLst>
              <a:ext uri="{FF2B5EF4-FFF2-40B4-BE49-F238E27FC236}">
                <a16:creationId xmlns:a16="http://schemas.microsoft.com/office/drawing/2014/main" id="{F2B5A38B-F1A4-46E5-A546-D8DA8D39A774}"/>
              </a:ext>
            </a:extLst>
          </p:cNvPr>
          <p:cNvCxnSpPr/>
          <p:nvPr/>
        </p:nvCxnSpPr>
        <p:spPr>
          <a:xfrm>
            <a:off x="838200" y="1145220"/>
            <a:ext cx="10676138"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14" name="Cím 1">
            <a:extLst>
              <a:ext uri="{FF2B5EF4-FFF2-40B4-BE49-F238E27FC236}">
                <a16:creationId xmlns:a16="http://schemas.microsoft.com/office/drawing/2014/main" id="{12DDA163-AA39-CA4A-B363-AAA52541F5E5}"/>
              </a:ext>
            </a:extLst>
          </p:cNvPr>
          <p:cNvSpPr txBox="1">
            <a:spLocks/>
          </p:cNvSpPr>
          <p:nvPr/>
        </p:nvSpPr>
        <p:spPr>
          <a:xfrm>
            <a:off x="3171145" y="6265474"/>
            <a:ext cx="7365636" cy="334154"/>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3700" spc="100" dirty="0">
                <a:solidFill>
                  <a:schemeClr val="bg1"/>
                </a:solidFill>
              </a:rPr>
              <a:t>RENDEZVÉN, DÁTUM</a:t>
            </a:r>
          </a:p>
        </p:txBody>
      </p:sp>
      <p:pic>
        <p:nvPicPr>
          <p:cNvPr id="11" name="Tartalom helye 8">
            <a:extLst>
              <a:ext uri="{FF2B5EF4-FFF2-40B4-BE49-F238E27FC236}">
                <a16:creationId xmlns:a16="http://schemas.microsoft.com/office/drawing/2014/main" id="{8F726323-A1E5-E447-B9D3-AAFFD3E1955A}"/>
              </a:ext>
            </a:extLst>
          </p:cNvPr>
          <p:cNvPicPr>
            <a:picLocks noChangeAspect="1"/>
          </p:cNvPicPr>
          <p:nvPr/>
        </p:nvPicPr>
        <p:blipFill>
          <a:blip r:embed="rId3"/>
          <a:stretch>
            <a:fillRect/>
          </a:stretch>
        </p:blipFill>
        <p:spPr>
          <a:xfrm>
            <a:off x="0" y="6019681"/>
            <a:ext cx="12192000" cy="850900"/>
          </a:xfrm>
          <a:prstGeom prst="rect">
            <a:avLst/>
          </a:prstGeom>
        </p:spPr>
      </p:pic>
      <p:sp>
        <p:nvSpPr>
          <p:cNvPr id="15" name="Cím 1">
            <a:extLst>
              <a:ext uri="{FF2B5EF4-FFF2-40B4-BE49-F238E27FC236}">
                <a16:creationId xmlns:a16="http://schemas.microsoft.com/office/drawing/2014/main" id="{10715AD9-EEF9-4F4A-97CB-0DEDBDF3D315}"/>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hu-HU"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pic>
        <p:nvPicPr>
          <p:cNvPr id="9" name="Picture 2">
            <a:hlinkClick r:id="rId4"/>
            <a:extLst>
              <a:ext uri="{FF2B5EF4-FFF2-40B4-BE49-F238E27FC236}">
                <a16:creationId xmlns:a16="http://schemas.microsoft.com/office/drawing/2014/main" id="{4D564E97-DED9-579B-303C-2C6C035D7D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5035" y="1988898"/>
            <a:ext cx="2832651" cy="3805964"/>
          </a:xfrm>
          <a:prstGeom prst="rect">
            <a:avLst/>
          </a:prstGeom>
          <a:noFill/>
          <a:extLst>
            <a:ext uri="{909E8E84-426E-40DD-AFC4-6F175D3DCCD1}">
              <a14:hiddenFill xmlns:a14="http://schemas.microsoft.com/office/drawing/2010/main">
                <a:solidFill>
                  <a:srgbClr val="FFFFFF"/>
                </a:solidFill>
              </a14:hiddenFill>
            </a:ext>
          </a:extLst>
        </p:spPr>
      </p:pic>
      <p:sp>
        <p:nvSpPr>
          <p:cNvPr id="17" name="Szövegdoboz 16">
            <a:extLst>
              <a:ext uri="{FF2B5EF4-FFF2-40B4-BE49-F238E27FC236}">
                <a16:creationId xmlns:a16="http://schemas.microsoft.com/office/drawing/2014/main" id="{B7AC52D4-75C1-0924-D859-B0EFF38601FE}"/>
              </a:ext>
            </a:extLst>
          </p:cNvPr>
          <p:cNvSpPr txBox="1"/>
          <p:nvPr/>
        </p:nvSpPr>
        <p:spPr>
          <a:xfrm>
            <a:off x="1490869" y="98194"/>
            <a:ext cx="9402417" cy="830997"/>
          </a:xfrm>
          <a:prstGeom prst="rect">
            <a:avLst/>
          </a:prstGeom>
          <a:noFill/>
        </p:spPr>
        <p:txBody>
          <a:bodyPr wrap="square">
            <a:spAutoFit/>
          </a:bodyPr>
          <a:lstStyle/>
          <a:p>
            <a:r>
              <a:rPr kumimoji="0" lang="hu-HU" altLang="hu-HU" sz="2400" b="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José Watanabe:</a:t>
            </a:r>
            <a:r>
              <a:rPr kumimoji="0" lang="hu-HU" altLang="hu-HU" sz="24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hu-HU" altLang="hu-HU" sz="2400" b="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El </a:t>
            </a:r>
            <a:r>
              <a:rPr kumimoji="0" lang="hu-HU" altLang="hu-HU" sz="2400" b="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grito</a:t>
            </a:r>
            <a:r>
              <a:rPr kumimoji="0" lang="hu-HU" altLang="hu-HU" sz="2400" b="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hu-HU" altLang="hu-HU" sz="2400" b="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Edvard</a:t>
            </a:r>
            <a:r>
              <a:rPr kumimoji="0" lang="hu-HU" altLang="hu-HU" sz="2400" b="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hu-HU" altLang="hu-HU" sz="2400" b="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Munch</a:t>
            </a:r>
            <a:r>
              <a:rPr kumimoji="0" lang="hu-HU" altLang="hu-HU" sz="2400" b="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p>
          <a:p>
            <a:r>
              <a:rPr lang="hu-HU" altLang="hu-HU" sz="2400" i="1" dirty="0">
                <a:latin typeface="Open Sans" panose="020B0606030504020204" pitchFamily="34" charset="0"/>
                <a:ea typeface="Open Sans" panose="020B0606030504020204" pitchFamily="34" charset="0"/>
                <a:cs typeface="Open Sans" panose="020B0606030504020204" pitchFamily="34" charset="0"/>
              </a:rPr>
              <a:t>(</a:t>
            </a:r>
            <a:r>
              <a:rPr kumimoji="0" lang="hu-HU" altLang="hu-HU" sz="2400" b="0" i="1"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Elogio</a:t>
            </a:r>
            <a:r>
              <a:rPr kumimoji="0" lang="hu-HU" altLang="hu-HU" sz="24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del </a:t>
            </a:r>
            <a:r>
              <a:rPr kumimoji="0" lang="hu-HU" altLang="hu-HU" sz="2400" b="0" i="1"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Refrenamiento</a:t>
            </a:r>
            <a:r>
              <a:rPr kumimoji="0" lang="hu-HU" altLang="hu-HU" sz="2400" b="0" i="1"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hu-HU" altLang="hu-HU" sz="2400" b="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Ed</a:t>
            </a:r>
            <a:r>
              <a:rPr kumimoji="0" lang="hu-HU" altLang="hu-HU" sz="2400" b="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Renacimiento. 2003)</a:t>
            </a:r>
            <a:endParaRPr lang="hu-HU"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Szövegdoboz 17">
            <a:extLst>
              <a:ext uri="{FF2B5EF4-FFF2-40B4-BE49-F238E27FC236}">
                <a16:creationId xmlns:a16="http://schemas.microsoft.com/office/drawing/2014/main" id="{9C2CE89F-06BA-1EDB-BD0C-72DE7C115600}"/>
              </a:ext>
            </a:extLst>
          </p:cNvPr>
          <p:cNvSpPr txBox="1"/>
          <p:nvPr/>
        </p:nvSpPr>
        <p:spPr>
          <a:xfrm>
            <a:off x="838200" y="1222513"/>
            <a:ext cx="7938052" cy="5262979"/>
          </a:xfrm>
          <a:prstGeom prst="rect">
            <a:avLst/>
          </a:prstGeom>
          <a:noFill/>
        </p:spPr>
        <p:txBody>
          <a:bodyPr wrap="square" numCol="2"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Bajo el puente de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Chosica</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el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río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se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embalsa</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y es de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sangre</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pero la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sangre</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no me es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creída</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Los poetas hablan en lengua </a:t>
            </a:r>
            <a:r>
              <a:rPr kumimoji="0" lang="hu-HU" altLang="hu-HU" sz="1400" i="0" u="none" strike="noStrike" cap="none" normalizeH="0" baseline="0" dirty="0" err="1">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figurada</a:t>
            </a:r>
            <a:r>
              <a:rPr kumimoji="0" lang="hu-HU" altLang="hu-HU" sz="14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dicen</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Y yo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porfío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No es el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reflejo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del cielo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crepuscular</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bermejo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en el agua que hace de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espejo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endPar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Oyen</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el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grito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 la mujer</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que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contempla</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el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río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desde la baranda</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pensando en las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alegorías</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Heráclito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y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Manrique</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y que de pronto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vio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la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sangre</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al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natural</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fluyendo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Ella es mujer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verdadera</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Por su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flacura</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no la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sospechen</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metafísica</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endParaRPr lang="hu-HU" altLang="hu-HU" sz="1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Su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flacura</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se debe a la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fisiología</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 su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grito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Recoge sus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carnes</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en su boca</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y en el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grito</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las consume.</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endPar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hu-HU" altLang="hu-HU" sz="1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hu-HU" altLang="hu-HU" sz="1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El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viento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del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atardecer</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quiere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arrancarle</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la cabeza,</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miren</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cómo la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defiende</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cómo la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sujeta</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con sus manos</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 sus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hombros</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Un gesto</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finalmente optimista en su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desesperación</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Viene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gritando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gritando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desbordada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gritando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Ella no está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restringida</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 la lengua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figurada</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Hay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matarifes</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y no cielos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bermejos</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grita</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b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Yo escribo y mi estilo es mi </a:t>
            </a:r>
            <a:r>
              <a:rPr kumimoji="0" lang="hu-HU" altLang="hu-HU" sz="1400" i="0" u="none" strike="noStrike" cap="none" normalizeH="0" baseline="0" dirty="0" err="1">
                <a:ln>
                  <a:noFill/>
                </a:ln>
                <a:effectLst/>
                <a:latin typeface="Open Sans" panose="020B0606030504020204" pitchFamily="34" charset="0"/>
                <a:ea typeface="Open Sans" panose="020B0606030504020204" pitchFamily="34" charset="0"/>
                <a:cs typeface="Open Sans" panose="020B0606030504020204" pitchFamily="34" charset="0"/>
              </a:rPr>
              <a:t>represión</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r>
              <a:rPr kumimoji="0" lang="hu-HU" altLang="hu-HU" sz="14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En el horror</a:t>
            </a:r>
            <a:br>
              <a:rPr kumimoji="0" lang="hu-HU" altLang="hu-HU" sz="14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br>
            <a:r>
              <a:rPr kumimoji="0" lang="hu-HU" altLang="hu-HU" sz="14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sólo me </a:t>
            </a:r>
            <a:r>
              <a:rPr kumimoji="0" lang="hu-HU" altLang="hu-HU" sz="1400" i="0" u="none" strike="noStrike" cap="none" normalizeH="0" baseline="0" dirty="0" err="1">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permito</a:t>
            </a:r>
            <a:r>
              <a:rPr kumimoji="0" lang="hu-HU" altLang="hu-HU" sz="1400" i="0" u="none" strike="noStrike" cap="none" normalizeH="0" baseline="0" dirty="0">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 este poema </a:t>
            </a:r>
            <a:r>
              <a:rPr kumimoji="0" lang="hu-HU" altLang="hu-HU" sz="1400" i="0" u="none" strike="noStrike" cap="none" normalizeH="0" baseline="0" dirty="0" err="1">
                <a:ln>
                  <a:noFill/>
                </a:ln>
                <a:solidFill>
                  <a:srgbClr val="FF0000"/>
                </a:solidFill>
                <a:effectLst/>
                <a:latin typeface="Open Sans" panose="020B0606030504020204" pitchFamily="34" charset="0"/>
                <a:ea typeface="Open Sans" panose="020B0606030504020204" pitchFamily="34" charset="0"/>
                <a:cs typeface="Open Sans" panose="020B0606030504020204" pitchFamily="34" charset="0"/>
              </a:rPr>
              <a:t>silencioso</a:t>
            </a:r>
            <a:r>
              <a:rPr kumimoji="0" lang="hu-HU" altLang="hu-HU" sz="140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a:t>
            </a:r>
            <a:endParaRPr lang="hu-HU"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6120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954107"/>
          </a:xfrm>
          <a:prstGeom prst="rect">
            <a:avLst/>
          </a:prstGeom>
          <a:noFill/>
        </p:spPr>
        <p:txBody>
          <a:bodyPr wrap="square" rtlCol="0">
            <a:spAutoFit/>
          </a:bodyPr>
          <a:lstStyle/>
          <a:p>
            <a:r>
              <a:rPr lang="hu-HU" sz="2800" dirty="0"/>
              <a:t>Victoria Guerrero: Celebración</a:t>
            </a:r>
            <a:r>
              <a:rPr lang="hu-HU" sz="2800" i="1" dirty="0">
                <a:solidFill>
                  <a:schemeClr val="bg1"/>
                </a:solidFill>
              </a:rPr>
              <a:t> </a:t>
            </a:r>
            <a:r>
              <a:rPr lang="hu-HU" sz="2800" dirty="0"/>
              <a:t>(</a:t>
            </a:r>
            <a:r>
              <a:rPr lang="hu-HU" sz="2800" i="1" dirty="0"/>
              <a:t>El mar ese oscuro porvenir</a:t>
            </a:r>
            <a:r>
              <a:rPr lang="hu-HU" sz="2800" dirty="0"/>
              <a:t>, 2002</a:t>
            </a:r>
            <a:r>
              <a:rPr lang="hu-HU" sz="2800" i="1" dirty="0"/>
              <a:t> </a:t>
            </a:r>
            <a:r>
              <a:rPr lang="hu-HU" sz="2800" dirty="0"/>
              <a:t>)</a:t>
            </a:r>
            <a:r>
              <a:rPr lang="hu-HU" sz="2800" i="1" dirty="0">
                <a:solidFill>
                  <a:schemeClr val="bg1"/>
                </a:solidFill>
              </a:rPr>
              <a:t>r</a:t>
            </a:r>
            <a:r>
              <a:rPr lang="hu-HU" sz="2800" dirty="0">
                <a:solidFill>
                  <a:schemeClr val="bg1"/>
                </a:solidFill>
              </a:rPr>
              <a:t>, 2002)</a:t>
            </a:r>
            <a:endParaRPr lang="hu-HU" sz="28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a:cxnSpLocks/>
          </p:cNvCxnSpPr>
          <p:nvPr/>
        </p:nvCxnSpPr>
        <p:spPr>
          <a:xfrm>
            <a:off x="665922" y="1458860"/>
            <a:ext cx="11300791"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838200" y="1458860"/>
            <a:ext cx="10738282" cy="4801314"/>
          </a:xfrm>
          <a:prstGeom prst="rect">
            <a:avLst/>
          </a:prstGeom>
          <a:noFill/>
        </p:spPr>
        <p:txBody>
          <a:bodyPr wrap="square" rtlCol="0">
            <a:spAutoFit/>
          </a:bodyPr>
          <a:lstStyle/>
          <a:p>
            <a:pPr marL="0" indent="0">
              <a:buNone/>
            </a:pPr>
            <a:r>
              <a:rPr lang="es-ES" sz="2400" b="0" i="0" u="none" strike="noStrike" baseline="0" dirty="0">
                <a:latin typeface="Garamond" panose="02020404030301010803" pitchFamily="18" charset="0"/>
              </a:rPr>
              <a:t>hay un cuerpo tendido junto a un árbol </a:t>
            </a:r>
          </a:p>
          <a:p>
            <a:pPr marL="0" indent="0">
              <a:buNone/>
            </a:pPr>
            <a:r>
              <a:rPr lang="es-ES" sz="2400" b="0" i="0" u="none" strike="noStrike" baseline="0" dirty="0">
                <a:latin typeface="Garamond" panose="02020404030301010803" pitchFamily="18" charset="0"/>
              </a:rPr>
              <a:t>hay una uña negra que rasga la carne con </a:t>
            </a:r>
            <a:r>
              <a:rPr lang="es-ES" sz="2400" b="0" i="0" u="none" strike="noStrike" baseline="0" dirty="0">
                <a:solidFill>
                  <a:srgbClr val="FF0000"/>
                </a:solidFill>
                <a:latin typeface="Garamond" panose="02020404030301010803" pitchFamily="18" charset="0"/>
              </a:rPr>
              <a:t>violencia</a:t>
            </a:r>
            <a:r>
              <a:rPr lang="es-ES" sz="2400" b="0" i="0" u="none" strike="noStrike" baseline="0" dirty="0">
                <a:latin typeface="Garamond" panose="02020404030301010803" pitchFamily="18" charset="0"/>
              </a:rPr>
              <a:t> </a:t>
            </a:r>
          </a:p>
          <a:p>
            <a:pPr marL="0" indent="0">
              <a:buNone/>
            </a:pPr>
            <a:r>
              <a:rPr lang="es-ES" sz="2400" b="0" i="0" u="none" strike="noStrike" baseline="0" dirty="0">
                <a:latin typeface="Garamond" panose="02020404030301010803" pitchFamily="18" charset="0"/>
              </a:rPr>
              <a:t>hay un animal que lame una </a:t>
            </a:r>
            <a:r>
              <a:rPr lang="es-ES" sz="2400" b="0" i="0" u="none" strike="noStrike" baseline="0" dirty="0">
                <a:solidFill>
                  <a:srgbClr val="FF0000"/>
                </a:solidFill>
                <a:latin typeface="Garamond" panose="02020404030301010803" pitchFamily="18" charset="0"/>
              </a:rPr>
              <a:t>herida</a:t>
            </a:r>
            <a:r>
              <a:rPr lang="es-ES" sz="2400" b="0" i="0" u="none" strike="noStrike" baseline="0" dirty="0">
                <a:latin typeface="Garamond" panose="02020404030301010803" pitchFamily="18" charset="0"/>
              </a:rPr>
              <a:t> </a:t>
            </a:r>
          </a:p>
          <a:p>
            <a:pPr marL="0" indent="0">
              <a:buNone/>
            </a:pPr>
            <a:r>
              <a:rPr lang="es-ES" sz="2400" b="0" i="0" u="none" strike="noStrike" baseline="0" dirty="0">
                <a:latin typeface="Garamond" panose="02020404030301010803" pitchFamily="18" charset="0"/>
              </a:rPr>
              <a:t>y miles de </a:t>
            </a:r>
            <a:r>
              <a:rPr lang="es-ES" sz="2400" b="0" i="0" u="none" strike="noStrike" baseline="0" dirty="0">
                <a:solidFill>
                  <a:srgbClr val="FF0000"/>
                </a:solidFill>
                <a:latin typeface="Garamond" panose="02020404030301010803" pitchFamily="18" charset="0"/>
              </a:rPr>
              <a:t>moscas</a:t>
            </a:r>
            <a:r>
              <a:rPr lang="es-ES" sz="2400" b="0" i="0" u="none" strike="noStrike" baseline="0" dirty="0">
                <a:latin typeface="Garamond" panose="02020404030301010803" pitchFamily="18" charset="0"/>
              </a:rPr>
              <a:t> que zumban alrededor de sus ojos </a:t>
            </a:r>
          </a:p>
          <a:p>
            <a:pPr marL="0" indent="0">
              <a:buNone/>
            </a:pPr>
            <a:r>
              <a:rPr lang="es-ES" sz="2400" b="0" i="0" u="none" strike="noStrike" baseline="0" dirty="0">
                <a:latin typeface="Garamond" panose="02020404030301010803" pitchFamily="18" charset="0"/>
              </a:rPr>
              <a:t>hay una cabeza de caballo abandonada en una playa desierta </a:t>
            </a:r>
          </a:p>
          <a:p>
            <a:pPr marL="0" indent="0">
              <a:buNone/>
            </a:pPr>
            <a:r>
              <a:rPr lang="es-ES" sz="2400" b="0" i="0" u="none" strike="noStrike" baseline="0" dirty="0">
                <a:latin typeface="Garamond" panose="02020404030301010803" pitchFamily="18" charset="0"/>
              </a:rPr>
              <a:t>hay una </a:t>
            </a:r>
            <a:r>
              <a:rPr lang="es-ES" sz="2400" b="0" i="0" u="none" strike="noStrike" baseline="0" dirty="0">
                <a:solidFill>
                  <a:srgbClr val="FF0000"/>
                </a:solidFill>
                <a:latin typeface="Garamond" panose="02020404030301010803" pitchFamily="18" charset="0"/>
              </a:rPr>
              <a:t>oscura orina </a:t>
            </a:r>
            <a:r>
              <a:rPr lang="es-ES" sz="2400" b="0" i="0" u="none" strike="noStrike" baseline="0" dirty="0">
                <a:latin typeface="Garamond" panose="02020404030301010803" pitchFamily="18" charset="0"/>
              </a:rPr>
              <a:t>que se pierde con </a:t>
            </a:r>
            <a:r>
              <a:rPr lang="es-ES" sz="2400" b="0" i="0" u="none" strike="noStrike" baseline="0" dirty="0">
                <a:solidFill>
                  <a:srgbClr val="FF0000"/>
                </a:solidFill>
                <a:latin typeface="Garamond" panose="02020404030301010803" pitchFamily="18" charset="0"/>
              </a:rPr>
              <a:t>dolor</a:t>
            </a:r>
            <a:r>
              <a:rPr lang="es-ES" sz="2400" b="0" i="0" u="none" strike="noStrike" baseline="0" dirty="0">
                <a:latin typeface="Garamond" panose="02020404030301010803" pitchFamily="18" charset="0"/>
              </a:rPr>
              <a:t> </a:t>
            </a:r>
          </a:p>
          <a:p>
            <a:pPr marL="0" indent="0">
              <a:buNone/>
            </a:pPr>
            <a:r>
              <a:rPr lang="es-ES" sz="2400" b="0" i="0" u="none" strike="noStrike" baseline="0" dirty="0">
                <a:latin typeface="Garamond" panose="02020404030301010803" pitchFamily="18" charset="0"/>
              </a:rPr>
              <a:t>hay madreperlas fuego y corales que caen sobre un vientre estéril </a:t>
            </a:r>
          </a:p>
          <a:p>
            <a:pPr marL="0" indent="0">
              <a:buNone/>
            </a:pPr>
            <a:r>
              <a:rPr lang="es-ES" sz="2400" b="0" i="0" u="none" strike="noStrike" baseline="0" dirty="0">
                <a:latin typeface="Garamond" panose="02020404030301010803" pitchFamily="18" charset="0"/>
              </a:rPr>
              <a:t>hay un danzante que llora la </a:t>
            </a:r>
            <a:r>
              <a:rPr lang="es-ES" sz="2400" b="0" i="0" u="none" strike="noStrike" baseline="0" dirty="0">
                <a:solidFill>
                  <a:srgbClr val="FF0000"/>
                </a:solidFill>
                <a:latin typeface="Garamond" panose="02020404030301010803" pitchFamily="18" charset="0"/>
              </a:rPr>
              <a:t>muerte</a:t>
            </a:r>
            <a:r>
              <a:rPr lang="es-ES" sz="2400" b="0" i="0" u="none" strike="noStrike" baseline="0" dirty="0">
                <a:latin typeface="Garamond" panose="02020404030301010803" pitchFamily="18" charset="0"/>
              </a:rPr>
              <a:t> de su mejor amigo </a:t>
            </a:r>
          </a:p>
          <a:p>
            <a:pPr marL="0" indent="0">
              <a:buNone/>
            </a:pPr>
            <a:r>
              <a:rPr lang="es-ES" sz="2400" b="0" i="0" u="none" strike="noStrike" baseline="0" dirty="0">
                <a:latin typeface="Garamond" panose="02020404030301010803" pitchFamily="18" charset="0"/>
              </a:rPr>
              <a:t>hay lágrimas de </a:t>
            </a:r>
            <a:r>
              <a:rPr lang="es-ES" sz="2400" b="0" i="0" u="none" strike="noStrike" baseline="0" dirty="0">
                <a:solidFill>
                  <a:srgbClr val="FF0000"/>
                </a:solidFill>
                <a:latin typeface="Garamond" panose="02020404030301010803" pitchFamily="18" charset="0"/>
              </a:rPr>
              <a:t>sangre</a:t>
            </a:r>
            <a:r>
              <a:rPr lang="es-ES" sz="2400" b="0" i="0" u="none" strike="noStrike" baseline="0" dirty="0">
                <a:latin typeface="Garamond" panose="02020404030301010803" pitchFamily="18" charset="0"/>
              </a:rPr>
              <a:t> que caen sobre unos labios sedientos </a:t>
            </a:r>
          </a:p>
          <a:p>
            <a:pPr marL="0" indent="0">
              <a:buNone/>
            </a:pPr>
            <a:r>
              <a:rPr lang="es-ES" sz="2400" b="0" i="0" u="none" strike="noStrike" baseline="0" dirty="0">
                <a:latin typeface="Garamond" panose="02020404030301010803" pitchFamily="18" charset="0"/>
              </a:rPr>
              <a:t>hay lluvia otra vez en el clóset y un tren que pasa una y otra vez sobre un sendero </a:t>
            </a:r>
            <a:r>
              <a:rPr lang="es-ES" sz="2400" b="0" i="0" u="none" strike="noStrike" baseline="0" dirty="0">
                <a:solidFill>
                  <a:srgbClr val="FF0000"/>
                </a:solidFill>
                <a:latin typeface="Garamond" panose="02020404030301010803" pitchFamily="18" charset="0"/>
              </a:rPr>
              <a:t>derruido</a:t>
            </a:r>
            <a:r>
              <a:rPr lang="es-ES" sz="2400" b="0" i="0" u="none" strike="noStrike" baseline="0" dirty="0">
                <a:latin typeface="Garamond" panose="02020404030301010803" pitchFamily="18" charset="0"/>
              </a:rPr>
              <a:t> </a:t>
            </a:r>
          </a:p>
          <a:p>
            <a:pPr marL="0" indent="0">
              <a:buNone/>
            </a:pPr>
            <a:r>
              <a:rPr lang="es-ES" sz="2400" b="0" i="0" u="none" strike="noStrike" baseline="0" dirty="0">
                <a:solidFill>
                  <a:srgbClr val="00B0F0"/>
                </a:solidFill>
                <a:latin typeface="Garamond" panose="02020404030301010803" pitchFamily="18" charset="0"/>
              </a:rPr>
              <a:t>hay una niña sietemesina que nace hoy de la axila de su madre </a:t>
            </a:r>
            <a:endParaRPr lang="hu-HU" sz="2400" dirty="0">
              <a:solidFill>
                <a:srgbClr val="00B0F0"/>
              </a:solidFill>
            </a:endParaRPr>
          </a:p>
          <a:p>
            <a:endParaRPr lang="hu-HU"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0" y="6019681"/>
            <a:ext cx="12192000" cy="850900"/>
          </a:xfrm>
          <a:prstGeom prst="rect">
            <a:avLst/>
          </a:prstGeom>
        </p:spPr>
      </p:pic>
      <p:sp>
        <p:nvSpPr>
          <p:cNvPr id="14" name="Cím 1">
            <a:extLst>
              <a:ext uri="{FF2B5EF4-FFF2-40B4-BE49-F238E27FC236}">
                <a16:creationId xmlns:a16="http://schemas.microsoft.com/office/drawing/2014/main" id="{9B97F4D8-A388-1B43-A128-60628A2FF4AA}"/>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defRPr/>
            </a:pPr>
            <a:r>
              <a:rPr lang="hu-HU"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4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44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spTree>
    <p:extLst>
      <p:ext uri="{BB962C8B-B14F-4D97-AF65-F5344CB8AC3E}">
        <p14:creationId xmlns:p14="http://schemas.microsoft.com/office/powerpoint/2010/main" val="30448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954107"/>
          </a:xfrm>
          <a:prstGeom prst="rect">
            <a:avLst/>
          </a:prstGeom>
          <a:noFill/>
        </p:spPr>
        <p:txBody>
          <a:bodyPr wrap="square" rtlCol="0">
            <a:spAutoFit/>
          </a:bodyPr>
          <a:lstStyle/>
          <a:p>
            <a:r>
              <a:rPr lang="hu-HU" sz="2800" dirty="0"/>
              <a:t>     Victoria Guerrero: Ciudad sumergida </a:t>
            </a:r>
            <a:r>
              <a:rPr lang="hu-HU" sz="2400" dirty="0"/>
              <a:t>(</a:t>
            </a:r>
            <a:r>
              <a:rPr lang="hu-HU" sz="2400" i="1" dirty="0"/>
              <a:t>El mar ese oscuro porvenir</a:t>
            </a:r>
            <a:r>
              <a:rPr lang="hu-HU" sz="2400" dirty="0"/>
              <a:t>, 2002)</a:t>
            </a:r>
            <a:r>
              <a:rPr lang="hu-HU" sz="2800" i="1" dirty="0">
                <a:solidFill>
                  <a:schemeClr val="bg1"/>
                </a:solidFill>
              </a:rPr>
              <a:t>r</a:t>
            </a:r>
            <a:r>
              <a:rPr lang="hu-HU" sz="2800" dirty="0">
                <a:solidFill>
                  <a:schemeClr val="bg1"/>
                </a:solidFill>
              </a:rPr>
              <a:t>, 2002)</a:t>
            </a:r>
            <a:endParaRPr lang="hu-HU" sz="28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a:cxnSpLocks/>
          </p:cNvCxnSpPr>
          <p:nvPr/>
        </p:nvCxnSpPr>
        <p:spPr>
          <a:xfrm>
            <a:off x="838200" y="1080014"/>
            <a:ext cx="110490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947176" y="1080014"/>
            <a:ext cx="10940024" cy="4813890"/>
          </a:xfrm>
          <a:prstGeom prst="rect">
            <a:avLst/>
          </a:prstGeom>
          <a:noFill/>
        </p:spPr>
        <p:txBody>
          <a:bodyPr wrap="square" numCol="2" rtlCol="0">
            <a:spAutoFit/>
          </a:bodyPr>
          <a:lstStyle/>
          <a:p>
            <a:pPr marL="0" indent="0" fontAlgn="base">
              <a:spcAft>
                <a:spcPts val="800"/>
              </a:spcAft>
              <a:buNone/>
            </a:pPr>
            <a:r>
              <a:rPr lang="hu-HU" spc="40" dirty="0">
                <a:effectLst/>
                <a:latin typeface="AGaramondPro-Regular"/>
                <a:ea typeface="Times New Roman" panose="02020603050405020304" pitchFamily="18" charset="0"/>
                <a:cs typeface="Calibri" panose="020F0502020204030204" pitchFamily="34" charset="0"/>
              </a:rPr>
              <a:t>Un </a:t>
            </a:r>
            <a:r>
              <a:rPr lang="hu-HU" spc="40" dirty="0" err="1">
                <a:effectLst/>
                <a:latin typeface="AGaramondPro-Regular"/>
                <a:ea typeface="Times New Roman" panose="02020603050405020304" pitchFamily="18" charset="0"/>
                <a:cs typeface="Calibri" panose="020F0502020204030204" pitchFamily="34" charset="0"/>
              </a:rPr>
              <a:t>niño</a:t>
            </a:r>
            <a:r>
              <a:rPr lang="hu-HU" spc="40" dirty="0">
                <a:effectLst/>
                <a:latin typeface="AGaramondPro-Regular"/>
                <a:ea typeface="Times New Roman" panose="02020603050405020304" pitchFamily="18" charset="0"/>
                <a:cs typeface="Calibri" panose="020F0502020204030204" pitchFamily="34" charset="0"/>
              </a:rPr>
              <a:t> ha sentido el aliento de la ciudad</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por las </a:t>
            </a:r>
            <a:r>
              <a:rPr lang="hu-HU" spc="40" dirty="0" err="1">
                <a:effectLst/>
                <a:latin typeface="AGaramondPro-Regular"/>
                <a:ea typeface="Times New Roman" panose="02020603050405020304" pitchFamily="18" charset="0"/>
                <a:cs typeface="Calibri" panose="020F0502020204030204" pitchFamily="34" charset="0"/>
              </a:rPr>
              <a:t>azoteas</a:t>
            </a:r>
            <a:r>
              <a:rPr lang="hu-HU" spc="40" dirty="0">
                <a:effectLst/>
                <a:latin typeface="AGaramondPro-Regular"/>
                <a:ea typeface="Times New Roman" panose="02020603050405020304" pitchFamily="18" charset="0"/>
                <a:cs typeface="Calibri" panose="020F0502020204030204" pitchFamily="34" charset="0"/>
              </a:rPr>
              <a:t> </a:t>
            </a:r>
            <a:r>
              <a:rPr lang="hu-HU" spc="40" dirty="0" err="1">
                <a:effectLst/>
                <a:latin typeface="AGaramondPro-Regular"/>
                <a:ea typeface="Times New Roman" panose="02020603050405020304" pitchFamily="18" charset="0"/>
                <a:cs typeface="Calibri" panose="020F0502020204030204" pitchFamily="34" charset="0"/>
              </a:rPr>
              <a:t>solitarias</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y ha </a:t>
            </a:r>
            <a:r>
              <a:rPr lang="hu-HU" spc="40" dirty="0" err="1">
                <a:effectLst/>
                <a:latin typeface="AGaramondPro-Regular"/>
                <a:ea typeface="Times New Roman" panose="02020603050405020304" pitchFamily="18" charset="0"/>
                <a:cs typeface="Calibri" panose="020F0502020204030204" pitchFamily="34" charset="0"/>
              </a:rPr>
              <a:t>husmeado</a:t>
            </a:r>
            <a:r>
              <a:rPr lang="hu-HU" spc="40" dirty="0">
                <a:effectLst/>
                <a:latin typeface="AGaramondPro-Regular"/>
                <a:ea typeface="Times New Roman" panose="02020603050405020304" pitchFamily="18" charset="0"/>
                <a:cs typeface="Calibri" panose="020F0502020204030204" pitchFamily="34" charset="0"/>
              </a:rPr>
              <a:t> su </a:t>
            </a:r>
            <a:r>
              <a:rPr lang="hu-HU" spc="40" dirty="0" err="1">
                <a:effectLst/>
                <a:latin typeface="AGaramondPro-Regular"/>
                <a:ea typeface="Times New Roman" panose="02020603050405020304" pitchFamily="18" charset="0"/>
                <a:cs typeface="Calibri" panose="020F0502020204030204" pitchFamily="34" charset="0"/>
              </a:rPr>
              <a:t>sombra</a:t>
            </a:r>
            <a:r>
              <a:rPr lang="hu-HU" spc="40" dirty="0">
                <a:effectLst/>
                <a:latin typeface="AGaramondPro-Regular"/>
                <a:ea typeface="Times New Roman" panose="02020603050405020304" pitchFamily="18" charset="0"/>
                <a:cs typeface="Calibri" panose="020F0502020204030204" pitchFamily="34" charset="0"/>
              </a:rPr>
              <a:t> sobre las </a:t>
            </a:r>
            <a:r>
              <a:rPr lang="hu-HU" spc="40" dirty="0">
                <a:solidFill>
                  <a:srgbClr val="FF0000"/>
                </a:solidFill>
                <a:effectLst/>
                <a:latin typeface="AGaramondPro-Regular"/>
                <a:ea typeface="Times New Roman" panose="02020603050405020304" pitchFamily="18" charset="0"/>
                <a:cs typeface="Calibri" panose="020F0502020204030204" pitchFamily="34" charset="0"/>
              </a:rPr>
              <a:t>casas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derruidas</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no se </a:t>
            </a:r>
            <a:r>
              <a:rPr lang="hu-HU" spc="40" dirty="0" err="1">
                <a:effectLst/>
                <a:latin typeface="AGaramondPro-Regular"/>
                <a:ea typeface="Times New Roman" panose="02020603050405020304" pitchFamily="18" charset="0"/>
                <a:cs typeface="Calibri" panose="020F0502020204030204" pitchFamily="34" charset="0"/>
              </a:rPr>
              <a:t>oye</a:t>
            </a:r>
            <a:r>
              <a:rPr lang="hu-HU" spc="40" dirty="0">
                <a:effectLst/>
                <a:latin typeface="AGaramondPro-Regular"/>
                <a:ea typeface="Times New Roman" panose="02020603050405020304" pitchFamily="18" charset="0"/>
                <a:cs typeface="Calibri" panose="020F0502020204030204" pitchFamily="34" charset="0"/>
              </a:rPr>
              <a:t> nada por la noche</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sino algún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grito</a:t>
            </a:r>
            <a:r>
              <a:rPr lang="hu-HU" spc="40" dirty="0">
                <a:solidFill>
                  <a:srgbClr val="FF0000"/>
                </a:solidFill>
                <a:effectLst/>
                <a:latin typeface="AGaramondPro-Regular"/>
                <a:ea typeface="Times New Roman" panose="02020603050405020304" pitchFamily="18" charset="0"/>
                <a:cs typeface="Calibri" panose="020F0502020204030204" pitchFamily="34" charset="0"/>
              </a:rPr>
              <a:t>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lastimero</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y el </a:t>
            </a:r>
            <a:r>
              <a:rPr lang="hu-HU" spc="40" dirty="0" err="1">
                <a:effectLst/>
                <a:latin typeface="AGaramondPro-Regular"/>
                <a:ea typeface="Times New Roman" panose="02020603050405020304" pitchFamily="18" charset="0"/>
                <a:cs typeface="Calibri" panose="020F0502020204030204" pitchFamily="34" charset="0"/>
              </a:rPr>
              <a:t>laborioso</a:t>
            </a:r>
            <a:r>
              <a:rPr lang="hu-HU" spc="40" dirty="0">
                <a:effectLst/>
                <a:latin typeface="AGaramondPro-Regular"/>
                <a:ea typeface="Times New Roman" panose="02020603050405020304" pitchFamily="18" charset="0"/>
                <a:cs typeface="Calibri" panose="020F0502020204030204" pitchFamily="34" charset="0"/>
              </a:rPr>
              <a:t> mar que </a:t>
            </a:r>
            <a:r>
              <a:rPr lang="hu-HU" spc="40" dirty="0" err="1">
                <a:effectLst/>
                <a:latin typeface="AGaramondPro-Regular"/>
                <a:ea typeface="Times New Roman" panose="02020603050405020304" pitchFamily="18" charset="0"/>
                <a:cs typeface="Calibri" panose="020F0502020204030204" pitchFamily="34" charset="0"/>
              </a:rPr>
              <a:t>hiere</a:t>
            </a:r>
            <a:r>
              <a:rPr lang="hu-HU" spc="40" dirty="0">
                <a:effectLst/>
                <a:latin typeface="AGaramondPro-Regular"/>
                <a:ea typeface="Times New Roman" panose="02020603050405020304" pitchFamily="18" charset="0"/>
                <a:cs typeface="Calibri" panose="020F0502020204030204" pitchFamily="34" charset="0"/>
              </a:rPr>
              <a:t> la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tierra</a:t>
            </a:r>
            <a:r>
              <a:rPr lang="hu-HU" spc="40" dirty="0">
                <a:solidFill>
                  <a:srgbClr val="FF0000"/>
                </a:solidFill>
                <a:effectLst/>
                <a:latin typeface="AGaramondPro-Regular"/>
                <a:ea typeface="Times New Roman" panose="02020603050405020304" pitchFamily="18" charset="0"/>
                <a:cs typeface="Calibri" panose="020F0502020204030204" pitchFamily="34" charset="0"/>
              </a:rPr>
              <a:t>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desierta</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sobre la que </a:t>
            </a:r>
            <a:r>
              <a:rPr lang="hu-HU" spc="40" dirty="0" err="1">
                <a:effectLst/>
                <a:latin typeface="AGaramondPro-Regular"/>
                <a:ea typeface="Times New Roman" panose="02020603050405020304" pitchFamily="18" charset="0"/>
                <a:cs typeface="Calibri" panose="020F0502020204030204" pitchFamily="34" charset="0"/>
              </a:rPr>
              <a:t>extraños</a:t>
            </a:r>
            <a:r>
              <a:rPr lang="hu-HU" spc="40" dirty="0">
                <a:effectLst/>
                <a:latin typeface="AGaramondPro-Regular"/>
                <a:ea typeface="Times New Roman" panose="02020603050405020304" pitchFamily="18" charset="0"/>
                <a:cs typeface="Calibri" panose="020F0502020204030204" pitchFamily="34" charset="0"/>
              </a:rPr>
              <a:t> </a:t>
            </a:r>
            <a:r>
              <a:rPr lang="hu-HU" spc="40" dirty="0" err="1">
                <a:effectLst/>
                <a:latin typeface="AGaramondPro-Regular"/>
                <a:ea typeface="Times New Roman" panose="02020603050405020304" pitchFamily="18" charset="0"/>
                <a:cs typeface="Calibri" panose="020F0502020204030204" pitchFamily="34" charset="0"/>
              </a:rPr>
              <a:t>peces</a:t>
            </a:r>
            <a:r>
              <a:rPr lang="hu-HU" spc="40" dirty="0">
                <a:effectLst/>
                <a:latin typeface="AGaramondPro-Regular"/>
                <a:ea typeface="Times New Roman" panose="02020603050405020304" pitchFamily="18" charset="0"/>
                <a:cs typeface="Calibri" panose="020F0502020204030204" pitchFamily="34" charset="0"/>
              </a:rPr>
              <a:t> </a:t>
            </a:r>
            <a:r>
              <a:rPr lang="hu-HU" spc="40" dirty="0" err="1">
                <a:effectLst/>
                <a:latin typeface="AGaramondPro-Regular"/>
                <a:ea typeface="Times New Roman" panose="02020603050405020304" pitchFamily="18" charset="0"/>
                <a:cs typeface="Calibri" panose="020F0502020204030204" pitchFamily="34" charset="0"/>
              </a:rPr>
              <a:t>amanecen</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con </a:t>
            </a:r>
            <a:r>
              <a:rPr lang="hu-HU" spc="40" dirty="0">
                <a:solidFill>
                  <a:srgbClr val="FF0000"/>
                </a:solidFill>
                <a:effectLst/>
                <a:latin typeface="AGaramondPro-Regular"/>
                <a:ea typeface="Times New Roman" panose="02020603050405020304" pitchFamily="18" charset="0"/>
                <a:cs typeface="Calibri" panose="020F0502020204030204" pitchFamily="34" charset="0"/>
              </a:rPr>
              <a:t>ojos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enloquecidos</a:t>
            </a:r>
            <a:endParaRPr lang="hu-HU" dirty="0">
              <a:solidFill>
                <a:srgbClr val="FF0000"/>
              </a:solidFill>
              <a:effectLst/>
              <a:latin typeface="AGaramondPro-Regular"/>
              <a:ea typeface="Calibri" panose="020F0502020204030204" pitchFamily="34" charset="0"/>
              <a:cs typeface="Times New Roman" panose="02020603050405020304" pitchFamily="18" charset="0"/>
            </a:endParaRPr>
          </a:p>
          <a:p>
            <a:pPr marL="0" indent="0" fontAlgn="base">
              <a:spcAft>
                <a:spcPts val="800"/>
              </a:spcAft>
              <a:buNone/>
            </a:pPr>
            <a:endParaRPr lang="hu-HU" spc="40" dirty="0">
              <a:effectLst/>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effectLst/>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effectLst/>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effectLst/>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effectLst/>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effectLst/>
              <a:latin typeface="AGaramondPro-Regular"/>
              <a:ea typeface="Times New Roman" panose="02020603050405020304" pitchFamily="18" charset="0"/>
              <a:cs typeface="Calibri" panose="020F0502020204030204" pitchFamily="34" charset="0"/>
            </a:endParaRPr>
          </a:p>
          <a:p>
            <a:pPr marL="0" indent="0" fontAlgn="base">
              <a:spcAft>
                <a:spcPts val="800"/>
              </a:spcAft>
              <a:buNone/>
            </a:pPr>
            <a:r>
              <a:rPr lang="hu-HU" spc="40" dirty="0">
                <a:effectLst/>
                <a:latin typeface="AGaramondPro-Regular"/>
                <a:ea typeface="Times New Roman" panose="02020603050405020304" pitchFamily="18" charset="0"/>
                <a:cs typeface="Calibri" panose="020F0502020204030204" pitchFamily="34" charset="0"/>
              </a:rPr>
              <a:t>nadie sabe lo que han visto aquellos ojos</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pero hay </a:t>
            </a:r>
            <a:r>
              <a:rPr lang="hu-HU" spc="40" dirty="0" err="1">
                <a:effectLst/>
                <a:latin typeface="AGaramondPro-Regular"/>
                <a:ea typeface="Times New Roman" panose="02020603050405020304" pitchFamily="18" charset="0"/>
                <a:cs typeface="Calibri" panose="020F0502020204030204" pitchFamily="34" charset="0"/>
              </a:rPr>
              <a:t>zapatos</a:t>
            </a:r>
            <a:r>
              <a:rPr lang="hu-HU" spc="40" dirty="0">
                <a:effectLst/>
                <a:latin typeface="AGaramondPro-Regular"/>
                <a:ea typeface="Times New Roman" panose="02020603050405020304" pitchFamily="18" charset="0"/>
                <a:cs typeface="Calibri" panose="020F0502020204030204" pitchFamily="34" charset="0"/>
              </a:rPr>
              <a:t> y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sangre</a:t>
            </a:r>
            <a:r>
              <a:rPr lang="hu-HU" spc="40" dirty="0">
                <a:solidFill>
                  <a:srgbClr val="FF0000"/>
                </a:solidFill>
                <a:effectLst/>
                <a:latin typeface="AGaramondPro-Regular"/>
                <a:ea typeface="Times New Roman" panose="02020603050405020304" pitchFamily="18" charset="0"/>
                <a:cs typeface="Calibri" panose="020F0502020204030204" pitchFamily="34" charset="0"/>
              </a:rPr>
              <a:t> </a:t>
            </a:r>
            <a:r>
              <a:rPr lang="hu-HU" spc="40" dirty="0">
                <a:effectLst/>
                <a:latin typeface="AGaramondPro-Regular"/>
                <a:ea typeface="Times New Roman" panose="02020603050405020304" pitchFamily="18" charset="0"/>
                <a:cs typeface="Calibri" panose="020F0502020204030204" pitchFamily="34" charset="0"/>
              </a:rPr>
              <a:t>y besos</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sobre la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tierra</a:t>
            </a:r>
            <a:r>
              <a:rPr lang="hu-HU" spc="40" dirty="0">
                <a:solidFill>
                  <a:srgbClr val="FF0000"/>
                </a:solidFill>
                <a:effectLst/>
                <a:latin typeface="AGaramondPro-Regular"/>
                <a:ea typeface="Times New Roman" panose="02020603050405020304" pitchFamily="18" charset="0"/>
                <a:cs typeface="Calibri" panose="020F0502020204030204" pitchFamily="34" charset="0"/>
              </a:rPr>
              <a:t>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muerta</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que tal vez </a:t>
            </a:r>
            <a:r>
              <a:rPr lang="hu-HU" spc="40" dirty="0" err="1">
                <a:effectLst/>
                <a:latin typeface="AGaramondPro-Regular"/>
                <a:ea typeface="Times New Roman" panose="02020603050405020304" pitchFamily="18" charset="0"/>
                <a:cs typeface="Calibri" panose="020F0502020204030204" pitchFamily="34" charset="0"/>
              </a:rPr>
              <a:t>germinen</a:t>
            </a:r>
            <a:r>
              <a:rPr lang="hu-HU" spc="40" dirty="0">
                <a:effectLst/>
                <a:latin typeface="AGaramondPro-Regular"/>
                <a:ea typeface="Times New Roman" panose="02020603050405020304" pitchFamily="18" charset="0"/>
                <a:cs typeface="Calibri" panose="020F0502020204030204" pitchFamily="34" charset="0"/>
              </a:rPr>
              <a:t> alguna cosa</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mala o buena</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(es difícil saberlo en la distancia)</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o quizá </a:t>
            </a:r>
            <a:r>
              <a:rPr lang="hu-HU" spc="40" dirty="0" err="1">
                <a:effectLst/>
                <a:latin typeface="AGaramondPro-Regular"/>
                <a:ea typeface="Times New Roman" panose="02020603050405020304" pitchFamily="18" charset="0"/>
                <a:cs typeface="Calibri" panose="020F0502020204030204" pitchFamily="34" charset="0"/>
              </a:rPr>
              <a:t>vagamente</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aparezca</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el recuerdo de un camino hecho por </a:t>
            </a:r>
            <a:r>
              <a:rPr lang="hu-HU" spc="40" dirty="0" err="1">
                <a:effectLst/>
                <a:latin typeface="AGaramondPro-Regular"/>
                <a:ea typeface="Times New Roman" panose="02020603050405020304" pitchFamily="18" charset="0"/>
                <a:cs typeface="Calibri" panose="020F0502020204030204" pitchFamily="34" charset="0"/>
              </a:rPr>
              <a:t>migas</a:t>
            </a:r>
            <a:r>
              <a:rPr lang="hu-HU" spc="40" dirty="0">
                <a:effectLst/>
                <a:latin typeface="AGaramondPro-Regular"/>
                <a:ea typeface="Times New Roman" panose="02020603050405020304" pitchFamily="18" charset="0"/>
                <a:cs typeface="Calibri" panose="020F0502020204030204" pitchFamily="34" charset="0"/>
              </a:rPr>
              <a:t> de </a:t>
            </a:r>
            <a:r>
              <a:rPr lang="hu-HU" spc="40" dirty="0" err="1">
                <a:effectLst/>
                <a:latin typeface="AGaramondPro-Regular"/>
                <a:ea typeface="Times New Roman" panose="02020603050405020304" pitchFamily="18" charset="0"/>
                <a:cs typeface="Calibri" panose="020F0502020204030204" pitchFamily="34" charset="0"/>
              </a:rPr>
              <a:t>pan</a:t>
            </a:r>
            <a:endParaRPr lang="hu-HU"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0" y="6019681"/>
            <a:ext cx="12192000" cy="850900"/>
          </a:xfrm>
          <a:prstGeom prst="rect">
            <a:avLst/>
          </a:prstGeom>
        </p:spPr>
      </p:pic>
      <p:sp>
        <p:nvSpPr>
          <p:cNvPr id="14" name="Cím 1">
            <a:extLst>
              <a:ext uri="{FF2B5EF4-FFF2-40B4-BE49-F238E27FC236}">
                <a16:creationId xmlns:a16="http://schemas.microsoft.com/office/drawing/2014/main" id="{9B97F4D8-A388-1B43-A128-60628A2FF4AA}"/>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hu-H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24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spTree>
    <p:extLst>
      <p:ext uri="{BB962C8B-B14F-4D97-AF65-F5344CB8AC3E}">
        <p14:creationId xmlns:p14="http://schemas.microsoft.com/office/powerpoint/2010/main" val="292792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11DD2953-3B3C-412C-83B3-53E08D6E6A91}"/>
              </a:ext>
            </a:extLst>
          </p:cNvPr>
          <p:cNvSpPr txBox="1"/>
          <p:nvPr/>
        </p:nvSpPr>
        <p:spPr>
          <a:xfrm>
            <a:off x="838200" y="399495"/>
            <a:ext cx="10515600" cy="954107"/>
          </a:xfrm>
          <a:prstGeom prst="rect">
            <a:avLst/>
          </a:prstGeom>
          <a:noFill/>
        </p:spPr>
        <p:txBody>
          <a:bodyPr wrap="square" rtlCol="0">
            <a:spAutoFit/>
          </a:bodyPr>
          <a:lstStyle/>
          <a:p>
            <a:r>
              <a:rPr lang="hu-HU" sz="2800" dirty="0"/>
              <a:t>     Victoria Guerrero: Ciudad sumergida </a:t>
            </a:r>
            <a:r>
              <a:rPr lang="hu-HU" sz="2400" dirty="0"/>
              <a:t>(</a:t>
            </a:r>
            <a:r>
              <a:rPr lang="hu-HU" sz="2400" i="1" dirty="0"/>
              <a:t>El mar ese oscuro porvenir</a:t>
            </a:r>
            <a:r>
              <a:rPr lang="hu-HU" sz="2400" dirty="0"/>
              <a:t>, 2002)</a:t>
            </a:r>
            <a:r>
              <a:rPr lang="hu-HU" sz="2800" i="1" dirty="0">
                <a:solidFill>
                  <a:schemeClr val="bg1"/>
                </a:solidFill>
              </a:rPr>
              <a:t>r</a:t>
            </a:r>
            <a:r>
              <a:rPr lang="hu-HU" sz="2800" dirty="0">
                <a:solidFill>
                  <a:schemeClr val="bg1"/>
                </a:solidFill>
              </a:rPr>
              <a:t>, 2002)</a:t>
            </a:r>
            <a:endParaRPr lang="hu-HU" sz="2800" dirty="0">
              <a:solidFill>
                <a:srgbClr val="01285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Egyenes összekötő 5">
            <a:extLst>
              <a:ext uri="{FF2B5EF4-FFF2-40B4-BE49-F238E27FC236}">
                <a16:creationId xmlns:a16="http://schemas.microsoft.com/office/drawing/2014/main" id="{F2B5A38B-F1A4-46E5-A546-D8DA8D39A774}"/>
              </a:ext>
            </a:extLst>
          </p:cNvPr>
          <p:cNvCxnSpPr>
            <a:cxnSpLocks/>
          </p:cNvCxnSpPr>
          <p:nvPr/>
        </p:nvCxnSpPr>
        <p:spPr>
          <a:xfrm>
            <a:off x="838200" y="1080014"/>
            <a:ext cx="110490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7" name="Szövegdoboz 6">
            <a:extLst>
              <a:ext uri="{FF2B5EF4-FFF2-40B4-BE49-F238E27FC236}">
                <a16:creationId xmlns:a16="http://schemas.microsoft.com/office/drawing/2014/main" id="{7C606D4C-42F0-4D2C-BC92-C9B942C4BA38}"/>
              </a:ext>
            </a:extLst>
          </p:cNvPr>
          <p:cNvSpPr txBox="1"/>
          <p:nvPr/>
        </p:nvSpPr>
        <p:spPr>
          <a:xfrm>
            <a:off x="927652" y="1136424"/>
            <a:ext cx="10959548" cy="5016758"/>
          </a:xfrm>
          <a:prstGeom prst="rect">
            <a:avLst/>
          </a:prstGeom>
          <a:noFill/>
        </p:spPr>
        <p:txBody>
          <a:bodyPr wrap="square" numCol="2" rtlCol="0">
            <a:spAutoFit/>
          </a:bodyPr>
          <a:lstStyle/>
          <a:p>
            <a:pPr marL="0" indent="0" fontAlgn="base">
              <a:spcAft>
                <a:spcPts val="800"/>
              </a:spcAft>
              <a:buNone/>
            </a:pPr>
            <a:r>
              <a:rPr lang="hu-HU" spc="40" dirty="0">
                <a:effectLst/>
                <a:latin typeface="AGaramondPro-Regular"/>
                <a:ea typeface="Times New Roman" panose="02020603050405020304" pitchFamily="18" charset="0"/>
                <a:cs typeface="Calibri" panose="020F0502020204030204" pitchFamily="34" charset="0"/>
              </a:rPr>
              <a:t>pero la </a:t>
            </a:r>
            <a:r>
              <a:rPr lang="hu-HU" spc="40" dirty="0" err="1">
                <a:effectLst/>
                <a:latin typeface="AGaramondPro-Regular"/>
                <a:ea typeface="Times New Roman" panose="02020603050405020304" pitchFamily="18" charset="0"/>
                <a:cs typeface="Calibri" panose="020F0502020204030204" pitchFamily="34" charset="0"/>
              </a:rPr>
              <a:t>oscura</a:t>
            </a:r>
            <a:r>
              <a:rPr lang="hu-HU" spc="40" dirty="0">
                <a:effectLst/>
                <a:latin typeface="AGaramondPro-Regular"/>
                <a:ea typeface="Times New Roman" panose="02020603050405020304" pitchFamily="18" charset="0"/>
                <a:cs typeface="Calibri" panose="020F0502020204030204" pitchFamily="34" charset="0"/>
              </a:rPr>
              <a:t> ruta del </a:t>
            </a:r>
            <a:r>
              <a:rPr lang="hu-HU" spc="40" dirty="0" err="1">
                <a:effectLst/>
                <a:latin typeface="AGaramondPro-Regular"/>
                <a:ea typeface="Times New Roman" panose="02020603050405020304" pitchFamily="18" charset="0"/>
                <a:cs typeface="Calibri" panose="020F0502020204030204" pitchFamily="34" charset="0"/>
              </a:rPr>
              <a:t>acantilado</a:t>
            </a:r>
            <a:r>
              <a:rPr lang="hu-HU" spc="40" dirty="0">
                <a:effectLst/>
                <a:latin typeface="AGaramondPro-Regular"/>
                <a:ea typeface="Times New Roman" panose="02020603050405020304" pitchFamily="18" charset="0"/>
                <a:cs typeface="Calibri" panose="020F0502020204030204" pitchFamily="34" charset="0"/>
              </a:rPr>
              <a:t> no se </a:t>
            </a:r>
            <a:r>
              <a:rPr lang="hu-HU" spc="40" dirty="0" err="1">
                <a:effectLst/>
                <a:latin typeface="AGaramondPro-Regular"/>
                <a:ea typeface="Times New Roman" panose="02020603050405020304" pitchFamily="18" charset="0"/>
                <a:cs typeface="Calibri" panose="020F0502020204030204" pitchFamily="34" charset="0"/>
              </a:rPr>
              <a:t>olvida</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nunca</a:t>
            </a:r>
            <a:br>
              <a:rPr lang="hu-HU" spc="40" dirty="0">
                <a:effectLst/>
                <a:latin typeface="AGaramondPro-Regular"/>
                <a:ea typeface="Times New Roman" panose="02020603050405020304" pitchFamily="18" charset="0"/>
                <a:cs typeface="Calibri" panose="020F0502020204030204" pitchFamily="34" charset="0"/>
              </a:rPr>
            </a:br>
            <a:r>
              <a:rPr lang="hu-HU" spc="40" dirty="0" err="1">
                <a:effectLst/>
                <a:latin typeface="AGaramondPro-Regular"/>
                <a:ea typeface="Times New Roman" panose="02020603050405020304" pitchFamily="18" charset="0"/>
                <a:cs typeface="Calibri" panose="020F0502020204030204" pitchFamily="34" charset="0"/>
              </a:rPr>
              <a:t>resplandece</a:t>
            </a:r>
            <a:r>
              <a:rPr lang="hu-HU" spc="40" dirty="0">
                <a:effectLst/>
                <a:latin typeface="AGaramondPro-Regular"/>
                <a:ea typeface="Times New Roman" panose="02020603050405020304" pitchFamily="18" charset="0"/>
                <a:cs typeface="Calibri" panose="020F0502020204030204" pitchFamily="34" charset="0"/>
              </a:rPr>
              <a:t> en la memoria como una </a:t>
            </a:r>
            <a:r>
              <a:rPr lang="hu-HU" spc="40" dirty="0" err="1">
                <a:effectLst/>
                <a:latin typeface="AGaramondPro-Regular"/>
                <a:ea typeface="Times New Roman" panose="02020603050405020304" pitchFamily="18" charset="0"/>
                <a:cs typeface="Calibri" panose="020F0502020204030204" pitchFamily="34" charset="0"/>
              </a:rPr>
              <a:t>luciérnaga</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en la </a:t>
            </a:r>
            <a:r>
              <a:rPr lang="hu-HU" spc="40" dirty="0" err="1">
                <a:effectLst/>
                <a:latin typeface="AGaramondPro-Regular"/>
                <a:ea typeface="Times New Roman" panose="02020603050405020304" pitchFamily="18" charset="0"/>
                <a:cs typeface="Calibri" panose="020F0502020204030204" pitchFamily="34" charset="0"/>
              </a:rPr>
              <a:t>negra</a:t>
            </a:r>
            <a:r>
              <a:rPr lang="hu-HU" spc="40" dirty="0">
                <a:effectLst/>
                <a:latin typeface="AGaramondPro-Regular"/>
                <a:ea typeface="Times New Roman" panose="02020603050405020304" pitchFamily="18" charset="0"/>
                <a:cs typeface="Calibri" panose="020F0502020204030204" pitchFamily="34" charset="0"/>
              </a:rPr>
              <a:t> noche</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mientras </a:t>
            </a:r>
            <a:r>
              <a:rPr lang="hu-HU" spc="40" dirty="0">
                <a:solidFill>
                  <a:srgbClr val="FF0000"/>
                </a:solidFill>
                <a:effectLst/>
                <a:latin typeface="AGaramondPro-Regular"/>
                <a:ea typeface="Times New Roman" panose="02020603050405020304" pitchFamily="18" charset="0"/>
                <a:cs typeface="Calibri" panose="020F0502020204030204" pitchFamily="34" charset="0"/>
              </a:rPr>
              <a:t>el corazón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late</a:t>
            </a:r>
            <a:r>
              <a:rPr lang="hu-HU" spc="40" dirty="0">
                <a:solidFill>
                  <a:srgbClr val="FF0000"/>
                </a:solidFill>
                <a:effectLst/>
                <a:latin typeface="AGaramondPro-Regular"/>
                <a:ea typeface="Times New Roman" panose="02020603050405020304" pitchFamily="18" charset="0"/>
                <a:cs typeface="Calibri" panose="020F0502020204030204" pitchFamily="34" charset="0"/>
              </a:rPr>
              <a:t> como un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cuchillo</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cuando </a:t>
            </a:r>
            <a:r>
              <a:rPr lang="hu-HU" spc="40" dirty="0" err="1">
                <a:effectLst/>
                <a:latin typeface="AGaramondPro-Regular"/>
                <a:ea typeface="Times New Roman" panose="02020603050405020304" pitchFamily="18" charset="0"/>
                <a:cs typeface="Calibri" panose="020F0502020204030204" pitchFamily="34" charset="0"/>
              </a:rPr>
              <a:t>alcanza</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la </a:t>
            </a:r>
            <a:r>
              <a:rPr lang="hu-HU" spc="40" dirty="0" err="1">
                <a:effectLst/>
                <a:latin typeface="AGaramondPro-Regular"/>
                <a:ea typeface="Times New Roman" panose="02020603050405020304" pitchFamily="18" charset="0"/>
                <a:cs typeface="Calibri" panose="020F0502020204030204" pitchFamily="34" charset="0"/>
              </a:rPr>
              <a:t>profundidad</a:t>
            </a:r>
            <a:r>
              <a:rPr lang="hu-HU" spc="40" dirty="0">
                <a:effectLst/>
                <a:latin typeface="AGaramondPro-Regular"/>
                <a:ea typeface="Times New Roman" panose="02020603050405020304" pitchFamily="18" charset="0"/>
                <a:cs typeface="Calibri" panose="020F0502020204030204" pitchFamily="34" charset="0"/>
              </a:rPr>
              <a:t> de lo oscuro</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pero </a:t>
            </a:r>
            <a:r>
              <a:rPr lang="hu-HU" spc="40" dirty="0">
                <a:solidFill>
                  <a:srgbClr val="FF0000"/>
                </a:solidFill>
                <a:effectLst/>
                <a:latin typeface="AGaramondPro-Regular"/>
                <a:ea typeface="Times New Roman" panose="02020603050405020304" pitchFamily="18" charset="0"/>
                <a:cs typeface="Calibri" panose="020F0502020204030204" pitchFamily="34" charset="0"/>
              </a:rPr>
              <a:t>el cuerpo no se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atreve</a:t>
            </a:r>
            <a:r>
              <a:rPr lang="hu-HU" spc="40" dirty="0">
                <a:solidFill>
                  <a:srgbClr val="FF0000"/>
                </a:solidFill>
                <a:effectLst/>
                <a:latin typeface="AGaramondPro-Regular"/>
                <a:ea typeface="Times New Roman" panose="02020603050405020304" pitchFamily="18" charset="0"/>
                <a:cs typeface="Calibri" panose="020F0502020204030204" pitchFamily="34" charset="0"/>
              </a:rPr>
              <a:t> aún a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sumergirse</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entero</a:t>
            </a:r>
            <a:endParaRPr lang="hu-HU" dirty="0">
              <a:effectLst/>
              <a:latin typeface="AGaramondPro-Regular"/>
              <a:ea typeface="Calibri" panose="020F0502020204030204" pitchFamily="34" charset="0"/>
              <a:cs typeface="Times New Roman" panose="02020603050405020304" pitchFamily="18" charset="0"/>
            </a:endParaRPr>
          </a:p>
          <a:p>
            <a:pPr marL="0" indent="0" fontAlgn="base">
              <a:spcAft>
                <a:spcPts val="800"/>
              </a:spcAft>
              <a:buNone/>
            </a:pPr>
            <a:endParaRPr lang="hu-HU" spc="40" dirty="0">
              <a:effectLst/>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effectLst/>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effectLst/>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latin typeface="AGaramondPro-Regular"/>
              <a:ea typeface="Times New Roman" panose="02020603050405020304" pitchFamily="18" charset="0"/>
              <a:cs typeface="Calibri" panose="020F0502020204030204" pitchFamily="34" charset="0"/>
            </a:endParaRPr>
          </a:p>
          <a:p>
            <a:pPr marL="0" indent="0" fontAlgn="base">
              <a:spcAft>
                <a:spcPts val="800"/>
              </a:spcAft>
              <a:buNone/>
            </a:pPr>
            <a:endParaRPr lang="hu-HU" spc="40" dirty="0">
              <a:effectLst/>
              <a:latin typeface="AGaramondPro-Regular"/>
              <a:ea typeface="Times New Roman" panose="02020603050405020304" pitchFamily="18" charset="0"/>
              <a:cs typeface="Calibri" panose="020F0502020204030204" pitchFamily="34" charset="0"/>
            </a:endParaRPr>
          </a:p>
          <a:p>
            <a:pPr marL="0" indent="0" fontAlgn="base">
              <a:spcAft>
                <a:spcPts val="800"/>
              </a:spcAft>
              <a:buNone/>
            </a:pPr>
            <a:r>
              <a:rPr lang="hu-HU" spc="40" dirty="0">
                <a:effectLst/>
                <a:latin typeface="AGaramondPro-Regular"/>
                <a:ea typeface="Times New Roman" panose="02020603050405020304" pitchFamily="18" charset="0"/>
                <a:cs typeface="Calibri" panose="020F0502020204030204" pitchFamily="34" charset="0"/>
              </a:rPr>
              <a:t>las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orejas</a:t>
            </a:r>
            <a:r>
              <a:rPr lang="hu-HU" spc="40" dirty="0">
                <a:solidFill>
                  <a:srgbClr val="FF0000"/>
                </a:solidFill>
                <a:effectLst/>
                <a:latin typeface="AGaramondPro-Regular"/>
                <a:ea typeface="Times New Roman" panose="02020603050405020304" pitchFamily="18" charset="0"/>
                <a:cs typeface="Calibri" panose="020F0502020204030204" pitchFamily="34" charset="0"/>
              </a:rPr>
              <a:t>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flotan</a:t>
            </a:r>
            <a:r>
              <a:rPr lang="hu-HU" spc="40" dirty="0">
                <a:solidFill>
                  <a:srgbClr val="FF0000"/>
                </a:solidFill>
                <a:effectLst/>
                <a:latin typeface="AGaramondPro-Regular"/>
                <a:ea typeface="Times New Roman" panose="02020603050405020304" pitchFamily="18" charset="0"/>
                <a:cs typeface="Calibri" panose="020F0502020204030204" pitchFamily="34" charset="0"/>
              </a:rPr>
              <a:t> </a:t>
            </a:r>
            <a:r>
              <a:rPr lang="hu-HU" spc="40" dirty="0">
                <a:effectLst/>
                <a:latin typeface="AGaramondPro-Regular"/>
                <a:ea typeface="Times New Roman" panose="02020603050405020304" pitchFamily="18" charset="0"/>
                <a:cs typeface="Calibri" panose="020F0502020204030204" pitchFamily="34" charset="0"/>
              </a:rPr>
              <a:t>al </a:t>
            </a:r>
            <a:r>
              <a:rPr lang="hu-HU" spc="40" dirty="0" err="1">
                <a:effectLst/>
                <a:latin typeface="AGaramondPro-Regular"/>
                <a:ea typeface="Times New Roman" panose="02020603050405020304" pitchFamily="18" charset="0"/>
                <a:cs typeface="Calibri" panose="020F0502020204030204" pitchFamily="34" charset="0"/>
              </a:rPr>
              <a:t>azar</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por el </a:t>
            </a:r>
            <a:r>
              <a:rPr lang="hu-HU" spc="40" dirty="0" err="1">
                <a:effectLst/>
                <a:latin typeface="AGaramondPro-Regular"/>
                <a:ea typeface="Times New Roman" panose="02020603050405020304" pitchFamily="18" charset="0"/>
                <a:cs typeface="Calibri" panose="020F0502020204030204" pitchFamily="34" charset="0"/>
              </a:rPr>
              <a:t>sendero</a:t>
            </a:r>
            <a:r>
              <a:rPr lang="hu-HU" spc="40" dirty="0">
                <a:effectLst/>
                <a:latin typeface="AGaramondPro-Regular"/>
                <a:ea typeface="Times New Roman" panose="02020603050405020304" pitchFamily="18" charset="0"/>
                <a:cs typeface="Calibri" panose="020F0502020204030204" pitchFamily="34" charset="0"/>
              </a:rPr>
              <a:t> que </a:t>
            </a:r>
            <a:r>
              <a:rPr lang="hu-HU" spc="40" dirty="0" err="1">
                <a:effectLst/>
                <a:latin typeface="AGaramondPro-Regular"/>
                <a:ea typeface="Times New Roman" panose="02020603050405020304" pitchFamily="18" charset="0"/>
                <a:cs typeface="Calibri" panose="020F0502020204030204" pitchFamily="34" charset="0"/>
              </a:rPr>
              <a:t>conduce</a:t>
            </a:r>
            <a:r>
              <a:rPr lang="hu-HU" spc="40" dirty="0">
                <a:effectLst/>
                <a:latin typeface="AGaramondPro-Regular"/>
                <a:ea typeface="Times New Roman" panose="02020603050405020304" pitchFamily="18" charset="0"/>
                <a:cs typeface="Calibri" panose="020F0502020204030204" pitchFamily="34" charset="0"/>
              </a:rPr>
              <a:t> al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silencio</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los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labios</a:t>
            </a:r>
            <a:r>
              <a:rPr lang="hu-HU" spc="40" dirty="0">
                <a:solidFill>
                  <a:srgbClr val="FF0000"/>
                </a:solidFill>
                <a:effectLst/>
                <a:latin typeface="AGaramondPro-Regular"/>
                <a:ea typeface="Times New Roman" panose="02020603050405020304" pitchFamily="18" charset="0"/>
                <a:cs typeface="Calibri" panose="020F0502020204030204" pitchFamily="34" charset="0"/>
              </a:rPr>
              <a:t> se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atragantan</a:t>
            </a:r>
            <a:r>
              <a:rPr lang="hu-HU" spc="40" dirty="0">
                <a:solidFill>
                  <a:srgbClr val="FF0000"/>
                </a:solidFill>
                <a:effectLst/>
                <a:latin typeface="AGaramondPro-Regular"/>
                <a:ea typeface="Times New Roman" panose="02020603050405020304" pitchFamily="18" charset="0"/>
                <a:cs typeface="Calibri" panose="020F0502020204030204" pitchFamily="34" charset="0"/>
              </a:rPr>
              <a:t> de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océanos</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para </a:t>
            </a:r>
            <a:r>
              <a:rPr lang="hu-HU" spc="40" dirty="0" err="1">
                <a:effectLst/>
                <a:latin typeface="AGaramondPro-Regular"/>
                <a:ea typeface="Times New Roman" panose="02020603050405020304" pitchFamily="18" charset="0"/>
                <a:cs typeface="Calibri" panose="020F0502020204030204" pitchFamily="34" charset="0"/>
              </a:rPr>
              <a:t>escupir</a:t>
            </a:r>
            <a:r>
              <a:rPr lang="hu-HU" spc="40" dirty="0">
                <a:effectLst/>
                <a:latin typeface="AGaramondPro-Regular"/>
                <a:ea typeface="Times New Roman" panose="02020603050405020304" pitchFamily="18" charset="0"/>
                <a:cs typeface="Calibri" panose="020F0502020204030204" pitchFamily="34" charset="0"/>
              </a:rPr>
              <a:t> la </a:t>
            </a:r>
            <a:r>
              <a:rPr lang="hu-HU" spc="40" dirty="0" err="1">
                <a:effectLst/>
                <a:latin typeface="AGaramondPro-Regular"/>
                <a:ea typeface="Times New Roman" panose="02020603050405020304" pitchFamily="18" charset="0"/>
                <a:cs typeface="Calibri" panose="020F0502020204030204" pitchFamily="34" charset="0"/>
              </a:rPr>
              <a:t>angustia</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que </a:t>
            </a:r>
            <a:r>
              <a:rPr lang="hu-HU" spc="40" dirty="0" err="1">
                <a:effectLst/>
                <a:latin typeface="AGaramondPro-Regular"/>
                <a:ea typeface="Times New Roman" panose="02020603050405020304" pitchFamily="18" charset="0"/>
                <a:cs typeface="Calibri" panose="020F0502020204030204" pitchFamily="34" charset="0"/>
              </a:rPr>
              <a:t>rechina</a:t>
            </a:r>
            <a:r>
              <a:rPr lang="hu-HU" spc="40" dirty="0">
                <a:effectLst/>
                <a:latin typeface="AGaramondPro-Regular"/>
                <a:ea typeface="Times New Roman" panose="02020603050405020304" pitchFamily="18" charset="0"/>
                <a:cs typeface="Calibri" panose="020F0502020204030204" pitchFamily="34" charset="0"/>
              </a:rPr>
              <a:t> entre los </a:t>
            </a:r>
            <a:r>
              <a:rPr lang="hu-HU" spc="40" dirty="0" err="1">
                <a:effectLst/>
                <a:latin typeface="AGaramondPro-Regular"/>
                <a:ea typeface="Times New Roman" panose="02020603050405020304" pitchFamily="18" charset="0"/>
                <a:cs typeface="Calibri" panose="020F0502020204030204" pitchFamily="34" charset="0"/>
              </a:rPr>
              <a:t>dientes</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mientras los </a:t>
            </a:r>
            <a:r>
              <a:rPr lang="hu-HU" spc="40" dirty="0">
                <a:solidFill>
                  <a:srgbClr val="FF0000"/>
                </a:solidFill>
                <a:effectLst/>
                <a:latin typeface="AGaramondPro-Regular"/>
                <a:ea typeface="Times New Roman" panose="02020603050405020304" pitchFamily="18" charset="0"/>
                <a:cs typeface="Calibri" panose="020F0502020204030204" pitchFamily="34" charset="0"/>
              </a:rPr>
              <a:t>ojos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permanecen</a:t>
            </a:r>
            <a:r>
              <a:rPr lang="hu-HU" spc="40" dirty="0">
                <a:solidFill>
                  <a:srgbClr val="FF0000"/>
                </a:solidFill>
                <a:effectLst/>
                <a:latin typeface="AGaramondPro-Regular"/>
                <a:ea typeface="Times New Roman" panose="02020603050405020304" pitchFamily="18" charset="0"/>
                <a:cs typeface="Calibri" panose="020F0502020204030204" pitchFamily="34" charset="0"/>
              </a:rPr>
              <a:t>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ciegos</a:t>
            </a:r>
            <a:r>
              <a:rPr lang="hu-HU" spc="40" dirty="0">
                <a:solidFill>
                  <a:srgbClr val="FF0000"/>
                </a:solidFill>
                <a:effectLst/>
                <a:latin typeface="AGaramondPro-Regular"/>
                <a:ea typeface="Times New Roman" panose="02020603050405020304" pitchFamily="18" charset="0"/>
                <a:cs typeface="Calibri" panose="020F0502020204030204" pitchFamily="34" charset="0"/>
              </a:rPr>
              <a:t> </a:t>
            </a:r>
            <a:r>
              <a:rPr lang="hu-HU" spc="40" dirty="0">
                <a:effectLst/>
                <a:latin typeface="AGaramondPro-Regular"/>
                <a:ea typeface="Times New Roman" panose="02020603050405020304" pitchFamily="18" charset="0"/>
                <a:cs typeface="Calibri" panose="020F0502020204030204" pitchFamily="34" charset="0"/>
              </a:rPr>
              <a:t>de tanta </a:t>
            </a:r>
            <a:r>
              <a:rPr lang="hu-HU" spc="40" dirty="0" err="1">
                <a:effectLst/>
                <a:latin typeface="AGaramondPro-Regular"/>
                <a:ea typeface="Times New Roman" panose="02020603050405020304" pitchFamily="18" charset="0"/>
                <a:cs typeface="Calibri" panose="020F0502020204030204" pitchFamily="34" charset="0"/>
              </a:rPr>
              <a:t>sal</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que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revienta</a:t>
            </a:r>
            <a:r>
              <a:rPr lang="hu-HU" spc="40" dirty="0">
                <a:solidFill>
                  <a:srgbClr val="FF0000"/>
                </a:solidFill>
                <a:effectLst/>
                <a:latin typeface="AGaramondPro-Regular"/>
                <a:ea typeface="Times New Roman" panose="02020603050405020304" pitchFamily="18" charset="0"/>
                <a:cs typeface="Calibri" panose="020F0502020204030204" pitchFamily="34" charset="0"/>
              </a:rPr>
              <a:t> sobre el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rostro</a:t>
            </a:r>
            <a:br>
              <a:rPr lang="hu-HU" spc="40" dirty="0">
                <a:effectLst/>
                <a:latin typeface="AGaramondPro-Regular"/>
                <a:ea typeface="Times New Roman" panose="02020603050405020304" pitchFamily="18" charset="0"/>
                <a:cs typeface="Calibri" panose="020F0502020204030204" pitchFamily="34" charset="0"/>
              </a:rPr>
            </a:br>
            <a:r>
              <a:rPr lang="hu-HU" spc="40" dirty="0">
                <a:effectLst/>
                <a:latin typeface="AGaramondPro-Regular"/>
                <a:ea typeface="Times New Roman" panose="02020603050405020304" pitchFamily="18" charset="0"/>
                <a:cs typeface="Calibri" panose="020F0502020204030204" pitchFamily="34" charset="0"/>
              </a:rPr>
              <a:t>y </a:t>
            </a:r>
            <a:r>
              <a:rPr lang="hu-HU" spc="40" dirty="0">
                <a:solidFill>
                  <a:srgbClr val="FF0000"/>
                </a:solidFill>
                <a:effectLst/>
                <a:latin typeface="AGaramondPro-Regular"/>
                <a:ea typeface="Times New Roman" panose="02020603050405020304" pitchFamily="18" charset="0"/>
                <a:cs typeface="Calibri" panose="020F0502020204030204" pitchFamily="34" charset="0"/>
              </a:rPr>
              <a:t>la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nariz</a:t>
            </a:r>
            <a:r>
              <a:rPr lang="hu-HU" spc="40" dirty="0">
                <a:solidFill>
                  <a:srgbClr val="FF0000"/>
                </a:solidFill>
                <a:effectLst/>
                <a:latin typeface="AGaramondPro-Regular"/>
                <a:ea typeface="Times New Roman" panose="02020603050405020304" pitchFamily="18" charset="0"/>
                <a:cs typeface="Calibri" panose="020F0502020204030204" pitchFamily="34" charset="0"/>
              </a:rPr>
              <a:t> se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inclina</a:t>
            </a:r>
            <a:r>
              <a:rPr lang="hu-HU" spc="40" dirty="0">
                <a:solidFill>
                  <a:srgbClr val="FF0000"/>
                </a:solidFill>
                <a:effectLst/>
                <a:latin typeface="AGaramondPro-Regular"/>
                <a:ea typeface="Times New Roman" panose="02020603050405020304" pitchFamily="18" charset="0"/>
                <a:cs typeface="Calibri" panose="020F0502020204030204" pitchFamily="34" charset="0"/>
              </a:rPr>
              <a:t> para </a:t>
            </a:r>
            <a:r>
              <a:rPr lang="hu-HU" spc="40" dirty="0" err="1">
                <a:solidFill>
                  <a:srgbClr val="FF0000"/>
                </a:solidFill>
                <a:effectLst/>
                <a:latin typeface="AGaramondPro-Regular"/>
                <a:ea typeface="Times New Roman" panose="02020603050405020304" pitchFamily="18" charset="0"/>
                <a:cs typeface="Calibri" panose="020F0502020204030204" pitchFamily="34" charset="0"/>
              </a:rPr>
              <a:t>olfatear</a:t>
            </a:r>
            <a:br>
              <a:rPr lang="hu-HU" spc="40" dirty="0">
                <a:effectLst/>
                <a:latin typeface="AGaramondPro-Regular"/>
                <a:ea typeface="Times New Roman" panose="02020603050405020304" pitchFamily="18" charset="0"/>
                <a:cs typeface="Calibri" panose="020F0502020204030204" pitchFamily="34" charset="0"/>
              </a:rPr>
            </a:br>
            <a:r>
              <a:rPr lang="hu-HU" spc="40" dirty="0" err="1">
                <a:effectLst/>
                <a:latin typeface="AGaramondPro-Regular"/>
                <a:ea typeface="Times New Roman" panose="02020603050405020304" pitchFamily="18" charset="0"/>
                <a:cs typeface="Calibri" panose="020F0502020204030204" pitchFamily="34" charset="0"/>
              </a:rPr>
              <a:t>torpemente</a:t>
            </a:r>
            <a:br>
              <a:rPr lang="hu-HU" spc="40" dirty="0">
                <a:effectLst/>
                <a:latin typeface="AGaramondPro-Regular"/>
                <a:ea typeface="Times New Roman" panose="02020603050405020304" pitchFamily="18" charset="0"/>
                <a:cs typeface="Calibri" panose="020F0502020204030204" pitchFamily="34" charset="0"/>
              </a:rPr>
            </a:br>
            <a:r>
              <a:rPr lang="hu-HU" spc="40" dirty="0">
                <a:solidFill>
                  <a:srgbClr val="00B0F0"/>
                </a:solidFill>
                <a:effectLst/>
                <a:latin typeface="AGaramondPro-Regular"/>
                <a:ea typeface="Times New Roman" panose="02020603050405020304" pitchFamily="18" charset="0"/>
                <a:cs typeface="Calibri" panose="020F0502020204030204" pitchFamily="34" charset="0"/>
              </a:rPr>
              <a:t>mis </a:t>
            </a:r>
            <a:r>
              <a:rPr lang="hu-HU" spc="40" dirty="0" err="1">
                <a:solidFill>
                  <a:srgbClr val="00B0F0"/>
                </a:solidFill>
                <a:effectLst/>
                <a:latin typeface="AGaramondPro-Regular"/>
                <a:ea typeface="Times New Roman" panose="02020603050405020304" pitchFamily="18" charset="0"/>
                <a:cs typeface="Calibri" panose="020F0502020204030204" pitchFamily="34" charset="0"/>
              </a:rPr>
              <a:t>excrementos</a:t>
            </a:r>
            <a:endParaRPr lang="hu-HU" dirty="0">
              <a:solidFill>
                <a:srgbClr val="00B0F0"/>
              </a:solidFill>
              <a:effectLst/>
              <a:latin typeface="AGaramondPro-Regular"/>
              <a:ea typeface="Calibri" panose="020F0502020204030204" pitchFamily="34" charset="0"/>
              <a:cs typeface="Times New Roman" panose="02020603050405020304" pitchFamily="18" charset="0"/>
            </a:endParaRPr>
          </a:p>
        </p:txBody>
      </p:sp>
      <p:pic>
        <p:nvPicPr>
          <p:cNvPr id="13"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119743" y="6026849"/>
            <a:ext cx="12192000" cy="850900"/>
          </a:xfrm>
          <a:prstGeom prst="rect">
            <a:avLst/>
          </a:prstGeom>
        </p:spPr>
      </p:pic>
      <p:sp>
        <p:nvSpPr>
          <p:cNvPr id="14" name="Cím 1">
            <a:extLst>
              <a:ext uri="{FF2B5EF4-FFF2-40B4-BE49-F238E27FC236}">
                <a16:creationId xmlns:a16="http://schemas.microsoft.com/office/drawing/2014/main" id="{9B97F4D8-A388-1B43-A128-60628A2FF4AA}"/>
              </a:ext>
            </a:extLst>
          </p:cNvPr>
          <p:cNvSpPr txBox="1">
            <a:spLocks/>
          </p:cNvSpPr>
          <p:nvPr/>
        </p:nvSpPr>
        <p:spPr>
          <a:xfrm>
            <a:off x="3054187" y="6260174"/>
            <a:ext cx="7365636" cy="334154"/>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hu-HU"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El hispanismo en Europa Central y </a:t>
            </a:r>
            <a:r>
              <a:rPr lang="hu-HU"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Oriental</a:t>
            </a:r>
            <a:r>
              <a:rPr lang="hu-HU"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Universidad Masaryk, Brno, 27 de abril de 2023</a:t>
            </a:r>
          </a:p>
        </p:txBody>
      </p:sp>
    </p:spTree>
    <p:extLst>
      <p:ext uri="{BB962C8B-B14F-4D97-AF65-F5344CB8AC3E}">
        <p14:creationId xmlns:p14="http://schemas.microsoft.com/office/powerpoint/2010/main" val="3889090832"/>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um" ma:contentTypeID="0x0101009E3F52223072E6448E133D42AC821CFF" ma:contentTypeVersion="13" ma:contentTypeDescription="Új dokumentum létrehozása." ma:contentTypeScope="" ma:versionID="979f3ba77cf615f556ea2465c0e080bd">
  <xsd:schema xmlns:xsd="http://www.w3.org/2001/XMLSchema" xmlns:xs="http://www.w3.org/2001/XMLSchema" xmlns:p="http://schemas.microsoft.com/office/2006/metadata/properties" xmlns:ns2="dd3f2cc3-fb5e-4dd6-95d2-33cefb907ce0" xmlns:ns3="5de043ce-df81-4b6e-b89a-e0b5e1cd8f9f" targetNamespace="http://schemas.microsoft.com/office/2006/metadata/properties" ma:root="true" ma:fieldsID="014f492a17484009e732b761e397af3c" ns2:_="" ns3:_="">
    <xsd:import namespace="dd3f2cc3-fb5e-4dd6-95d2-33cefb907ce0"/>
    <xsd:import namespace="5de043ce-df81-4b6e-b89a-e0b5e1cd8f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f2cc3-fb5e-4dd6-95d2-33cefb907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e043ce-df81-4b6e-b89a-e0b5e1cd8f9f" elementFormDefault="qualified">
    <xsd:import namespace="http://schemas.microsoft.com/office/2006/documentManagement/types"/>
    <xsd:import namespace="http://schemas.microsoft.com/office/infopath/2007/PartnerControls"/>
    <xsd:element name="SharedWithUsers" ma:index="1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Megosztva részletekkel"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1A1289-2E59-410C-8F2B-3D4F7FF35FD8}">
  <ds:schemaRefs>
    <ds:schemaRef ds:uri="http://schemas.microsoft.com/sharepoint/v3/contenttype/forms"/>
  </ds:schemaRefs>
</ds:datastoreItem>
</file>

<file path=customXml/itemProps2.xml><?xml version="1.0" encoding="utf-8"?>
<ds:datastoreItem xmlns:ds="http://schemas.openxmlformats.org/officeDocument/2006/customXml" ds:itemID="{9B0B2746-1D75-44D1-BB44-0D09687E7A9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360546E-9E85-460D-BEE4-5DEDEC996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3f2cc3-fb5e-4dd6-95d2-33cefb907ce0"/>
    <ds:schemaRef ds:uri="5de043ce-df81-4b6e-b89a-e0b5e1cd8f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2271</TotalTime>
  <Words>2304</Words>
  <Application>Microsoft Office PowerPoint</Application>
  <PresentationFormat>Szélesvásznú</PresentationFormat>
  <Paragraphs>209</Paragraphs>
  <Slides>17</Slides>
  <Notes>15</Notes>
  <HiddenSlides>0</HiddenSlides>
  <MMClips>0</MMClips>
  <ScaleCrop>false</ScaleCrop>
  <HeadingPairs>
    <vt:vector size="6" baseType="variant">
      <vt:variant>
        <vt:lpstr>Használt betűtípusok</vt:lpstr>
      </vt:variant>
      <vt:variant>
        <vt:i4>10</vt:i4>
      </vt:variant>
      <vt:variant>
        <vt:lpstr>Téma</vt:lpstr>
      </vt:variant>
      <vt:variant>
        <vt:i4>1</vt:i4>
      </vt:variant>
      <vt:variant>
        <vt:lpstr>Diacímek</vt:lpstr>
      </vt:variant>
      <vt:variant>
        <vt:i4>17</vt:i4>
      </vt:variant>
    </vt:vector>
  </HeadingPairs>
  <TitlesOfParts>
    <vt:vector size="28" baseType="lpstr">
      <vt:lpstr>AGaramondPro-Italic</vt:lpstr>
      <vt:lpstr>AGaramondPro-Regular</vt:lpstr>
      <vt:lpstr>Arial</vt:lpstr>
      <vt:lpstr>Calibri</vt:lpstr>
      <vt:lpstr>Calibri Light</vt:lpstr>
      <vt:lpstr>Garamond</vt:lpstr>
      <vt:lpstr>MinionPro-Regular</vt:lpstr>
      <vt:lpstr>Open Sans</vt:lpstr>
      <vt:lpstr>Roboto</vt:lpstr>
      <vt:lpstr>Times New Roman</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PREZENTÁCIÓ CÍME prezentáció alcíme</dc:title>
  <dc:creator>Microsoft Office User</dc:creator>
  <cp:lastModifiedBy>Gabriella Menczel</cp:lastModifiedBy>
  <cp:revision>89</cp:revision>
  <dcterms:created xsi:type="dcterms:W3CDTF">2021-07-01T15:39:11Z</dcterms:created>
  <dcterms:modified xsi:type="dcterms:W3CDTF">2023-04-22T19:14:21Z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0x0101009E3F52223072E6448E133D42AC821CFF</vt:lpwstr>
  </property>
</Properties>
</file>