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8" r:id="rId4"/>
    <p:sldId id="270" r:id="rId5"/>
    <p:sldId id="257" r:id="rId6"/>
    <p:sldId id="266" r:id="rId7"/>
    <p:sldId id="267" r:id="rId8"/>
    <p:sldId id="268" r:id="rId9"/>
    <p:sldId id="271" r:id="rId10"/>
    <p:sldId id="261" r:id="rId11"/>
    <p:sldId id="262" r:id="rId12"/>
    <p:sldId id="259" r:id="rId13"/>
    <p:sldId id="260" r:id="rId14"/>
    <p:sldId id="264" r:id="rId15"/>
    <p:sldId id="263" r:id="rId16"/>
    <p:sldId id="265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F0EF3D-1E12-4A28-9FB4-7EFCC8AFCE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588CE5F-C1F7-4B49-8EDE-2E4C613464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7AB5FEB-54AF-49A2-9BA7-72F08A30E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FF6A-2DD1-4DCA-8351-70A805774D59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DC63D89-7D6E-4DB7-B3DC-574345C82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35CE11B-EDFE-4122-B2ED-4AAABB239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354C-1A12-40E1-9F4C-8B0D0DC6A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3628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55291B6-1439-451B-BE46-6B73BAB96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CD3F1F4-90B9-4DB0-B49F-59FB6151A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F48196C-288B-46C6-9BBB-4C06E778B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FF6A-2DD1-4DCA-8351-70A805774D59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D550F0-3C97-4BAD-9194-7B81CBEE0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8D69E53-4E09-47D8-A9BA-6C5BFCC59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354C-1A12-40E1-9F4C-8B0D0DC6A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7738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383D2A6-1F13-4DF7-A510-97037EF3B7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71316CE-DAC5-42F6-A24D-EFEA376DFF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8E830A6-88AA-40B5-9735-F7C3AD41B1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FF6A-2DD1-4DCA-8351-70A805774D59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125668-BE33-49C9-ABB3-7E04AB705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A6A8459-A119-48D5-9F3F-F10BCB830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354C-1A12-40E1-9F4C-8B0D0DC6A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7705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ACE0F5-955E-4AD6-B50E-0C12F8393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BA36782-D578-45D9-AD4B-034A09100A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9C5DF3-C875-4CF2-BBBB-F6ACB3C1A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FF6A-2DD1-4DCA-8351-70A805774D59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376117-85F2-49FD-86FA-CCE72F0CD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BA28937-7665-47DA-A563-D33A6C827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354C-1A12-40E1-9F4C-8B0D0DC6A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5745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C943AD-1D44-4F2B-9A9E-FEE20F108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A99E2A72-EDB8-49FF-9165-75AFE55F3F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0937E9-C11F-4C98-A65B-C628F6297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FF6A-2DD1-4DCA-8351-70A805774D59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7EDA40-5B85-42E5-9516-9CE91E33E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EBF2B5A-4AF6-40E7-B158-C36087239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354C-1A12-40E1-9F4C-8B0D0DC6A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928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5CFEB4-79D9-4711-9C55-9748684CB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1CC566F-6157-4BF5-A432-1D4A7D8E6A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9649EF1-0D90-4329-904D-8F3201BFB0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A87B3A1-5E3B-4FB0-BEFC-582F312D2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FF6A-2DD1-4DCA-8351-70A805774D59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EB83EC9-782D-49EA-9F96-5BFD8C539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657030A-4334-4187-B52C-E9CB1ECD3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354C-1A12-40E1-9F4C-8B0D0DC6A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3494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D48582-5DA0-4D4E-9FDF-7FA65F90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04D02E83-5B5D-4E82-AB99-15602FD2D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8DAA949-E8D0-40A6-B2D0-CA05D0C12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EAF1F475-C9D3-426E-A0AB-4C7563331C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23E97D24-9874-4D20-9A04-3FB0832A8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27B9CE3-2E0E-49D0-B729-CBAC6509F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FF6A-2DD1-4DCA-8351-70A805774D59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5C862B9-6127-4CE9-8509-B994D32BC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DB6482F-6E39-4594-9B43-8918E818F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354C-1A12-40E1-9F4C-8B0D0DC6A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3478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9D8D7A-2EFC-46D2-AEEE-ABC574B88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D87B18E-E7E0-4762-B9E1-6ABAB6FE08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FF6A-2DD1-4DCA-8351-70A805774D59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9AFFD68-6320-4721-8C71-FB6D34DAA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870A600-DF52-44E2-B318-DA9C920A6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354C-1A12-40E1-9F4C-8B0D0DC6A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223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2665B8D-58D6-470E-A7BA-000998574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FF6A-2DD1-4DCA-8351-70A805774D59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6F1607E-1BB2-45EB-9E36-75BE47F57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8A02372-3142-4E95-BA9C-C3CB8B878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354C-1A12-40E1-9F4C-8B0D0DC6A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8709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6FFD9A-E913-434C-96A8-3AEDFB864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ECDB871-3A1E-4CE0-9CDC-09BB1870E9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619B7350-3286-4916-A39A-565D876E5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CE93AA8-BC74-40F9-84CC-FE94E2796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FF6A-2DD1-4DCA-8351-70A805774D59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237E6C-6FDE-41BC-AFB4-D63EDF9B8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421AF6F-C48B-44D5-92F9-7D6E6C0E3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354C-1A12-40E1-9F4C-8B0D0DC6A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439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D4E302-DCF5-413C-92B4-B1882410C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0A8D156-73C2-4718-BD3B-964868591F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5368492-1E3C-4EDD-8F0B-679E574B9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6B18600-3009-4C1C-BC56-9DD64010F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FFF6A-2DD1-4DCA-8351-70A805774D59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3897325-2437-447D-B461-746AE6CF0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EF094C3-6574-402B-A87A-DA4EDA3D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4354C-1A12-40E1-9F4C-8B0D0DC6A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013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3CD372E-C971-4F14-9143-4554DBC3E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8D90108-E1D4-44CD-A6B4-10DA6326A6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BE33E4-8323-4479-A2E6-9B8ED7CD0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FFF6A-2DD1-4DCA-8351-70A805774D59}" type="datetimeFigureOut">
              <a:rPr lang="cs-CZ" smtClean="0"/>
              <a:t>05.03.2024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65DFF5A-FBD0-4C25-8D5D-A59F0A1BB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2FBB306-7B28-48C5-BB14-9027DA754E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4354C-1A12-40E1-9F4C-8B0D0DC6A7D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23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n6-v531NJW4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s://www.youtube.com/watch?v=bkJwE2Q9Cac" TargetMode="External"/><Relationship Id="rId7" Type="http://schemas.openxmlformats.org/officeDocument/2006/relationships/hyperlink" Target="https://www.youtube.com/watch?v=ZXrjrr6ifME" TargetMode="External"/><Relationship Id="rId12" Type="http://schemas.openxmlformats.org/officeDocument/2006/relationships/image" Target="../media/image11.png"/><Relationship Id="rId2" Type="http://schemas.openxmlformats.org/officeDocument/2006/relationships/hyperlink" Target="https://ubu.com/film/ruttmann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239pHUy0FGc" TargetMode="External"/><Relationship Id="rId11" Type="http://schemas.openxmlformats.org/officeDocument/2006/relationships/image" Target="../media/image1.png"/><Relationship Id="rId5" Type="http://schemas.openxmlformats.org/officeDocument/2006/relationships/hyperlink" Target="https://www.ubu.com/film/richter.html" TargetMode="External"/><Relationship Id="rId10" Type="http://schemas.openxmlformats.org/officeDocument/2006/relationships/hyperlink" Target="https://www.youtube.com/watch?v=MtBjFv46XLQ" TargetMode="External"/><Relationship Id="rId4" Type="http://schemas.openxmlformats.org/officeDocument/2006/relationships/hyperlink" Target="https://www.youtube.com/watch?v=RwahxVC3rDY" TargetMode="External"/><Relationship Id="rId9" Type="http://schemas.openxmlformats.org/officeDocument/2006/relationships/hyperlink" Target="https://en.wikipedia.org/wiki/Viking_Eggeli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bu.com/film/leger_ballet.html" TargetMode="External"/><Relationship Id="rId3" Type="http://schemas.openxmlformats.org/officeDocument/2006/relationships/hyperlink" Target="https://www.youtube.com/watch?v=0PNWJsr7hOU" TargetMode="External"/><Relationship Id="rId7" Type="http://schemas.openxmlformats.org/officeDocument/2006/relationships/hyperlink" Target="https://www.ubu.com/film/leger.html" TargetMode="External"/><Relationship Id="rId2" Type="http://schemas.openxmlformats.org/officeDocument/2006/relationships/hyperlink" Target="https://www.ubu.com/film/ray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Fif9e6THwOI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www.ubu.com/film/clair.html" TargetMode="External"/><Relationship Id="rId10" Type="http://schemas.openxmlformats.org/officeDocument/2006/relationships/hyperlink" Target="http://www.ubu.com/film/duchamp_anemic.html" TargetMode="External"/><Relationship Id="rId4" Type="http://schemas.openxmlformats.org/officeDocument/2006/relationships/hyperlink" Target="https://www.ubu.com/film/ray_emak.html" TargetMode="External"/><Relationship Id="rId9" Type="http://schemas.openxmlformats.org/officeDocument/2006/relationships/hyperlink" Target="https://www.ubu.com/film/duchamp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bu.com/papers/nature_function_experimental_film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bu.com/papers/nature_function_experimental_film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monoskop.org/images/7/74/Manifesty_pohybliveho_obrazu_barevna_hudba_2010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03F450-4A87-4ECC-B001-801B1BF23F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NEW MEDIA ART II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59F3747-7BF5-49BC-AE93-0136BD33FE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highlight>
                  <a:srgbClr val="FFFF00"/>
                </a:highlight>
                <a:latin typeface="Arial Black" panose="020B0A04020102020204" pitchFamily="34" charset="0"/>
              </a:rPr>
              <a:t>AVANTGARD</a:t>
            </a:r>
            <a:r>
              <a:rPr lang="cs-CZ" sz="4000" dirty="0">
                <a:highlight>
                  <a:srgbClr val="FFFF00"/>
                </a:highlight>
                <a:latin typeface="Arial Black" panose="020B0A04020102020204" pitchFamily="34" charset="0"/>
              </a:rPr>
              <a:t>NÍ</a:t>
            </a:r>
            <a:r>
              <a:rPr lang="en-US" sz="4000" dirty="0">
                <a:highlight>
                  <a:srgbClr val="FFFF00"/>
                </a:highlight>
                <a:latin typeface="Arial Black" panose="020B0A04020102020204" pitchFamily="34" charset="0"/>
              </a:rPr>
              <a:t> EXPERIMENT</a:t>
            </a:r>
            <a:r>
              <a:rPr lang="cs-CZ" sz="4000" dirty="0">
                <a:highlight>
                  <a:srgbClr val="FFFF00"/>
                </a:highlight>
                <a:latin typeface="Arial Black" panose="020B0A04020102020204" pitchFamily="34" charset="0"/>
              </a:rPr>
              <a:t>ÍLNÍ FILM</a:t>
            </a:r>
          </a:p>
        </p:txBody>
      </p:sp>
    </p:spTree>
    <p:extLst>
      <p:ext uri="{BB962C8B-B14F-4D97-AF65-F5344CB8AC3E}">
        <p14:creationId xmlns:p14="http://schemas.microsoft.com/office/powerpoint/2010/main" val="288559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4B8B8D-564D-FE48-5D3D-E3FB126F18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76098A9-3FA4-3A3F-6142-B8F9D049B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AVANTGARDNÍ EXPERIMENTÁLNÍ FILM – MANIFESTY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7A160E3-81F8-DBE0-0D27-5F1B1378DD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978025"/>
            <a:ext cx="51816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>
                <a:highlight>
                  <a:srgbClr val="FFFF00"/>
                </a:highlight>
              </a:rPr>
              <a:t>Walter </a:t>
            </a:r>
            <a:r>
              <a:rPr lang="cs-CZ" b="1" dirty="0" err="1">
                <a:highlight>
                  <a:srgbClr val="FFFF00"/>
                </a:highlight>
              </a:rPr>
              <a:t>Ruttmann</a:t>
            </a:r>
            <a:r>
              <a:rPr lang="cs-CZ" b="1" dirty="0">
                <a:highlight>
                  <a:srgbClr val="FFFF00"/>
                </a:highlight>
              </a:rPr>
              <a:t> </a:t>
            </a:r>
            <a:r>
              <a:rPr lang="cs-CZ" b="1" dirty="0"/>
              <a:t>(malíř a filmař)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i="1" dirty="0">
                <a:highlight>
                  <a:srgbClr val="00FF00"/>
                </a:highlight>
              </a:rPr>
              <a:t>Malba médiem času </a:t>
            </a:r>
            <a:r>
              <a:rPr lang="cs-CZ" b="1" dirty="0"/>
              <a:t>(1919)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300" b="1" dirty="0"/>
              <a:t>První dochovaný manifest abstraktního filmu</a:t>
            </a:r>
            <a:r>
              <a:rPr lang="cs-CZ" sz="2300" dirty="0"/>
              <a:t>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300" b="1" dirty="0"/>
              <a:t>Abstraktní film = nový umělecký druh vyjadřující ´ducha doby´ (zrychlené tempo, informační zahlcení).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3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300" b="1" dirty="0"/>
              <a:t>Abstraktní film = nové umění pro oko, které se odehrává v čase (malba médiem času).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3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300" b="1" dirty="0"/>
              <a:t>Abstraktní film = </a:t>
            </a:r>
            <a:r>
              <a:rPr lang="cs-CZ" sz="2300" b="1" dirty="0" err="1"/>
              <a:t>časorytmus</a:t>
            </a:r>
            <a:r>
              <a:rPr lang="cs-CZ" sz="2300" b="1" dirty="0"/>
              <a:t> optického dění.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3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300" b="1" i="1" dirty="0">
                <a:highlight>
                  <a:srgbClr val="FF00FF"/>
                </a:highlight>
              </a:rPr>
              <a:t>„Objektem našeho pozorování se teď tedy stává časový vývoj a fyziognomie křivky, chápané v jejím neustálém vznikání , nikoliv už nehybné sousedství jednotlivých bodů.“ </a:t>
            </a:r>
            <a:r>
              <a:rPr lang="cs-CZ" sz="2300" dirty="0"/>
              <a:t>(WR, s. 36)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8B814C6C-D094-6171-206C-0E17EDE481DA}"/>
              </a:ext>
            </a:extLst>
          </p:cNvPr>
          <p:cNvSpPr txBox="1">
            <a:spLocks/>
          </p:cNvSpPr>
          <p:nvPr/>
        </p:nvSpPr>
        <p:spPr>
          <a:xfrm>
            <a:off x="6324600" y="19780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B5ECE5C-3D76-45D8-813A-B0B977751B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468" y="1597306"/>
            <a:ext cx="3880413" cy="525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0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DA348-9A5D-86CC-60A0-BB41E18C62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A6225B2-7316-D0CF-51D0-2A6B8196B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AVANTGARDNÍ EXPERIMENTÁLNÍ FILM – MANIFESTY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7E1F67CF-5132-25A2-5BE3-7360499E6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978025"/>
            <a:ext cx="5181600" cy="435133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>
                <a:highlight>
                  <a:srgbClr val="FFFF00"/>
                </a:highlight>
              </a:rPr>
              <a:t>Hans Richter </a:t>
            </a:r>
            <a:r>
              <a:rPr lang="cs-CZ" b="1" dirty="0"/>
              <a:t>(výtvarník a filmař)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i="1" dirty="0">
                <a:highlight>
                  <a:srgbClr val="00FF00"/>
                </a:highlight>
              </a:rPr>
              <a:t>Špatně trénovaná duše </a:t>
            </a:r>
            <a:r>
              <a:rPr lang="cs-CZ" b="1" dirty="0"/>
              <a:t>(1924)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Abstraktní film = čistá forma tematizující základní principy vnímání (inspirace V. </a:t>
            </a:r>
            <a:r>
              <a:rPr lang="cs-CZ" sz="2000" b="1" dirty="0" err="1"/>
              <a:t>Eggelingem</a:t>
            </a:r>
            <a:r>
              <a:rPr lang="cs-CZ" sz="2000" b="1" dirty="0"/>
              <a:t>).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Film = </a:t>
            </a:r>
            <a:r>
              <a:rPr lang="cs-CZ" sz="2000" b="1" i="1" dirty="0">
                <a:highlight>
                  <a:srgbClr val="FF00FF"/>
                </a:highlight>
              </a:rPr>
              <a:t>„optický rytmus zobrazený prostředky fotografické techniky.“ </a:t>
            </a:r>
            <a:r>
              <a:rPr lang="cs-CZ" sz="2000" b="1" dirty="0"/>
              <a:t>(HR, s. 39)</a:t>
            </a: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Film = výraz „živoucí síly“.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2000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sz="2000" b="1" dirty="0"/>
              <a:t>Kompoziční principy čistého filmu: Extrémní protiklad; Nejvnitřnější spřízněnost; Syntéza a společná funkce obou.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7982695B-149F-6CAB-05F7-9AEF514DC515}"/>
              </a:ext>
            </a:extLst>
          </p:cNvPr>
          <p:cNvSpPr txBox="1">
            <a:spLocks/>
          </p:cNvSpPr>
          <p:nvPr/>
        </p:nvSpPr>
        <p:spPr>
          <a:xfrm>
            <a:off x="6324600" y="19780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91B5B5B-070B-0C39-F2D3-198539AFD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1773" y="1661203"/>
            <a:ext cx="3771660" cy="522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92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F6148-C8F5-444A-A417-00D1F0DA8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AVANTGARDNÍ EXPERIMENTÁLNÍ FILM – </a:t>
            </a:r>
            <a:r>
              <a:rPr lang="cs-CZ" dirty="0">
                <a:highlight>
                  <a:srgbClr val="FFFF00"/>
                </a:highlight>
                <a:latin typeface="Arial Black" panose="020B0A04020102020204" pitchFamily="34" charset="0"/>
              </a:rPr>
              <a:t>Absolutní film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7705CD-65C7-421C-9FCC-33C3D5D02F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cs-CZ" sz="1900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Walter </a:t>
            </a:r>
            <a:r>
              <a:rPr lang="cs-CZ" sz="1900" b="1" u="sng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Ruttmann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: absolutní film </a:t>
            </a:r>
          </a:p>
          <a:p>
            <a:pPr marL="0" indent="0">
              <a:buNone/>
            </a:pP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Lichtspiel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i="1" dirty="0">
                <a:latin typeface="Arial" panose="020B0604020202020204" pitchFamily="34" charset="0"/>
                <a:cs typeface="Arial" panose="020B0604020202020204" pitchFamily="34" charset="0"/>
              </a:rPr>
              <a:t>Opus I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(1921)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X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Lichtspiel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i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Opus II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(1921)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X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endParaRPr lang="cs-CZ" sz="1900" b="1" u="sng" dirty="0"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cs-CZ" sz="1900" b="1" u="sng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Hans Richter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: film-grafická esej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900" i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Rhythm 21</a:t>
            </a:r>
            <a:r>
              <a:rPr lang="cs-CZ" sz="1900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(1921)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X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Filmstudie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(1926)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X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900" i="1" dirty="0" err="1">
                <a:latin typeface="Arial" panose="020B0604020202020204" pitchFamily="34" charset="0"/>
                <a:cs typeface="Arial" panose="020B0604020202020204" pitchFamily="34" charset="0"/>
              </a:rPr>
              <a:t>Vormittagsspuk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Ghost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 err="1">
                <a:latin typeface="Arial" panose="020B0604020202020204" pitchFamily="34" charset="0"/>
                <a:cs typeface="Arial" panose="020B0604020202020204" pitchFamily="34" charset="0"/>
              </a:rPr>
              <a:t>Breafast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 (1927)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X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cs-CZ" sz="19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Viking </a:t>
            </a:r>
            <a:r>
              <a:rPr lang="cs-CZ" sz="1900" b="1" dirty="0" err="1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Eggeling</a:t>
            </a:r>
            <a:r>
              <a:rPr lang="cs-CZ" sz="19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film-grafická esej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None/>
            </a:pPr>
            <a:r>
              <a:rPr lang="cs-CZ" sz="1900" i="1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Symphonie</a:t>
            </a:r>
            <a:r>
              <a:rPr lang="cs-CZ" sz="1900" i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i="1" dirty="0" err="1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Diagonale</a:t>
            </a:r>
            <a:r>
              <a:rPr lang="cs-CZ" sz="1900" i="1" dirty="0">
                <a:highlight>
                  <a:srgbClr val="00FF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(1921) </a:t>
            </a: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X</a:t>
            </a:r>
            <a:endParaRPr lang="cs-CZ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F3E6265B-0A13-7F11-8755-D13CD463D6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11"/>
          <a:stretch>
            <a:fillRect/>
          </a:stretch>
        </p:blipFill>
        <p:spPr>
          <a:xfrm>
            <a:off x="7086603" y="3836235"/>
            <a:ext cx="4876800" cy="1285875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48DA33D3-6882-1B03-4F4A-BB62999AA96C}"/>
              </a:ext>
            </a:extLst>
          </p:cNvPr>
          <p:cNvSpPr txBox="1"/>
          <p:nvPr/>
        </p:nvSpPr>
        <p:spPr>
          <a:xfrm>
            <a:off x="8894179" y="3475025"/>
            <a:ext cx="447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H. Richter</a:t>
            </a:r>
            <a:r>
              <a:rPr lang="cs-CZ" i="1" dirty="0"/>
              <a:t>: Rhythm 21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0CC4A9C2-D55A-CAA3-D617-995110D598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01394" y="1499532"/>
            <a:ext cx="2670856" cy="1925242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A11A365A-7C3C-4A52-311D-F28E109AA431}"/>
              </a:ext>
            </a:extLst>
          </p:cNvPr>
          <p:cNvSpPr txBox="1"/>
          <p:nvPr/>
        </p:nvSpPr>
        <p:spPr>
          <a:xfrm>
            <a:off x="9319549" y="1112432"/>
            <a:ext cx="2208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W. </a:t>
            </a:r>
            <a:r>
              <a:rPr lang="cs-CZ" dirty="0" err="1"/>
              <a:t>Ruttmann</a:t>
            </a:r>
            <a:r>
              <a:rPr lang="cs-CZ" i="1" dirty="0"/>
              <a:t>: Opus I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ACEF42E-C2F6-DE8C-4136-451013D6B7D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19800" y="5555737"/>
            <a:ext cx="5981700" cy="1171575"/>
          </a:xfrm>
          <a:prstGeom prst="rect">
            <a:avLst/>
          </a:prstGeom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839A50B-8E64-F9CD-F56C-4942D441C26A}"/>
              </a:ext>
            </a:extLst>
          </p:cNvPr>
          <p:cNvSpPr txBox="1"/>
          <p:nvPr/>
        </p:nvSpPr>
        <p:spPr>
          <a:xfrm>
            <a:off x="8297121" y="5222613"/>
            <a:ext cx="4479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V. </a:t>
            </a:r>
            <a:r>
              <a:rPr lang="cs-CZ" dirty="0" err="1"/>
              <a:t>Eggeling</a:t>
            </a:r>
            <a:r>
              <a:rPr lang="cs-CZ" dirty="0"/>
              <a:t>: </a:t>
            </a:r>
            <a:r>
              <a:rPr lang="cs-CZ" i="1" dirty="0" err="1"/>
              <a:t>Symphonie</a:t>
            </a:r>
            <a:r>
              <a:rPr lang="cs-CZ" i="1" dirty="0"/>
              <a:t> </a:t>
            </a:r>
            <a:r>
              <a:rPr lang="cs-CZ" i="1" dirty="0" err="1"/>
              <a:t>Diagonale</a:t>
            </a:r>
            <a:r>
              <a:rPr lang="cs-CZ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0586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6F2AF-1FCC-62CB-FAF6-130BAD92D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4A1025-45C9-629F-4229-2AB18C8A9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AVANTGARDNÍ EXPERIMENTÁLNÍ FILM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5B41A3A-C8E9-0E7D-584A-FC024B93B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978025"/>
            <a:ext cx="5181600" cy="4351338"/>
          </a:xfrm>
        </p:spPr>
        <p:txBody>
          <a:bodyPr>
            <a:normAutofit fontScale="55000" lnSpcReduction="20000"/>
          </a:bodyPr>
          <a:lstStyle/>
          <a:p>
            <a:pPr algn="just">
              <a:lnSpc>
                <a:spcPct val="110000"/>
              </a:lnSpc>
              <a:spcBef>
                <a:spcPts val="600"/>
              </a:spcBef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Man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Ray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: film-fotografické experimenty</a:t>
            </a: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Retour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à la Raison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(1924)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X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10000"/>
              </a:lnSpc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Emak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Bakia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(1926)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X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  <a:hlinkClick r:id="rId5"/>
            </a:endParaRPr>
          </a:p>
          <a:p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René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Clair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a Francis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Picabia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: film-anarchistická a ikonografická provokace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Entr’acte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(1924)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X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Fernand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Léger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X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) a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Dudley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Murphy: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film-rytmická poezie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Ballet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Mécanique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(1924)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X</a:t>
            </a: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cs-C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Marcel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Duchamp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(+ Man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Ray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 a Marc </a:t>
            </a:r>
            <a:r>
              <a:rPr lang="cs-CZ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Allégret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film-optický klam (?)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Anemic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Cinema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1926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578E1E80-08A4-B5A0-81D0-28944D58F0D1}"/>
              </a:ext>
            </a:extLst>
          </p:cNvPr>
          <p:cNvSpPr txBox="1">
            <a:spLocks/>
          </p:cNvSpPr>
          <p:nvPr/>
        </p:nvSpPr>
        <p:spPr>
          <a:xfrm>
            <a:off x="6324600" y="19780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47ECC2BF-898A-5D86-4D32-FC7F77B24BF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50137" y="1690688"/>
            <a:ext cx="3593457" cy="422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487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982B25-1AAB-18E6-6E1F-BE0D9B543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F94E02-68D5-C4B2-A012-1B64292249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AVANTGARDNÍ EXPERIMENTÁLNÍ FILM – MANIFESTY – </a:t>
            </a:r>
            <a:r>
              <a:rPr lang="cs-CZ" dirty="0">
                <a:highlight>
                  <a:srgbClr val="FFFF00"/>
                </a:highlight>
                <a:latin typeface="Arial Black" panose="020B0A04020102020204" pitchFamily="34" charset="0"/>
              </a:rPr>
              <a:t>Q</a:t>
            </a:r>
            <a:r>
              <a:rPr lang="en-GB" dirty="0">
                <a:highlight>
                  <a:srgbClr val="FFFF00"/>
                </a:highlight>
                <a:latin typeface="Arial Black" panose="020B0A04020102020204" pitchFamily="34" charset="0"/>
              </a:rPr>
              <a:t>&amp;A</a:t>
            </a:r>
            <a:endParaRPr lang="cs-CZ" dirty="0"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FC0601B-C0D5-AF10-9706-B19C827CC9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978025"/>
            <a:ext cx="748882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>
                <a:highlight>
                  <a:srgbClr val="FFFF00"/>
                </a:highlight>
              </a:rPr>
              <a:t>Walter </a:t>
            </a:r>
            <a:r>
              <a:rPr lang="cs-CZ" b="1" dirty="0" err="1">
                <a:highlight>
                  <a:srgbClr val="FFFF00"/>
                </a:highlight>
              </a:rPr>
              <a:t>Ruttmann</a:t>
            </a:r>
            <a:r>
              <a:rPr lang="cs-CZ" b="1" dirty="0">
                <a:highlight>
                  <a:srgbClr val="FFFF00"/>
                </a:highlight>
              </a:rPr>
              <a:t> </a:t>
            </a:r>
            <a:r>
              <a:rPr lang="cs-CZ" b="1" dirty="0"/>
              <a:t>(malíř a filmař)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i="1" dirty="0">
                <a:highlight>
                  <a:srgbClr val="00FF00"/>
                </a:highlight>
              </a:rPr>
              <a:t>Malba médiem času </a:t>
            </a:r>
            <a:r>
              <a:rPr lang="cs-CZ" b="1" dirty="0"/>
              <a:t>(1919)</a:t>
            </a:r>
            <a:endParaRPr lang="en-GB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/>
              <a:t>(1) </a:t>
            </a:r>
            <a:r>
              <a:rPr lang="en-GB" b="1" dirty="0"/>
              <a:t>Jak</a:t>
            </a:r>
            <a:r>
              <a:rPr lang="cs-CZ" b="1" dirty="0"/>
              <a:t> WR ilustruje „ducha doby“?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/>
              <a:t>(2) Jak WR definuje abstraktní (absolutní film)?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/>
              <a:t>(3) Jak WR popisuje vztah abstraktního filmu k výtvarnému umění a hudbě?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822E64C2-12E9-9B47-55D9-4213841699AD}"/>
              </a:ext>
            </a:extLst>
          </p:cNvPr>
          <p:cNvSpPr txBox="1">
            <a:spLocks/>
          </p:cNvSpPr>
          <p:nvPr/>
        </p:nvSpPr>
        <p:spPr>
          <a:xfrm>
            <a:off x="6324600" y="19780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F3B27F6-CC34-D547-5BF3-0206DC826C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0" y="889010"/>
            <a:ext cx="2590800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2476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BDDCB-3907-C6DE-A719-1BF106998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B439C3-CC15-8587-11D5-65BD72F34C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AVANTGARDNÍ EXPERIMENTÁLNÍ FILM – MANIFESTY</a:t>
            </a:r>
            <a:r>
              <a:rPr lang="en-GB" dirty="0">
                <a:latin typeface="Arial Black" panose="020B0A04020102020204" pitchFamily="34" charset="0"/>
              </a:rPr>
              <a:t> – </a:t>
            </a:r>
            <a:r>
              <a:rPr lang="cs-CZ" dirty="0">
                <a:highlight>
                  <a:srgbClr val="FFFF00"/>
                </a:highlight>
                <a:latin typeface="Arial Black" panose="020B0A04020102020204" pitchFamily="34" charset="0"/>
              </a:rPr>
              <a:t>Q</a:t>
            </a:r>
            <a:r>
              <a:rPr lang="en-GB" dirty="0">
                <a:highlight>
                  <a:srgbClr val="FFFF00"/>
                </a:highlight>
                <a:latin typeface="Arial Black" panose="020B0A04020102020204" pitchFamily="34" charset="0"/>
              </a:rPr>
              <a:t>&amp;A</a:t>
            </a:r>
            <a:endParaRPr lang="cs-CZ" dirty="0">
              <a:latin typeface="Arial Black" panose="020B0A04020102020204" pitchFamily="34" charset="0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D8FEF91-A672-B4ED-F2A4-7D086E8900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978025"/>
            <a:ext cx="7903098" cy="4351338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>
                <a:highlight>
                  <a:srgbClr val="FFFF00"/>
                </a:highlight>
              </a:rPr>
              <a:t>Hans Richter </a:t>
            </a:r>
            <a:r>
              <a:rPr lang="cs-CZ" b="1" dirty="0"/>
              <a:t>(výtvarník a filmař)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i="1" dirty="0">
                <a:highlight>
                  <a:srgbClr val="00FF00"/>
                </a:highlight>
              </a:rPr>
              <a:t>Špatně trénovaná duše </a:t>
            </a:r>
            <a:r>
              <a:rPr lang="cs-CZ" b="1" dirty="0"/>
              <a:t>(1924)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/>
              <a:t>(1) Čím nebo kým bylo inspirováno pojetí abstraktního filmu u HR?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/>
              <a:t>(2) Jakým způsobem chtěl HR „trénovat duši“?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b="1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b="1" dirty="0"/>
              <a:t>3) Vyjmenujte a popište tři základní kompoziční principy abstraktního filmu podle HR.</a:t>
            </a:r>
            <a:endParaRPr lang="cs-CZ" dirty="0"/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DCA6298E-8152-6EB7-8694-D0EAC5CB1527}"/>
              </a:ext>
            </a:extLst>
          </p:cNvPr>
          <p:cNvSpPr txBox="1">
            <a:spLocks/>
          </p:cNvSpPr>
          <p:nvPr/>
        </p:nvSpPr>
        <p:spPr>
          <a:xfrm>
            <a:off x="6324600" y="19780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4B24868-AB62-D519-1341-D02EC8AB0C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7498" y="914401"/>
            <a:ext cx="2458231" cy="332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5875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0DB95A-5701-2007-686B-CEC4D4371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444B97-C064-F5D4-FBBC-E55FBD24D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AVANTGARDNÍ EXPERIMENTÁLNÍ FILM – MANIFESTY – </a:t>
            </a:r>
            <a:r>
              <a:rPr lang="cs-CZ" dirty="0">
                <a:highlight>
                  <a:srgbClr val="FFFF00"/>
                </a:highlight>
                <a:latin typeface="Arial Black" panose="020B0A04020102020204" pitchFamily="34" charset="0"/>
              </a:rPr>
              <a:t>Q</a:t>
            </a:r>
            <a:r>
              <a:rPr lang="en-GB" dirty="0">
                <a:highlight>
                  <a:srgbClr val="FFFF00"/>
                </a:highlight>
                <a:latin typeface="Arial Black" panose="020B0A04020102020204" pitchFamily="34" charset="0"/>
              </a:rPr>
              <a:t>&amp;A</a:t>
            </a:r>
            <a:endParaRPr lang="cs-CZ" dirty="0">
              <a:highlight>
                <a:srgbClr val="FFFF00"/>
              </a:highlight>
              <a:latin typeface="Arial Black" panose="020B0A04020102020204" pitchFamily="34" charset="0"/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29C1EAD-879B-E935-7449-69C3226A9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1978025"/>
            <a:ext cx="7488820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sz="1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cs-CZ" dirty="0"/>
          </a:p>
        </p:txBody>
      </p:sp>
      <p:sp>
        <p:nvSpPr>
          <p:cNvPr id="5" name="Zástupný symbol pro obsah 3">
            <a:extLst>
              <a:ext uri="{FF2B5EF4-FFF2-40B4-BE49-F238E27FC236}">
                <a16:creationId xmlns:a16="http://schemas.microsoft.com/office/drawing/2014/main" id="{40A1E241-B827-7761-897C-5E482DB3BC67}"/>
              </a:ext>
            </a:extLst>
          </p:cNvPr>
          <p:cNvSpPr txBox="1">
            <a:spLocks/>
          </p:cNvSpPr>
          <p:nvPr/>
        </p:nvSpPr>
        <p:spPr>
          <a:xfrm>
            <a:off x="6324600" y="19780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B1D1650-89A5-29CB-3A08-F040C9C513FC}"/>
              </a:ext>
            </a:extLst>
          </p:cNvPr>
          <p:cNvSpPr txBox="1"/>
          <p:nvPr/>
        </p:nvSpPr>
        <p:spPr>
          <a:xfrm>
            <a:off x="838200" y="1978025"/>
            <a:ext cx="48006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highlight>
                  <a:srgbClr val="FFFF00"/>
                </a:highlight>
              </a:rPr>
              <a:t>(1) Jak byste charakterizovali avantgardní film?</a:t>
            </a:r>
          </a:p>
          <a:p>
            <a:endParaRPr lang="cs-CZ" sz="2800" b="1" dirty="0">
              <a:highlight>
                <a:srgbClr val="FFFF00"/>
              </a:highlight>
            </a:endParaRPr>
          </a:p>
          <a:p>
            <a:r>
              <a:rPr lang="cs-CZ" sz="2800" b="1" dirty="0">
                <a:highlight>
                  <a:srgbClr val="FFFF00"/>
                </a:highlight>
              </a:rPr>
              <a:t>(2) Jak byste definovali abstraktní film?</a:t>
            </a:r>
          </a:p>
          <a:p>
            <a:endParaRPr lang="cs-CZ" sz="2800" b="1" dirty="0">
              <a:highlight>
                <a:srgbClr val="FFFF00"/>
              </a:highlight>
            </a:endParaRPr>
          </a:p>
          <a:p>
            <a:r>
              <a:rPr lang="cs-CZ" sz="2800" b="1" dirty="0">
                <a:highlight>
                  <a:srgbClr val="FFFF00"/>
                </a:highlight>
              </a:rPr>
              <a:t>(3) Jaké inspirační zdroje můžeme v avantgardním filmu vysledovat (umělecké směry a hnutí)?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80B02C4-13B3-54CE-73BD-BF629FC57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4221" y="1154016"/>
            <a:ext cx="2737778" cy="322118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B4C86E6-ABC9-3969-2731-7327AB994B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123" y="3422898"/>
            <a:ext cx="3428776" cy="322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697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7FECE74-525F-57D7-092F-0D177DBF2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EBC18B6-E5C3-4AD1-97A4-E6A3477A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2D1A54C-B46C-60F2-BCE4-615A63952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078992"/>
            <a:ext cx="6272784" cy="1545336"/>
          </a:xfrm>
        </p:spPr>
        <p:txBody>
          <a:bodyPr anchor="b">
            <a:normAutofit/>
          </a:bodyPr>
          <a:lstStyle/>
          <a:p>
            <a:r>
              <a:rPr lang="cs-CZ" sz="3600">
                <a:highlight>
                  <a:srgbClr val="FFFF00"/>
                </a:highlight>
                <a:latin typeface="Arial Black" panose="020B0A04020102020204" pitchFamily="34" charset="0"/>
              </a:rPr>
              <a:t>AVANTGARDNÍ EXPERIMENTÁLNÍ FILM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36A4AB6-B72B-4CC6-ADCF-BE807B6C3D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50392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Zástupný obsah 4">
            <a:extLst>
              <a:ext uri="{FF2B5EF4-FFF2-40B4-BE49-F238E27FC236}">
                <a16:creationId xmlns:a16="http://schemas.microsoft.com/office/drawing/2014/main" id="{238EF43F-924D-B339-2107-A948F8ED39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70" r="33709"/>
          <a:stretch/>
        </p:blipFill>
        <p:spPr>
          <a:xfrm>
            <a:off x="7684008" y="1"/>
            <a:ext cx="4507992" cy="224028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B35D540D-9486-4236-952A-F72DC52D79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1792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EA38638-8D82-393B-FF2C-9295D24D5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3355848"/>
            <a:ext cx="6272784" cy="282549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cs-CZ" sz="1900" b="1" dirty="0">
                <a:highlight>
                  <a:srgbClr val="00FF00"/>
                </a:highlight>
              </a:rPr>
              <a:t>Populární vs. ne-populární umění . Příklady filmové tvorby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900" b="1" dirty="0">
                <a:highlight>
                  <a:srgbClr val="00FF00"/>
                </a:highlight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1900" dirty="0"/>
              <a:t>Georg </a:t>
            </a:r>
            <a:r>
              <a:rPr lang="cs-CZ" sz="1900" dirty="0" err="1"/>
              <a:t>Mélies</a:t>
            </a:r>
            <a:r>
              <a:rPr lang="cs-CZ" sz="1900" dirty="0"/>
              <a:t>: </a:t>
            </a:r>
            <a:r>
              <a:rPr lang="fr-FR" sz="1900" i="1" dirty="0">
                <a:effectLst/>
              </a:rPr>
              <a:t>Le Voyage dans la Lune </a:t>
            </a:r>
            <a:r>
              <a:rPr lang="cs-CZ" sz="1900" i="0" dirty="0">
                <a:effectLst/>
              </a:rPr>
              <a:t>(1909) (</a:t>
            </a:r>
            <a:r>
              <a:rPr lang="cs-CZ" sz="1900" dirty="0">
                <a:highlight>
                  <a:srgbClr val="00FFFF"/>
                </a:highlight>
              </a:rPr>
              <a:t>první </a:t>
            </a:r>
            <a:r>
              <a:rPr lang="cs-CZ" sz="1900" i="0" dirty="0">
                <a:effectLst/>
                <a:highlight>
                  <a:srgbClr val="00FFFF"/>
                </a:highlight>
              </a:rPr>
              <a:t>sci-fi film</a:t>
            </a:r>
            <a:r>
              <a:rPr lang="cs-CZ" sz="1900" i="0" dirty="0">
                <a:effectLst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cs-CZ" sz="1900" i="0" dirty="0">
              <a:effectLst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cs-CZ" sz="1900" dirty="0" err="1"/>
              <a:t>Ray</a:t>
            </a:r>
            <a:r>
              <a:rPr lang="cs-CZ" sz="1900" dirty="0"/>
              <a:t> C. </a:t>
            </a:r>
            <a:r>
              <a:rPr lang="cs-CZ" sz="1900" dirty="0" err="1"/>
              <a:t>Smallwood</a:t>
            </a:r>
            <a:r>
              <a:rPr lang="cs-CZ" sz="1900" dirty="0"/>
              <a:t>: </a:t>
            </a:r>
            <a:r>
              <a:rPr lang="cs-CZ" sz="1900" i="1" dirty="0"/>
              <a:t> Camille</a:t>
            </a:r>
            <a:r>
              <a:rPr lang="cs-CZ" sz="1900" dirty="0"/>
              <a:t> (1921), v hlavních rolích </a:t>
            </a:r>
            <a:r>
              <a:rPr lang="it-IT" sz="1900" dirty="0"/>
              <a:t>Alla Nazimova a Rudolph Valentino</a:t>
            </a:r>
            <a:r>
              <a:rPr lang="cs-CZ" sz="1900" dirty="0"/>
              <a:t> (</a:t>
            </a:r>
            <a:r>
              <a:rPr lang="cs-CZ" sz="1900" dirty="0">
                <a:highlight>
                  <a:srgbClr val="00FFFF"/>
                </a:highlight>
              </a:rPr>
              <a:t>Hollywood</a:t>
            </a:r>
            <a:r>
              <a:rPr lang="cs-CZ" sz="1900" dirty="0"/>
              <a:t>)</a:t>
            </a:r>
            <a:r>
              <a:rPr lang="it-IT" sz="1900" dirty="0"/>
              <a:t> </a:t>
            </a:r>
            <a:endParaRPr lang="cs-CZ" sz="1900" dirty="0"/>
          </a:p>
          <a:p>
            <a:pPr marL="0" indent="0">
              <a:spcBef>
                <a:spcPts val="0"/>
              </a:spcBef>
              <a:buNone/>
            </a:pPr>
            <a:endParaRPr lang="cs-CZ" sz="1900" dirty="0"/>
          </a:p>
          <a:p>
            <a:pPr marL="0" indent="0">
              <a:spcBef>
                <a:spcPts val="0"/>
              </a:spcBef>
              <a:buNone/>
            </a:pPr>
            <a:r>
              <a:rPr lang="cs-CZ" sz="1900" dirty="0"/>
              <a:t>Hans Richter</a:t>
            </a:r>
            <a:r>
              <a:rPr lang="cs-CZ" sz="1900" i="1" dirty="0"/>
              <a:t>: Rhythm 21 </a:t>
            </a:r>
            <a:r>
              <a:rPr lang="cs-CZ" sz="1900" dirty="0"/>
              <a:t>(1921) (</a:t>
            </a:r>
            <a:r>
              <a:rPr lang="cs-CZ" sz="1900" dirty="0">
                <a:highlight>
                  <a:srgbClr val="00FFFF"/>
                </a:highlight>
              </a:rPr>
              <a:t>avantgardní, abstraktní film</a:t>
            </a:r>
            <a:r>
              <a:rPr lang="cs-CZ" sz="1900" dirty="0"/>
              <a:t>)</a:t>
            </a:r>
          </a:p>
          <a:p>
            <a:pPr marL="0" indent="0">
              <a:buNone/>
            </a:pPr>
            <a:endParaRPr lang="cs-CZ" sz="1900" b="1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cs-CZ" sz="1900" b="1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fr-FR" sz="1900" b="1" i="0" dirty="0">
              <a:effectLst/>
              <a:latin typeface="Roboto" panose="02000000000000000000" pitchFamily="2" charset="0"/>
            </a:endParaRPr>
          </a:p>
          <a:p>
            <a:pPr marL="0" indent="0">
              <a:buNone/>
            </a:pPr>
            <a:endParaRPr lang="cs-CZ" sz="1900" b="1" dirty="0">
              <a:highlight>
                <a:srgbClr val="00FF00"/>
              </a:highlight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E1AF518-46F5-72FF-EB7B-D7F9E0FF92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684" b="24056"/>
          <a:stretch/>
        </p:blipFill>
        <p:spPr>
          <a:xfrm>
            <a:off x="7684008" y="2308860"/>
            <a:ext cx="4507992" cy="224028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4AA1A25F-411D-9CDD-D9A1-78D75AFDB71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730" b="20009"/>
          <a:stretch/>
        </p:blipFill>
        <p:spPr>
          <a:xfrm>
            <a:off x="7684008" y="4617720"/>
            <a:ext cx="4507992" cy="224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68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F6148-C8F5-444A-A417-00D1F0DA8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ighlight>
                  <a:srgbClr val="FFFF00"/>
                </a:highlight>
                <a:latin typeface="Arial Black" panose="020B0A04020102020204" pitchFamily="34" charset="0"/>
              </a:rPr>
              <a:t>AVANTGARDNÍ EXPERIMENTÁLNÍ FILM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7705CD-65C7-421C-9FCC-33C3D5D02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cs-CZ" sz="2400" b="1" dirty="0">
                <a:effectLst/>
                <a:highlight>
                  <a:srgbClr val="00FF00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Charakteristické rysy moderního umění – ne-populárního/nelidského umění / umění pro umění</a:t>
            </a:r>
          </a:p>
          <a:p>
            <a:pPr marL="0" lvl="0" indent="0" algn="just">
              <a:buNone/>
            </a:pPr>
            <a:r>
              <a:rPr lang="cs-CZ" sz="18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Dehumanizace umění</a:t>
            </a:r>
            <a:endParaRPr lang="cs-CZ" sz="1800" b="1" dirty="0">
              <a:effectLst/>
              <a:highlight>
                <a:srgbClr val="00FFFF"/>
              </a:highlight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1800" dirty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Zobrazování/zaznamenávání reality bez citového zainteresování. Např. popisování filmu jako sledu záběrů vs. jeho popis skrze obsah, příběh.)</a:t>
            </a:r>
            <a:endParaRPr lang="cs-CZ" sz="1800" dirty="0">
              <a:effectLst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cs-CZ" sz="18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Vyhýbání se živým tvarům</a:t>
            </a:r>
            <a:endParaRPr lang="cs-CZ" sz="1800" b="1" dirty="0">
              <a:effectLst/>
              <a:highlight>
                <a:srgbClr val="00FFFF"/>
              </a:highlight>
              <a:ea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cs-CZ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(Od zobrazování věcí k zobrazování myšlenek, konceptů.) </a:t>
            </a:r>
            <a:endParaRPr lang="cs-CZ" sz="1800" dirty="0">
              <a:effectLst/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cs-CZ" sz="18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Umělecké dílo není ničím jiným než uměleckým dílem.</a:t>
            </a:r>
            <a:endParaRPr lang="cs-CZ" sz="1800" b="1" dirty="0">
              <a:effectLst/>
              <a:highlight>
                <a:srgbClr val="00FFFF"/>
              </a:highlight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cs-CZ" sz="18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Chápání umění jako hry (a nic víc) – hry o sobě.</a:t>
            </a:r>
            <a:endParaRPr lang="cs-CZ" sz="1800" b="1" dirty="0">
              <a:effectLst/>
              <a:highlight>
                <a:srgbClr val="00FFFF"/>
              </a:highlight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cs-CZ" sz="18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Ironie (odstup od zobrazovaného) jako podstata moderního umění.</a:t>
            </a:r>
            <a:endParaRPr lang="cs-CZ" sz="1800" b="1" dirty="0">
              <a:effectLst/>
              <a:highlight>
                <a:srgbClr val="00FFFF"/>
              </a:highlight>
              <a:ea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cs-CZ" sz="1800" b="1" dirty="0">
                <a:effectLst/>
                <a:highlight>
                  <a:srgbClr val="00FFFF"/>
                </a:highlight>
                <a:ea typeface="Times New Roman" panose="02020603050405020304" pitchFamily="18" charset="0"/>
                <a:cs typeface="Times New Roman" panose="02020603050405020304" pitchFamily="18" charset="0"/>
              </a:rPr>
              <a:t>Odmítání jakékoli falše či zmírňování</a:t>
            </a:r>
          </a:p>
          <a:p>
            <a:pPr marL="0" lvl="0" indent="0" algn="just">
              <a:buNone/>
            </a:pPr>
            <a:endParaRPr lang="cs-CZ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just">
              <a:buNone/>
            </a:pP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ORTEGA Y GASSET, José: </a:t>
            </a:r>
            <a:r>
              <a:rPr lang="cs-CZ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Dehumanizace umění</a:t>
            </a:r>
            <a:r>
              <a:rPr lang="cs-C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(1925). </a:t>
            </a:r>
            <a:endParaRPr lang="cs-CZ" sz="1800" b="1" dirty="0"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29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F3BC2C-3392-5671-56C2-85F046CE4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C1014A-B76E-099B-2C44-505912ED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ighlight>
                  <a:srgbClr val="FFFF00"/>
                </a:highlight>
                <a:latin typeface="Arial Black" panose="020B0A04020102020204" pitchFamily="34" charset="0"/>
              </a:rPr>
              <a:t>AVANTGARDNÍ EXPERIMENTÁLNÍ FILM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29A69E3-9851-CB5E-C5E8-42C245823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>
                <a:highlight>
                  <a:srgbClr val="00FFFF"/>
                </a:highlight>
                <a:cs typeface="Arial" panose="020B0604020202020204" pitchFamily="34" charset="0"/>
              </a:rPr>
              <a:t>´Film pro film´ </a:t>
            </a:r>
            <a:r>
              <a:rPr lang="cs-CZ" dirty="0">
                <a:cs typeface="Arial" panose="020B0604020202020204" pitchFamily="34" charset="0"/>
              </a:rPr>
              <a:t>(umění pro umění): Zkoumá </a:t>
            </a:r>
            <a:r>
              <a:rPr lang="cs-CZ" b="1" dirty="0">
                <a:highlight>
                  <a:srgbClr val="00FF00"/>
                </a:highlight>
                <a:cs typeface="Arial" panose="020B0604020202020204" pitchFamily="34" charset="0"/>
              </a:rPr>
              <a:t>vlastnosti média/filmu o sobě</a:t>
            </a:r>
            <a:r>
              <a:rPr lang="cs-CZ" dirty="0">
                <a:cs typeface="Arial" panose="020B0604020202020204" pitchFamily="34" charset="0"/>
              </a:rPr>
              <a:t>.</a:t>
            </a:r>
          </a:p>
          <a:p>
            <a:r>
              <a:rPr lang="cs-CZ" b="1" dirty="0">
                <a:highlight>
                  <a:srgbClr val="00FFFF"/>
                </a:highlight>
                <a:cs typeface="Arial" panose="020B0604020202020204" pitchFamily="34" charset="0"/>
              </a:rPr>
              <a:t>´Čistý, abstraktní absolutní film´: </a:t>
            </a:r>
            <a:r>
              <a:rPr lang="cs-CZ" dirty="0">
                <a:cs typeface="Arial" panose="020B0604020202020204" pitchFamily="34" charset="0"/>
              </a:rPr>
              <a:t>Snaží se je </a:t>
            </a:r>
            <a:r>
              <a:rPr lang="cs-CZ" b="1" dirty="0">
                <a:highlight>
                  <a:srgbClr val="00FF00"/>
                </a:highlight>
                <a:cs typeface="Arial" panose="020B0604020202020204" pitchFamily="34" charset="0"/>
              </a:rPr>
              <a:t>očistit od vlivu divadla, literatury </a:t>
            </a:r>
            <a:r>
              <a:rPr lang="cs-CZ" dirty="0">
                <a:cs typeface="Arial" panose="020B0604020202020204" pitchFamily="34" charset="0"/>
              </a:rPr>
              <a:t>aj.</a:t>
            </a:r>
          </a:p>
          <a:p>
            <a:r>
              <a:rPr lang="cs-CZ" b="1" dirty="0">
                <a:highlight>
                  <a:srgbClr val="00FFFF"/>
                </a:highlight>
                <a:cs typeface="Arial" panose="020B0604020202020204" pitchFamily="34" charset="0"/>
              </a:rPr>
              <a:t>´Malba médiem času´: </a:t>
            </a:r>
            <a:r>
              <a:rPr lang="cs-CZ" dirty="0">
                <a:cs typeface="Arial" panose="020B0604020202020204" pitchFamily="34" charset="0"/>
              </a:rPr>
              <a:t>Vizuálně má </a:t>
            </a:r>
            <a:r>
              <a:rPr lang="cs-CZ" b="1" dirty="0">
                <a:highlight>
                  <a:srgbClr val="00FF00"/>
                </a:highlight>
                <a:cs typeface="Arial" panose="020B0604020202020204" pitchFamily="34" charset="0"/>
              </a:rPr>
              <a:t>blízko k výtvarnému umění </a:t>
            </a:r>
            <a:r>
              <a:rPr lang="cs-CZ" dirty="0">
                <a:cs typeface="Arial" panose="020B0604020202020204" pitchFamily="34" charset="0"/>
              </a:rPr>
              <a:t>(imaginace jako společný jmenovatel filmařů a výtvarných umělců) </a:t>
            </a:r>
            <a:r>
              <a:rPr lang="cs-CZ" b="1" dirty="0">
                <a:highlight>
                  <a:srgbClr val="00FF00"/>
                </a:highlight>
                <a:cs typeface="Arial" panose="020B0604020202020204" pitchFamily="34" charset="0"/>
              </a:rPr>
              <a:t>a k hudbě </a:t>
            </a:r>
            <a:r>
              <a:rPr lang="cs-CZ" dirty="0">
                <a:cs typeface="Arial" panose="020B0604020202020204" pitchFamily="34" charset="0"/>
              </a:rPr>
              <a:t>(ve smyslu kompozičního principu protikladnému literárnímu narativu). </a:t>
            </a:r>
          </a:p>
          <a:p>
            <a:r>
              <a:rPr lang="cs-CZ" dirty="0">
                <a:hlinkClick r:id="rId2"/>
              </a:rPr>
              <a:t>Víc…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35752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CF6148-C8F5-444A-A417-00D1F0DA8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AVANTGARDNÍ EXPERIMENTÁLNÍ FILM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87705CD-65C7-421C-9FCC-33C3D5D02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Spojuje v sobě tři hlavní estetické tendence 20. století:</a:t>
            </a:r>
          </a:p>
          <a:p>
            <a:pPr lvl="1"/>
            <a:r>
              <a:rPr lang="cs-CZ" sz="35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Surrealismus</a:t>
            </a:r>
          </a:p>
          <a:p>
            <a:pPr lvl="1"/>
            <a:r>
              <a:rPr lang="cs-CZ" sz="35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Konstruktivismus</a:t>
            </a:r>
          </a:p>
          <a:p>
            <a:pPr lvl="1"/>
            <a:r>
              <a:rPr lang="cs-CZ" sz="35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Konceptualismus</a:t>
            </a:r>
          </a:p>
          <a:p>
            <a:pPr marL="457200" lvl="1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b="1" i="1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„Avantgardní film 20. let 20. století je směsí </a:t>
            </a:r>
            <a:r>
              <a:rPr lang="cs-CZ" b="1" i="1" u="sng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ikonografické subverze a abstrakce, formální geometrie a tělesného </a:t>
            </a:r>
            <a:r>
              <a:rPr lang="cs-CZ" b="1" i="1" u="sng" dirty="0" err="1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eroticismu</a:t>
            </a:r>
            <a:r>
              <a:rPr lang="cs-CZ" b="1" i="1" u="sng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b="1" i="1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– to vše propojené společným jmenovatelem, kterým je </a:t>
            </a:r>
            <a:r>
              <a:rPr lang="cs-CZ" b="1" i="1" u="sng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snaha zbavit dílo autorského subjektu</a:t>
            </a:r>
            <a:r>
              <a:rPr lang="cs-CZ" b="1" i="1" dirty="0">
                <a:highlight>
                  <a:srgbClr val="FF00FF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, ve smyslu organizačního principu, či funkce vypravěče, a tím je zbavit také povinnosti ´dávat smysl´ v tradičním smyslu slova.“ </a:t>
            </a:r>
            <a:r>
              <a:rPr lang="cs-CZ" dirty="0">
                <a:hlinkClick r:id="rId2"/>
              </a:rPr>
              <a:t>Víc…</a:t>
            </a:r>
            <a:endParaRPr lang="cs-CZ" dirty="0"/>
          </a:p>
          <a:p>
            <a:pPr marL="457200" lvl="1" indent="0">
              <a:buNone/>
            </a:pPr>
            <a:endParaRPr lang="cs-CZ" b="1" i="1" dirty="0">
              <a:highlight>
                <a:srgbClr val="FF00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80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3AEE0A-FBDD-D86E-CBDC-4EFE5D2877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B42621-0A62-AC05-6BB8-FD46EED8CAA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AVANTGARDNÍ EXPERIMENTÁLNÍ FILM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4178A4-E6CC-AB3F-9515-DE059CC8F86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825625"/>
            <a:ext cx="10515600" cy="4351338"/>
          </a:xfrm>
        </p:spPr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Spojuje v sobě tři hlavní estetické tendence 20. století:</a:t>
            </a:r>
          </a:p>
          <a:p>
            <a:pPr lvl="1"/>
            <a:r>
              <a:rPr lang="cs-CZ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Surrealismus</a:t>
            </a:r>
          </a:p>
          <a:p>
            <a:pPr marL="457200" lvl="1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1D871C2-77BF-102C-73B8-5D4605BAF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201" y="2224639"/>
            <a:ext cx="6486706" cy="4633361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35C535A-E71F-68EF-6622-D264F91D616F}"/>
              </a:ext>
            </a:extLst>
          </p:cNvPr>
          <p:cNvSpPr txBox="1"/>
          <p:nvPr/>
        </p:nvSpPr>
        <p:spPr>
          <a:xfrm>
            <a:off x="138896" y="6328108"/>
            <a:ext cx="3356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S. Dalí: </a:t>
            </a:r>
            <a:r>
              <a:rPr lang="cs-CZ" i="1" dirty="0"/>
              <a:t>Persistence paměti</a:t>
            </a:r>
            <a:r>
              <a:rPr lang="cs-CZ" dirty="0"/>
              <a:t>, 1931</a:t>
            </a:r>
          </a:p>
        </p:txBody>
      </p:sp>
    </p:spTree>
    <p:extLst>
      <p:ext uri="{BB962C8B-B14F-4D97-AF65-F5344CB8AC3E}">
        <p14:creationId xmlns:p14="http://schemas.microsoft.com/office/powerpoint/2010/main" val="3507863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2E602A-1C1C-BC1E-EBB7-FCDDC3F2C7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88CF15-2D02-BE0B-BD05-C825E90A3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AVANTGARDNÍ EXPERIMENTÁLNÍ FILM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86F923-2000-EEB3-EDA6-599079E8D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Spojuje v sobě tři hlavní estetické tendence 20. století:</a:t>
            </a:r>
          </a:p>
          <a:p>
            <a:r>
              <a:rPr lang="cs-CZ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Konstruktivismus</a:t>
            </a:r>
          </a:p>
          <a:p>
            <a:r>
              <a:rPr lang="cs-CZ" sz="24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Geometrická abstrakce</a:t>
            </a:r>
          </a:p>
          <a:p>
            <a:pPr marL="457200" lvl="1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8D3DDC7-D60D-0240-CDB4-4FB68B704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362" y="2231231"/>
            <a:ext cx="3410600" cy="4556562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92F472EE-523A-2F40-353D-41CE530EE5BA}"/>
              </a:ext>
            </a:extLst>
          </p:cNvPr>
          <p:cNvSpPr txBox="1"/>
          <p:nvPr/>
        </p:nvSpPr>
        <p:spPr>
          <a:xfrm>
            <a:off x="416689" y="5111571"/>
            <a:ext cx="40352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V. </a:t>
            </a:r>
            <a:r>
              <a:rPr lang="cs-CZ" dirty="0" err="1"/>
              <a:t>Tatlin</a:t>
            </a:r>
            <a:r>
              <a:rPr lang="cs-CZ" dirty="0"/>
              <a:t>: </a:t>
            </a:r>
            <a:r>
              <a:rPr lang="cs-CZ" i="1" dirty="0"/>
              <a:t>Věž třetí internacionály</a:t>
            </a:r>
            <a:r>
              <a:rPr lang="cs-CZ" dirty="0"/>
              <a:t>,1919.  </a:t>
            </a:r>
          </a:p>
          <a:p>
            <a:r>
              <a:rPr lang="cs-CZ" dirty="0"/>
              <a:t>K. </a:t>
            </a:r>
            <a:r>
              <a:rPr lang="cs-CZ" dirty="0" err="1"/>
              <a:t>Malevič</a:t>
            </a:r>
            <a:r>
              <a:rPr lang="cs-CZ" dirty="0"/>
              <a:t>: </a:t>
            </a:r>
            <a:r>
              <a:rPr lang="cs-CZ" i="1" dirty="0"/>
              <a:t>Černý čtverec</a:t>
            </a:r>
            <a:r>
              <a:rPr lang="cs-CZ" dirty="0"/>
              <a:t>, 1915.  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417648D-04C6-C5D9-0C8F-456101385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6483" y="2231231"/>
            <a:ext cx="3687417" cy="363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191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6346C-E3BD-83F3-7AEF-E3B578E020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0F6702-F3E4-BFEA-27F6-41370A49E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AVANTGARDNÍ EXPERIMENTÁLNÍ FILM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2575D2-B278-31D0-33B7-ED69037425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Spojuje v sobě tři hlavní estetické tendence 20. století:</a:t>
            </a:r>
          </a:p>
          <a:p>
            <a:pPr lvl="1"/>
            <a:r>
              <a:rPr lang="cs-CZ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Konceptualismus</a:t>
            </a:r>
          </a:p>
          <a:p>
            <a:pPr marL="457200" lvl="1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DE64D1C-4D75-64A3-1AB0-1E4E400BA2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07731"/>
            <a:ext cx="6045542" cy="4550269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A526B99B-4814-0B9B-72D1-FDF0118F826B}"/>
              </a:ext>
            </a:extLst>
          </p:cNvPr>
          <p:cNvSpPr txBox="1"/>
          <p:nvPr/>
        </p:nvSpPr>
        <p:spPr>
          <a:xfrm>
            <a:off x="532435" y="6123543"/>
            <a:ext cx="3252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M. </a:t>
            </a:r>
            <a:r>
              <a:rPr lang="cs-CZ" dirty="0" err="1"/>
              <a:t>Duchamp</a:t>
            </a:r>
            <a:r>
              <a:rPr lang="cs-CZ" dirty="0"/>
              <a:t>: </a:t>
            </a:r>
            <a:r>
              <a:rPr lang="cs-CZ" i="1" dirty="0"/>
              <a:t>Fontána</a:t>
            </a:r>
            <a:r>
              <a:rPr lang="cs-CZ" dirty="0"/>
              <a:t>, 1915.</a:t>
            </a:r>
          </a:p>
          <a:p>
            <a:r>
              <a:rPr lang="cs-CZ" dirty="0"/>
              <a:t>J. </a:t>
            </a:r>
            <a:r>
              <a:rPr lang="cs-CZ" dirty="0" err="1"/>
              <a:t>Kosuth</a:t>
            </a:r>
            <a:r>
              <a:rPr lang="cs-CZ" dirty="0"/>
              <a:t>: </a:t>
            </a:r>
            <a:r>
              <a:rPr lang="cs-CZ" i="1" dirty="0"/>
              <a:t>Jedna a tři židle</a:t>
            </a:r>
            <a:r>
              <a:rPr lang="cs-CZ" dirty="0"/>
              <a:t>, 1961.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6B0A1EC-D083-F9CB-30C6-67474891E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4171" y="2752146"/>
            <a:ext cx="4381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1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18768-ED69-5AF1-63B6-B24A13312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1DE06F-AE36-510B-901D-A607BBE26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Arial Black" panose="020B0A04020102020204" pitchFamily="34" charset="0"/>
              </a:rPr>
              <a:t>AVANTGARDNÍ EXPERIMENTÁLNÍ FILM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E309524-F9EA-F91F-2080-FEB6DAFEE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highlight>
                  <a:srgbClr val="00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Manifesty experimentálního filmu</a:t>
            </a:r>
          </a:p>
          <a:p>
            <a:pPr marL="0" indent="0" algn="l">
              <a:buNone/>
            </a:pPr>
            <a:r>
              <a:rPr lang="cs-CZ" sz="28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RUTTMANN, Walter: </a:t>
            </a:r>
            <a:r>
              <a:rPr lang="cs-CZ" sz="2800" i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Malba médiem času </a:t>
            </a:r>
            <a:r>
              <a:rPr lang="cs-CZ" sz="28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(kol. 1919). </a:t>
            </a:r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Online, s. 35 a dál:</a:t>
            </a:r>
            <a:r>
              <a:rPr lang="cs-CZ" sz="2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2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https://monoskop.org/images/7/74/Manifesty_pohybliveho_obrazu_barevna_hudba_2010.pdf</a:t>
            </a:r>
            <a:endParaRPr lang="cs-CZ" sz="2800" i="1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>
              <a:buNone/>
            </a:pP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l">
              <a:buNone/>
            </a:pPr>
            <a:r>
              <a:rPr lang="cs-CZ" sz="28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RICHTER, Hans: </a:t>
            </a:r>
            <a:r>
              <a:rPr lang="cs-CZ" sz="2800" i="1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Špatně trénovaná duše</a:t>
            </a:r>
            <a:r>
              <a:rPr lang="cs-CZ" sz="2800" dirty="0">
                <a:effectLst/>
                <a:highlight>
                  <a:srgbClr val="00FFFF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(1939). </a:t>
            </a:r>
            <a:r>
              <a:rPr lang="cs-CZ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Online, s. 39 a dál: </a:t>
            </a:r>
            <a:r>
              <a:rPr lang="cs-CZ" sz="2800" i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https://monoskop.org/images/7/74/Manifesty_pohybliveho_obrazu_barevna_hudba_2010.pdf</a:t>
            </a:r>
            <a:endParaRPr lang="cs-CZ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cs-CZ" b="1" dirty="0">
              <a:highlight>
                <a:srgbClr val="00FF00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8875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1080</TotalTime>
  <Words>1003</Words>
  <Application>Microsoft Office PowerPoint</Application>
  <PresentationFormat>Širokoúhlá obrazovka</PresentationFormat>
  <Paragraphs>137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Arial</vt:lpstr>
      <vt:lpstr>Arial Black</vt:lpstr>
      <vt:lpstr>Calibri</vt:lpstr>
      <vt:lpstr>Calibri Light</vt:lpstr>
      <vt:lpstr>Roboto</vt:lpstr>
      <vt:lpstr>Times New Roman</vt:lpstr>
      <vt:lpstr>Motiv Office</vt:lpstr>
      <vt:lpstr>NEW MEDIA ART II</vt:lpstr>
      <vt:lpstr>AVANTGARDNÍ EXPERIMENTÁLNÍ FILM</vt:lpstr>
      <vt:lpstr>AVANTGARDNÍ EXPERIMENTÁLNÍ FILM</vt:lpstr>
      <vt:lpstr>AVANTGARDNÍ EXPERIMENTÁLNÍ FILM</vt:lpstr>
      <vt:lpstr>AVANTGARDNÍ EXPERIMENTÁLNÍ FILM</vt:lpstr>
      <vt:lpstr>AVANTGARDNÍ EXPERIMENTÁLNÍ FILM</vt:lpstr>
      <vt:lpstr>AVANTGARDNÍ EXPERIMENTÁLNÍ FILM</vt:lpstr>
      <vt:lpstr>AVANTGARDNÍ EXPERIMENTÁLNÍ FILM</vt:lpstr>
      <vt:lpstr>AVANTGARDNÍ EXPERIMENTÁLNÍ FILM</vt:lpstr>
      <vt:lpstr>AVANTGARDNÍ EXPERIMENTÁLNÍ FILM – MANIFESTY</vt:lpstr>
      <vt:lpstr>AVANTGARDNÍ EXPERIMENTÁLNÍ FILM – MANIFESTY</vt:lpstr>
      <vt:lpstr>AVANTGARDNÍ EXPERIMENTÁLNÍ FILM – Absolutní film</vt:lpstr>
      <vt:lpstr>AVANTGARDNÍ EXPERIMENTÁLNÍ FILM</vt:lpstr>
      <vt:lpstr>AVANTGARDNÍ EXPERIMENTÁLNÍ FILM – MANIFESTY – Q&amp;A</vt:lpstr>
      <vt:lpstr>AVANTGARDNÍ EXPERIMENTÁLNÍ FILM – MANIFESTY – Q&amp;A</vt:lpstr>
      <vt:lpstr>AVANTGARDNÍ EXPERIMENTÁLNÍ FILM – MANIFESTY – 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MEDIA ART II</dc:title>
  <dc:creator>Horáková</dc:creator>
  <cp:lastModifiedBy>Jana Horáková</cp:lastModifiedBy>
  <cp:revision>18</cp:revision>
  <dcterms:created xsi:type="dcterms:W3CDTF">2019-02-27T10:48:30Z</dcterms:created>
  <dcterms:modified xsi:type="dcterms:W3CDTF">2024-03-05T22:21:50Z</dcterms:modified>
</cp:coreProperties>
</file>