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5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6" r:id="rId15"/>
    <p:sldId id="287" r:id="rId16"/>
    <p:sldId id="290" r:id="rId17"/>
    <p:sldId id="291" r:id="rId18"/>
    <p:sldId id="288" r:id="rId19"/>
    <p:sldId id="292" r:id="rId20"/>
    <p:sldId id="293" r:id="rId21"/>
    <p:sldId id="289" r:id="rId2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536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280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3CFCEBFB-1690-40F9-8BCC-1E219C9AA8EB}" type="datetime1">
              <a:rPr lang="cs-CZ" smtClean="0"/>
              <a:t>13.05.2024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45ACAF8E-318A-4EFE-8633-D9E72ABCE0ED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677CEC9-094D-412F-BD8A-CFDBB41457DB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lze upravit styly předlohy textu.</a:t>
            </a:r>
            <a:endParaRPr lang="cs-CZ" noProof="0" dirty="0"/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EE2CF44-2B13-41B4-A334-1CDF534EEBB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32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84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7" name="Obdélník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520BABD-517C-4D4C-89A8-2842A1788151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457199"/>
            <a:ext cx="70485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6B0680E8-AA0F-4B0B-933C-7AA178C55686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FB58DEE-C135-4BAA-865B-7613C4E3C694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rtlCol="0" anchor="b">
            <a:normAutofit/>
          </a:bodyPr>
          <a:lstStyle>
            <a:lvl1pPr algn="l" rtl="0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506537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3246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algn="r"/>
            <a:fld id="{1753BC63-9901-44D6-A2A6-35FFFA708306}" type="datetime1">
              <a:rPr lang="cs-CZ" smtClean="0"/>
              <a:pPr algn="r"/>
              <a:t>13.05.2024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70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5270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276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3276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F334EAC-A2DF-497D-81E9-22DE21A050C3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2AEFA0C-F602-4C30-B67A-645108BEF8A9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0AFA65-19F4-40FE-B941-A3159CE21BD7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2DCC51E-A249-40B6-BA26-5AC40F68223E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6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997952" y="3429000"/>
            <a:ext cx="3127248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3B8F2AF9-B1B9-4C24-BC5A-FAB7B59F1C47}" type="datetime1">
              <a:rPr lang="cs-CZ" smtClean="0"/>
              <a:pPr/>
              <a:t>13.05.2024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algn="r"/>
            <a:fld id="{AFA79EE7-945E-47E4-8D28-64A0E18EAAF7}" type="datetime1">
              <a:rPr lang="cs-CZ" smtClean="0"/>
              <a:pPr algn="r"/>
              <a:t>13.05.2024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xv3JoS1uY8" TargetMode="External"/><Relationship Id="rId2" Type="http://schemas.openxmlformats.org/officeDocument/2006/relationships/hyperlink" Target="https://web.stanford.edu/class/history34q/readings/Kittler/There_is_No_Software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manovich.net/index.php/projects/there-is-only-softwar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Z34RDn34W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zkm.de/media/video/sebastian-doering-jan-peter-sonntag-apparatus-operandi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moma.org/documents/moma_catalogue_2101_300062988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moma.org/documents/moma_catalogue_2101_30006298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bengrosser.com/projects/touching-softwar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E6WvyIqr0d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Friedrich Kittler</a:t>
            </a: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800" dirty="0"/>
              <a:t>Kittler – text </a:t>
            </a:r>
            <a:r>
              <a:rPr lang="cs-CZ" sz="2800" dirty="0" err="1"/>
              <a:t>There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no software </a:t>
            </a:r>
          </a:p>
          <a:p>
            <a:r>
              <a:rPr lang="cs-CZ" dirty="0">
                <a:hlinkClick r:id="rId2"/>
              </a:rPr>
              <a:t>https://web.stanford.edu/class/history34q/readings/Kittler/There_is_No_Software.html</a:t>
            </a:r>
            <a:endParaRPr lang="cs-CZ" dirty="0"/>
          </a:p>
          <a:p>
            <a:pPr marL="0" indent="0">
              <a:buNone/>
            </a:pPr>
            <a:r>
              <a:rPr lang="cs-CZ" sz="2400" dirty="0"/>
              <a:t>  </a:t>
            </a:r>
            <a:r>
              <a:rPr lang="cs-CZ" sz="2400" dirty="0">
                <a:hlinkClick r:id="rId3"/>
              </a:rPr>
              <a:t>https://www.youtube.com/watch?v=Fxv3JoS1uY8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počítač jako realizace principů </a:t>
            </a:r>
            <a:r>
              <a:rPr lang="cs-CZ" sz="2400" dirty="0" err="1"/>
              <a:t>Turingova</a:t>
            </a:r>
            <a:r>
              <a:rPr lang="cs-CZ" sz="2400" dirty="0"/>
              <a:t> universálního stroje </a:t>
            </a:r>
          </a:p>
          <a:p>
            <a:r>
              <a:rPr lang="cs-CZ" sz="2400" dirty="0"/>
              <a:t>programovatelnost je exkluzivní vlastností hardwaru</a:t>
            </a:r>
          </a:p>
          <a:p>
            <a:r>
              <a:rPr lang="cs-CZ" sz="2400" dirty="0"/>
              <a:t>software je abstrakce, která ve fyzickém světě neexistuje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1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800" dirty="0"/>
              <a:t>Lev </a:t>
            </a:r>
            <a:r>
              <a:rPr lang="cs-CZ" sz="2800" dirty="0" err="1"/>
              <a:t>Manovich</a:t>
            </a:r>
            <a:r>
              <a:rPr lang="cs-CZ" sz="2800" dirty="0"/>
              <a:t> – text </a:t>
            </a:r>
            <a:r>
              <a:rPr lang="cs-CZ" sz="2800" dirty="0" err="1"/>
              <a:t>There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only</a:t>
            </a:r>
            <a:r>
              <a:rPr lang="cs-CZ" sz="2800" dirty="0"/>
              <a:t> software </a:t>
            </a:r>
          </a:p>
          <a:p>
            <a:r>
              <a:rPr lang="cs-CZ" dirty="0">
                <a:hlinkClick r:id="rId2"/>
              </a:rPr>
              <a:t>http://manovich.net/index.php/projects/there-is-only-software</a:t>
            </a:r>
            <a:endParaRPr lang="cs-CZ" dirty="0"/>
          </a:p>
          <a:p>
            <a:endParaRPr lang="cs-CZ" dirty="0"/>
          </a:p>
          <a:p>
            <a:r>
              <a:rPr lang="cs-CZ" sz="2400" dirty="0"/>
              <a:t>hledá unikátní charakteristiky počítačového </a:t>
            </a:r>
            <a:r>
              <a:rPr lang="cs-CZ" sz="2400" dirty="0" err="1"/>
              <a:t>metamédia</a:t>
            </a:r>
            <a:endParaRPr lang="cs-CZ" sz="2400" dirty="0"/>
          </a:p>
          <a:p>
            <a:r>
              <a:rPr lang="cs-CZ" sz="2400" dirty="0" err="1"/>
              <a:t>digitalita</a:t>
            </a:r>
            <a:r>
              <a:rPr lang="cs-CZ" sz="2400" dirty="0"/>
              <a:t> základním předpokladem, který umožňuje, aby počítač mohl pracovat s obrazy, zvuky a jinými médii, nicméně jedině software determinuje, co s nimi lze dělat</a:t>
            </a:r>
          </a:p>
          <a:p>
            <a:r>
              <a:rPr lang="cs-CZ" sz="2400" dirty="0"/>
              <a:t>kulturní rozměr softwaru a jeho podřízenost ekonomickým zájmům</a:t>
            </a:r>
          </a:p>
        </p:txBody>
      </p:sp>
    </p:spTree>
    <p:extLst>
      <p:ext uri="{BB962C8B-B14F-4D97-AF65-F5344CB8AC3E}">
        <p14:creationId xmlns:p14="http://schemas.microsoft.com/office/powerpoint/2010/main" val="252027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400" dirty="0"/>
              <a:t>Kittler: software neexistuje bez hardwaru a vždy se přizpůsobuje jeho architektuře, průzkum </a:t>
            </a:r>
            <a:r>
              <a:rPr lang="cs-CZ" sz="2400" dirty="0" err="1"/>
              <a:t>materiality</a:t>
            </a:r>
            <a:r>
              <a:rPr lang="cs-CZ" sz="2400" dirty="0"/>
              <a:t> digitálního</a:t>
            </a:r>
          </a:p>
          <a:p>
            <a:endParaRPr lang="cs-CZ" sz="2400" dirty="0"/>
          </a:p>
          <a:p>
            <a:r>
              <a:rPr lang="cs-CZ" sz="2400" dirty="0" err="1"/>
              <a:t>Manovich</a:t>
            </a:r>
            <a:r>
              <a:rPr lang="cs-CZ" sz="2400" dirty="0"/>
              <a:t>: software jako významný formativní prvek naší kultury, kreativní a aktivní přístup uživatele </a:t>
            </a:r>
          </a:p>
        </p:txBody>
      </p:sp>
    </p:spTree>
    <p:extLst>
      <p:ext uri="{BB962C8B-B14F-4D97-AF65-F5344CB8AC3E}">
        <p14:creationId xmlns:p14="http://schemas.microsoft.com/office/powerpoint/2010/main" val="2569993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Počítačový analfabetismus (1994)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400" dirty="0"/>
              <a:t>Claude Shannon: </a:t>
            </a:r>
            <a:r>
              <a:rPr lang="cs-CZ" sz="2400" dirty="0">
                <a:hlinkClick r:id="rId2"/>
              </a:rPr>
              <a:t>https://www.youtube.com/watch?v=cZ34RDn34Ws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počítačový věk představuje završení evropského </a:t>
            </a:r>
            <a:r>
              <a:rPr lang="cs-CZ" sz="2400" dirty="0" err="1"/>
              <a:t>alfabetismu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/>
              <a:t>popisuje programovací jazyk a počítač jako psací náčiní, které má své limity</a:t>
            </a:r>
          </a:p>
          <a:p>
            <a:endParaRPr lang="cs-CZ" sz="2400" dirty="0"/>
          </a:p>
          <a:p>
            <a:r>
              <a:rPr lang="cs-CZ" sz="2400" dirty="0"/>
              <a:t>počítačový analfabetismus – grafické uživatelské rozhraní</a:t>
            </a:r>
          </a:p>
        </p:txBody>
      </p:sp>
    </p:spTree>
    <p:extLst>
      <p:ext uri="{BB962C8B-B14F-4D97-AF65-F5344CB8AC3E}">
        <p14:creationId xmlns:p14="http://schemas.microsoft.com/office/powerpoint/2010/main" val="382414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Počítačový analfabetismus (1994)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400" dirty="0"/>
              <a:t>Vývoj počítačového rozhraní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Flusserův</a:t>
            </a:r>
            <a:r>
              <a:rPr lang="cs-CZ" sz="2400" dirty="0"/>
              <a:t> model vývoje médií:</a:t>
            </a:r>
          </a:p>
          <a:p>
            <a:r>
              <a:rPr lang="cs-CZ" sz="2400" dirty="0"/>
              <a:t>Obraz – text – technický obraz</a:t>
            </a:r>
          </a:p>
        </p:txBody>
      </p:sp>
      <p:pic>
        <p:nvPicPr>
          <p:cNvPr id="1026" name="Picture 2" descr="Československý statistický věstník">
            <a:extLst>
              <a:ext uri="{FF2B5EF4-FFF2-40B4-BE49-F238E27FC236}">
                <a16:creationId xmlns:a16="http://schemas.microsoft.com/office/drawing/2014/main" id="{669C0373-3BFC-37A9-14A5-EE206E4F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21" y="2620994"/>
            <a:ext cx="3889106" cy="17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Understand Binary Code - Instructables">
            <a:extLst>
              <a:ext uri="{FF2B5EF4-FFF2-40B4-BE49-F238E27FC236}">
                <a16:creationId xmlns:a16="http://schemas.microsoft.com/office/drawing/2014/main" id="{CE978BC5-6644-A0E1-45C3-6A2499DC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620994"/>
            <a:ext cx="3040893" cy="1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Use the Windows Command Line (DOS)">
            <a:extLst>
              <a:ext uri="{FF2B5EF4-FFF2-40B4-BE49-F238E27FC236}">
                <a16:creationId xmlns:a16="http://schemas.microsoft.com/office/drawing/2014/main" id="{E358CB86-4E25-98BC-2AD3-C79FCC31A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27" y="2620994"/>
            <a:ext cx="3495858" cy="18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ndows 10 - GUI Basics">
            <a:extLst>
              <a:ext uri="{FF2B5EF4-FFF2-40B4-BE49-F238E27FC236}">
                <a16:creationId xmlns:a16="http://schemas.microsoft.com/office/drawing/2014/main" id="{9F668847-1F14-7F7F-8823-3732CC64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56" y="2010876"/>
            <a:ext cx="1821544" cy="299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3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DC168-7BBA-B4A7-4CDB-254971B3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Jan-Peter E.R. </a:t>
            </a:r>
            <a:r>
              <a:rPr lang="cs-CZ" dirty="0" err="1"/>
              <a:t>Sonntag</a:t>
            </a:r>
            <a:r>
              <a:rPr lang="cs-CZ" dirty="0"/>
              <a:t> - </a:t>
            </a:r>
            <a:r>
              <a:rPr lang="cs-CZ" dirty="0" err="1"/>
              <a:t>Apparatus</a:t>
            </a:r>
            <a:r>
              <a:rPr lang="cs-CZ" dirty="0"/>
              <a:t> </a:t>
            </a:r>
            <a:r>
              <a:rPr lang="cs-CZ" dirty="0" err="1"/>
              <a:t>operandi</a:t>
            </a:r>
            <a:r>
              <a:rPr lang="cs-CZ" dirty="0"/>
              <a:t> (2012)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DC9B7E-85CA-91A6-9142-C102A30B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hlinkClick r:id="rId2"/>
              </a:rPr>
              <a:t>https://zkm.de/media/video/sebastian-doering-jan-peter-sonntag-apparatus-operandi1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A847AD-BE88-7BE3-D2C0-80396775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681191"/>
            <a:ext cx="6192688" cy="41491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D56D2C-227A-6E51-CB83-71B8704C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24" y="2837641"/>
            <a:ext cx="5092300" cy="383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6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BE95E-E146-99BA-5665-F37C8097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612560" cy="1143000"/>
          </a:xfrm>
        </p:spPr>
        <p:txBody>
          <a:bodyPr/>
          <a:lstStyle/>
          <a:p>
            <a:r>
              <a:rPr lang="cs-CZ" dirty="0"/>
              <a:t>Výstava - </a:t>
            </a:r>
            <a:r>
              <a:rPr lang="cs-CZ" dirty="0" err="1"/>
              <a:t>Information</a:t>
            </a:r>
            <a:r>
              <a:rPr lang="cs-CZ" dirty="0"/>
              <a:t> Art: </a:t>
            </a:r>
            <a:r>
              <a:rPr lang="cs-CZ" dirty="0" err="1"/>
              <a:t>Diagramming</a:t>
            </a:r>
            <a:r>
              <a:rPr lang="cs-CZ" dirty="0"/>
              <a:t> </a:t>
            </a:r>
            <a:r>
              <a:rPr lang="cs-CZ" dirty="0" err="1"/>
              <a:t>Microchips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3EF848-F540-C12A-8021-D650122CD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https://www.moma.org/documents/moma_catalogue_2101_300062988.pdf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černobílá, zeď, interiér, žebřík&#10;&#10;Popis byl vytvořen automaticky">
            <a:extLst>
              <a:ext uri="{FF2B5EF4-FFF2-40B4-BE49-F238E27FC236}">
                <a16:creationId xmlns:a16="http://schemas.microsoft.com/office/drawing/2014/main" id="{D849C267-B269-6E00-D43D-AF3B9CB4C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2708920"/>
            <a:ext cx="54102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9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BE95E-E146-99BA-5665-F37C8097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612560" cy="1143000"/>
          </a:xfrm>
        </p:spPr>
        <p:txBody>
          <a:bodyPr/>
          <a:lstStyle/>
          <a:p>
            <a:r>
              <a:rPr lang="cs-CZ" dirty="0"/>
              <a:t>Výstava - </a:t>
            </a:r>
            <a:r>
              <a:rPr lang="cs-CZ" dirty="0" err="1"/>
              <a:t>Information</a:t>
            </a:r>
            <a:r>
              <a:rPr lang="cs-CZ" dirty="0"/>
              <a:t> Art: </a:t>
            </a:r>
            <a:r>
              <a:rPr lang="cs-CZ" dirty="0" err="1"/>
              <a:t>Diagramming</a:t>
            </a:r>
            <a:r>
              <a:rPr lang="cs-CZ" dirty="0"/>
              <a:t> </a:t>
            </a:r>
            <a:r>
              <a:rPr lang="cs-CZ" dirty="0" err="1"/>
              <a:t>Microchips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3EF848-F540-C12A-8021-D650122CD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https://www.moma.org/documents/moma_catalogue_2101_300062988.pdf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 descr="Obsah obrázku budova, kniha, interiér, opuštěné&#10;&#10;Popis byl vytvořen automaticky">
            <a:extLst>
              <a:ext uri="{FF2B5EF4-FFF2-40B4-BE49-F238E27FC236}">
                <a16:creationId xmlns:a16="http://schemas.microsoft.com/office/drawing/2014/main" id="{EB6BFA84-C9FB-BDD7-4E32-A5BED3258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" y="2636912"/>
            <a:ext cx="2615095" cy="3497296"/>
          </a:xfrm>
          <a:prstGeom prst="rect">
            <a:avLst/>
          </a:prstGeom>
        </p:spPr>
      </p:pic>
      <p:pic>
        <p:nvPicPr>
          <p:cNvPr id="10" name="Obrázek 9" descr="Obsah obrázku černobílá, budova, strop, černobílý">
            <a:extLst>
              <a:ext uri="{FF2B5EF4-FFF2-40B4-BE49-F238E27FC236}">
                <a16:creationId xmlns:a16="http://schemas.microsoft.com/office/drawing/2014/main" id="{4DF9559A-3AF5-B147-EBE2-9F35D15A4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89" y="2989628"/>
            <a:ext cx="3737585" cy="2791863"/>
          </a:xfrm>
          <a:prstGeom prst="rect">
            <a:avLst/>
          </a:prstGeom>
        </p:spPr>
      </p:pic>
      <p:pic>
        <p:nvPicPr>
          <p:cNvPr id="2050" name="Picture 2" descr="Broadway Boogie Woogie - Wikipedia">
            <a:extLst>
              <a:ext uri="{FF2B5EF4-FFF2-40B4-BE49-F238E27FC236}">
                <a16:creationId xmlns:a16="http://schemas.microsoft.com/office/drawing/2014/main" id="{7C01C509-34AC-19A3-6BBE-F5D549CB0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862" y="3040801"/>
            <a:ext cx="2787339" cy="279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E314E92-C189-2D57-FBFC-89680CAC0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640" y="2962607"/>
            <a:ext cx="3080720" cy="29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86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2C3D5-8C29-4EA5-28E4-E172628C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76672"/>
            <a:ext cx="9865096" cy="1143000"/>
          </a:xfrm>
        </p:spPr>
        <p:txBody>
          <a:bodyPr/>
          <a:lstStyle/>
          <a:p>
            <a:r>
              <a:rPr lang="cs-CZ" dirty="0"/>
              <a:t>Ben </a:t>
            </a:r>
            <a:r>
              <a:rPr lang="cs-CZ" dirty="0" err="1"/>
              <a:t>Grosser</a:t>
            </a:r>
            <a:r>
              <a:rPr lang="cs-CZ" dirty="0"/>
              <a:t> – </a:t>
            </a:r>
            <a:r>
              <a:rPr lang="cs-CZ" dirty="0" err="1"/>
              <a:t>Touching</a:t>
            </a:r>
            <a:r>
              <a:rPr lang="cs-CZ" dirty="0"/>
              <a:t> Software (2016)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A5B2E3-B180-F976-B57F-97B3D057A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hlinkClick r:id="rId2"/>
              </a:rPr>
              <a:t>https://bengrosser.com/projects/touching-software/</a:t>
            </a:r>
            <a:endParaRPr lang="cs-CZ" sz="2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D50132-6260-C288-0436-78112FA1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2600317"/>
            <a:ext cx="5332149" cy="38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524000" y="1844824"/>
            <a:ext cx="9144000" cy="4267200"/>
          </a:xfrm>
        </p:spPr>
        <p:txBody>
          <a:bodyPr rtlCol="0">
            <a:normAutofit/>
          </a:bodyPr>
          <a:lstStyle/>
          <a:p>
            <a:pPr rtl="0"/>
            <a:r>
              <a:rPr lang="cs-CZ" sz="2800" dirty="0"/>
              <a:t>1943 - 2011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DF7DB1-308F-518B-3F29-55C31272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1988840"/>
            <a:ext cx="62198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C418B-18C3-0AA6-CE2E-B05C6CF0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Kittlerova koncepce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5E28BC-72B4-3189-33E9-E9E2297DF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média jsou  kulturní techniky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Důležité fáze mediálního vývoje:</a:t>
            </a:r>
          </a:p>
          <a:p>
            <a:r>
              <a:rPr lang="cs-CZ" sz="2400" dirty="0"/>
              <a:t>vynález abecedy a gramotnosti, </a:t>
            </a:r>
          </a:p>
          <a:p>
            <a:r>
              <a:rPr lang="cs-CZ" sz="2400" dirty="0"/>
              <a:t>vynález analogových technologických médií, která se objevují v 19. století</a:t>
            </a:r>
          </a:p>
          <a:p>
            <a:r>
              <a:rPr lang="cs-CZ" sz="2400" dirty="0"/>
              <a:t>vynález počítače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108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745FB-BF56-D551-F52C-087AB0CC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190500"/>
            <a:ext cx="9828584" cy="1143000"/>
          </a:xfrm>
        </p:spPr>
        <p:txBody>
          <a:bodyPr/>
          <a:lstStyle/>
          <a:p>
            <a:r>
              <a:rPr lang="cs-CZ" dirty="0"/>
              <a:t>Díla - Systémy zápisu 1800 – 1900 (1985)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BC10E-FA05-D1EC-6B20-3D0F4D16A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kulturní technika psaní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pojem systém zápisu</a:t>
            </a:r>
          </a:p>
          <a:p>
            <a:endParaRPr lang="cs-CZ" dirty="0"/>
          </a:p>
          <a:p>
            <a:r>
              <a:rPr lang="cs-CZ" dirty="0"/>
              <a:t>mocenský rozměr písma</a:t>
            </a:r>
          </a:p>
        </p:txBody>
      </p:sp>
    </p:spTree>
    <p:extLst>
      <p:ext uri="{BB962C8B-B14F-4D97-AF65-F5344CB8AC3E}">
        <p14:creationId xmlns:p14="http://schemas.microsoft.com/office/powerpoint/2010/main" val="272318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0A66A-5294-19C4-D853-104FB2A3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Gramofon, film, psací stroj (1986)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B8F29A-5ACF-FF4E-CBD0-C55A7FD40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Inspirace Jacquesem </a:t>
            </a:r>
            <a:r>
              <a:rPr lang="cs-CZ" dirty="0" err="1"/>
              <a:t>Lacanem</a:t>
            </a:r>
            <a:r>
              <a:rPr lang="cs-CZ" dirty="0"/>
              <a:t> – Imaginární, symbolické, reálné</a:t>
            </a:r>
          </a:p>
          <a:p>
            <a:r>
              <a:rPr lang="cs-CZ" dirty="0"/>
              <a:t>Gramofon –  reálno</a:t>
            </a:r>
          </a:p>
          <a:p>
            <a:r>
              <a:rPr lang="cs-CZ" dirty="0"/>
              <a:t>Film – </a:t>
            </a:r>
            <a:r>
              <a:rPr lang="cs-CZ" dirty="0" err="1"/>
              <a:t>imaginárno</a:t>
            </a:r>
            <a:endParaRPr lang="cs-CZ" dirty="0"/>
          </a:p>
          <a:p>
            <a:r>
              <a:rPr lang="cs-CZ" dirty="0"/>
              <a:t>Psací stroj – </a:t>
            </a:r>
            <a:r>
              <a:rPr lang="cs-CZ" dirty="0" err="1"/>
              <a:t>symbolično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82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085B4-EDBF-7617-5314-5C06AD81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Gramofon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A41816-C297-9E1C-4D54-9E87F284E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1900300"/>
            <a:ext cx="3600400" cy="4500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398BEB-7534-298D-FC57-0C402BF8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37" y="1867326"/>
            <a:ext cx="3403063" cy="44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2C1D6-0D79-DE42-C3D1-4863452C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9144000" cy="1143000"/>
          </a:xfrm>
        </p:spPr>
        <p:txBody>
          <a:bodyPr/>
          <a:lstStyle/>
          <a:p>
            <a:r>
              <a:rPr lang="cs-CZ" dirty="0"/>
              <a:t>Film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08ACF67-2928-0C29-8BF6-E66D97A8C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2459" y="1870820"/>
            <a:ext cx="6097028" cy="4176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2812EE-3682-3AF3-07F2-6F53C0813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70820"/>
            <a:ext cx="610764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81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F9BA-E8E6-AC43-386F-3D645AF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Psací stroj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DD3A578-03DB-CE89-1C60-DE2B5881B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751" y="1988840"/>
            <a:ext cx="5373511" cy="4267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A2387F-2EA1-262F-4D11-2C836884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988840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1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F9BA-E8E6-AC43-386F-3D645AF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Psací stroj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0A4F7C-459B-C14C-3D07-A91BFE254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84" y="2420888"/>
            <a:ext cx="6398061" cy="4267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D099A74-DB84-05CB-2CCD-9C1BFF51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2007568"/>
            <a:ext cx="4292198" cy="46805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CE6C357-5F83-3716-36AA-77210C05C828}"/>
              </a:ext>
            </a:extLst>
          </p:cNvPr>
          <p:cNvSpPr txBox="1"/>
          <p:nvPr/>
        </p:nvSpPr>
        <p:spPr>
          <a:xfrm>
            <a:off x="551384" y="1801706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4"/>
              </a:rPr>
              <a:t>https://www.youtube.com/watch?v=E6WvyIqr0d0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68068804"/>
      </p:ext>
    </p:extLst>
  </p:cSld>
  <p:clrMapOvr>
    <a:masterClrMapping/>
  </p:clrMapOvr>
</p:sld>
</file>

<file path=ppt/theme/theme1.xml><?xml version="1.0" encoding="utf-8"?>
<a:theme xmlns:a="http://schemas.openxmlformats.org/drawingml/2006/main" name="Počítačová technologie 16: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759_TF02901026_TF02901026.potx" id="{C3E96432-ECD6-42AF-A99E-7AA2229C2C35}" vid="{740CADDF-11E3-424F-B509-11429B5FCBE9}"/>
    </a:ext>
  </a:extLst>
</a:theme>
</file>

<file path=ppt/theme/theme2.xml><?xml version="1.0" encoding="utf-8"?>
<a:theme xmlns:a="http://schemas.openxmlformats.org/drawingml/2006/main" name="Motiv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5C6E15-39DC-470B-9445-F754B9458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098515-0C12-46CF-BC7C-69B4A13CD5FA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 obvodovou deskou (širokoúhlá)</Template>
  <TotalTime>167</TotalTime>
  <Words>450</Words>
  <Application>Microsoft Office PowerPoint</Application>
  <PresentationFormat>Širokoúhlá obrazovka</PresentationFormat>
  <Paragraphs>75</Paragraphs>
  <Slides>18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Candara</vt:lpstr>
      <vt:lpstr>Consolas</vt:lpstr>
      <vt:lpstr>Počítačová technologie 16:9</vt:lpstr>
      <vt:lpstr>Friedrich Kittler</vt:lpstr>
      <vt:lpstr>Prezentace aplikace PowerPoint</vt:lpstr>
      <vt:lpstr>Kittlerova koncepce médií</vt:lpstr>
      <vt:lpstr>Díla - Systémy zápisu 1800 – 1900 (1985) </vt:lpstr>
      <vt:lpstr>Gramofon, film, psací stroj (1986) </vt:lpstr>
      <vt:lpstr>Gramofon</vt:lpstr>
      <vt:lpstr>Film</vt:lpstr>
      <vt:lpstr>Psací stroj</vt:lpstr>
      <vt:lpstr>Psací stroj</vt:lpstr>
      <vt:lpstr>There is no software vs. There is only software</vt:lpstr>
      <vt:lpstr>There is no software vs. There is only software</vt:lpstr>
      <vt:lpstr>There is no software vs. There is only software</vt:lpstr>
      <vt:lpstr>Počítačový analfabetismus (1994)</vt:lpstr>
      <vt:lpstr>Počítačový analfabetismus (1994)</vt:lpstr>
      <vt:lpstr>Jan-Peter E.R. Sonntag - Apparatus operandi (2012) </vt:lpstr>
      <vt:lpstr>Výstava - Information Art: Diagramming Microchips </vt:lpstr>
      <vt:lpstr>Výstava - Information Art: Diagramming Microchips </vt:lpstr>
      <vt:lpstr>Ben Grosser – Touching Software (2016)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Friedrich Kittler</dc:title>
  <dc:creator>Adam Franc</dc:creator>
  <cp:lastModifiedBy>Adam Franc</cp:lastModifiedBy>
  <cp:revision>17</cp:revision>
  <dcterms:created xsi:type="dcterms:W3CDTF">2022-05-14T19:37:49Z</dcterms:created>
  <dcterms:modified xsi:type="dcterms:W3CDTF">2024-05-13T20:15:33Z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