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3" r:id="rId4"/>
    <p:sldId id="270" r:id="rId5"/>
    <p:sldId id="271" r:id="rId6"/>
    <p:sldId id="284" r:id="rId7"/>
    <p:sldId id="285" r:id="rId8"/>
    <p:sldId id="274" r:id="rId9"/>
    <p:sldId id="286" r:id="rId10"/>
    <p:sldId id="276" r:id="rId11"/>
    <p:sldId id="287" r:id="rId12"/>
    <p:sldId id="277" r:id="rId13"/>
    <p:sldId id="279" r:id="rId14"/>
    <p:sldId id="281" r:id="rId15"/>
    <p:sldId id="280" r:id="rId16"/>
    <p:sldId id="282" r:id="rId17"/>
    <p:sldId id="288" r:id="rId18"/>
    <p:sldId id="290" r:id="rId19"/>
    <p:sldId id="291" r:id="rId20"/>
  </p:sldIdLst>
  <p:sldSz cx="12192000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13759-77E1-41EF-AA1B-7222E45FE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2325AE-8AF7-47D0-9D79-C6F2D16B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D7F94A-4250-4C9D-8E3E-4A06492E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6F5C-CEF8-4C56-BC09-84B9151A1973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49668C-9A1C-4886-883C-6B56B01E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1FB53B-55D9-480D-97D7-B4BD2AE8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9427-5430-4F4E-9894-16955EA5C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9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ADFD8-C554-4E48-B6A3-220A1B19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54C282-4B57-4267-A4DE-FF8DEBEED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5D98C4-04DE-495C-9F5B-5B16D060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6F5C-CEF8-4C56-BC09-84B9151A1973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77E175-4CCC-4F82-9BD9-4EEB1F81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43F6B4-344C-48E5-8083-251FBC8C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9427-5430-4F4E-9894-16955EA5C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54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F342811-39B3-4FC4-B7E6-F5C37758B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7042DC-C85A-446E-89A8-D67B1CD40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F62D29-12C9-4B44-9C42-20697853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6F5C-CEF8-4C56-BC09-84B9151A1973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5C0CFD-22DA-4056-BE2A-5AAD2AB5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4030E4-D255-40D1-9C3C-44A982EC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9427-5430-4F4E-9894-16955EA5C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74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557EB-11DC-4872-962D-F573CE5C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1F501B-DAB8-4DF4-84E7-FC668720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272C63-32D6-4188-B42A-4E324A1C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6F5C-CEF8-4C56-BC09-84B9151A1973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A69EC2-C2AD-4862-A95B-538E245D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3BE546-4221-44C5-98D3-200AEF34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9427-5430-4F4E-9894-16955EA5C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74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DB9A2-7F61-40C0-A877-23D8463C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ACBA3A-6ACF-4DA1-B9BB-7A2793FF8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F7A920-B2B2-4BFA-9B22-A23ACDD8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6F5C-CEF8-4C56-BC09-84B9151A1973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FE69AA-89E4-4E18-ABD0-1E03B9D0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1A4A9B-B470-4A28-9D6B-7D436376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9427-5430-4F4E-9894-16955EA5C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40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37EB9-EB2C-433D-9134-6920F82C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111DF1-B256-4396-AB56-9477DBE7E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0D246D-4AD3-4A77-8CE5-9FDDBC46C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D4B94A-4992-417D-9083-A6C1F0B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6F5C-CEF8-4C56-BC09-84B9151A1973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A2FB06-488C-4409-9910-DC837ABA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776331-ECE3-4087-8282-DB24C640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9427-5430-4F4E-9894-16955EA5C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27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6474F-DE0D-4CEB-ABDB-522EDA35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7261A0-4A7C-4CD2-9A45-897F05345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B340AA-A1FF-45AE-879D-E9DBE30C8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7706F5-5905-4BF0-A82D-BFC9FDE75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65EB60-A893-4BC6-834D-7FD7EC2BE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885E105-FF80-4BA7-81BD-B4F7E47D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6F5C-CEF8-4C56-BC09-84B9151A1973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4026325-458C-4DF8-8748-93A5D575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D62CA44-B470-4DE2-B675-0B69A98E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9427-5430-4F4E-9894-16955EA5C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62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F001F-825D-4AD5-B070-2CD2ED51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D6145E-A6BC-458C-8DF9-936E1A46D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6F5C-CEF8-4C56-BC09-84B9151A1973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EF4098-0FA7-4E3B-BF91-7D5B86E5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22127E-ED51-46FF-A54A-93442E1E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9427-5430-4F4E-9894-16955EA5C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17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8703A5D-82BC-4405-9A2B-7EB7B130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6F5C-CEF8-4C56-BC09-84B9151A1973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B43ED3-E2FA-48DD-83C3-C8B6107A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1180E2-ACE9-4EAA-8FE5-8E47138F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9427-5430-4F4E-9894-16955EA5C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81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F6913-2AC8-4DE3-A3F7-F179374A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135954-D968-4B68-BE54-C019EB313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F12274-586E-490C-B6B9-EAC03B4B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CB7257-A130-40A3-89FD-9672473C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6F5C-CEF8-4C56-BC09-84B9151A1973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72B781-D7B2-4BA2-993A-6628FE53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D2F374-FA3D-43D1-A37A-9BE12448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9427-5430-4F4E-9894-16955EA5C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25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52FE2-CC19-44A9-BA4B-FA1563BD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F5EF171-467C-411A-BF2B-443ED9F4B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3B2C32-C0B0-4060-8692-4E358C6F8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504803-20D0-435E-A1A3-7C22AA5A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6F5C-CEF8-4C56-BC09-84B9151A1973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ED49B3-2335-4242-B3FC-F98C16A2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A7FF1D-9CBD-4DF7-8FBB-9827FFBC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9427-5430-4F4E-9894-16955EA5C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97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4AE948C-F404-4A84-A3C3-50540B23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B80EF6-8B3A-415E-9123-CBDB6C3AE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3677A7-F299-4A35-9273-BB750B3C3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6F5C-CEF8-4C56-BC09-84B9151A1973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7758A8-E488-4731-916D-11605C47C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5CD29D-3519-4627-9B6C-75ACD2C36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9427-5430-4F4E-9894-16955EA5C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93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artnet.org/works/tv-decowage/" TargetMode="External"/><Relationship Id="rId2" Type="http://schemas.openxmlformats.org/officeDocument/2006/relationships/hyperlink" Target="http://www.mediaartnet.org/works/arbeiten-mit-fernseher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ediaartnet.org/works/tv-bury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ediaartnet.org/works/television-decolla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ubu.com/film/fluxfilm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ediaartnet.org/works/auto-vis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aartnet.org/works/he-joe/" TargetMode="External"/><Relationship Id="rId3" Type="http://schemas.openxmlformats.org/officeDocument/2006/relationships/hyperlink" Target="http://www.mediaartnet.org/works/ot-thek/" TargetMode="External"/><Relationship Id="rId7" Type="http://schemas.openxmlformats.org/officeDocument/2006/relationships/hyperlink" Target="http://www.mediaartnet.org/works/push-and-pull/" TargetMode="External"/><Relationship Id="rId12" Type="http://schemas.openxmlformats.org/officeDocument/2006/relationships/image" Target="../media/image24.jpeg"/><Relationship Id="rId2" Type="http://schemas.openxmlformats.org/officeDocument/2006/relationships/hyperlink" Target="http://www.mediaartnet.org/works/still-life-2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aartnet.org/works/leben-mit-pop/" TargetMode="External"/><Relationship Id="rId11" Type="http://schemas.openxmlformats.org/officeDocument/2006/relationships/hyperlink" Target="http://www.mediaartnet.org/works/nacht-und-traeume/" TargetMode="External"/><Relationship Id="rId5" Type="http://schemas.openxmlformats.org/officeDocument/2006/relationships/hyperlink" Target="http://www.mediaartnet.org/works/kennedy-suite/" TargetMode="External"/><Relationship Id="rId10" Type="http://schemas.openxmlformats.org/officeDocument/2006/relationships/hyperlink" Target="http://www.mediaartnet.org/works/quadrat/" TargetMode="External"/><Relationship Id="rId4" Type="http://schemas.openxmlformats.org/officeDocument/2006/relationships/hyperlink" Target="http://www.mediaartnet.org/works/tv-interieur/" TargetMode="External"/><Relationship Id="rId9" Type="http://schemas.openxmlformats.org/officeDocument/2006/relationships/hyperlink" Target="http://www.mediaartnet.org/works/nur-noch-gewolk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artnet.org/works/williams-mix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ediaartnet.org/works/random-acce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edienkunstnetz.de/works/exposition-of-musi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mediaartnet.org/works/violine-an-schnur" TargetMode="External"/><Relationship Id="rId7" Type="http://schemas.openxmlformats.org/officeDocument/2006/relationships/hyperlink" Target="http://www.medienkunstnetz.de/works/kuba-t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enkunstnetz.de/works/participation-tv" TargetMode="External"/><Relationship Id="rId5" Type="http://schemas.openxmlformats.org/officeDocument/2006/relationships/hyperlink" Target="http://www.medienkunstnetz.de/works/random-access" TargetMode="External"/><Relationship Id="rId4" Type="http://schemas.openxmlformats.org/officeDocument/2006/relationships/hyperlink" Target="http://www.medienkunstnetz.de/works/schallplattenschaschlik" TargetMode="External"/><Relationship Id="rId9" Type="http://schemas.openxmlformats.org/officeDocument/2006/relationships/hyperlink" Target="http://www.medienkunstnetz.de/works/exposition-of-musi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8E5EBC85-B0C3-4CF5-BAE2-E10E4FC01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3325815"/>
            <a:ext cx="7772400" cy="1003118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z="8000" b="1" dirty="0">
                <a:latin typeface="+mn-lt"/>
              </a:rPr>
              <a:t>NEW MEDIA ART 02</a:t>
            </a:r>
            <a:br>
              <a:rPr lang="cs-CZ" altLang="cs-CZ" sz="4400" b="1" dirty="0">
                <a:latin typeface="+mn-lt"/>
              </a:rPr>
            </a:br>
            <a:r>
              <a:rPr lang="cs-CZ" altLang="cs-CZ" sz="4400" b="1" dirty="0">
                <a:highlight>
                  <a:srgbClr val="FFFF00"/>
                </a:highlight>
                <a:latin typeface="+mn-lt"/>
              </a:rPr>
              <a:t>Umění a televize (1. dekáda)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B241A7D-6AF2-420F-9043-CEC784B56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Umění &amp; TV / 1. dekáda</a:t>
            </a:r>
            <a:endParaRPr lang="cs-CZ" altLang="cs-CZ" sz="4800" b="1" dirty="0">
              <a:highlight>
                <a:srgbClr val="FFFF00"/>
              </a:highlight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4ABB075-C6C9-49F1-8196-25FC145D4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4902843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b="1" dirty="0">
                <a:highlight>
                  <a:srgbClr val="00FF00"/>
                </a:highlight>
              </a:rPr>
              <a:t>Wolf </a:t>
            </a:r>
            <a:r>
              <a:rPr lang="cs-CZ" altLang="cs-CZ" sz="2000" b="1" dirty="0" err="1">
                <a:highlight>
                  <a:srgbClr val="00FF00"/>
                </a:highlight>
              </a:rPr>
              <a:t>Vostell</a:t>
            </a:r>
            <a:r>
              <a:rPr lang="cs-CZ" altLang="cs-CZ" sz="2000" b="1" dirty="0">
                <a:highlight>
                  <a:srgbClr val="00FF00"/>
                </a:highlight>
              </a:rPr>
              <a:t> (1932–1998): </a:t>
            </a:r>
            <a:r>
              <a:rPr lang="cs-CZ" altLang="cs-CZ" sz="2000" dirty="0">
                <a:highlight>
                  <a:srgbClr val="00FF00"/>
                </a:highlight>
              </a:rPr>
              <a:t>TV </a:t>
            </a:r>
            <a:r>
              <a:rPr lang="cs-CZ" altLang="cs-CZ" sz="2000" dirty="0" err="1">
                <a:highlight>
                  <a:srgbClr val="00FF00"/>
                </a:highlight>
              </a:rPr>
              <a:t>dekoláže</a:t>
            </a:r>
            <a:endParaRPr lang="cs-CZ" altLang="cs-CZ" sz="2000" dirty="0">
              <a:highlight>
                <a:srgbClr val="00FF00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Raná tvorba – od </a:t>
            </a:r>
            <a:r>
              <a:rPr lang="cs-CZ" altLang="cs-CZ" sz="1800" b="1" dirty="0"/>
              <a:t>1958</a:t>
            </a:r>
            <a:r>
              <a:rPr lang="cs-CZ" altLang="cs-CZ" sz="1800" dirty="0"/>
              <a:t> (první nákresy TV instalací)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>
                <a:hlinkClick r:id="rId2"/>
              </a:rPr>
              <a:t>http://www.mediaartnet.org/works/arbeiten-mit-fernsehern/</a:t>
            </a:r>
            <a:endParaRPr lang="cs-CZ" alt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>
                <a:highlight>
                  <a:srgbClr val="00FFFF"/>
                </a:highlight>
              </a:rPr>
              <a:t>1. TV </a:t>
            </a:r>
            <a:r>
              <a:rPr lang="cs-CZ" altLang="cs-CZ" sz="1800" b="1" dirty="0" err="1">
                <a:highlight>
                  <a:srgbClr val="00FFFF"/>
                </a:highlight>
              </a:rPr>
              <a:t>dekoláž</a:t>
            </a:r>
            <a:r>
              <a:rPr lang="cs-CZ" altLang="cs-CZ" sz="1800" b="1" dirty="0">
                <a:highlight>
                  <a:srgbClr val="00FFFF"/>
                </a:highlight>
              </a:rPr>
              <a:t> – instalace: 1963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>
                <a:hlinkClick r:id="rId3"/>
              </a:rPr>
              <a:t>http://www.mediaartnet.org/works/tv-decowage/</a:t>
            </a:r>
            <a:endParaRPr lang="cs-CZ" altLang="cs-CZ" sz="1800" dirty="0"/>
          </a:p>
          <a:p>
            <a:pPr marL="609600" indent="-609600"/>
            <a:endParaRPr lang="cs-CZ" altLang="cs-CZ" sz="1600" dirty="0"/>
          </a:p>
          <a:p>
            <a:pPr marL="609600" indent="-609600">
              <a:buNone/>
            </a:pPr>
            <a:endParaRPr lang="cs-CZ" altLang="cs-CZ" sz="3600" b="1" dirty="0"/>
          </a:p>
          <a:p>
            <a:pPr marL="609600" indent="-609600"/>
            <a:endParaRPr lang="cs-CZ" altLang="cs-CZ" sz="3600" b="1" dirty="0"/>
          </a:p>
        </p:txBody>
      </p:sp>
      <p:pic>
        <p:nvPicPr>
          <p:cNvPr id="26628" name="Picture 6" descr="Wolf Vostell «Early Works with TV» | Frühe Arbeiten mit Fernsehern">
            <a:extLst>
              <a:ext uri="{FF2B5EF4-FFF2-40B4-BE49-F238E27FC236}">
                <a16:creationId xmlns:a16="http://schemas.microsoft.com/office/drawing/2014/main" id="{A3090F31-7844-4F42-88AB-CC8D600B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14" y="4115604"/>
            <a:ext cx="2928395" cy="219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Wolf Vostell «TV-Décoll/age no. 1» | subsequent realization">
            <a:extLst>
              <a:ext uri="{FF2B5EF4-FFF2-40B4-BE49-F238E27FC236}">
                <a16:creationId xmlns:a16="http://schemas.microsoft.com/office/drawing/2014/main" id="{F8468C64-D676-4361-B5C6-BEF9DC5BE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83" y="1825625"/>
            <a:ext cx="5965581" cy="44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B241A7D-6AF2-420F-9043-CEC784B56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Umění &amp; TV / 1. dekáda</a:t>
            </a:r>
            <a:endParaRPr lang="cs-CZ" altLang="cs-CZ" sz="4800" b="1" dirty="0">
              <a:highlight>
                <a:srgbClr val="FFFF00"/>
              </a:highlight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4ABB075-C6C9-49F1-8196-25FC145D4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4092615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b="1" dirty="0">
                <a:highlight>
                  <a:srgbClr val="00FF00"/>
                </a:highlight>
              </a:rPr>
              <a:t>Wolf </a:t>
            </a:r>
            <a:r>
              <a:rPr lang="cs-CZ" altLang="cs-CZ" sz="2000" b="1" dirty="0" err="1">
                <a:highlight>
                  <a:srgbClr val="00FF00"/>
                </a:highlight>
              </a:rPr>
              <a:t>Vostell</a:t>
            </a:r>
            <a:r>
              <a:rPr lang="cs-CZ" altLang="cs-CZ" sz="2000" b="1" dirty="0">
                <a:highlight>
                  <a:srgbClr val="00FF00"/>
                </a:highlight>
              </a:rPr>
              <a:t> (1932–1998): </a:t>
            </a:r>
            <a:r>
              <a:rPr lang="cs-CZ" altLang="cs-CZ" sz="2000" dirty="0">
                <a:highlight>
                  <a:srgbClr val="00FF00"/>
                </a:highlight>
              </a:rPr>
              <a:t>TV </a:t>
            </a:r>
            <a:r>
              <a:rPr lang="cs-CZ" altLang="cs-CZ" sz="2000" dirty="0" err="1">
                <a:highlight>
                  <a:srgbClr val="00FF00"/>
                </a:highlight>
              </a:rPr>
              <a:t>dekoláže</a:t>
            </a:r>
            <a:endParaRPr lang="cs-CZ" altLang="cs-CZ" sz="2000" dirty="0">
              <a:highlight>
                <a:srgbClr val="00FF00"/>
              </a:highligh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TV </a:t>
            </a:r>
            <a:r>
              <a:rPr lang="cs-CZ" altLang="cs-CZ" sz="1800" dirty="0" err="1"/>
              <a:t>dekoláže</a:t>
            </a:r>
            <a:r>
              <a:rPr lang="cs-CZ" altLang="cs-CZ" sz="1800" dirty="0"/>
              <a:t> před </a:t>
            </a:r>
            <a:r>
              <a:rPr lang="cs-CZ" altLang="cs-CZ" sz="1800" dirty="0" err="1"/>
              <a:t>Vostellovou</a:t>
            </a:r>
            <a:r>
              <a:rPr lang="cs-CZ" altLang="cs-CZ" sz="1800" dirty="0"/>
              <a:t> výstavou v New Yorku: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i="1" dirty="0">
                <a:highlight>
                  <a:srgbClr val="00FFFF"/>
                </a:highlight>
              </a:rPr>
              <a:t>Pohřeb televize </a:t>
            </a:r>
            <a:r>
              <a:rPr lang="cs-CZ" altLang="cs-CZ" sz="2000" dirty="0">
                <a:highlight>
                  <a:srgbClr val="00FFFF"/>
                </a:highlight>
              </a:rPr>
              <a:t>(1963), </a:t>
            </a:r>
            <a:r>
              <a:rPr lang="cs-CZ" altLang="cs-CZ" sz="2000" dirty="0" err="1">
                <a:highlight>
                  <a:srgbClr val="00FFFF"/>
                </a:highlight>
              </a:rPr>
              <a:t>South</a:t>
            </a:r>
            <a:r>
              <a:rPr lang="cs-CZ" altLang="cs-CZ" sz="2000" dirty="0">
                <a:highlight>
                  <a:srgbClr val="00FFFF"/>
                </a:highlight>
              </a:rPr>
              <a:t> </a:t>
            </a:r>
            <a:r>
              <a:rPr lang="cs-CZ" altLang="cs-CZ" sz="2000" dirty="0" err="1">
                <a:highlight>
                  <a:srgbClr val="00FFFF"/>
                </a:highlight>
              </a:rPr>
              <a:t>Brunswick</a:t>
            </a:r>
            <a:r>
              <a:rPr lang="cs-CZ" altLang="cs-CZ" sz="2000" dirty="0">
                <a:highlight>
                  <a:srgbClr val="00FFFF"/>
                </a:highlight>
              </a:rPr>
              <a:t>, New Jersey, YAM Festival‚19. května 1963.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>
                <a:hlinkClick r:id="rId2"/>
              </a:rPr>
              <a:t>http://www.mediaartnet.org/works/tv-burying/</a:t>
            </a:r>
            <a:endParaRPr lang="cs-CZ" altLang="cs-CZ" sz="2000" dirty="0"/>
          </a:p>
          <a:p>
            <a:pPr marL="609600" indent="-609600">
              <a:lnSpc>
                <a:spcPct val="80000"/>
              </a:lnSpc>
            </a:pP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endParaRPr lang="cs-CZ" altLang="cs-CZ" sz="2000" dirty="0">
              <a:highlight>
                <a:srgbClr val="00FFFF"/>
              </a:highlight>
            </a:endParaRPr>
          </a:p>
          <a:p>
            <a:pPr marL="609600" indent="-609600"/>
            <a:endParaRPr lang="cs-CZ" altLang="cs-CZ" sz="1600" dirty="0"/>
          </a:p>
          <a:p>
            <a:pPr marL="609600" indent="-609600">
              <a:buNone/>
            </a:pPr>
            <a:endParaRPr lang="cs-CZ" altLang="cs-CZ" sz="3600" b="1" dirty="0"/>
          </a:p>
          <a:p>
            <a:pPr marL="609600" indent="-609600"/>
            <a:endParaRPr lang="cs-CZ" altLang="cs-CZ" sz="36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251CFA-DC51-134F-3B5A-8DF401DDD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15" y="1904867"/>
            <a:ext cx="3482761" cy="468112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11B4216-13F5-6340-A998-27CEE18F7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911" y="1904867"/>
            <a:ext cx="3473397" cy="46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880E38E-A77A-4118-B361-F3C7DFC8C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Umění &amp; TV / 1. dekáda</a:t>
            </a:r>
            <a:endParaRPr lang="cs-CZ" altLang="cs-CZ" sz="4800" b="1" dirty="0">
              <a:highlight>
                <a:srgbClr val="FFFF00"/>
              </a:highlight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DD4AF70-098F-4063-A5C6-C973A2F16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083461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b="1" dirty="0">
                <a:highlight>
                  <a:srgbClr val="00FF00"/>
                </a:highlight>
              </a:rPr>
              <a:t>Wolf </a:t>
            </a:r>
            <a:r>
              <a:rPr lang="cs-CZ" altLang="cs-CZ" sz="2000" b="1" dirty="0" err="1">
                <a:highlight>
                  <a:srgbClr val="00FF00"/>
                </a:highlight>
              </a:rPr>
              <a:t>Vostell</a:t>
            </a:r>
            <a:r>
              <a:rPr lang="cs-CZ" altLang="cs-CZ" sz="2000" b="1" dirty="0">
                <a:highlight>
                  <a:srgbClr val="00FF00"/>
                </a:highlight>
              </a:rPr>
              <a:t> (1932–1998): </a:t>
            </a:r>
            <a:r>
              <a:rPr lang="cs-CZ" altLang="cs-CZ" sz="2000" dirty="0">
                <a:highlight>
                  <a:srgbClr val="00FF00"/>
                </a:highlight>
              </a:rPr>
              <a:t>TV </a:t>
            </a:r>
            <a:r>
              <a:rPr lang="cs-CZ" altLang="cs-CZ" sz="2000" dirty="0" err="1">
                <a:highlight>
                  <a:srgbClr val="00FF00"/>
                </a:highlight>
              </a:rPr>
              <a:t>dekoláže</a:t>
            </a:r>
            <a:endParaRPr lang="cs-CZ" altLang="cs-CZ" sz="2000" dirty="0">
              <a:highlight>
                <a:srgbClr val="00FF00"/>
              </a:highligh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/>
              <a:t>1. samostatná výstava - 1963 – New York – </a:t>
            </a:r>
            <a:r>
              <a:rPr lang="cs-CZ" altLang="cs-CZ" sz="2000" b="1" dirty="0" err="1"/>
              <a:t>Smolin</a:t>
            </a:r>
            <a:r>
              <a:rPr lang="cs-CZ" altLang="cs-CZ" sz="2000" b="1" dirty="0"/>
              <a:t> galerie: </a:t>
            </a:r>
            <a:r>
              <a:rPr lang="cs-CZ" altLang="cs-CZ" sz="2000" b="1" i="1" dirty="0">
                <a:highlight>
                  <a:srgbClr val="00FFFF"/>
                </a:highlight>
              </a:rPr>
              <a:t>TV </a:t>
            </a:r>
            <a:r>
              <a:rPr lang="cs-CZ" altLang="cs-CZ" sz="2000" b="1" i="1" dirty="0" err="1">
                <a:highlight>
                  <a:srgbClr val="00FFFF"/>
                </a:highlight>
              </a:rPr>
              <a:t>Dé-coll</a:t>
            </a:r>
            <a:r>
              <a:rPr lang="cs-CZ" altLang="cs-CZ" sz="2000" b="1" i="1" dirty="0">
                <a:highlight>
                  <a:srgbClr val="00FFFF"/>
                </a:highlight>
              </a:rPr>
              <a:t>/</a:t>
            </a:r>
            <a:r>
              <a:rPr lang="cs-CZ" altLang="cs-CZ" sz="2000" b="1" i="1" dirty="0" err="1">
                <a:highlight>
                  <a:srgbClr val="00FFFF"/>
                </a:highlight>
              </a:rPr>
              <a:t>age</a:t>
            </a:r>
            <a:r>
              <a:rPr lang="cs-CZ" altLang="cs-CZ" sz="2000" b="1" i="1" dirty="0">
                <a:highlight>
                  <a:srgbClr val="00FFFF"/>
                </a:highlight>
              </a:rPr>
              <a:t>: </a:t>
            </a:r>
            <a:r>
              <a:rPr lang="cs-CZ" altLang="cs-CZ" sz="2000" dirty="0">
                <a:highlight>
                  <a:srgbClr val="00FFFF"/>
                </a:highlight>
              </a:rPr>
              <a:t>Celý název</a:t>
            </a:r>
            <a:r>
              <a:rPr lang="cs-CZ" altLang="cs-CZ" sz="2000" b="1" i="1" dirty="0">
                <a:highlight>
                  <a:srgbClr val="00FFFF"/>
                </a:highlight>
              </a:rPr>
              <a:t> </a:t>
            </a:r>
            <a:r>
              <a:rPr lang="cs-CZ" altLang="cs-CZ" sz="2000" dirty="0">
                <a:highlight>
                  <a:srgbClr val="00FFFF"/>
                </a:highlight>
              </a:rPr>
              <a:t>výstavy: </a:t>
            </a:r>
            <a:r>
              <a:rPr lang="cs-CZ" altLang="cs-CZ" sz="2000" b="1" dirty="0">
                <a:highlight>
                  <a:srgbClr val="00FFFF"/>
                </a:highlight>
              </a:rPr>
              <a:t>„</a:t>
            </a:r>
            <a:r>
              <a:rPr lang="cs-CZ" altLang="cs-CZ" sz="2000" b="1" i="1" dirty="0">
                <a:highlight>
                  <a:srgbClr val="00FFFF"/>
                </a:highlight>
                <a:cs typeface="Times New Roman" panose="02020603050405020304" pitchFamily="18" charset="0"/>
              </a:rPr>
              <a:t>Wolf </a:t>
            </a:r>
            <a:r>
              <a:rPr lang="cs-CZ" altLang="cs-CZ" sz="2000" b="1" i="1" dirty="0" err="1">
                <a:highlight>
                  <a:srgbClr val="00FFFF"/>
                </a:highlight>
                <a:cs typeface="Times New Roman" panose="02020603050405020304" pitchFamily="18" charset="0"/>
              </a:rPr>
              <a:t>Vostell</a:t>
            </a:r>
            <a:r>
              <a:rPr lang="cs-CZ" altLang="cs-CZ" sz="2000" b="1" i="1" dirty="0">
                <a:highlight>
                  <a:srgbClr val="00FFFF"/>
                </a:highlight>
                <a:cs typeface="Times New Roman" panose="02020603050405020304" pitchFamily="18" charset="0"/>
              </a:rPr>
              <a:t> </a:t>
            </a:r>
            <a:r>
              <a:rPr lang="en-US" altLang="cs-CZ" sz="2000" b="1" i="1" dirty="0">
                <a:highlight>
                  <a:srgbClr val="00FFFF"/>
                </a:highlight>
                <a:cs typeface="Times New Roman" panose="02020603050405020304" pitchFamily="18" charset="0"/>
              </a:rPr>
              <a:t>&amp; Television </a:t>
            </a:r>
            <a:r>
              <a:rPr lang="en-US" altLang="cs-CZ" sz="2000" b="1" i="1" dirty="0" err="1">
                <a:highlight>
                  <a:srgbClr val="00FFFF"/>
                </a:highlight>
                <a:cs typeface="Times New Roman" panose="02020603050405020304" pitchFamily="18" charset="0"/>
              </a:rPr>
              <a:t>Decollage</a:t>
            </a:r>
            <a:r>
              <a:rPr lang="en-US" altLang="cs-CZ" sz="2000" b="1" i="1" dirty="0">
                <a:highlight>
                  <a:srgbClr val="00FFFF"/>
                </a:highlight>
                <a:cs typeface="Times New Roman" panose="02020603050405020304" pitchFamily="18" charset="0"/>
              </a:rPr>
              <a:t> &amp; </a:t>
            </a:r>
            <a:r>
              <a:rPr lang="en-US" altLang="cs-CZ" sz="2000" b="1" i="1" dirty="0" err="1">
                <a:highlight>
                  <a:srgbClr val="00FFFF"/>
                </a:highlight>
                <a:cs typeface="Times New Roman" panose="02020603050405020304" pitchFamily="18" charset="0"/>
              </a:rPr>
              <a:t>Decollage</a:t>
            </a:r>
            <a:r>
              <a:rPr lang="en-US" altLang="cs-CZ" sz="2000" b="1" i="1" dirty="0">
                <a:highlight>
                  <a:srgbClr val="00FFFF"/>
                </a:highlight>
                <a:cs typeface="Times New Roman" panose="02020603050405020304" pitchFamily="18" charset="0"/>
              </a:rPr>
              <a:t> Posters &amp; Comestible </a:t>
            </a:r>
            <a:r>
              <a:rPr lang="en-US" altLang="cs-CZ" sz="2000" b="1" i="1" dirty="0" err="1">
                <a:highlight>
                  <a:srgbClr val="00FFFF"/>
                </a:highlight>
                <a:cs typeface="Times New Roman" panose="02020603050405020304" pitchFamily="18" charset="0"/>
              </a:rPr>
              <a:t>Decollage</a:t>
            </a:r>
            <a:r>
              <a:rPr lang="en-US" altLang="cs-CZ" sz="2000" b="1" i="1" dirty="0">
                <a:highlight>
                  <a:srgbClr val="00FFFF"/>
                </a:highlight>
                <a:cs typeface="Times New Roman" panose="02020603050405020304" pitchFamily="18" charset="0"/>
              </a:rPr>
              <a:t>”</a:t>
            </a:r>
            <a:r>
              <a:rPr lang="cs-CZ" altLang="cs-CZ" sz="2000" i="1" dirty="0">
                <a:highlight>
                  <a:srgbClr val="00FFFF"/>
                </a:highlight>
                <a:cs typeface="Times New Roman" panose="02020603050405020304" pitchFamily="18" charset="0"/>
              </a:rPr>
              <a:t> (krátce: Televizní </a:t>
            </a:r>
            <a:r>
              <a:rPr lang="cs-CZ" altLang="cs-CZ" sz="2000" i="1" dirty="0" err="1">
                <a:highlight>
                  <a:srgbClr val="00FFFF"/>
                </a:highlight>
                <a:cs typeface="Times New Roman" panose="02020603050405020304" pitchFamily="18" charset="0"/>
              </a:rPr>
              <a:t>dekoláž</a:t>
            </a:r>
            <a:r>
              <a:rPr lang="cs-CZ" altLang="cs-CZ" sz="2000" i="1" dirty="0">
                <a:highlight>
                  <a:srgbClr val="00FFFF"/>
                </a:highlight>
                <a:cs typeface="Times New Roman" panose="02020603050405020304" pitchFamily="18" charset="0"/>
              </a:rPr>
              <a:t>):</a:t>
            </a:r>
            <a:endParaRPr lang="cs-CZ" altLang="cs-CZ" sz="2000" b="1" i="1" dirty="0">
              <a:highlight>
                <a:srgbClr val="00FFFF"/>
              </a:highligh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600" dirty="0"/>
              <a:t>1. veřejné předvedení TV tvorby Wolfa </a:t>
            </a:r>
            <a:r>
              <a:rPr lang="cs-CZ" altLang="cs-CZ" sz="1600" dirty="0" err="1"/>
              <a:t>Vostella</a:t>
            </a:r>
            <a:r>
              <a:rPr lang="cs-CZ" altLang="cs-CZ" sz="1600" dirty="0"/>
              <a:t> se uskutečnilo přesně od 22. května  do 8. června </a:t>
            </a:r>
            <a:r>
              <a:rPr lang="cs-CZ" altLang="cs-CZ" sz="1600" b="1" dirty="0"/>
              <a:t>1963 </a:t>
            </a:r>
            <a:r>
              <a:rPr lang="cs-CZ" altLang="cs-CZ" sz="1600" dirty="0"/>
              <a:t>v New Yorku (</a:t>
            </a:r>
            <a:r>
              <a:rPr lang="cs-CZ" altLang="cs-CZ" sz="1600" dirty="0" err="1"/>
              <a:t>Smolin</a:t>
            </a:r>
            <a:r>
              <a:rPr lang="cs-CZ" altLang="cs-CZ" sz="1600" dirty="0"/>
              <a:t> </a:t>
            </a:r>
            <a:r>
              <a:rPr lang="en-US" altLang="cs-CZ" sz="1600" dirty="0"/>
              <a:t>Gallery</a:t>
            </a:r>
            <a:r>
              <a:rPr lang="cs-CZ" altLang="cs-CZ" sz="1600" dirty="0"/>
              <a:t>), jen dva měsíce po </a:t>
            </a:r>
            <a:r>
              <a:rPr lang="cs-CZ" altLang="cs-CZ" sz="1600" dirty="0" err="1"/>
              <a:t>Paikově</a:t>
            </a:r>
            <a:r>
              <a:rPr lang="cs-CZ" altLang="cs-CZ" sz="1600" dirty="0"/>
              <a:t> výstavě </a:t>
            </a:r>
            <a:r>
              <a:rPr lang="cs-CZ" altLang="cs-CZ" sz="1600" i="1" dirty="0"/>
              <a:t>Expozice hudby – elektronická televize</a:t>
            </a:r>
            <a:r>
              <a:rPr lang="cs-CZ" altLang="cs-CZ" sz="1600" dirty="0"/>
              <a:t> ve </a:t>
            </a:r>
            <a:r>
              <a:rPr lang="cs-CZ" altLang="cs-CZ" sz="1600" dirty="0" err="1"/>
              <a:t>Wuppertalu</a:t>
            </a:r>
            <a:r>
              <a:rPr lang="cs-CZ" altLang="cs-CZ" sz="1600" dirty="0"/>
              <a:t>.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1600" dirty="0">
                <a:hlinkClick r:id="rId2"/>
              </a:rPr>
              <a:t>http://www.mediaartnet.org/works/television-decollage/</a:t>
            </a:r>
            <a:endParaRPr lang="cs-CZ" altLang="cs-CZ" sz="1600" dirty="0"/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1600" b="1" dirty="0"/>
          </a:p>
          <a:p>
            <a:pPr marL="609600" indent="-609600">
              <a:lnSpc>
                <a:spcPct val="80000"/>
              </a:lnSpc>
            </a:pPr>
            <a:endParaRPr lang="cs-CZ" altLang="cs-CZ" sz="2000" b="1" dirty="0"/>
          </a:p>
        </p:txBody>
      </p:sp>
      <p:pic>
        <p:nvPicPr>
          <p:cNvPr id="28676" name="Picture 7" descr="Wolf Vostell «Television Décollage»">
            <a:extLst>
              <a:ext uri="{FF2B5EF4-FFF2-40B4-BE49-F238E27FC236}">
                <a16:creationId xmlns:a16="http://schemas.microsoft.com/office/drawing/2014/main" id="{EE82C317-F391-4F2D-A1AB-3F63934F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20" y="502846"/>
            <a:ext cx="4327965" cy="61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D134573-EF9B-A91C-5409-607B2057D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737" y="2627801"/>
            <a:ext cx="226695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4" name="Rectangle 29703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ADFF18F-42A3-4ED5-B175-EAEEBB67E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>
                <a:highlight>
                  <a:srgbClr val="FFFF00"/>
                </a:highlight>
                <a:latin typeface="Calibri" panose="020F0502020204030204"/>
              </a:rPr>
              <a:t>Umění &amp; TV / 1. dekáda</a:t>
            </a:r>
            <a:endParaRPr lang="cs-CZ" altLang="cs-CZ" sz="4000" b="1">
              <a:highlight>
                <a:srgbClr val="FFFF00"/>
              </a:highlight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9F7F3A7-BE27-47F8-BC0F-930360311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000" b="1" dirty="0">
                <a:highlight>
                  <a:srgbClr val="00FF00"/>
                </a:highlight>
              </a:rPr>
              <a:t>Wolf </a:t>
            </a:r>
            <a:r>
              <a:rPr lang="cs-CZ" altLang="cs-CZ" sz="2000" b="1" dirty="0" err="1">
                <a:highlight>
                  <a:srgbClr val="00FF00"/>
                </a:highlight>
              </a:rPr>
              <a:t>Vostell</a:t>
            </a:r>
            <a:r>
              <a:rPr lang="cs-CZ" altLang="cs-CZ" sz="2000" b="1" dirty="0">
                <a:highlight>
                  <a:srgbClr val="00FF00"/>
                </a:highlight>
              </a:rPr>
              <a:t> (1932–1998): </a:t>
            </a:r>
            <a:r>
              <a:rPr lang="cs-CZ" altLang="cs-CZ" sz="2000" dirty="0">
                <a:highlight>
                  <a:srgbClr val="00FF00"/>
                </a:highlight>
              </a:rPr>
              <a:t>TV </a:t>
            </a:r>
            <a:r>
              <a:rPr lang="cs-CZ" altLang="cs-CZ" sz="2000" dirty="0" err="1">
                <a:highlight>
                  <a:srgbClr val="00FF00"/>
                </a:highlight>
              </a:rPr>
              <a:t>dekoláže</a:t>
            </a:r>
            <a:endParaRPr lang="cs-CZ" altLang="cs-CZ" sz="2000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cs-CZ" altLang="cs-CZ" sz="2000" b="1" i="1" dirty="0" err="1">
                <a:highlight>
                  <a:srgbClr val="00FFFF"/>
                </a:highlight>
              </a:rPr>
              <a:t>Nein</a:t>
            </a:r>
            <a:r>
              <a:rPr lang="cs-CZ" altLang="cs-CZ" sz="2000" b="1" i="1" dirty="0">
                <a:highlight>
                  <a:srgbClr val="00FFFF"/>
                </a:highlight>
              </a:rPr>
              <a:t> – 9 </a:t>
            </a:r>
            <a:r>
              <a:rPr lang="cs-CZ" altLang="cs-CZ" sz="2000" b="1" i="1" dirty="0" err="1">
                <a:highlight>
                  <a:srgbClr val="00FFFF"/>
                </a:highlight>
              </a:rPr>
              <a:t>Decollagen</a:t>
            </a:r>
            <a:r>
              <a:rPr lang="cs-CZ" altLang="cs-CZ" sz="2000" b="1" i="1" dirty="0">
                <a:highlight>
                  <a:srgbClr val="00FFFF"/>
                </a:highlight>
              </a:rPr>
              <a:t> </a:t>
            </a:r>
            <a:r>
              <a:rPr lang="cs-CZ" altLang="cs-CZ" sz="2000" dirty="0"/>
              <a:t>(</a:t>
            </a:r>
            <a:r>
              <a:rPr lang="de-DE" altLang="cs-CZ" sz="2000" dirty="0"/>
              <a:t>14. </a:t>
            </a:r>
            <a:r>
              <a:rPr lang="de-DE" altLang="cs-CZ" sz="2000" dirty="0" err="1"/>
              <a:t>září</a:t>
            </a:r>
            <a:r>
              <a:rPr lang="de-DE" altLang="cs-CZ" sz="2000" dirty="0"/>
              <a:t> 1963</a:t>
            </a:r>
            <a:r>
              <a:rPr lang="cs-CZ" altLang="cs-CZ" sz="2000" dirty="0"/>
              <a:t>, </a:t>
            </a:r>
            <a:r>
              <a:rPr lang="de-DE" altLang="cs-CZ" sz="2000" dirty="0"/>
              <a:t>Wuppertal</a:t>
            </a:r>
            <a:r>
              <a:rPr lang="cs-CZ" altLang="cs-CZ" sz="2000" dirty="0"/>
              <a:t>): h</a:t>
            </a:r>
            <a:r>
              <a:rPr lang="de-DE" altLang="cs-CZ" sz="2000" dirty="0" err="1"/>
              <a:t>appening</a:t>
            </a:r>
            <a:r>
              <a:rPr lang="cs-CZ" altLang="cs-CZ" sz="2000" dirty="0"/>
              <a:t>, přenesení metody </a:t>
            </a:r>
            <a:r>
              <a:rPr lang="cs-CZ" altLang="cs-CZ" sz="2000" dirty="0" err="1"/>
              <a:t>dekoláže</a:t>
            </a:r>
            <a:r>
              <a:rPr lang="cs-CZ" altLang="cs-CZ" sz="2000" dirty="0"/>
              <a:t> na médium filmu.</a:t>
            </a:r>
          </a:p>
          <a:p>
            <a:pPr marL="0" indent="0">
              <a:buNone/>
            </a:pPr>
            <a:r>
              <a:rPr lang="cs-CZ" altLang="cs-CZ" sz="2000" dirty="0">
                <a:highlight>
                  <a:srgbClr val="00FFFF"/>
                </a:highlight>
              </a:rPr>
              <a:t>„</a:t>
            </a:r>
            <a:r>
              <a:rPr lang="cs-CZ" altLang="cs-CZ" sz="2000" b="1" i="1" dirty="0">
                <a:highlight>
                  <a:srgbClr val="00FFFF"/>
                </a:highlight>
              </a:rPr>
              <a:t>Sun in </a:t>
            </a:r>
            <a:r>
              <a:rPr lang="cs-CZ" altLang="cs-CZ" sz="2000" b="1" i="1" dirty="0" err="1">
                <a:highlight>
                  <a:srgbClr val="00FFFF"/>
                </a:highlight>
              </a:rPr>
              <a:t>your</a:t>
            </a:r>
            <a:r>
              <a:rPr lang="cs-CZ" altLang="cs-CZ" sz="2000" b="1" i="1" dirty="0">
                <a:highlight>
                  <a:srgbClr val="00FFFF"/>
                </a:highlight>
              </a:rPr>
              <a:t> </a:t>
            </a:r>
            <a:r>
              <a:rPr lang="cs-CZ" altLang="cs-CZ" sz="2000" b="1" i="1" dirty="0" err="1">
                <a:highlight>
                  <a:srgbClr val="00FFFF"/>
                </a:highlight>
              </a:rPr>
              <a:t>head</a:t>
            </a:r>
            <a:r>
              <a:rPr lang="cs-CZ" altLang="cs-CZ" sz="2000" dirty="0">
                <a:highlight>
                  <a:srgbClr val="00FFFF"/>
                </a:highlight>
              </a:rPr>
              <a:t>“.</a:t>
            </a:r>
          </a:p>
          <a:p>
            <a:pPr marL="0" indent="0">
              <a:buNone/>
            </a:pPr>
            <a:r>
              <a:rPr lang="cs-CZ" altLang="cs-CZ" sz="1600" dirty="0">
                <a:hlinkClick r:id="rId2"/>
              </a:rPr>
              <a:t>http://www.ubu.com/film/fluxfilm.html</a:t>
            </a:r>
            <a:endParaRPr lang="cs-CZ" altLang="cs-CZ" sz="1600" dirty="0"/>
          </a:p>
          <a:p>
            <a:pPr marL="609600" indent="-609600"/>
            <a:endParaRPr lang="cs-CZ" altLang="cs-CZ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9AFE4CE-14C2-CBED-5C80-FBF3D230D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7" r="8053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1B182F0-0EDC-46E8-A1D6-2C48A9CF3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Umění &amp; TV / 1. dekáda</a:t>
            </a:r>
            <a:endParaRPr lang="cs-CZ" altLang="cs-CZ" sz="4800" b="1" dirty="0">
              <a:highlight>
                <a:srgbClr val="FFFF00"/>
              </a:highlight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CEC9D0F-9D74-4A11-9A00-4B5475F64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>
                <a:highlight>
                  <a:srgbClr val="00FF00"/>
                </a:highlight>
              </a:rPr>
              <a:t>Karl </a:t>
            </a:r>
            <a:r>
              <a:rPr lang="cs-CZ" altLang="cs-CZ" sz="2000" b="1" dirty="0" err="1">
                <a:highlight>
                  <a:srgbClr val="00FF00"/>
                </a:highlight>
              </a:rPr>
              <a:t>Gerstner</a:t>
            </a:r>
            <a:r>
              <a:rPr lang="cs-CZ" altLang="cs-CZ" sz="2000" b="1" dirty="0">
                <a:highlight>
                  <a:srgbClr val="00FF00"/>
                </a:highlight>
              </a:rPr>
              <a:t> (1930–2017): „auto-vize“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>
                <a:highlight>
                  <a:srgbClr val="00FFFF"/>
                </a:highlight>
              </a:rPr>
              <a:t>„Auto vize“ </a:t>
            </a:r>
            <a:r>
              <a:rPr lang="cs-CZ" altLang="cs-CZ" sz="1600" dirty="0">
                <a:highlight>
                  <a:srgbClr val="00FFFF"/>
                </a:highlight>
              </a:rPr>
              <a:t>(1962–1963): op-artové manipulace s </a:t>
            </a:r>
            <a:r>
              <a:rPr lang="cs-CZ" altLang="cs-CZ" sz="1600" dirty="0" err="1">
                <a:highlight>
                  <a:srgbClr val="00FFFF"/>
                </a:highlight>
              </a:rPr>
              <a:t>tv</a:t>
            </a:r>
            <a:r>
              <a:rPr lang="cs-CZ" altLang="cs-CZ" sz="1600" dirty="0">
                <a:highlight>
                  <a:srgbClr val="00FFFF"/>
                </a:highlight>
              </a:rPr>
              <a:t>-obrazem s pomocí tzv. </a:t>
            </a:r>
            <a:r>
              <a:rPr lang="cs-CZ" altLang="cs-CZ" sz="1600" dirty="0" err="1">
                <a:highlight>
                  <a:srgbClr val="00FFFF"/>
                </a:highlight>
              </a:rPr>
              <a:t>perspexů</a:t>
            </a:r>
            <a:r>
              <a:rPr lang="cs-CZ" altLang="cs-CZ" sz="1600" dirty="0">
                <a:highlight>
                  <a:srgbClr val="00FFFF"/>
                </a:highlight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600" dirty="0">
                <a:hlinkClick r:id="rId2"/>
              </a:rPr>
              <a:t>http://www.mediaartnet.org/works/auto-vision/</a:t>
            </a:r>
            <a:endParaRPr lang="cs-CZ" altLang="cs-CZ" sz="1600" dirty="0"/>
          </a:p>
          <a:p>
            <a:pPr marL="609600" indent="-609600">
              <a:lnSpc>
                <a:spcPct val="80000"/>
              </a:lnSpc>
            </a:pPr>
            <a:endParaRPr lang="cs-CZ" altLang="cs-CZ" sz="1600" dirty="0"/>
          </a:p>
          <a:p>
            <a:pPr marL="609600" indent="-609600">
              <a:lnSpc>
                <a:spcPct val="80000"/>
              </a:lnSpc>
            </a:pPr>
            <a:endParaRPr lang="cs-CZ" altLang="cs-CZ" sz="1800" dirty="0"/>
          </a:p>
          <a:p>
            <a:pPr marL="609600" indent="-609600"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30724" name="Picture 5" descr="Karl Gerstner «Auto-Vision» | Experimente zur optischen Verzerrung">
            <a:extLst>
              <a:ext uri="{FF2B5EF4-FFF2-40B4-BE49-F238E27FC236}">
                <a16:creationId xmlns:a16="http://schemas.microsoft.com/office/drawing/2014/main" id="{EC9DC597-2194-4EA6-AFAE-2D1BB35DF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6" y="2971801"/>
            <a:ext cx="5331595" cy="3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Karl Gerstner «Auto-Vision» | Experimente zur optischen Verzerrung">
            <a:extLst>
              <a:ext uri="{FF2B5EF4-FFF2-40B4-BE49-F238E27FC236}">
                <a16:creationId xmlns:a16="http://schemas.microsoft.com/office/drawing/2014/main" id="{67EC5051-0758-47B5-89E0-7C137FD0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94" y="2971801"/>
            <a:ext cx="5331595" cy="3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68" name="Rectangle 31767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476FEA3-4D0E-4A32-BDB6-A4C6379B6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>
                <a:highlight>
                  <a:srgbClr val="FFFF00"/>
                </a:highlight>
                <a:latin typeface="Calibri" panose="020F0502020204030204"/>
              </a:rPr>
              <a:t>Umění &amp; TV / 1. dekáda</a:t>
            </a:r>
            <a:endParaRPr lang="cs-CZ" altLang="cs-CZ" sz="4000" b="1" dirty="0">
              <a:highlight>
                <a:srgbClr val="FFFF00"/>
              </a:highlight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EDC4AC8-ED86-2996-BCF8-BD1F95EBD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17507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53B35A2-A0E1-3C1B-7FEE-A7B396657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8" r="36095" b="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5286238-0BC2-9AD5-A6E6-24FEF18623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97" r="1" b="22996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199C4D07-9F55-4CB8-9FA8-B12111525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2400" b="1" dirty="0">
                <a:highlight>
                  <a:srgbClr val="00FF00"/>
                </a:highlight>
              </a:rPr>
              <a:t>1962–1964: „Boj s oblbující bednou.“</a:t>
            </a:r>
          </a:p>
          <a:p>
            <a:pPr marL="0" indent="0" eaLnBrk="1" hangingPunct="1">
              <a:buNone/>
            </a:pPr>
            <a:endParaRPr lang="cs-CZ" altLang="cs-CZ" sz="1700" dirty="0"/>
          </a:p>
          <a:p>
            <a:pPr marL="0" indent="0" eaLnBrk="1" hangingPunct="1">
              <a:buNone/>
            </a:pPr>
            <a:r>
              <a:rPr lang="cs-CZ" altLang="cs-CZ" sz="1700" b="1" dirty="0">
                <a:highlight>
                  <a:srgbClr val="00FFFF"/>
                </a:highlight>
              </a:rPr>
              <a:t>Nam June </a:t>
            </a:r>
            <a:r>
              <a:rPr lang="cs-CZ" altLang="cs-CZ" sz="1700" b="1" dirty="0" err="1">
                <a:highlight>
                  <a:srgbClr val="00FFFF"/>
                </a:highlight>
              </a:rPr>
              <a:t>Paik</a:t>
            </a:r>
            <a:r>
              <a:rPr lang="cs-CZ" altLang="cs-CZ" sz="1700" dirty="0">
                <a:highlight>
                  <a:srgbClr val="00FFFF"/>
                </a:highlight>
              </a:rPr>
              <a:t>: receptivně-analytický přístup</a:t>
            </a:r>
          </a:p>
          <a:p>
            <a:pPr marL="457200" lvl="1" indent="0" eaLnBrk="1" hangingPunct="1">
              <a:buNone/>
            </a:pPr>
            <a:r>
              <a:rPr lang="cs-CZ" altLang="cs-CZ" sz="1700" dirty="0"/>
              <a:t>Zasahování do e-obrazu, posílení interaktivity/participace.</a:t>
            </a:r>
          </a:p>
          <a:p>
            <a:pPr marL="0" indent="0" eaLnBrk="1" hangingPunct="1">
              <a:buNone/>
            </a:pPr>
            <a:r>
              <a:rPr lang="cs-CZ" altLang="cs-CZ" sz="1700" b="1" dirty="0">
                <a:highlight>
                  <a:srgbClr val="00FFFF"/>
                </a:highlight>
              </a:rPr>
              <a:t>Wolf </a:t>
            </a:r>
            <a:r>
              <a:rPr lang="cs-CZ" altLang="cs-CZ" sz="1700" b="1" dirty="0" err="1">
                <a:highlight>
                  <a:srgbClr val="00FFFF"/>
                </a:highlight>
              </a:rPr>
              <a:t>Vostell</a:t>
            </a:r>
            <a:r>
              <a:rPr lang="cs-CZ" altLang="cs-CZ" sz="1700" dirty="0">
                <a:highlight>
                  <a:srgbClr val="00FFFF"/>
                </a:highlight>
              </a:rPr>
              <a:t>: kriticko-destruktivní přístup</a:t>
            </a:r>
          </a:p>
          <a:p>
            <a:pPr marL="457200" lvl="1" indent="0" eaLnBrk="1" hangingPunct="1">
              <a:buNone/>
            </a:pPr>
            <a:r>
              <a:rPr lang="cs-CZ" altLang="cs-CZ" sz="1700" dirty="0"/>
              <a:t>Přístup k TV jako k obrazu (výtvarnému dílu), postprodukce </a:t>
            </a:r>
            <a:r>
              <a:rPr lang="cs-CZ" altLang="cs-CZ" sz="1700" dirty="0" err="1"/>
              <a:t>tv</a:t>
            </a:r>
            <a:r>
              <a:rPr lang="cs-CZ" altLang="cs-CZ" sz="1700" dirty="0"/>
              <a:t> obrazů.</a:t>
            </a:r>
          </a:p>
          <a:p>
            <a:pPr marL="0" indent="0" eaLnBrk="1" hangingPunct="1">
              <a:buNone/>
            </a:pPr>
            <a:r>
              <a:rPr lang="cs-CZ" altLang="cs-CZ" sz="1700" b="1" dirty="0">
                <a:highlight>
                  <a:srgbClr val="00FFFF"/>
                </a:highlight>
              </a:rPr>
              <a:t>Karl </a:t>
            </a:r>
            <a:r>
              <a:rPr lang="cs-CZ" altLang="cs-CZ" sz="1700" b="1" dirty="0" err="1">
                <a:highlight>
                  <a:srgbClr val="00FFFF"/>
                </a:highlight>
              </a:rPr>
              <a:t>Gerstner</a:t>
            </a:r>
            <a:r>
              <a:rPr lang="cs-CZ" altLang="cs-CZ" sz="1700" b="1" dirty="0">
                <a:highlight>
                  <a:srgbClr val="00FFFF"/>
                </a:highlight>
              </a:rPr>
              <a:t>: </a:t>
            </a:r>
            <a:r>
              <a:rPr lang="cs-CZ" altLang="cs-CZ" sz="1700" dirty="0">
                <a:highlight>
                  <a:srgbClr val="00FFFF"/>
                </a:highlight>
              </a:rPr>
              <a:t>„auto-vize“ vs. „tele-vize“</a:t>
            </a:r>
          </a:p>
          <a:p>
            <a:pPr lvl="1" eaLnBrk="1" hangingPunct="1">
              <a:buFontTx/>
              <a:buNone/>
            </a:pPr>
            <a:endParaRPr lang="cs-CZ" altLang="cs-CZ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D126BE9-7787-40C3-A24F-2E3C07075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Umění &amp; TV / 1. dekáda</a:t>
            </a:r>
            <a:endParaRPr lang="cs-CZ" altLang="cs-CZ" sz="4000" b="1" dirty="0">
              <a:highlight>
                <a:srgbClr val="FFFF00"/>
              </a:highlight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0409B74-B4D9-4A48-9177-901386CF2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66812"/>
            <a:ext cx="7263114" cy="43513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200" b="1" dirty="0">
                <a:highlight>
                  <a:srgbClr val="00FF00"/>
                </a:highlight>
              </a:rPr>
              <a:t>1962 – 1964: „Boj s oblbující bednou.“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200" b="1" dirty="0">
                <a:highlight>
                  <a:srgbClr val="00FFFF"/>
                </a:highlight>
              </a:rPr>
              <a:t>Paralelní koncepty: TV jako umělecký objekt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200" dirty="0"/>
              <a:t>(TV interiéry v malbě, fotografii, akčním umění a divadle)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Tom </a:t>
            </a:r>
            <a:r>
              <a:rPr lang="cs-CZ" altLang="cs-CZ" sz="1600" b="1" dirty="0" err="1"/>
              <a:t>Wesselmann</a:t>
            </a:r>
            <a:r>
              <a:rPr lang="cs-CZ" altLang="cs-CZ" sz="1600" dirty="0"/>
              <a:t> (pop-art obrazy): </a:t>
            </a:r>
            <a:r>
              <a:rPr lang="cs-CZ" altLang="cs-CZ" sz="1600" dirty="0">
                <a:hlinkClick r:id="rId2"/>
              </a:rPr>
              <a:t>http://www.mediaartnet.org/works/still-life-28/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Paul </a:t>
            </a:r>
            <a:r>
              <a:rPr lang="cs-CZ" altLang="cs-CZ" sz="1600" b="1" dirty="0" err="1"/>
              <a:t>Thek</a:t>
            </a:r>
            <a:r>
              <a:rPr lang="cs-CZ" altLang="cs-CZ" sz="1600" dirty="0"/>
              <a:t> (obrazy / televizní analýzy): </a:t>
            </a:r>
            <a:r>
              <a:rPr lang="cs-CZ" altLang="cs-CZ" sz="1600" dirty="0">
                <a:hlinkClick r:id="rId3"/>
              </a:rPr>
              <a:t>http://www.mediaartnet.org/works/ot-thek/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Lee </a:t>
            </a:r>
            <a:r>
              <a:rPr lang="cs-CZ" altLang="cs-CZ" sz="1600" b="1" dirty="0" err="1"/>
              <a:t>Friedländer</a:t>
            </a:r>
            <a:r>
              <a:rPr lang="cs-CZ" altLang="cs-CZ" sz="1600" b="1" dirty="0"/>
              <a:t> + Dennis </a:t>
            </a:r>
            <a:r>
              <a:rPr lang="cs-CZ" altLang="cs-CZ" sz="1600" b="1" dirty="0" err="1"/>
              <a:t>Hopper</a:t>
            </a:r>
            <a:r>
              <a:rPr lang="cs-CZ" altLang="cs-CZ" sz="1600" b="1" dirty="0"/>
              <a:t> (</a:t>
            </a:r>
            <a:r>
              <a:rPr lang="cs-CZ" altLang="cs-CZ" sz="1600" dirty="0"/>
              <a:t>TV jako objekt fotografie): </a:t>
            </a:r>
            <a:r>
              <a:rPr lang="cs-CZ" altLang="cs-CZ" sz="1600" dirty="0">
                <a:hlinkClick r:id="rId4"/>
              </a:rPr>
              <a:t>http://www.mediaartnet.org/works/tv-interieur/</a:t>
            </a:r>
            <a:r>
              <a:rPr lang="cs-CZ" altLang="cs-CZ" sz="1600" dirty="0"/>
              <a:t> ; </a:t>
            </a:r>
            <a:r>
              <a:rPr lang="cs-CZ" altLang="cs-CZ" sz="1600" dirty="0">
                <a:hlinkClick r:id="rId5"/>
              </a:rPr>
              <a:t>http://www.mediaartnet.org/works/kennedy-suite/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Gerhard Richter a Konrad </a:t>
            </a:r>
            <a:r>
              <a:rPr lang="cs-CZ" altLang="cs-CZ" sz="1600" b="1" dirty="0" err="1"/>
              <a:t>Lueg</a:t>
            </a:r>
            <a:r>
              <a:rPr lang="cs-CZ" altLang="cs-CZ" sz="1600" b="1" dirty="0"/>
              <a:t>:</a:t>
            </a:r>
            <a:r>
              <a:rPr lang="cs-CZ" altLang="cs-CZ" sz="1600" dirty="0"/>
              <a:t> (akční umění): </a:t>
            </a:r>
            <a:r>
              <a:rPr lang="cs-CZ" altLang="cs-CZ" sz="1600" dirty="0">
                <a:hlinkClick r:id="rId6"/>
              </a:rPr>
              <a:t>http://www.mediaartnet.org/works/leben-mit-pop/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Allan </a:t>
            </a:r>
            <a:r>
              <a:rPr lang="cs-CZ" altLang="cs-CZ" sz="1600" b="1" dirty="0" err="1"/>
              <a:t>Kaprow</a:t>
            </a:r>
            <a:r>
              <a:rPr lang="cs-CZ" altLang="cs-CZ" sz="1600" dirty="0"/>
              <a:t> (akční umění): </a:t>
            </a:r>
            <a:r>
              <a:rPr lang="cs-CZ" altLang="cs-CZ" sz="1600" dirty="0">
                <a:hlinkClick r:id="rId7"/>
              </a:rPr>
              <a:t>http://www.mediaartnet.org/works/push-and-pull/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Samuel </a:t>
            </a:r>
            <a:r>
              <a:rPr lang="cs-CZ" altLang="cs-CZ" sz="1600" b="1" dirty="0" err="1"/>
              <a:t>Beckett</a:t>
            </a:r>
            <a:r>
              <a:rPr lang="cs-CZ" altLang="cs-CZ" sz="1600" dirty="0"/>
              <a:t> (4 TV hry):</a:t>
            </a:r>
          </a:p>
          <a:p>
            <a:pPr marL="579438" lvl="1" indent="0">
              <a:lnSpc>
                <a:spcPct val="80000"/>
              </a:lnSpc>
              <a:buNone/>
            </a:pPr>
            <a:r>
              <a:rPr lang="cs-CZ" altLang="cs-CZ" sz="1600" dirty="0"/>
              <a:t>1966: </a:t>
            </a:r>
            <a:r>
              <a:rPr lang="cs-CZ" altLang="cs-CZ" sz="1600" dirty="0">
                <a:hlinkClick r:id="rId8"/>
              </a:rPr>
              <a:t>http://www.mediaartnet.org/works/he-joe/</a:t>
            </a:r>
            <a:endParaRPr lang="cs-CZ" altLang="cs-CZ" sz="1600" dirty="0"/>
          </a:p>
          <a:p>
            <a:pPr marL="579438" lvl="1" indent="0">
              <a:lnSpc>
                <a:spcPct val="80000"/>
              </a:lnSpc>
              <a:buNone/>
            </a:pPr>
            <a:r>
              <a:rPr lang="cs-CZ" altLang="cs-CZ" sz="1600" dirty="0"/>
              <a:t>1977: </a:t>
            </a:r>
            <a:r>
              <a:rPr lang="cs-CZ" altLang="cs-CZ" sz="1600" dirty="0">
                <a:hlinkClick r:id="rId9"/>
              </a:rPr>
              <a:t>http://www.mediaartnet.org/works/nur-noch-gewolk/</a:t>
            </a:r>
            <a:endParaRPr lang="cs-CZ" altLang="cs-CZ" sz="1600" dirty="0"/>
          </a:p>
          <a:p>
            <a:pPr marL="579438" lvl="1" indent="0">
              <a:lnSpc>
                <a:spcPct val="80000"/>
              </a:lnSpc>
              <a:buNone/>
            </a:pPr>
            <a:r>
              <a:rPr lang="cs-CZ" altLang="cs-CZ" sz="1600" dirty="0"/>
              <a:t>1981: </a:t>
            </a:r>
            <a:r>
              <a:rPr lang="cs-CZ" altLang="cs-CZ" sz="1600" dirty="0">
                <a:hlinkClick r:id="rId10"/>
              </a:rPr>
              <a:t>http://www.mediaartnet.org/works/quadrat/</a:t>
            </a:r>
            <a:endParaRPr lang="cs-CZ" altLang="cs-CZ" sz="1600" dirty="0"/>
          </a:p>
          <a:p>
            <a:pPr marL="579438" lvl="1" indent="0">
              <a:lnSpc>
                <a:spcPct val="80000"/>
              </a:lnSpc>
              <a:buNone/>
            </a:pPr>
            <a:r>
              <a:rPr lang="cs-CZ" altLang="cs-CZ" sz="1600" dirty="0"/>
              <a:t>1983: </a:t>
            </a:r>
            <a:r>
              <a:rPr lang="cs-CZ" altLang="cs-CZ" sz="1600" dirty="0">
                <a:hlinkClick r:id="rId11"/>
              </a:rPr>
              <a:t>http://www.mediaartnet.org/works/nacht-und-traeume/</a:t>
            </a:r>
            <a:endParaRPr lang="cs-CZ" altLang="cs-CZ" sz="1600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u="sng" dirty="0"/>
          </a:p>
        </p:txBody>
      </p:sp>
      <p:pic>
        <p:nvPicPr>
          <p:cNvPr id="32772" name="Picture 4" descr="Paul Thek «n.T.» | n.T. (Television Analyzations)">
            <a:extLst>
              <a:ext uri="{FF2B5EF4-FFF2-40B4-BE49-F238E27FC236}">
                <a16:creationId xmlns:a16="http://schemas.microsoft.com/office/drawing/2014/main" id="{1A6CB405-544B-4C67-81BD-BCA9928C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18" y="1872442"/>
            <a:ext cx="4090686" cy="40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D126BE9-7787-40C3-A24F-2E3C07075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Q&amp;A</a:t>
            </a:r>
            <a:endParaRPr lang="cs-CZ" altLang="cs-CZ" sz="4000" b="1" dirty="0">
              <a:highlight>
                <a:srgbClr val="FFFF00"/>
              </a:highlight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0409B74-B4D9-4A48-9177-901386CF2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66812"/>
            <a:ext cx="5018774" cy="4351338"/>
          </a:xfrm>
        </p:spPr>
        <p:txBody>
          <a:bodyPr>
            <a:normAutofit fontScale="40000" lnSpcReduction="20000"/>
          </a:bodyPr>
          <a:lstStyle/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350838">
              <a:lnSpc>
                <a:spcPct val="170000"/>
              </a:lnSpc>
              <a:buNone/>
            </a:pPr>
            <a:r>
              <a:rPr lang="cs-CZ" altLang="cs-CZ" sz="2600" b="1" dirty="0">
                <a:highlight>
                  <a:srgbClr val="00FF00"/>
                </a:highlight>
              </a:rPr>
              <a:t>	</a:t>
            </a:r>
            <a:r>
              <a:rPr lang="cs-CZ" altLang="cs-CZ" sz="5100" b="1" dirty="0">
                <a:highlight>
                  <a:srgbClr val="00FF00"/>
                </a:highlight>
              </a:rPr>
              <a:t>Zasaďte médium televize do širšího kontextu (čeho je součástí?) a popište vztah umělců k televizi v 1. dekádě jeho vývoje. </a:t>
            </a:r>
            <a:endParaRPr lang="cs-CZ" altLang="cs-CZ" sz="2600" b="1" dirty="0">
              <a:highlight>
                <a:srgbClr val="00FF00"/>
              </a:highlight>
            </a:endParaRPr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350838">
              <a:lnSpc>
                <a:spcPct val="80000"/>
              </a:lnSpc>
              <a:buNone/>
            </a:pPr>
            <a:r>
              <a:rPr lang="cs-CZ" altLang="cs-CZ" sz="3500" b="1" dirty="0"/>
              <a:t>	Richard </a:t>
            </a:r>
            <a:r>
              <a:rPr lang="cs-CZ" altLang="cs-CZ" sz="3500" b="1" dirty="0" err="1"/>
              <a:t>Hamilton</a:t>
            </a:r>
            <a:r>
              <a:rPr lang="cs-CZ" altLang="cs-CZ" sz="3500" b="1" dirty="0"/>
              <a:t>: </a:t>
            </a:r>
            <a:r>
              <a:rPr lang="en-US" altLang="cs-CZ" sz="3500" i="1" dirty="0"/>
              <a:t>Just what is it that makes today's homes so different, so appealing?</a:t>
            </a:r>
            <a:r>
              <a:rPr lang="cs-CZ" altLang="cs-CZ" sz="3500" i="1" dirty="0"/>
              <a:t> (</a:t>
            </a:r>
            <a:r>
              <a:rPr lang="cs-CZ" altLang="cs-CZ" sz="3500" dirty="0"/>
              <a:t>1956).</a:t>
            </a:r>
            <a:endParaRPr lang="cs-CZ" altLang="cs-CZ" sz="3500" b="1" u="sng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1EB70C2-AEE7-5BF2-5094-DAD43849B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363" y="546312"/>
            <a:ext cx="5578813" cy="57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5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D126BE9-7787-40C3-A24F-2E3C07075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Q&amp;A</a:t>
            </a:r>
            <a:endParaRPr lang="cs-CZ" altLang="cs-CZ" sz="4000" b="1" dirty="0">
              <a:highlight>
                <a:srgbClr val="FFFF00"/>
              </a:highlight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0409B74-B4D9-4A48-9177-901386CF2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66812"/>
            <a:ext cx="5018774" cy="4351338"/>
          </a:xfrm>
        </p:spPr>
        <p:txBody>
          <a:bodyPr>
            <a:normAutofit fontScale="25000" lnSpcReduction="20000"/>
          </a:bodyPr>
          <a:lstStyle/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350838">
              <a:lnSpc>
                <a:spcPct val="120000"/>
              </a:lnSpc>
              <a:buNone/>
            </a:pPr>
            <a:r>
              <a:rPr lang="cs-CZ" altLang="cs-CZ" sz="5600" b="1" dirty="0">
                <a:highlight>
                  <a:srgbClr val="00FF00"/>
                </a:highlight>
              </a:rPr>
              <a:t>	</a:t>
            </a:r>
            <a:r>
              <a:rPr lang="cs-CZ" altLang="cs-CZ" sz="11200" b="1" dirty="0">
                <a:highlight>
                  <a:srgbClr val="00FF00"/>
                </a:highlight>
              </a:rPr>
              <a:t>Jakou uměleckou strategii využívá </a:t>
            </a:r>
            <a:r>
              <a:rPr lang="cs-CZ" altLang="cs-CZ" sz="11200" b="1" u="sng" dirty="0">
                <a:highlight>
                  <a:srgbClr val="00FF00"/>
                </a:highlight>
              </a:rPr>
              <a:t>Nam June </a:t>
            </a:r>
            <a:r>
              <a:rPr lang="cs-CZ" altLang="cs-CZ" sz="11200" b="1" u="sng" dirty="0" err="1">
                <a:highlight>
                  <a:srgbClr val="00FF00"/>
                </a:highlight>
              </a:rPr>
              <a:t>Paik</a:t>
            </a:r>
            <a:r>
              <a:rPr lang="cs-CZ" altLang="cs-CZ" sz="11200" b="1" u="sng" dirty="0">
                <a:highlight>
                  <a:srgbClr val="00FF00"/>
                </a:highlight>
              </a:rPr>
              <a:t> </a:t>
            </a:r>
            <a:r>
              <a:rPr lang="cs-CZ" altLang="cs-CZ" sz="11200" b="1" dirty="0">
                <a:highlight>
                  <a:srgbClr val="00FF00"/>
                </a:highlight>
              </a:rPr>
              <a:t>ve vztahu k televizi v 1. dekádě vývoje TV umění?</a:t>
            </a:r>
          </a:p>
          <a:p>
            <a:pPr marL="350838">
              <a:lnSpc>
                <a:spcPct val="120000"/>
              </a:lnSpc>
              <a:buNone/>
            </a:pPr>
            <a:endParaRPr lang="cs-CZ" altLang="cs-CZ" sz="11200" b="1" dirty="0">
              <a:highlight>
                <a:srgbClr val="00FF00"/>
              </a:highlight>
            </a:endParaRPr>
          </a:p>
          <a:p>
            <a:pPr marL="350838">
              <a:lnSpc>
                <a:spcPct val="170000"/>
              </a:lnSpc>
              <a:buNone/>
            </a:pPr>
            <a:endParaRPr lang="cs-CZ" altLang="cs-CZ" sz="2600" b="1" dirty="0">
              <a:highlight>
                <a:srgbClr val="00FF00"/>
              </a:highlight>
            </a:endParaRPr>
          </a:p>
          <a:p>
            <a:pPr marL="2636838" lvl="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000" b="1" dirty="0">
                <a:highlight>
                  <a:srgbClr val="00FFFF"/>
                </a:highlight>
              </a:rPr>
              <a:t>Tři umělecké strategie:</a:t>
            </a:r>
          </a:p>
          <a:p>
            <a:pPr marL="2636838" lvl="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000" b="1" dirty="0">
                <a:highlight>
                  <a:srgbClr val="00FFFF"/>
                </a:highlight>
              </a:rPr>
              <a:t>*Utopicko-emfatická s.</a:t>
            </a:r>
          </a:p>
          <a:p>
            <a:pPr marL="2636838" lvl="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000" b="1" dirty="0">
                <a:highlight>
                  <a:srgbClr val="00FFFF"/>
                </a:highlight>
              </a:rPr>
              <a:t>*Receptivně-analytická s.</a:t>
            </a:r>
          </a:p>
          <a:p>
            <a:pPr marL="2636838" lvl="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000" b="1" dirty="0">
                <a:highlight>
                  <a:srgbClr val="00FFFF"/>
                </a:highlight>
              </a:rPr>
              <a:t>*Kriticko-destruktivní s. </a:t>
            </a:r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350838">
              <a:lnSpc>
                <a:spcPct val="80000"/>
              </a:lnSpc>
              <a:buNone/>
            </a:pPr>
            <a:r>
              <a:rPr lang="cs-CZ" altLang="cs-CZ" sz="3500" b="1" dirty="0"/>
              <a:t>	</a:t>
            </a:r>
            <a:endParaRPr lang="cs-CZ" altLang="cs-CZ" sz="3500" b="1" u="sng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C8AF155-5A2A-F8F1-CEF6-C3200B62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244" y="1780951"/>
            <a:ext cx="4944285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9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D126BE9-7787-40C3-A24F-2E3C07075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Q&amp;A</a:t>
            </a:r>
            <a:endParaRPr lang="cs-CZ" altLang="cs-CZ" sz="4000" b="1" dirty="0">
              <a:highlight>
                <a:srgbClr val="FFFF00"/>
              </a:highlight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0409B74-B4D9-4A48-9177-901386CF2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66812"/>
            <a:ext cx="5018774" cy="4351338"/>
          </a:xfrm>
        </p:spPr>
        <p:txBody>
          <a:bodyPr>
            <a:normAutofit fontScale="25000" lnSpcReduction="20000"/>
          </a:bodyPr>
          <a:lstStyle/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350838">
              <a:lnSpc>
                <a:spcPct val="120000"/>
              </a:lnSpc>
              <a:buNone/>
            </a:pPr>
            <a:r>
              <a:rPr lang="cs-CZ" altLang="cs-CZ" sz="5600" b="1" dirty="0">
                <a:highlight>
                  <a:srgbClr val="00FF00"/>
                </a:highlight>
              </a:rPr>
              <a:t>	</a:t>
            </a:r>
            <a:r>
              <a:rPr lang="cs-CZ" altLang="cs-CZ" sz="11200" b="1" dirty="0">
                <a:highlight>
                  <a:srgbClr val="00FF00"/>
                </a:highlight>
              </a:rPr>
              <a:t>Jakou uměleckou strategii využívá </a:t>
            </a:r>
            <a:r>
              <a:rPr lang="cs-CZ" altLang="cs-CZ" sz="11200" b="1" u="sng" dirty="0">
                <a:highlight>
                  <a:srgbClr val="00FF00"/>
                </a:highlight>
              </a:rPr>
              <a:t>Wolf </a:t>
            </a:r>
            <a:r>
              <a:rPr lang="cs-CZ" altLang="cs-CZ" sz="11200" b="1" u="sng" dirty="0" err="1">
                <a:highlight>
                  <a:srgbClr val="00FF00"/>
                </a:highlight>
              </a:rPr>
              <a:t>Vostell</a:t>
            </a:r>
            <a:r>
              <a:rPr lang="cs-CZ" altLang="cs-CZ" sz="11200" b="1" u="sng" dirty="0">
                <a:highlight>
                  <a:srgbClr val="00FF00"/>
                </a:highlight>
              </a:rPr>
              <a:t> </a:t>
            </a:r>
            <a:r>
              <a:rPr lang="cs-CZ" altLang="cs-CZ" sz="11200" b="1" dirty="0">
                <a:highlight>
                  <a:srgbClr val="00FF00"/>
                </a:highlight>
              </a:rPr>
              <a:t>ve vztahu k televizi v 1. dekádě vývoje TV umění?</a:t>
            </a:r>
          </a:p>
          <a:p>
            <a:pPr marL="350838">
              <a:lnSpc>
                <a:spcPct val="120000"/>
              </a:lnSpc>
              <a:buNone/>
            </a:pPr>
            <a:endParaRPr lang="cs-CZ" altLang="cs-CZ" sz="11200" b="1" dirty="0">
              <a:highlight>
                <a:srgbClr val="00FF00"/>
              </a:highlight>
            </a:endParaRPr>
          </a:p>
          <a:p>
            <a:pPr marL="350838">
              <a:lnSpc>
                <a:spcPct val="170000"/>
              </a:lnSpc>
              <a:buNone/>
            </a:pPr>
            <a:endParaRPr lang="cs-CZ" altLang="cs-CZ" sz="2600" b="1" dirty="0">
              <a:highlight>
                <a:srgbClr val="00FF00"/>
              </a:highlight>
            </a:endParaRPr>
          </a:p>
          <a:p>
            <a:pPr marL="2636838" lvl="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000" b="1" dirty="0">
                <a:highlight>
                  <a:srgbClr val="00FFFF"/>
                </a:highlight>
              </a:rPr>
              <a:t>Tři umělecké strategie:</a:t>
            </a:r>
          </a:p>
          <a:p>
            <a:pPr marL="2636838" lvl="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000" b="1" dirty="0">
                <a:highlight>
                  <a:srgbClr val="00FFFF"/>
                </a:highlight>
              </a:rPr>
              <a:t>*Utopicko-emfatická s.</a:t>
            </a:r>
          </a:p>
          <a:p>
            <a:pPr marL="2636838" lvl="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000" b="1" dirty="0">
                <a:highlight>
                  <a:srgbClr val="00FFFF"/>
                </a:highlight>
              </a:rPr>
              <a:t>*Receptivně-analytická s.</a:t>
            </a:r>
          </a:p>
          <a:p>
            <a:pPr marL="2636838" lvl="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000" b="1" dirty="0">
                <a:highlight>
                  <a:srgbClr val="00FFFF"/>
                </a:highlight>
              </a:rPr>
              <a:t>*Kriticko-destruktivní s. </a:t>
            </a:r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808038" lvl="1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350838">
              <a:lnSpc>
                <a:spcPct val="80000"/>
              </a:lnSpc>
              <a:buNone/>
            </a:pPr>
            <a:r>
              <a:rPr lang="cs-CZ" altLang="cs-CZ" sz="3500" b="1" dirty="0"/>
              <a:t>	</a:t>
            </a:r>
            <a:endParaRPr lang="cs-CZ" altLang="cs-CZ" sz="3500" b="1" u="sng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7BF5E8-E569-B87D-E6A7-6A944029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79" y="378057"/>
            <a:ext cx="4328535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0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0" name="Rectangle 1843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4EF9821-E257-4F4F-AA78-85EBDB193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>
                <a:highlight>
                  <a:srgbClr val="FFFF00"/>
                </a:highlight>
                <a:latin typeface="+mn-lt"/>
              </a:rPr>
              <a:t>Umění </a:t>
            </a:r>
            <a:r>
              <a:rPr lang="en-GB" altLang="cs-CZ" sz="4000" b="1">
                <a:highlight>
                  <a:srgbClr val="FFFF00"/>
                </a:highlight>
                <a:latin typeface="+mn-lt"/>
              </a:rPr>
              <a:t>&amp;</a:t>
            </a:r>
            <a:r>
              <a:rPr lang="cs-CZ" altLang="cs-CZ" sz="4000" b="1">
                <a:highlight>
                  <a:srgbClr val="FFFF00"/>
                </a:highlight>
                <a:latin typeface="+mn-lt"/>
              </a:rPr>
              <a:t> TV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</a:t>
            </a:r>
            <a:r>
              <a:rPr lang="cs-CZ" altLang="cs-CZ" sz="4000" b="1">
                <a:highlight>
                  <a:srgbClr val="FFFF00"/>
                </a:highlight>
                <a:latin typeface="+mn-lt"/>
              </a:rPr>
              <a:t>/ 4 dekády vývoje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CD289E0-AB99-49E1-A6D1-EA9BE3A71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1962 – 1964: </a:t>
            </a:r>
            <a:r>
              <a:rPr lang="cs-CZ" altLang="cs-CZ" b="1" dirty="0"/>
              <a:t>„Boj s oblbující bednou.“</a:t>
            </a:r>
          </a:p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1968 – 1969: </a:t>
            </a:r>
            <a:r>
              <a:rPr lang="cs-CZ" altLang="cs-CZ" b="1" dirty="0"/>
              <a:t>„Umělci jdou do éteru.“</a:t>
            </a:r>
          </a:p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1970 –  1980: </a:t>
            </a:r>
            <a:r>
              <a:rPr lang="cs-CZ" altLang="cs-CZ" b="1" dirty="0"/>
              <a:t>„Intervence a spolupráce.“</a:t>
            </a:r>
          </a:p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1980 – ???: </a:t>
            </a:r>
            <a:r>
              <a:rPr lang="cs-CZ" altLang="cs-CZ" b="1" dirty="0"/>
              <a:t>„Post-utopické strategie.“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00A9DE8-F0D1-0AE7-FE1F-F1D24E950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3" r="2" b="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5" name="Rectangle 1844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území, hodiny, podlaha&#10;&#10;Popis byl vytvořen automaticky">
            <a:extLst>
              <a:ext uri="{FF2B5EF4-FFF2-40B4-BE49-F238E27FC236}">
                <a16:creationId xmlns:a16="http://schemas.microsoft.com/office/drawing/2014/main" id="{3204692E-1032-715E-4E2B-990294508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447" name="Rectangle 1844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4EF9821-E257-4F4F-AA78-85EBDB193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cs-CZ" sz="5200" b="1" dirty="0" err="1">
                <a:highlight>
                  <a:srgbClr val="FFFF00"/>
                </a:highlight>
                <a:latin typeface="+mn-lt"/>
              </a:rPr>
              <a:t>Umění</a:t>
            </a:r>
            <a:r>
              <a:rPr lang="en-US" altLang="cs-CZ" sz="5200" b="1" dirty="0">
                <a:highlight>
                  <a:srgbClr val="FFFF00"/>
                </a:highlight>
                <a:latin typeface="+mn-lt"/>
              </a:rPr>
              <a:t> &amp; TV / 4 </a:t>
            </a:r>
            <a:r>
              <a:rPr lang="en-US" altLang="cs-CZ" sz="5200" b="1" dirty="0" err="1">
                <a:highlight>
                  <a:srgbClr val="FFFF00"/>
                </a:highlight>
                <a:latin typeface="+mn-lt"/>
              </a:rPr>
              <a:t>dekády</a:t>
            </a:r>
            <a:r>
              <a:rPr lang="en-US" altLang="cs-CZ" sz="5200" b="1" dirty="0">
                <a:highlight>
                  <a:srgbClr val="FFFF00"/>
                </a:highlight>
                <a:latin typeface="+mn-lt"/>
              </a:rPr>
              <a:t> </a:t>
            </a:r>
            <a:r>
              <a:rPr lang="en-US" altLang="cs-CZ" sz="5200" b="1" dirty="0" err="1">
                <a:highlight>
                  <a:srgbClr val="FFFF00"/>
                </a:highlight>
                <a:latin typeface="+mn-lt"/>
              </a:rPr>
              <a:t>vývoje</a:t>
            </a:r>
            <a:endParaRPr lang="en-US" altLang="cs-CZ" sz="52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CD289E0-AB99-49E1-A6D1-EA9BE3A71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altLang="cs-CZ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1962 – 1964: „</a:t>
            </a:r>
            <a:r>
              <a:rPr lang="en-US" altLang="cs-CZ" sz="3600" b="1" dirty="0" err="1">
                <a:solidFill>
                  <a:srgbClr val="FFFFFF"/>
                </a:solidFill>
                <a:highlight>
                  <a:srgbClr val="00FF00"/>
                </a:highlight>
              </a:rPr>
              <a:t>Boj</a:t>
            </a:r>
            <a:r>
              <a:rPr lang="en-US" altLang="cs-CZ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 s </a:t>
            </a:r>
            <a:r>
              <a:rPr lang="en-US" altLang="cs-CZ" sz="3600" b="1" dirty="0" err="1">
                <a:solidFill>
                  <a:srgbClr val="FFFFFF"/>
                </a:solidFill>
                <a:highlight>
                  <a:srgbClr val="00FF00"/>
                </a:highlight>
              </a:rPr>
              <a:t>oblbující</a:t>
            </a:r>
            <a:r>
              <a:rPr lang="en-US" altLang="cs-CZ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 </a:t>
            </a:r>
            <a:r>
              <a:rPr lang="en-US" altLang="cs-CZ" sz="3600" b="1" dirty="0" err="1">
                <a:solidFill>
                  <a:srgbClr val="FFFFFF"/>
                </a:solidFill>
                <a:highlight>
                  <a:srgbClr val="00FF00"/>
                </a:highlight>
              </a:rPr>
              <a:t>bednou</a:t>
            </a:r>
            <a:r>
              <a:rPr lang="en-US" altLang="cs-CZ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178843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58E9F-8B52-49F0-94EB-80E7E85E1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&amp; TV / 1. dekáda</a:t>
            </a:r>
          </a:p>
        </p:txBody>
      </p:sp>
      <p:pic>
        <p:nvPicPr>
          <p:cNvPr id="20483" name="Picture 4" descr="Richard Hamilton «Just what is it that makes today's homes so different, so appealing?» | Just what is that makes today's homes so different, so appealing?">
            <a:extLst>
              <a:ext uri="{FF2B5EF4-FFF2-40B4-BE49-F238E27FC236}">
                <a16:creationId xmlns:a16="http://schemas.microsoft.com/office/drawing/2014/main" id="{EED72B73-5CEE-4AE0-B09C-68456719D25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681" y="649967"/>
            <a:ext cx="5648144" cy="58429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Rectangle 5">
            <a:extLst>
              <a:ext uri="{FF2B5EF4-FFF2-40B4-BE49-F238E27FC236}">
                <a16:creationId xmlns:a16="http://schemas.microsoft.com/office/drawing/2014/main" id="{94FDF392-E6B3-4363-9CDD-DFB23E27E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478" y="1828801"/>
            <a:ext cx="4343400" cy="1877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cs-CZ" altLang="cs-CZ" sz="2400" b="1" dirty="0">
                <a:highlight>
                  <a:srgbClr val="00FF00"/>
                </a:highlight>
              </a:rPr>
              <a:t>1962 – 1964: „Boj s oblbující bednou.“</a:t>
            </a:r>
          </a:p>
          <a:p>
            <a:pPr eaLnBrk="1" hangingPunct="1">
              <a:buNone/>
              <a:defRPr/>
            </a:pPr>
            <a:endParaRPr lang="cs-CZ" altLang="cs-CZ" sz="2000" b="1" dirty="0">
              <a:highlight>
                <a:srgbClr val="FFFF00"/>
              </a:highlight>
            </a:endParaRPr>
          </a:p>
          <a:p>
            <a:pPr eaLnBrk="1" hangingPunct="1">
              <a:buNone/>
              <a:defRPr/>
            </a:pPr>
            <a:r>
              <a:rPr lang="cs-CZ" altLang="cs-CZ" sz="2000" b="1" dirty="0">
                <a:highlight>
                  <a:srgbClr val="00FFFF"/>
                </a:highlight>
              </a:rPr>
              <a:t>TV souprava jako umělecký materiál.</a:t>
            </a:r>
          </a:p>
        </p:txBody>
      </p:sp>
      <p:sp>
        <p:nvSpPr>
          <p:cNvPr id="20485" name="Rectangle 6">
            <a:extLst>
              <a:ext uri="{FF2B5EF4-FFF2-40B4-BE49-F238E27FC236}">
                <a16:creationId xmlns:a16="http://schemas.microsoft.com/office/drawing/2014/main" id="{092326CE-B972-48A2-A4C8-E7E2C19D6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478" y="5311292"/>
            <a:ext cx="564814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/>
              <a:t>Richard </a:t>
            </a:r>
            <a:r>
              <a:rPr lang="cs-CZ" altLang="cs-CZ" sz="1400" b="1" dirty="0" err="1"/>
              <a:t>Hamilton</a:t>
            </a:r>
            <a:r>
              <a:rPr lang="cs-CZ" altLang="cs-CZ" sz="1400" b="1" dirty="0"/>
              <a:t>: </a:t>
            </a:r>
            <a:r>
              <a:rPr lang="en-US" altLang="cs-CZ" sz="1400" i="1" dirty="0"/>
              <a:t>Just what is it that makes today's homes so different, so appealing?</a:t>
            </a:r>
            <a:r>
              <a:rPr lang="cs-CZ" altLang="cs-CZ" sz="1400" i="1" dirty="0"/>
              <a:t> (</a:t>
            </a:r>
            <a:r>
              <a:rPr lang="cs-CZ" altLang="cs-CZ" sz="1400" dirty="0"/>
              <a:t>1956).</a:t>
            </a:r>
            <a:br>
              <a:rPr lang="cs-CZ" altLang="cs-CZ" sz="1400" b="1" dirty="0"/>
            </a:br>
            <a:br>
              <a:rPr lang="cs-CZ" altLang="cs-CZ" sz="1800" b="1" dirty="0"/>
            </a:br>
            <a:endParaRPr lang="cs-CZ" altLang="cs-CZ"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E7A2025-429C-4159-9FD4-A1791844C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&amp; TV / 1. dekáda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1C4669F4-A342-4BC7-9BF3-068C2538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752601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sp>
        <p:nvSpPr>
          <p:cNvPr id="21508" name="Text Box 9">
            <a:extLst>
              <a:ext uri="{FF2B5EF4-FFF2-40B4-BE49-F238E27FC236}">
                <a16:creationId xmlns:a16="http://schemas.microsoft.com/office/drawing/2014/main" id="{7DD149C4-F745-44B2-A904-9E8C63053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06" y="1935957"/>
            <a:ext cx="597499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cs-CZ" altLang="cs-CZ" sz="2400" b="1" dirty="0">
                <a:highlight>
                  <a:srgbClr val="00FF00"/>
                </a:highlight>
              </a:rPr>
              <a:t>Od Cage k </a:t>
            </a:r>
            <a:r>
              <a:rPr lang="cs-CZ" altLang="cs-CZ" sz="2400" b="1" dirty="0" err="1">
                <a:highlight>
                  <a:srgbClr val="00FF00"/>
                </a:highlight>
              </a:rPr>
              <a:t>Paikovi</a:t>
            </a:r>
            <a:r>
              <a:rPr lang="cs-CZ" altLang="cs-CZ" sz="2400" b="1" dirty="0">
                <a:highlight>
                  <a:srgbClr val="00FF00"/>
                </a:highlight>
              </a:rPr>
              <a:t>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cs-CZ" altLang="cs-CZ" sz="2400" b="1" dirty="0">
                <a:highlight>
                  <a:srgbClr val="00FF00"/>
                </a:highlight>
              </a:rPr>
              <a:t>od hudby k interaktivnímu umění</a:t>
            </a:r>
          </a:p>
          <a:p>
            <a:pPr eaLnBrk="1" hangingPunct="1">
              <a:spcBef>
                <a:spcPct val="50000"/>
              </a:spcBef>
              <a:buNone/>
            </a:pPr>
            <a:endParaRPr lang="cs-CZ" altLang="cs-CZ" sz="2400" b="1" dirty="0">
              <a:highlight>
                <a:srgbClr val="00FF00"/>
              </a:highlight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cs-CZ" altLang="cs-CZ" sz="2000" b="1" dirty="0"/>
              <a:t>Nam June </a:t>
            </a:r>
            <a:r>
              <a:rPr lang="cs-CZ" altLang="cs-CZ" sz="2000" b="1" dirty="0" err="1"/>
              <a:t>Paik</a:t>
            </a:r>
            <a:r>
              <a:rPr lang="cs-CZ" altLang="cs-CZ" sz="2000" dirty="0"/>
              <a:t> (1932 </a:t>
            </a:r>
            <a:r>
              <a:rPr lang="cs-CZ" altLang="cs-CZ" sz="2000" b="1" dirty="0"/>
              <a:t>–</a:t>
            </a:r>
            <a:r>
              <a:rPr lang="cs-CZ" altLang="cs-CZ" sz="2000" dirty="0"/>
              <a:t> 2006): „otec“ umění videa.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b="1" dirty="0"/>
          </a:p>
        </p:txBody>
      </p:sp>
      <p:pic>
        <p:nvPicPr>
          <p:cNvPr id="21509" name="Picture 12" descr="Nam June Paik «Hommage à John Cage»">
            <a:extLst>
              <a:ext uri="{FF2B5EF4-FFF2-40B4-BE49-F238E27FC236}">
                <a16:creationId xmlns:a16="http://schemas.microsoft.com/office/drawing/2014/main" id="{05DEC0D4-C43D-4DC9-934F-7EFBEC04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01" y="654859"/>
            <a:ext cx="4123924" cy="554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E7A2025-429C-4159-9FD4-A1791844C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10285" y="741391"/>
            <a:ext cx="3443514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cs-CZ" sz="4000" b="1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j-ea"/>
                <a:cs typeface="+mj-cs"/>
              </a:rPr>
              <a:t>Umění</a:t>
            </a:r>
            <a:r>
              <a:rPr lang="en-US" altLang="cs-CZ" sz="4000" b="1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j-ea"/>
                <a:cs typeface="+mj-cs"/>
              </a:rPr>
              <a:t> &amp; TV / 1. </a:t>
            </a:r>
            <a:r>
              <a:rPr lang="en-US" altLang="cs-CZ" sz="4000" b="1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j-ea"/>
                <a:cs typeface="+mj-cs"/>
              </a:rPr>
              <a:t>dekáda</a:t>
            </a:r>
            <a:endParaRPr lang="en-US" altLang="cs-CZ" sz="4000" b="1" kern="1200" dirty="0">
              <a:solidFill>
                <a:schemeClr val="tx1"/>
              </a:solidFill>
              <a:highlight>
                <a:srgbClr val="FFFF00"/>
              </a:highlight>
              <a:latin typeface="+mn-lt"/>
              <a:ea typeface="+mj-ea"/>
              <a:cs typeface="+mj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73BEBD1-6980-508F-99CE-0B12ADF36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14" y="975097"/>
            <a:ext cx="6449549" cy="4837163"/>
          </a:xfrm>
          <a:prstGeom prst="rect">
            <a:avLst/>
          </a:prstGeom>
        </p:spPr>
      </p:pic>
      <p:sp>
        <p:nvSpPr>
          <p:cNvPr id="21508" name="Text Box 9">
            <a:extLst>
              <a:ext uri="{FF2B5EF4-FFF2-40B4-BE49-F238E27FC236}">
                <a16:creationId xmlns:a16="http://schemas.microsoft.com/office/drawing/2014/main" id="{7DD149C4-F745-44B2-A904-9E8C63053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285" y="2533476"/>
            <a:ext cx="3443514" cy="34478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cs-CZ" sz="2000" b="1" dirty="0">
                <a:highlight>
                  <a:srgbClr val="00FF00"/>
                </a:highlight>
                <a:latin typeface="+mn-lt"/>
                <a:cs typeface="+mn-cs"/>
              </a:rPr>
              <a:t>Od Cage k </a:t>
            </a:r>
            <a:r>
              <a:rPr lang="en-US" altLang="cs-CZ" sz="2000" b="1" dirty="0" err="1">
                <a:highlight>
                  <a:srgbClr val="00FF00"/>
                </a:highlight>
                <a:latin typeface="+mn-lt"/>
                <a:cs typeface="+mn-cs"/>
              </a:rPr>
              <a:t>Paikovi</a:t>
            </a:r>
            <a:r>
              <a:rPr lang="en-US" altLang="cs-CZ" sz="2000" b="1" dirty="0">
                <a:highlight>
                  <a:srgbClr val="00FF00"/>
                </a:highlight>
                <a:latin typeface="+mn-lt"/>
                <a:cs typeface="+mn-cs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cs-CZ" sz="2000" b="1" dirty="0">
                <a:highlight>
                  <a:srgbClr val="00FF00"/>
                </a:highlight>
                <a:latin typeface="+mn-lt"/>
                <a:cs typeface="+mn-cs"/>
              </a:rPr>
              <a:t>od </a:t>
            </a:r>
            <a:r>
              <a:rPr lang="en-US" altLang="cs-CZ" sz="2000" b="1" dirty="0" err="1">
                <a:highlight>
                  <a:srgbClr val="00FF00"/>
                </a:highlight>
                <a:latin typeface="+mn-lt"/>
                <a:cs typeface="+mn-cs"/>
              </a:rPr>
              <a:t>hudby</a:t>
            </a:r>
            <a:r>
              <a:rPr lang="en-US" altLang="cs-CZ" sz="2000" b="1" dirty="0">
                <a:highlight>
                  <a:srgbClr val="00FF00"/>
                </a:highlight>
                <a:latin typeface="+mn-lt"/>
                <a:cs typeface="+mn-cs"/>
              </a:rPr>
              <a:t> k </a:t>
            </a:r>
            <a:r>
              <a:rPr lang="en-US" altLang="cs-CZ" sz="2000" b="1" dirty="0" err="1">
                <a:highlight>
                  <a:srgbClr val="00FF00"/>
                </a:highlight>
                <a:latin typeface="+mn-lt"/>
                <a:cs typeface="+mn-cs"/>
              </a:rPr>
              <a:t>interaktivnímu</a:t>
            </a:r>
            <a:r>
              <a:rPr lang="en-US" altLang="cs-CZ" sz="2000" b="1" dirty="0">
                <a:highlight>
                  <a:srgbClr val="00FF00"/>
                </a:highlight>
                <a:latin typeface="+mn-lt"/>
                <a:cs typeface="+mn-cs"/>
              </a:rPr>
              <a:t> </a:t>
            </a:r>
            <a:r>
              <a:rPr lang="en-US" altLang="cs-CZ" sz="2000" b="1" dirty="0" err="1">
                <a:highlight>
                  <a:srgbClr val="00FF00"/>
                </a:highlight>
                <a:latin typeface="+mn-lt"/>
                <a:cs typeface="+mn-cs"/>
              </a:rPr>
              <a:t>umění</a:t>
            </a:r>
            <a:endParaRPr lang="en-US" altLang="cs-CZ" sz="2000" b="1" dirty="0">
              <a:highlight>
                <a:srgbClr val="00FF00"/>
              </a:highlight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endParaRPr lang="en-US" altLang="cs-CZ" sz="2000" b="1" dirty="0">
              <a:highlight>
                <a:srgbClr val="00FF00"/>
              </a:highlight>
              <a:latin typeface="+mn-lt"/>
              <a:cs typeface="+mn-cs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cs-CZ" sz="2000" b="1" dirty="0">
                <a:latin typeface="+mn-lt"/>
                <a:cs typeface="+mn-cs"/>
              </a:rPr>
              <a:t>John Cage </a:t>
            </a:r>
            <a:r>
              <a:rPr lang="en-US" altLang="cs-CZ" sz="2000" dirty="0">
                <a:latin typeface="+mn-lt"/>
                <a:cs typeface="+mn-cs"/>
              </a:rPr>
              <a:t>(1912–1992): </a:t>
            </a:r>
            <a:r>
              <a:rPr lang="en-US" altLang="cs-CZ" sz="2000" i="1" dirty="0">
                <a:latin typeface="+mn-lt"/>
                <a:cs typeface="+mn-cs"/>
              </a:rPr>
              <a:t>Williams Mix (</a:t>
            </a:r>
            <a:r>
              <a:rPr lang="en-US" altLang="cs-CZ" sz="2000" dirty="0">
                <a:latin typeface="+mn-lt"/>
                <a:cs typeface="+mn-cs"/>
              </a:rPr>
              <a:t>1952), </a:t>
            </a:r>
            <a:r>
              <a:rPr lang="en-US" altLang="cs-CZ" sz="2000" dirty="0" err="1">
                <a:latin typeface="+mn-lt"/>
                <a:cs typeface="+mn-cs"/>
              </a:rPr>
              <a:t>kompozice</a:t>
            </a:r>
            <a:r>
              <a:rPr lang="en-US" altLang="cs-CZ" sz="2000" dirty="0">
                <a:latin typeface="+mn-lt"/>
                <a:cs typeface="+mn-cs"/>
              </a:rPr>
              <a:t> pro </a:t>
            </a:r>
            <a:r>
              <a:rPr lang="en-US" altLang="cs-CZ" sz="2000" dirty="0" err="1">
                <a:latin typeface="+mn-lt"/>
                <a:cs typeface="+mn-cs"/>
              </a:rPr>
              <a:t>kazetový</a:t>
            </a:r>
            <a:r>
              <a:rPr lang="en-US" altLang="cs-CZ" sz="2000" dirty="0">
                <a:latin typeface="+mn-lt"/>
                <a:cs typeface="+mn-cs"/>
              </a:rPr>
              <a:t> </a:t>
            </a:r>
            <a:r>
              <a:rPr lang="en-US" altLang="cs-CZ" sz="2000" dirty="0" err="1">
                <a:latin typeface="+mn-lt"/>
                <a:cs typeface="+mn-cs"/>
              </a:rPr>
              <a:t>magnetofon</a:t>
            </a:r>
            <a:r>
              <a:rPr lang="en-US" altLang="cs-CZ" sz="2000" dirty="0">
                <a:latin typeface="+mn-lt"/>
                <a:cs typeface="+mn-cs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altLang="cs-CZ" sz="2000" dirty="0">
                <a:latin typeface="+mn-lt"/>
                <a:cs typeface="+mn-cs"/>
                <a:hlinkClick r:id="rId3"/>
              </a:rPr>
              <a:t>http://www.mediaartnet.org/works/williams-mix/</a:t>
            </a:r>
            <a:endParaRPr lang="en-US" altLang="cs-CZ" sz="200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cs-CZ" sz="2000" b="1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cs-CZ" sz="2000" b="1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cs-CZ" sz="2000" b="1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cs-CZ" sz="2000" b="1" dirty="0">
              <a:latin typeface="+mn-lt"/>
              <a:cs typeface="+mn-cs"/>
            </a:endParaRPr>
          </a:p>
        </p:txBody>
      </p:sp>
      <p:grpSp>
        <p:nvGrpSpPr>
          <p:cNvPr id="21513" name="Group 21512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1514" name="Rectangle 21513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5" name="Rectangle 21514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07" name="Rectangle 5">
            <a:extLst>
              <a:ext uri="{FF2B5EF4-FFF2-40B4-BE49-F238E27FC236}">
                <a16:creationId xmlns:a16="http://schemas.microsoft.com/office/drawing/2014/main" id="{1C4669F4-A342-4BC7-9BF3-068C2538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752601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</p:spTree>
    <p:extLst>
      <p:ext uri="{BB962C8B-B14F-4D97-AF65-F5344CB8AC3E}">
        <p14:creationId xmlns:p14="http://schemas.microsoft.com/office/powerpoint/2010/main" val="302393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E7A2025-429C-4159-9FD4-A1791844C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&amp; TV / 1. dekáda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1C4669F4-A342-4BC7-9BF3-068C2538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752601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sp>
        <p:nvSpPr>
          <p:cNvPr id="21508" name="Text Box 9">
            <a:extLst>
              <a:ext uri="{FF2B5EF4-FFF2-40B4-BE49-F238E27FC236}">
                <a16:creationId xmlns:a16="http://schemas.microsoft.com/office/drawing/2014/main" id="{7DD149C4-F745-44B2-A904-9E8C63053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58" y="1690688"/>
            <a:ext cx="597499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cs-CZ" altLang="cs-CZ" sz="2400" b="1" dirty="0">
                <a:highlight>
                  <a:srgbClr val="00FF00"/>
                </a:highlight>
              </a:rPr>
              <a:t>Od Cage k </a:t>
            </a:r>
            <a:r>
              <a:rPr lang="cs-CZ" altLang="cs-CZ" sz="2400" b="1" dirty="0" err="1">
                <a:highlight>
                  <a:srgbClr val="00FF00"/>
                </a:highlight>
              </a:rPr>
              <a:t>Paikovi</a:t>
            </a:r>
            <a:r>
              <a:rPr lang="cs-CZ" altLang="cs-CZ" sz="2400" b="1" dirty="0">
                <a:highlight>
                  <a:srgbClr val="00FF00"/>
                </a:highlight>
              </a:rPr>
              <a:t>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cs-CZ" altLang="cs-CZ" sz="2400" b="1" dirty="0">
                <a:highlight>
                  <a:srgbClr val="00FF00"/>
                </a:highlight>
              </a:rPr>
              <a:t>od hudby k interaktivnímu umění</a:t>
            </a:r>
          </a:p>
          <a:p>
            <a:pPr eaLnBrk="1" hangingPunct="1">
              <a:spcBef>
                <a:spcPct val="50000"/>
              </a:spcBef>
              <a:buNone/>
            </a:pPr>
            <a:endParaRPr lang="cs-CZ" altLang="cs-CZ" sz="2000" dirty="0"/>
          </a:p>
          <a:p>
            <a:pPr>
              <a:spcBef>
                <a:spcPct val="50000"/>
              </a:spcBef>
              <a:buNone/>
            </a:pPr>
            <a:r>
              <a:rPr lang="cs-CZ" altLang="cs-CZ" sz="2000" b="1" dirty="0"/>
              <a:t>Nam June </a:t>
            </a:r>
            <a:r>
              <a:rPr lang="cs-CZ" altLang="cs-CZ" sz="2000" b="1" dirty="0" err="1"/>
              <a:t>Paik</a:t>
            </a:r>
            <a:r>
              <a:rPr lang="cs-CZ" altLang="cs-CZ" sz="2000" b="1" dirty="0"/>
              <a:t>: </a:t>
            </a:r>
            <a:r>
              <a:rPr lang="cs-CZ" altLang="cs-CZ" sz="2000" i="1" dirty="0" err="1"/>
              <a:t>Random</a:t>
            </a:r>
            <a:r>
              <a:rPr lang="cs-CZ" altLang="cs-CZ" sz="2000" i="1" dirty="0"/>
              <a:t> Access Music</a:t>
            </a:r>
            <a:r>
              <a:rPr lang="cs-CZ" altLang="cs-CZ" sz="2000" dirty="0"/>
              <a:t> (1963)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1600" dirty="0">
                <a:hlinkClick r:id="rId2"/>
              </a:rPr>
              <a:t>http://www.mediaartnet.org/works/random-access/</a:t>
            </a:r>
            <a:endParaRPr lang="cs-CZ" altLang="cs-CZ" sz="1600" dirty="0"/>
          </a:p>
          <a:p>
            <a:pPr>
              <a:spcBef>
                <a:spcPct val="50000"/>
              </a:spcBef>
              <a:buNone/>
            </a:pPr>
            <a:endParaRPr lang="cs-CZ" altLang="cs-CZ" sz="1600" dirty="0"/>
          </a:p>
          <a:p>
            <a:pPr eaLnBrk="1" hangingPunct="1">
              <a:spcBef>
                <a:spcPct val="50000"/>
              </a:spcBef>
              <a:buNone/>
            </a:pPr>
            <a:endParaRPr lang="cs-CZ" altLang="cs-CZ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9F277A8-ED1A-F864-FDC8-035356772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533" y="0"/>
            <a:ext cx="3169010" cy="687638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79FA1A7-0A21-D638-ED83-271AB82DD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97" y="3968340"/>
            <a:ext cx="4572396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6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A9F1F88-F72C-4A22-B6BC-D8B6DCB33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&amp; TV / 1. dekáda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E51882A-85CF-45A6-99E6-5E269313D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altLang="cs-CZ" sz="2000" b="1" dirty="0">
                <a:highlight>
                  <a:srgbClr val="00FF00"/>
                </a:highlight>
                <a:cs typeface="Arial" panose="020B0604020202020204" pitchFamily="34" charset="0"/>
              </a:rPr>
              <a:t>Nam June </a:t>
            </a:r>
            <a:r>
              <a:rPr lang="cs-CZ" altLang="cs-CZ" sz="2000" b="1" dirty="0" err="1">
                <a:highlight>
                  <a:srgbClr val="00FF00"/>
                </a:highlight>
                <a:cs typeface="Arial" panose="020B0604020202020204" pitchFamily="34" charset="0"/>
              </a:rPr>
              <a:t>Paik</a:t>
            </a:r>
            <a:r>
              <a:rPr lang="cs-CZ" altLang="cs-CZ" sz="2000" b="1" dirty="0">
                <a:highlight>
                  <a:srgbClr val="00FF00"/>
                </a:highlight>
                <a:cs typeface="Arial" panose="020B0604020202020204" pitchFamily="34" charset="0"/>
              </a:rPr>
              <a:t>:</a:t>
            </a:r>
            <a:r>
              <a:rPr lang="cs-CZ" altLang="cs-CZ" sz="2000" b="1" i="1" dirty="0">
                <a:highlight>
                  <a:srgbClr val="00FF00"/>
                </a:highlight>
                <a:cs typeface="Arial" panose="020B0604020202020204" pitchFamily="34" charset="0"/>
              </a:rPr>
              <a:t> </a:t>
            </a:r>
            <a:r>
              <a:rPr lang="cs-CZ" altLang="cs-CZ" sz="2000" b="1" i="1" dirty="0" err="1">
                <a:highlight>
                  <a:srgbClr val="00FF00"/>
                </a:highlight>
                <a:cs typeface="Arial" panose="020B0604020202020204" pitchFamily="34" charset="0"/>
              </a:rPr>
              <a:t>Exposition</a:t>
            </a:r>
            <a:r>
              <a:rPr lang="cs-CZ" altLang="cs-CZ" sz="2000" b="1" i="1" dirty="0">
                <a:highlight>
                  <a:srgbClr val="00FF00"/>
                </a:highlight>
                <a:cs typeface="Arial" panose="020B0604020202020204" pitchFamily="34" charset="0"/>
              </a:rPr>
              <a:t> </a:t>
            </a:r>
            <a:r>
              <a:rPr lang="cs-CZ" altLang="cs-CZ" sz="2000" b="1" i="1" dirty="0" err="1">
                <a:highlight>
                  <a:srgbClr val="00FF00"/>
                </a:highlight>
                <a:cs typeface="Arial" panose="020B0604020202020204" pitchFamily="34" charset="0"/>
              </a:rPr>
              <a:t>of</a:t>
            </a:r>
            <a:r>
              <a:rPr lang="cs-CZ" altLang="cs-CZ" sz="2000" b="1" i="1" dirty="0">
                <a:highlight>
                  <a:srgbClr val="00FF00"/>
                </a:highlight>
                <a:cs typeface="Arial" panose="020B0604020202020204" pitchFamily="34" charset="0"/>
              </a:rPr>
              <a:t> Music – </a:t>
            </a:r>
            <a:r>
              <a:rPr lang="cs-CZ" altLang="cs-CZ" sz="2000" b="1" i="1" dirty="0" err="1">
                <a:highlight>
                  <a:srgbClr val="00FF00"/>
                </a:highlight>
                <a:cs typeface="Arial" panose="020B0604020202020204" pitchFamily="34" charset="0"/>
              </a:rPr>
              <a:t>Electronic</a:t>
            </a:r>
            <a:r>
              <a:rPr lang="cs-CZ" altLang="cs-CZ" sz="2000" b="1" i="1" dirty="0">
                <a:highlight>
                  <a:srgbClr val="00FF00"/>
                </a:highlight>
                <a:cs typeface="Arial" panose="020B0604020202020204" pitchFamily="34" charset="0"/>
              </a:rPr>
              <a:t> </a:t>
            </a:r>
            <a:r>
              <a:rPr lang="cs-CZ" altLang="cs-CZ" sz="2000" b="1" i="1" dirty="0" err="1">
                <a:highlight>
                  <a:srgbClr val="00FF00"/>
                </a:highlight>
                <a:cs typeface="Arial" panose="020B0604020202020204" pitchFamily="34" charset="0"/>
              </a:rPr>
              <a:t>Television</a:t>
            </a:r>
            <a:r>
              <a:rPr lang="cs-CZ" altLang="cs-CZ" sz="2000" b="1" i="1" dirty="0">
                <a:highlight>
                  <a:srgbClr val="00FF00"/>
                </a:highlight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highlight>
                  <a:srgbClr val="00FF00"/>
                </a:highlight>
                <a:cs typeface="Arial" panose="020B0604020202020204" pitchFamily="34" charset="0"/>
              </a:rPr>
              <a:t>(1963).</a:t>
            </a:r>
          </a:p>
          <a:p>
            <a:pPr marL="0" indent="0">
              <a:buNone/>
            </a:pPr>
            <a:r>
              <a:rPr lang="cs-CZ" altLang="cs-CZ" sz="1700" dirty="0">
                <a:cs typeface="Arial" panose="020B0604020202020204" pitchFamily="34" charset="0"/>
              </a:rPr>
              <a:t>Místo konání: Galerie </a:t>
            </a:r>
            <a:r>
              <a:rPr lang="cs-CZ" altLang="cs-CZ" sz="1700" dirty="0" err="1">
                <a:cs typeface="Arial" panose="020B0604020202020204" pitchFamily="34" charset="0"/>
              </a:rPr>
              <a:t>Parnass</a:t>
            </a:r>
            <a:r>
              <a:rPr lang="cs-CZ" altLang="cs-CZ" sz="1700" dirty="0">
                <a:cs typeface="Arial" panose="020B0604020202020204" pitchFamily="34" charset="0"/>
              </a:rPr>
              <a:t>, </a:t>
            </a:r>
            <a:r>
              <a:rPr lang="cs-CZ" altLang="cs-CZ" sz="1700" dirty="0" err="1">
                <a:cs typeface="Arial" panose="020B0604020202020204" pitchFamily="34" charset="0"/>
              </a:rPr>
              <a:t>Wuppertal</a:t>
            </a:r>
            <a:r>
              <a:rPr lang="cs-CZ" altLang="cs-CZ" sz="1700" dirty="0">
                <a:cs typeface="Arial" panose="020B0604020202020204" pitchFamily="34" charset="0"/>
              </a:rPr>
              <a:t>, Německo.</a:t>
            </a:r>
          </a:p>
          <a:p>
            <a:pPr marL="0" indent="0">
              <a:buNone/>
            </a:pPr>
            <a:r>
              <a:rPr lang="cs-CZ" altLang="cs-CZ" sz="1700" dirty="0">
                <a:cs typeface="Arial" panose="020B0604020202020204" pitchFamily="34" charset="0"/>
                <a:hlinkClick r:id="rId2"/>
              </a:rPr>
              <a:t>http://www.medienkunstnetz.de/works/exposition-of-music/</a:t>
            </a:r>
            <a:endParaRPr lang="cs-CZ" altLang="cs-CZ" sz="1700" dirty="0">
              <a:cs typeface="Arial" panose="020B0604020202020204" pitchFamily="34" charset="0"/>
            </a:endParaRPr>
          </a:p>
          <a:p>
            <a:pPr marL="609600" indent="-609600"/>
            <a:endParaRPr lang="cs-CZ" altLang="cs-CZ" sz="1700" dirty="0"/>
          </a:p>
          <a:p>
            <a:pPr marL="609600" indent="-609600"/>
            <a:endParaRPr lang="cs-CZ" altLang="cs-CZ" sz="1700" dirty="0"/>
          </a:p>
        </p:txBody>
      </p:sp>
      <p:pic>
        <p:nvPicPr>
          <p:cNvPr id="24580" name="Picture 5" descr="Nam June Paik «Exposition of Music – Electronic Television» | Leaflet printed for the show">
            <a:extLst>
              <a:ext uri="{FF2B5EF4-FFF2-40B4-BE49-F238E27FC236}">
                <a16:creationId xmlns:a16="http://schemas.microsoft.com/office/drawing/2014/main" id="{C94DAECD-A855-4D6A-AB03-4425F5A68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693" y="2421924"/>
            <a:ext cx="4948194" cy="37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574C9A0-7C59-712C-DEA2-D7393DD3F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889" y="2421924"/>
            <a:ext cx="4948194" cy="37111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A9F1F88-F72C-4A22-B6BC-D8B6DCB33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&amp; TV / 1. dekáda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E51882A-85CF-45A6-99E6-5E269313D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altLang="cs-CZ" sz="2000" b="1" dirty="0">
                <a:highlight>
                  <a:srgbClr val="00FF00"/>
                </a:highlight>
                <a:cs typeface="Arial" panose="020B0604020202020204" pitchFamily="34" charset="0"/>
              </a:rPr>
              <a:t>Nam June </a:t>
            </a:r>
            <a:r>
              <a:rPr lang="cs-CZ" altLang="cs-CZ" sz="2000" b="1" dirty="0" err="1">
                <a:highlight>
                  <a:srgbClr val="00FF00"/>
                </a:highlight>
                <a:cs typeface="Arial" panose="020B0604020202020204" pitchFamily="34" charset="0"/>
              </a:rPr>
              <a:t>Paik</a:t>
            </a:r>
            <a:r>
              <a:rPr lang="cs-CZ" altLang="cs-CZ" sz="2000" b="1" dirty="0">
                <a:highlight>
                  <a:srgbClr val="00FF00"/>
                </a:highlight>
                <a:cs typeface="Arial" panose="020B0604020202020204" pitchFamily="34" charset="0"/>
              </a:rPr>
              <a:t>:</a:t>
            </a:r>
            <a:r>
              <a:rPr lang="cs-CZ" altLang="cs-CZ" sz="2000" b="1" i="1" dirty="0">
                <a:highlight>
                  <a:srgbClr val="00FF00"/>
                </a:highlight>
                <a:cs typeface="Arial" panose="020B0604020202020204" pitchFamily="34" charset="0"/>
              </a:rPr>
              <a:t> </a:t>
            </a:r>
            <a:r>
              <a:rPr lang="cs-CZ" altLang="cs-CZ" sz="2000" b="1" i="1" dirty="0" err="1">
                <a:highlight>
                  <a:srgbClr val="00FF00"/>
                </a:highlight>
                <a:cs typeface="Arial" panose="020B0604020202020204" pitchFamily="34" charset="0"/>
              </a:rPr>
              <a:t>Exposition</a:t>
            </a:r>
            <a:r>
              <a:rPr lang="cs-CZ" altLang="cs-CZ" sz="2000" b="1" i="1" dirty="0">
                <a:highlight>
                  <a:srgbClr val="00FF00"/>
                </a:highlight>
                <a:cs typeface="Arial" panose="020B0604020202020204" pitchFamily="34" charset="0"/>
              </a:rPr>
              <a:t> </a:t>
            </a:r>
            <a:r>
              <a:rPr lang="cs-CZ" altLang="cs-CZ" sz="2000" b="1" i="1" dirty="0" err="1">
                <a:highlight>
                  <a:srgbClr val="00FF00"/>
                </a:highlight>
                <a:cs typeface="Arial" panose="020B0604020202020204" pitchFamily="34" charset="0"/>
              </a:rPr>
              <a:t>of</a:t>
            </a:r>
            <a:r>
              <a:rPr lang="cs-CZ" altLang="cs-CZ" sz="2000" b="1" i="1" dirty="0">
                <a:highlight>
                  <a:srgbClr val="00FF00"/>
                </a:highlight>
                <a:cs typeface="Arial" panose="020B0604020202020204" pitchFamily="34" charset="0"/>
              </a:rPr>
              <a:t> Music – </a:t>
            </a:r>
            <a:r>
              <a:rPr lang="cs-CZ" altLang="cs-CZ" sz="2000" b="1" i="1" dirty="0" err="1">
                <a:highlight>
                  <a:srgbClr val="00FF00"/>
                </a:highlight>
                <a:cs typeface="Arial" panose="020B0604020202020204" pitchFamily="34" charset="0"/>
              </a:rPr>
              <a:t>Electronic</a:t>
            </a:r>
            <a:r>
              <a:rPr lang="cs-CZ" altLang="cs-CZ" sz="2000" b="1" i="1" dirty="0">
                <a:highlight>
                  <a:srgbClr val="00FF00"/>
                </a:highlight>
                <a:cs typeface="Arial" panose="020B0604020202020204" pitchFamily="34" charset="0"/>
              </a:rPr>
              <a:t> </a:t>
            </a:r>
            <a:r>
              <a:rPr lang="cs-CZ" altLang="cs-CZ" sz="2000" b="1" i="1" dirty="0" err="1">
                <a:highlight>
                  <a:srgbClr val="00FF00"/>
                </a:highlight>
                <a:cs typeface="Arial" panose="020B0604020202020204" pitchFamily="34" charset="0"/>
              </a:rPr>
              <a:t>Television</a:t>
            </a:r>
            <a:r>
              <a:rPr lang="cs-CZ" altLang="cs-CZ" sz="2000" b="1" i="1" dirty="0">
                <a:highlight>
                  <a:srgbClr val="00FF00"/>
                </a:highlight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highlight>
                  <a:srgbClr val="00FF00"/>
                </a:highlight>
                <a:cs typeface="Arial" panose="020B0604020202020204" pitchFamily="34" charset="0"/>
              </a:rPr>
              <a:t>(1963).</a:t>
            </a:r>
          </a:p>
          <a:p>
            <a:pPr marL="0" indent="0">
              <a:buNone/>
            </a:pPr>
            <a:r>
              <a:rPr lang="cs-CZ" altLang="cs-CZ" sz="1700" dirty="0">
                <a:cs typeface="Arial" panose="020B0604020202020204" pitchFamily="34" charset="0"/>
              </a:rPr>
              <a:t>Místo konání: Galerie </a:t>
            </a:r>
            <a:r>
              <a:rPr lang="cs-CZ" altLang="cs-CZ" sz="1700" dirty="0" err="1">
                <a:cs typeface="Arial" panose="020B0604020202020204" pitchFamily="34" charset="0"/>
              </a:rPr>
              <a:t>Parnass</a:t>
            </a:r>
            <a:r>
              <a:rPr lang="cs-CZ" altLang="cs-CZ" sz="1700" dirty="0">
                <a:cs typeface="Arial" panose="020B0604020202020204" pitchFamily="34" charset="0"/>
              </a:rPr>
              <a:t>, </a:t>
            </a:r>
            <a:r>
              <a:rPr lang="cs-CZ" altLang="cs-CZ" sz="1700" dirty="0" err="1">
                <a:cs typeface="Arial" panose="020B0604020202020204" pitchFamily="34" charset="0"/>
              </a:rPr>
              <a:t>Wuppertal</a:t>
            </a:r>
            <a:r>
              <a:rPr lang="cs-CZ" altLang="cs-CZ" sz="1700" dirty="0">
                <a:cs typeface="Arial" panose="020B0604020202020204" pitchFamily="34" charset="0"/>
              </a:rPr>
              <a:t>, Německo.</a:t>
            </a:r>
          </a:p>
          <a:p>
            <a:pPr marL="609600" indent="-609600"/>
            <a:endParaRPr lang="cs-CZ" altLang="cs-CZ" sz="17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B68E80-F47A-FC01-FB36-F5995AB3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7" y="2228334"/>
            <a:ext cx="4944285" cy="371278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FFC00A7-9799-46D3-4D9A-E21CA0E2CB07}"/>
              </a:ext>
            </a:extLst>
          </p:cNvPr>
          <p:cNvSpPr txBox="1"/>
          <p:nvPr/>
        </p:nvSpPr>
        <p:spPr>
          <a:xfrm>
            <a:off x="6185499" y="1807180"/>
            <a:ext cx="557437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highlight>
                  <a:srgbClr val="00FFFF"/>
                </a:highlight>
              </a:rPr>
              <a:t>Vystavená díla</a:t>
            </a:r>
          </a:p>
          <a:p>
            <a:r>
              <a:rPr lang="cs-CZ" sz="1600" dirty="0"/>
              <a:t>„Akce s houslemi na provázku“: </a:t>
            </a:r>
            <a:r>
              <a:rPr lang="cs-CZ" sz="1600" dirty="0">
                <a:hlinkClick r:id="rId3"/>
              </a:rPr>
              <a:t>http://www.mediaartnet.org/works/violine-an-schnur</a:t>
            </a:r>
            <a:endParaRPr lang="cs-CZ" sz="1600" dirty="0"/>
          </a:p>
          <a:p>
            <a:r>
              <a:rPr lang="cs-CZ" sz="1600" dirty="0"/>
              <a:t>	</a:t>
            </a:r>
          </a:p>
          <a:p>
            <a:r>
              <a:rPr lang="cs-CZ" sz="1600" dirty="0"/>
              <a:t>„Šašlik z gramofonových desek“: </a:t>
            </a:r>
            <a:r>
              <a:rPr lang="cs-CZ" sz="1600" dirty="0">
                <a:hlinkClick r:id="rId4"/>
              </a:rPr>
              <a:t>http://www.medienkunstnetz.de/works/schallplattenschaschlik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„Hudba náhodných vstupů“: </a:t>
            </a:r>
            <a:r>
              <a:rPr lang="cs-CZ" sz="1600" dirty="0">
                <a:hlinkClick r:id="rId5"/>
              </a:rPr>
              <a:t>http://www.medienkunstnetz.de/works/random-access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„Participační televize“: </a:t>
            </a:r>
            <a:r>
              <a:rPr lang="cs-CZ" sz="1600" dirty="0">
                <a:hlinkClick r:id="rId6"/>
              </a:rPr>
              <a:t>http://www.medienkunstnetz.de/works/participation-tv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„Kuba-TV“: </a:t>
            </a:r>
            <a:r>
              <a:rPr lang="cs-CZ" sz="1600" dirty="0">
                <a:hlinkClick r:id="rId7"/>
              </a:rPr>
              <a:t>http://www.medienkunstnetz.de/works/kuba-tv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„Zen pro TV“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546F1F-31F4-EBF4-770B-86239430DD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1775" y="1536077"/>
            <a:ext cx="2616279" cy="315886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4A56404-08AE-F505-6B46-786AE5BEBAAB}"/>
              </a:ext>
            </a:extLst>
          </p:cNvPr>
          <p:cNvSpPr txBox="1"/>
          <p:nvPr/>
        </p:nvSpPr>
        <p:spPr>
          <a:xfrm>
            <a:off x="838196" y="5987019"/>
            <a:ext cx="4683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altLang="cs-CZ" sz="1400" dirty="0">
                <a:cs typeface="Arial" panose="020B0604020202020204" pitchFamily="34" charset="0"/>
                <a:hlinkClick r:id="rId9"/>
              </a:rPr>
              <a:t>http://www.medienkunstnetz.de/works/exposition-of-music/</a:t>
            </a:r>
            <a:endParaRPr lang="cs-CZ" altLang="cs-CZ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852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1121</Words>
  <Application>Microsoft Office PowerPoint</Application>
  <PresentationFormat>Širokoúhlá obrazovka</PresentationFormat>
  <Paragraphs>183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Motiv Office</vt:lpstr>
      <vt:lpstr>NEW MEDIA ART 02 Umění a televize (1. dekáda)</vt:lpstr>
      <vt:lpstr>Umění &amp; TV / 4 dekády vývoje</vt:lpstr>
      <vt:lpstr>Umění &amp; TV / 4 dekády vývoje</vt:lpstr>
      <vt:lpstr>Umění &amp; TV / 1. dekáda</vt:lpstr>
      <vt:lpstr>Umění &amp; TV / 1. dekáda</vt:lpstr>
      <vt:lpstr>Umění &amp; TV / 1. dekáda</vt:lpstr>
      <vt:lpstr>Umění &amp; TV / 1. dekáda</vt:lpstr>
      <vt:lpstr>Umění &amp; TV / 1. dekáda</vt:lpstr>
      <vt:lpstr>Umění &amp; TV / 1. dekáda</vt:lpstr>
      <vt:lpstr>Umění &amp; TV / 1. dekáda</vt:lpstr>
      <vt:lpstr>Umění &amp; TV / 1. dekáda</vt:lpstr>
      <vt:lpstr>Umění &amp; TV / 1. dekáda</vt:lpstr>
      <vt:lpstr>Umění &amp; TV / 1. dekáda</vt:lpstr>
      <vt:lpstr>Umění &amp; TV / 1. dekáda</vt:lpstr>
      <vt:lpstr>Umění &amp; TV / 1. dekáda</vt:lpstr>
      <vt:lpstr>Umění &amp; TV / 1. dekáda</vt:lpstr>
      <vt:lpstr>Q&amp;A</vt:lpstr>
      <vt:lpstr>Q&amp;A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Umění &amp; TV / 4 dekády vývoje</dc:title>
  <dc:creator>Jana Horáková</dc:creator>
  <cp:lastModifiedBy>Jana Horáková</cp:lastModifiedBy>
  <cp:revision>8</cp:revision>
  <cp:lastPrinted>2020-04-10T20:03:58Z</cp:lastPrinted>
  <dcterms:created xsi:type="dcterms:W3CDTF">2020-04-10T19:51:00Z</dcterms:created>
  <dcterms:modified xsi:type="dcterms:W3CDTF">2024-03-26T20:13:02Z</dcterms:modified>
</cp:coreProperties>
</file>