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66" r:id="rId3"/>
    <p:sldId id="302" r:id="rId4"/>
    <p:sldId id="293" r:id="rId5"/>
    <p:sldId id="294" r:id="rId6"/>
    <p:sldId id="295" r:id="rId7"/>
    <p:sldId id="296" r:id="rId8"/>
    <p:sldId id="297" r:id="rId9"/>
    <p:sldId id="300" r:id="rId10"/>
    <p:sldId id="303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FAC4BC-EF59-4484-B3B0-6A773E109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399A26-307F-4977-87DF-CE05B5E959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7045EA-1EF8-4244-A85F-417B7471A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FC71-DFAC-4AC3-B455-D1881EA2EEDB}" type="datetimeFigureOut">
              <a:rPr lang="cs-CZ" smtClean="0"/>
              <a:t>22.04.2024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76858A-A4D6-485A-B822-3A143768C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7B2779-BE71-427F-A341-22976B1B1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F0D3-B1AE-47F4-96E6-046A251849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33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1D1FE-1EE8-4473-BF29-9F3EACA22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938B809-6CC2-4074-B431-CAD4D99B0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23E287-7645-422B-96E2-9A642D4E1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FC71-DFAC-4AC3-B455-D1881EA2EEDB}" type="datetimeFigureOut">
              <a:rPr lang="cs-CZ" smtClean="0"/>
              <a:t>22.04.2024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0E19C8-42D4-4DED-B1ED-7474026A4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6AD5C7-967B-46A6-9E42-CB5A3AE5D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F0D3-B1AE-47F4-96E6-046A251849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95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83FE574-00AC-4CB9-8A70-F10161A5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1EE199F-1C3E-4387-8503-03410E686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6EF576-D05C-4953-A55F-74889BF75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FC71-DFAC-4AC3-B455-D1881EA2EEDB}" type="datetimeFigureOut">
              <a:rPr lang="cs-CZ" smtClean="0"/>
              <a:t>22.04.2024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B7027C-FE6C-4BBE-A4AC-2154F248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239E41-63F2-4893-AEE1-DD23691F2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F0D3-B1AE-47F4-96E6-046A251849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83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F34BF-AAAC-4443-B7BE-99F3A3EB0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9351FC-9F62-44EA-80FA-7E9E4FD7E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9D02FF-CBF1-4CE0-8C70-D4942A696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FC71-DFAC-4AC3-B455-D1881EA2EEDB}" type="datetimeFigureOut">
              <a:rPr lang="cs-CZ" smtClean="0"/>
              <a:t>22.04.2024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39217C-A576-4A5B-836C-E2A45C72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67BB2C-F1C3-4A4A-8D6A-FF4F508B0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F0D3-B1AE-47F4-96E6-046A251849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865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8E70B-BE9E-4D77-AB2D-04A258E49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BC56199-B72D-4422-A175-A23CAC59A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6A568E-CF8D-4644-AABB-58E22B75C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FC71-DFAC-4AC3-B455-D1881EA2EEDB}" type="datetimeFigureOut">
              <a:rPr lang="cs-CZ" smtClean="0"/>
              <a:t>22.04.2024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6A4C4B-EB55-4C7F-9A2B-6B29F39D0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9161F7-9A47-451C-828B-578931FB7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F0D3-B1AE-47F4-96E6-046A251849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5324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94B68-27B2-4389-A152-A5E455D9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5B075C-5F1E-404E-B23A-BB821202B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0EE216-D5CD-4D66-B909-732993E06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431E7D1-5583-4C69-85A7-AB430CC39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FC71-DFAC-4AC3-B455-D1881EA2EEDB}" type="datetimeFigureOut">
              <a:rPr lang="cs-CZ" smtClean="0"/>
              <a:t>22.04.2024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45D197-55AC-41AA-9698-61B23244B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9C1436-2F12-4074-BC0F-8F7C5F28D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F0D3-B1AE-47F4-96E6-046A251849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19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CA0C3-057D-45CB-8B5D-043E1AC2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65B289-F7D6-4FF7-A9AA-CCD1FF79F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F10FF3-507C-4FA7-85C2-0DC0C3843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2B9898-F075-4F5D-A722-158F53D501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5D77426-10C8-407F-8F6D-F6244AF39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227D675-7DB5-433C-958B-8B9021EC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FC71-DFAC-4AC3-B455-D1881EA2EEDB}" type="datetimeFigureOut">
              <a:rPr lang="cs-CZ" smtClean="0"/>
              <a:t>22.04.2024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E05EE14-67E4-4905-A864-F30F93BB7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AC013BA-78F3-42FB-9F12-AB1E8A2F3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F0D3-B1AE-47F4-96E6-046A251849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1356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1831E1-0E21-47B6-BA9D-EF40CB0B8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C29A974-23F7-4670-B755-C44954999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FC71-DFAC-4AC3-B455-D1881EA2EEDB}" type="datetimeFigureOut">
              <a:rPr lang="cs-CZ" smtClean="0"/>
              <a:t>22.04.2024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38D92B-DA96-47B1-AD88-06C68A910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9F5359C-A842-4A80-8D11-4C43EE203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F0D3-B1AE-47F4-96E6-046A251849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6185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F6084AE-9728-415F-9033-4CC2C4B1C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FC71-DFAC-4AC3-B455-D1881EA2EEDB}" type="datetimeFigureOut">
              <a:rPr lang="cs-CZ" smtClean="0"/>
              <a:t>22.04.2024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266906C-A1D4-42CB-819E-FCBBB8E0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8689FE7-6BE1-455D-AA23-7F835A15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F0D3-B1AE-47F4-96E6-046A251849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3946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0188C8-9CDB-4C77-99F8-B6F3DFB9A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958620-A96D-45D7-98A7-92ECAE5AB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D9B5DCE-E385-4287-B545-AF43907D1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105A9D0-8BE0-4169-9CC4-DBEC667B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FC71-DFAC-4AC3-B455-D1881EA2EEDB}" type="datetimeFigureOut">
              <a:rPr lang="cs-CZ" smtClean="0"/>
              <a:t>22.04.2024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E64B16-505A-4C81-8F49-5ECFD11A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0C783A-C965-4952-985A-C312C843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F0D3-B1AE-47F4-96E6-046A251849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12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831B43-4311-4586-8889-2C3FB0C0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E709B21-ED78-4F5D-BF78-99F99696F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8076C53-C1D8-485A-86F4-5C251F3E3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F4A4504-6929-40D1-9E93-2904D3E3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FC71-DFAC-4AC3-B455-D1881EA2EEDB}" type="datetimeFigureOut">
              <a:rPr lang="cs-CZ" smtClean="0"/>
              <a:t>22.04.2024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F62DBA-02E4-4677-A755-2FF7AEAFC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92F449-81B5-4FA5-BC0B-9C8F771C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F0D3-B1AE-47F4-96E6-046A251849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0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A22ADDF-F9C2-416C-80B1-7299D1475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3BEA82-946B-4FE5-9166-749310056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C68CB6-7491-4B15-A5EC-04D49DF3CD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BFC71-DFAC-4AC3-B455-D1881EA2EEDB}" type="datetimeFigureOut">
              <a:rPr lang="cs-CZ" smtClean="0"/>
              <a:t>22.04.2024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4320B0-ECD5-40CB-A57D-6287A5877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78B2A3-5C08-47BA-8C98-C7ED33816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1F0D3-B1AE-47F4-96E6-046A251849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1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dienkunstnetz.de/works/das-grosse-missverstaendnis/" TargetMode="External"/><Relationship Id="rId3" Type="http://schemas.openxmlformats.org/officeDocument/2006/relationships/hyperlink" Target="http://www.youtube.com/watch?v=VnE08JzPlJM" TargetMode="External"/><Relationship Id="rId7" Type="http://schemas.openxmlformats.org/officeDocument/2006/relationships/hyperlink" Target="http://www.medienkunstnetz.de/works/tausend-kusse/" TargetMode="External"/><Relationship Id="rId2" Type="http://schemas.openxmlformats.org/officeDocument/2006/relationships/hyperlink" Target="http://www.medienkunstnetz.de/works/picture-window-pie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bu.com/film/bruch_schleyer.html" TargetMode="External"/><Relationship Id="rId5" Type="http://schemas.openxmlformats.org/officeDocument/2006/relationships/hyperlink" Target="http://www.youtube.com/watch?v=HhMG-QCJVsE&amp;feature=related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://www.medienkunstnetz.de/works/technology-transformation/" TargetMode="External"/><Relationship Id="rId9" Type="http://schemas.openxmlformats.org/officeDocument/2006/relationships/hyperlink" Target="http://www.medienkunstnetz.de/works/bei-laune-halten/images/2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G-gORVWOt8&amp;list=PL5sKx7Xua5tuKGyyHkmhmRuDRKCun45vz" TargetMode="External"/><Relationship Id="rId3" Type="http://schemas.openxmlformats.org/officeDocument/2006/relationships/hyperlink" Target="http://www.medienkunstnetz.de/works/video-50/" TargetMode="External"/><Relationship Id="rId7" Type="http://schemas.openxmlformats.org/officeDocument/2006/relationships/hyperlink" Target="https://www.youtube.com/watch?v=ZDem_3xr_3M" TargetMode="External"/><Relationship Id="rId2" Type="http://schemas.openxmlformats.org/officeDocument/2006/relationships/hyperlink" Target="https://www.youtube.com/watch?v=KvOoR8m0oms&amp;index=1&amp;list=RDKvOoR8m0om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edienkunstnetz.de/works/nowa-ksiazka/" TargetMode="External"/><Relationship Id="rId5" Type="http://schemas.openxmlformats.org/officeDocument/2006/relationships/hyperlink" Target="https://www.youtube.com/watch?v=B451MC-t-Xc" TargetMode="External"/><Relationship Id="rId4" Type="http://schemas.openxmlformats.org/officeDocument/2006/relationships/hyperlink" Target="https://www.youtube.com/watch?v=tGMURCdySMM" TargetMode="Externa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unhcwSvil8&amp;list=PL34A7380938AB79D4&amp;index=14" TargetMode="External"/><Relationship Id="rId2" Type="http://schemas.openxmlformats.org/officeDocument/2006/relationships/hyperlink" Target="http://www.medienkunstnetz.de/works/man-with-a-video-camer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://www.youtube.com/watch?v=WwMYAAoZW-M" TargetMode="External"/><Relationship Id="rId4" Type="http://schemas.openxmlformats.org/officeDocument/2006/relationships/hyperlink" Target="http://www.medienkunstnetz.de/works/kanal-x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youtube.com/watch?v=n-fhUb9wWmE" TargetMode="External"/><Relationship Id="rId7" Type="http://schemas.openxmlformats.org/officeDocument/2006/relationships/hyperlink" Target="https://www.youtube.com/watch?v=Td3BCNRElPA" TargetMode="External"/><Relationship Id="rId2" Type="http://schemas.openxmlformats.org/officeDocument/2006/relationships/hyperlink" Target="http://www.medienkunstnetz.de/works/last-9-minut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edienkunstnetz.de/works/rede-in-der/" TargetMode="External"/><Relationship Id="rId5" Type="http://schemas.openxmlformats.org/officeDocument/2006/relationships/hyperlink" Target="https://www.youtube.com/watch?v=g7svN0xJCCQ" TargetMode="External"/><Relationship Id="rId4" Type="http://schemas.openxmlformats.org/officeDocument/2006/relationships/hyperlink" Target="http://www.medienkunstnetz.de/works/documenta-performanc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arOCct0dmXM&amp;feature=relmfu" TargetMode="External"/><Relationship Id="rId2" Type="http://schemas.openxmlformats.org/officeDocument/2006/relationships/hyperlink" Target="http://www.medienkunstnetz.de/works/piazza-virtual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://www.youtube.com/watch?v=n-51Vn3s5OY&amp;list=UU4778qnRB2MO6qC_OFYddCg&amp;index=10&amp;feature=plc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FB9101-BCE2-6FB2-2369-721E7D9C7D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2A63E95-2995-B3DA-C1CD-9E6E285056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sz="7200" b="1" dirty="0">
                <a:latin typeface="+mn-lt"/>
              </a:rPr>
              <a:t>NEW MEDIA ART 02</a:t>
            </a:r>
            <a:br>
              <a:rPr lang="cs-CZ" altLang="cs-CZ" sz="2400" b="1" dirty="0">
                <a:latin typeface="+mn-lt"/>
              </a:rPr>
            </a:br>
            <a:r>
              <a:rPr lang="cs-CZ" altLang="cs-CZ" sz="4000" b="1" dirty="0">
                <a:highlight>
                  <a:srgbClr val="FFFF00"/>
                </a:highlight>
                <a:latin typeface="+mn-lt"/>
              </a:rPr>
              <a:t>Umění a televize (4. dekáda)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2782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B1DCDC-DD0D-3A11-2E84-7AE93A38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b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Q&amp;A „post-utopické strategie“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F17CB4-DDD2-F6A6-CD6F-AAC0F3F4B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b="1" dirty="0"/>
              <a:t>Co znamená označení </a:t>
            </a:r>
            <a:r>
              <a:rPr lang="cs-CZ" sz="2000" b="1" dirty="0">
                <a:highlight>
                  <a:srgbClr val="00FFFF"/>
                </a:highlight>
              </a:rPr>
              <a:t>„post-utopické strategie“ </a:t>
            </a:r>
            <a:r>
              <a:rPr lang="cs-CZ" sz="2000" b="1" dirty="0"/>
              <a:t>ve vztahu umělců k televizi?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Co znamená „</a:t>
            </a:r>
            <a:r>
              <a:rPr lang="cs-CZ" sz="2000" b="1" dirty="0">
                <a:highlight>
                  <a:srgbClr val="00FFFF"/>
                </a:highlight>
              </a:rPr>
              <a:t>a</a:t>
            </a:r>
            <a:r>
              <a:rPr lang="cs-CZ" altLang="cs-CZ" sz="2000" b="1" dirty="0">
                <a:highlight>
                  <a:srgbClr val="00FFFF"/>
                </a:highlight>
              </a:rPr>
              <a:t>nalytická dekonstrukce masmédia využívající prostředky umění“</a:t>
            </a:r>
            <a:r>
              <a:rPr lang="cs-CZ" sz="2000" b="1" dirty="0"/>
              <a:t>? Popište přístup a uveďte příklad/y.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altLang="cs-CZ" sz="2000" b="1" dirty="0"/>
              <a:t>Co znamená „p</a:t>
            </a:r>
            <a:r>
              <a:rPr lang="cs-CZ" altLang="cs-CZ" sz="2000" b="1" dirty="0">
                <a:highlight>
                  <a:srgbClr val="00FFFF"/>
                </a:highlight>
              </a:rPr>
              <a:t>řístup k televizi, který opouští exkluzivitu uměleckého purismu</a:t>
            </a:r>
            <a:r>
              <a:rPr lang="cs-CZ" altLang="cs-CZ" sz="2000" b="1" dirty="0"/>
              <a:t>“? </a:t>
            </a:r>
            <a:r>
              <a:rPr lang="cs-CZ" sz="2000" b="1" dirty="0"/>
              <a:t>Popište přístup a uveďte příklad/y.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altLang="cs-CZ" sz="2000" b="1" dirty="0"/>
              <a:t>Co znamená „</a:t>
            </a:r>
            <a:r>
              <a:rPr lang="cs-CZ" altLang="cs-CZ" sz="2000" b="1" dirty="0">
                <a:highlight>
                  <a:srgbClr val="00FFFF"/>
                </a:highlight>
              </a:rPr>
              <a:t>subverzní strategie uměleckého obývání určitého místa v expandujícím mediálním světě</a:t>
            </a:r>
            <a:r>
              <a:rPr lang="cs-CZ" altLang="cs-CZ" sz="2000" b="1" dirty="0"/>
              <a:t>“? </a:t>
            </a:r>
            <a:r>
              <a:rPr lang="cs-CZ" sz="2000" b="1" dirty="0"/>
              <a:t>Popište přístup a uveďte příklad/y.</a:t>
            </a:r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marL="0" indent="0">
              <a:buNone/>
            </a:pPr>
            <a:r>
              <a:rPr lang="cs-CZ" altLang="cs-CZ" sz="2000" b="1" dirty="0"/>
              <a:t>Co znamená „p</a:t>
            </a:r>
            <a:r>
              <a:rPr lang="cs-CZ" altLang="cs-CZ" sz="2000" b="1" dirty="0">
                <a:highlight>
                  <a:srgbClr val="00FFFF"/>
                </a:highlight>
              </a:rPr>
              <a:t>římá spolupráce s TV na vývoji inovativních mediálních technik“? </a:t>
            </a:r>
            <a:r>
              <a:rPr lang="cs-CZ" sz="2000" b="1" dirty="0"/>
              <a:t>Popište přístup a uveďte příklad/y.</a:t>
            </a:r>
          </a:p>
          <a:p>
            <a:pPr marL="0" indent="0" eaLnBrk="1" hangingPunct="1">
              <a:buNone/>
            </a:pP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3471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4EF9821-E257-4F4F-AA78-85EBDB193C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b="1" dirty="0">
                <a:highlight>
                  <a:srgbClr val="FFFF00"/>
                </a:highlight>
                <a:latin typeface="+mn-lt"/>
              </a:rPr>
              <a:t>Umění </a:t>
            </a:r>
            <a:r>
              <a:rPr lang="en-GB" altLang="cs-CZ" sz="4000" b="1" dirty="0">
                <a:highlight>
                  <a:srgbClr val="FFFF00"/>
                </a:highlight>
                <a:latin typeface="+mn-lt"/>
              </a:rPr>
              <a:t>&amp;</a:t>
            </a:r>
            <a:r>
              <a:rPr lang="cs-CZ" altLang="cs-CZ" sz="4000" b="1" dirty="0">
                <a:highlight>
                  <a:srgbClr val="FFFF00"/>
                </a:highlight>
                <a:latin typeface="+mn-lt"/>
              </a:rPr>
              <a:t> TV / 4 dekády vývoje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CD289E0-AB99-49E1-A6D1-EA9BE3A71E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8734" y="1552407"/>
            <a:ext cx="4152774" cy="4303464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b="1" dirty="0">
                <a:highlight>
                  <a:srgbClr val="00FF00"/>
                </a:highlight>
              </a:rPr>
              <a:t>1962 – 1964: </a:t>
            </a:r>
            <a:r>
              <a:rPr lang="cs-CZ" altLang="cs-CZ" b="1" dirty="0"/>
              <a:t>„Boj s oblbující bednou.“</a:t>
            </a:r>
          </a:p>
          <a:p>
            <a:pPr marL="0" indent="0" eaLnBrk="1" hangingPunct="1">
              <a:buNone/>
            </a:pPr>
            <a:r>
              <a:rPr lang="cs-CZ" altLang="cs-CZ" b="1" dirty="0">
                <a:highlight>
                  <a:srgbClr val="00FF00"/>
                </a:highlight>
              </a:rPr>
              <a:t>1968 – 1969: </a:t>
            </a:r>
            <a:r>
              <a:rPr lang="cs-CZ" altLang="cs-CZ" b="1" dirty="0"/>
              <a:t>„Umělci jdou do éteru.“</a:t>
            </a:r>
          </a:p>
          <a:p>
            <a:pPr marL="0" indent="0" eaLnBrk="1" hangingPunct="1">
              <a:buNone/>
            </a:pPr>
            <a:r>
              <a:rPr lang="cs-CZ" altLang="cs-CZ" b="1" dirty="0">
                <a:highlight>
                  <a:srgbClr val="00FF00"/>
                </a:highlight>
              </a:rPr>
              <a:t>1970 –  1980: </a:t>
            </a:r>
            <a:r>
              <a:rPr lang="cs-CZ" altLang="cs-CZ" b="1" dirty="0"/>
              <a:t>„Intervence a spolupráce.“</a:t>
            </a:r>
          </a:p>
          <a:p>
            <a:pPr marL="0" indent="0" eaLnBrk="1" hangingPunct="1">
              <a:buNone/>
            </a:pPr>
            <a:r>
              <a:rPr lang="cs-CZ" altLang="cs-CZ" b="1" dirty="0">
                <a:highlight>
                  <a:srgbClr val="00FF00"/>
                </a:highlight>
              </a:rPr>
              <a:t>1980 – ???: </a:t>
            </a:r>
            <a:r>
              <a:rPr lang="cs-CZ" altLang="cs-CZ" b="1" dirty="0"/>
              <a:t>„Post-utopické strategie.“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00A9DE8-F0D1-0AE7-FE1F-F1D24E950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63" r="2" b="2"/>
          <a:stretch/>
        </p:blipFill>
        <p:spPr>
          <a:xfrm>
            <a:off x="5368695" y="1511901"/>
            <a:ext cx="6170299" cy="42248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E4001D-A1E5-B178-7D5E-97DFE881C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7898E6-BC1B-4C11-BB36-304749A7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372" y="-410479"/>
            <a:ext cx="12882623" cy="9661967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FB4F7A9-FFDE-C001-7470-E1787934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241" y="3212718"/>
            <a:ext cx="10515600" cy="4351338"/>
          </a:xfrm>
        </p:spPr>
        <p:txBody>
          <a:bodyPr/>
          <a:lstStyle/>
          <a:p>
            <a:r>
              <a:rPr kumimoji="0" lang="en-US" altLang="cs-CZ" sz="5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Umění</a:t>
            </a:r>
            <a:r>
              <a:rPr kumimoji="0" lang="en-US" altLang="cs-CZ" sz="5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 &amp; TV / 4 </a:t>
            </a:r>
            <a:r>
              <a:rPr kumimoji="0" lang="en-US" altLang="cs-CZ" sz="5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dekády</a:t>
            </a:r>
            <a:r>
              <a:rPr kumimoji="0" lang="en-US" altLang="cs-CZ" sz="5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altLang="cs-CZ" sz="5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vývoje</a:t>
            </a:r>
            <a:endParaRPr lang="cs-CZ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963C11-95D4-EE66-B37F-46462B07F52E}"/>
              </a:ext>
            </a:extLst>
          </p:cNvPr>
          <p:cNvSpPr txBox="1">
            <a:spLocks noChangeArrowheads="1"/>
          </p:cNvSpPr>
          <p:nvPr/>
        </p:nvSpPr>
        <p:spPr>
          <a:xfrm>
            <a:off x="1100051" y="4072043"/>
            <a:ext cx="100584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cs-CZ" sz="3600" b="1" dirty="0">
                <a:solidFill>
                  <a:srgbClr val="FFFFFF"/>
                </a:solidFill>
                <a:highlight>
                  <a:srgbClr val="00FF00"/>
                </a:highlight>
              </a:rPr>
              <a:t>19</a:t>
            </a:r>
            <a:r>
              <a:rPr lang="cs-CZ" altLang="cs-CZ" sz="3600" b="1" dirty="0">
                <a:solidFill>
                  <a:srgbClr val="FFFFFF"/>
                </a:solidFill>
                <a:highlight>
                  <a:srgbClr val="00FF00"/>
                </a:highlight>
              </a:rPr>
              <a:t>80</a:t>
            </a:r>
            <a:r>
              <a:rPr lang="en-US" altLang="cs-CZ" sz="3600" b="1" dirty="0">
                <a:solidFill>
                  <a:srgbClr val="FFFFFF"/>
                </a:solidFill>
                <a:highlight>
                  <a:srgbClr val="00FF00"/>
                </a:highlight>
              </a:rPr>
              <a:t>– </a:t>
            </a:r>
            <a:r>
              <a:rPr lang="cs-CZ" altLang="cs-CZ" sz="3600" b="1" dirty="0">
                <a:solidFill>
                  <a:srgbClr val="FFFFFF"/>
                </a:solidFill>
                <a:highlight>
                  <a:srgbClr val="00FF00"/>
                </a:highlight>
              </a:rPr>
              <a:t>…</a:t>
            </a:r>
            <a:r>
              <a:rPr lang="en-US" altLang="cs-CZ" sz="3600" b="1" dirty="0">
                <a:solidFill>
                  <a:srgbClr val="FFFFFF"/>
                </a:solidFill>
                <a:highlight>
                  <a:srgbClr val="00FF00"/>
                </a:highlight>
              </a:rPr>
              <a:t>: </a:t>
            </a:r>
            <a:r>
              <a:rPr lang="cs-CZ" altLang="cs-CZ" sz="3600" b="1" dirty="0">
                <a:solidFill>
                  <a:srgbClr val="FFFFFF"/>
                </a:solidFill>
                <a:highlight>
                  <a:srgbClr val="00FF00"/>
                </a:highlight>
              </a:rPr>
              <a:t>Post-utopické strategie</a:t>
            </a:r>
            <a:endParaRPr lang="en-US" altLang="cs-CZ" sz="3600" b="1" dirty="0">
              <a:solidFill>
                <a:srgbClr val="FFFFFF"/>
              </a:solidFill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90211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E70C6181-8E58-4B48-B42D-FF7F1F018B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600" b="1" dirty="0">
                <a:highlight>
                  <a:srgbClr val="FFFF00"/>
                </a:highlight>
                <a:latin typeface="+mn-lt"/>
              </a:rPr>
              <a:t>Umění </a:t>
            </a:r>
            <a:r>
              <a:rPr lang="en-GB" altLang="cs-CZ" sz="3600" b="1" dirty="0">
                <a:highlight>
                  <a:srgbClr val="FFFF00"/>
                </a:highlight>
                <a:latin typeface="+mn-lt"/>
              </a:rPr>
              <a:t>&amp;</a:t>
            </a:r>
            <a:r>
              <a:rPr lang="cs-CZ" altLang="cs-CZ" sz="3600" b="1" dirty="0">
                <a:highlight>
                  <a:srgbClr val="FFFF00"/>
                </a:highlight>
                <a:latin typeface="+mn-lt"/>
              </a:rPr>
              <a:t> TV / 4 dekády vývoje / 4. dekáda</a:t>
            </a:r>
            <a:endParaRPr lang="cs-CZ" altLang="cs-CZ" sz="3600" b="1" dirty="0">
              <a:highlight>
                <a:srgbClr val="FFFF00"/>
              </a:highlight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90535CC3-3BFC-439B-BF0E-CFA3ACB650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1" y="1489958"/>
            <a:ext cx="5257800" cy="480666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altLang="cs-CZ" sz="2200" b="1" dirty="0">
                <a:highlight>
                  <a:srgbClr val="00FF00"/>
                </a:highlight>
              </a:rPr>
              <a:t>1980–… Post-utopické strategie</a:t>
            </a:r>
          </a:p>
          <a:p>
            <a:pPr marL="0" indent="0" eaLnBrk="1" hangingPunct="1">
              <a:buNone/>
            </a:pPr>
            <a:r>
              <a:rPr lang="cs-CZ" altLang="cs-CZ" sz="2200" b="1" dirty="0">
                <a:highlight>
                  <a:srgbClr val="00FFFF"/>
                </a:highlight>
              </a:rPr>
              <a:t>A) Analytická dekonstrukce masmédia využívající prostředky umění</a:t>
            </a:r>
            <a:r>
              <a:rPr lang="cs-CZ" altLang="cs-CZ" sz="2200" b="1" dirty="0"/>
              <a:t>:</a:t>
            </a:r>
            <a:r>
              <a:rPr lang="cs-CZ" altLang="cs-CZ" sz="2200" dirty="0"/>
              <a:t> D. Graham, D. </a:t>
            </a:r>
            <a:r>
              <a:rPr lang="cs-CZ" altLang="cs-CZ" sz="2200" dirty="0" err="1"/>
              <a:t>Birnbaum</a:t>
            </a:r>
            <a:r>
              <a:rPr lang="cs-CZ" altLang="cs-CZ" sz="2200" dirty="0"/>
              <a:t>, K. </a:t>
            </a:r>
            <a:r>
              <a:rPr lang="cs-CZ" altLang="cs-CZ" sz="2200" dirty="0" err="1"/>
              <a:t>vom</a:t>
            </a:r>
            <a:r>
              <a:rPr lang="cs-CZ" altLang="cs-CZ" sz="2200" dirty="0"/>
              <a:t> </a:t>
            </a:r>
            <a:r>
              <a:rPr lang="cs-CZ" altLang="cs-CZ" sz="2200" dirty="0" err="1"/>
              <a:t>Bruch</a:t>
            </a:r>
            <a:r>
              <a:rPr lang="cs-CZ" altLang="cs-CZ" sz="2200" dirty="0"/>
              <a:t>, M. </a:t>
            </a:r>
            <a:r>
              <a:rPr lang="cs-CZ" altLang="cs-CZ" sz="2200" dirty="0" err="1"/>
              <a:t>Odenbach</a:t>
            </a:r>
            <a:r>
              <a:rPr lang="cs-CZ" altLang="cs-CZ" sz="2200" dirty="0"/>
              <a:t>.</a:t>
            </a:r>
          </a:p>
          <a:p>
            <a:pPr marL="0" indent="0" eaLnBrk="1" hangingPunct="1">
              <a:buNone/>
            </a:pPr>
            <a:r>
              <a:rPr lang="cs-CZ" altLang="cs-CZ" sz="2200" b="1" dirty="0">
                <a:highlight>
                  <a:srgbClr val="00FFFF"/>
                </a:highlight>
              </a:rPr>
              <a:t>B) Přístup k televizi, který opouští exkluzivitu uměleckého purismu:</a:t>
            </a:r>
            <a:r>
              <a:rPr lang="cs-CZ" altLang="cs-CZ" sz="2200" dirty="0">
                <a:highlight>
                  <a:srgbClr val="00FFFF"/>
                </a:highlight>
              </a:rPr>
              <a:t> </a:t>
            </a:r>
            <a:r>
              <a:rPr lang="cs-CZ" altLang="cs-CZ" sz="2200" dirty="0"/>
              <a:t>L. Anderson, J. </a:t>
            </a:r>
            <a:r>
              <a:rPr lang="cs-CZ" altLang="cs-CZ" sz="2200" dirty="0" err="1"/>
              <a:t>Sanborn</a:t>
            </a:r>
            <a:r>
              <a:rPr lang="cs-CZ" altLang="cs-CZ" sz="2200" dirty="0"/>
              <a:t>, R. Wilson, Z. </a:t>
            </a:r>
            <a:r>
              <a:rPr lang="cs-CZ" altLang="cs-CZ" sz="2200" dirty="0" err="1"/>
              <a:t>Rybczynski</a:t>
            </a:r>
            <a:r>
              <a:rPr lang="cs-CZ" altLang="cs-CZ" sz="2200" dirty="0"/>
              <a:t>.</a:t>
            </a:r>
          </a:p>
          <a:p>
            <a:pPr marL="0" indent="0" eaLnBrk="1" hangingPunct="1">
              <a:buNone/>
            </a:pPr>
            <a:r>
              <a:rPr lang="cs-CZ" altLang="cs-CZ" sz="2200" b="1" dirty="0">
                <a:highlight>
                  <a:srgbClr val="00FFFF"/>
                </a:highlight>
              </a:rPr>
              <a:t>C) Subverzní strategie uměleckého obývání určitého místa v expandujícím mediálním světě:</a:t>
            </a:r>
            <a:r>
              <a:rPr lang="cs-CZ" altLang="cs-CZ" sz="2200" dirty="0">
                <a:highlight>
                  <a:srgbClr val="00FFFF"/>
                </a:highlight>
              </a:rPr>
              <a:t> </a:t>
            </a:r>
            <a:r>
              <a:rPr lang="cs-CZ" altLang="cs-CZ" sz="2200" dirty="0" err="1"/>
              <a:t>Rabotnik</a:t>
            </a:r>
            <a:r>
              <a:rPr lang="cs-CZ" altLang="cs-CZ" sz="2200" dirty="0"/>
              <a:t> TV, P. </a:t>
            </a:r>
            <a:r>
              <a:rPr lang="cs-CZ" altLang="cs-CZ" sz="2200" dirty="0" err="1"/>
              <a:t>Garrin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Kanal</a:t>
            </a:r>
            <a:r>
              <a:rPr lang="cs-CZ" altLang="cs-CZ" sz="2200" dirty="0"/>
              <a:t> X, B. </a:t>
            </a:r>
            <a:r>
              <a:rPr lang="cs-CZ" altLang="cs-CZ" sz="2200" dirty="0" err="1"/>
              <a:t>Springer</a:t>
            </a:r>
            <a:r>
              <a:rPr lang="cs-CZ" altLang="cs-CZ" sz="2200" dirty="0"/>
              <a:t>.</a:t>
            </a:r>
          </a:p>
          <a:p>
            <a:pPr marL="0" indent="0" eaLnBrk="1" hangingPunct="1">
              <a:buNone/>
            </a:pPr>
            <a:r>
              <a:rPr lang="cs-CZ" altLang="cs-CZ" sz="2200" b="1" dirty="0">
                <a:highlight>
                  <a:srgbClr val="00FFFF"/>
                </a:highlight>
              </a:rPr>
              <a:t>D) Přímá spolupráce s TV na vývoji inovativních mediálních technik:</a:t>
            </a:r>
            <a:r>
              <a:rPr lang="cs-CZ" altLang="cs-CZ" sz="2200" dirty="0">
                <a:highlight>
                  <a:srgbClr val="00FFFF"/>
                </a:highlight>
              </a:rPr>
              <a:t> </a:t>
            </a:r>
            <a:r>
              <a:rPr lang="cs-CZ" altLang="cs-CZ" sz="2200" dirty="0"/>
              <a:t>D. Davis, Ponton/Van </a:t>
            </a:r>
            <a:r>
              <a:rPr lang="cs-CZ" altLang="cs-CZ" sz="2200" dirty="0" err="1"/>
              <a:t>Gogh</a:t>
            </a:r>
            <a:r>
              <a:rPr lang="cs-CZ" altLang="cs-CZ" sz="2200" dirty="0"/>
              <a:t> TV.</a:t>
            </a:r>
          </a:p>
          <a:p>
            <a:pPr lvl="1" eaLnBrk="1" hangingPunct="1">
              <a:buFontTx/>
              <a:buNone/>
            </a:pPr>
            <a:endParaRPr lang="cs-CZ" altLang="cs-CZ" sz="2200" b="1" dirty="0"/>
          </a:p>
          <a:p>
            <a:pPr lvl="1" eaLnBrk="1" hangingPunct="1">
              <a:buFontTx/>
              <a:buNone/>
            </a:pPr>
            <a:endParaRPr lang="cs-CZ" altLang="cs-CZ" sz="22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4D31D4F-12A7-5F9A-F573-45825419A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52863"/>
            <a:ext cx="5926888" cy="44437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6B21217F-1BE0-497C-A057-BB9E4C2E75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600" b="1" dirty="0">
                <a:highlight>
                  <a:srgbClr val="FFFF00"/>
                </a:highlight>
                <a:latin typeface="+mn-lt"/>
              </a:rPr>
              <a:t>Umění </a:t>
            </a:r>
            <a:r>
              <a:rPr lang="en-GB" altLang="cs-CZ" sz="3600" b="1" dirty="0">
                <a:highlight>
                  <a:srgbClr val="FFFF00"/>
                </a:highlight>
                <a:latin typeface="+mn-lt"/>
              </a:rPr>
              <a:t>&amp;</a:t>
            </a:r>
            <a:r>
              <a:rPr lang="cs-CZ" altLang="cs-CZ" sz="3600" b="1" dirty="0">
                <a:highlight>
                  <a:srgbClr val="FFFF00"/>
                </a:highlight>
                <a:latin typeface="+mn-lt"/>
              </a:rPr>
              <a:t> TV / 4 dekády vývoje / 4. dekáda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CEFEC8D1-DED0-4268-A137-0B7707A52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058780"/>
            <a:ext cx="10515600" cy="5118184"/>
          </a:xfrm>
        </p:spPr>
        <p:txBody>
          <a:bodyPr>
            <a:normAutofit fontScale="85000" lnSpcReduction="20000"/>
          </a:bodyPr>
          <a:lstStyle/>
          <a:p>
            <a:pPr lvl="1" eaLnBrk="1" hangingPunct="1">
              <a:buFontTx/>
              <a:buNone/>
            </a:pPr>
            <a:endParaRPr lang="cs-CZ" altLang="cs-CZ" sz="2600" b="1" dirty="0"/>
          </a:p>
          <a:p>
            <a:pPr marL="0" indent="0" eaLnBrk="1" hangingPunct="1">
              <a:buNone/>
            </a:pPr>
            <a:r>
              <a:rPr lang="cs-CZ" altLang="cs-CZ" sz="2600" b="1" dirty="0">
                <a:highlight>
                  <a:srgbClr val="00FF00"/>
                </a:highlight>
              </a:rPr>
              <a:t>Ad A) Analytická dekonstrukce masmédia využívající prostředky umění:</a:t>
            </a:r>
            <a:r>
              <a:rPr lang="cs-CZ" altLang="cs-CZ" sz="2600" dirty="0">
                <a:highlight>
                  <a:srgbClr val="00FF00"/>
                </a:highlight>
              </a:rPr>
              <a:t> </a:t>
            </a:r>
          </a:p>
          <a:p>
            <a:pPr eaLnBrk="1" hangingPunct="1"/>
            <a:r>
              <a:rPr lang="cs-CZ" altLang="cs-CZ" sz="1500" b="1" dirty="0">
                <a:highlight>
                  <a:srgbClr val="00FFFF"/>
                </a:highlight>
              </a:rPr>
              <a:t>D. Graham</a:t>
            </a:r>
            <a:r>
              <a:rPr lang="cs-CZ" altLang="cs-CZ" sz="1500" b="1" dirty="0"/>
              <a:t>:</a:t>
            </a:r>
            <a:r>
              <a:rPr lang="cs-CZ" altLang="cs-CZ" sz="1500" dirty="0"/>
              <a:t> </a:t>
            </a:r>
            <a:r>
              <a:rPr lang="cs-CZ" altLang="cs-CZ" sz="1500" i="1" dirty="0"/>
              <a:t>Picture </a:t>
            </a:r>
            <a:r>
              <a:rPr lang="cs-CZ" altLang="cs-CZ" sz="1500" i="1" dirty="0" err="1"/>
              <a:t>Window</a:t>
            </a:r>
            <a:r>
              <a:rPr lang="cs-CZ" altLang="cs-CZ" sz="1500" i="1" dirty="0"/>
              <a:t> </a:t>
            </a:r>
            <a:r>
              <a:rPr lang="cs-CZ" altLang="cs-CZ" sz="1500" i="1" dirty="0" err="1"/>
              <a:t>Piece</a:t>
            </a:r>
            <a:r>
              <a:rPr lang="cs-CZ" altLang="cs-CZ" sz="1500" dirty="0"/>
              <a:t>, 1974.</a:t>
            </a:r>
          </a:p>
          <a:p>
            <a:pPr eaLnBrk="1" hangingPunct="1"/>
            <a:r>
              <a:rPr lang="cs-CZ" altLang="cs-CZ" sz="1500" dirty="0">
                <a:hlinkClick r:id="rId2"/>
              </a:rPr>
              <a:t>http://www.medienkunstnetz.de/works/picture-window-piece/</a:t>
            </a:r>
            <a:endParaRPr lang="cs-CZ" altLang="cs-CZ" sz="1500" dirty="0"/>
          </a:p>
          <a:p>
            <a:pPr eaLnBrk="1" hangingPunct="1"/>
            <a:r>
              <a:rPr lang="cs-CZ" altLang="cs-CZ" sz="1500" dirty="0">
                <a:hlinkClick r:id="rId3"/>
              </a:rPr>
              <a:t>http://www.youtube.com/watch?v=VnE08JzPlJM</a:t>
            </a:r>
            <a:endParaRPr lang="cs-CZ" altLang="cs-CZ" sz="1500" dirty="0"/>
          </a:p>
          <a:p>
            <a:pPr eaLnBrk="1" hangingPunct="1"/>
            <a:r>
              <a:rPr lang="cs-CZ" altLang="cs-CZ" sz="1500" b="1" dirty="0">
                <a:highlight>
                  <a:srgbClr val="00FFFF"/>
                </a:highlight>
              </a:rPr>
              <a:t>D. </a:t>
            </a:r>
            <a:r>
              <a:rPr lang="cs-CZ" altLang="cs-CZ" sz="1500" b="1" dirty="0" err="1">
                <a:highlight>
                  <a:srgbClr val="00FFFF"/>
                </a:highlight>
              </a:rPr>
              <a:t>Birnbaum</a:t>
            </a:r>
            <a:r>
              <a:rPr lang="cs-CZ" altLang="cs-CZ" sz="1500" i="1" dirty="0"/>
              <a:t>:</a:t>
            </a:r>
            <a:r>
              <a:rPr lang="cs-CZ" altLang="cs-CZ" sz="1500" dirty="0"/>
              <a:t> </a:t>
            </a:r>
            <a:r>
              <a:rPr lang="de-DE" altLang="cs-CZ" sz="1500" i="1" dirty="0"/>
              <a:t>Technology / Transformation: Wonder Woman</a:t>
            </a:r>
            <a:r>
              <a:rPr lang="cs-CZ" altLang="cs-CZ" sz="1500" dirty="0"/>
              <a:t>, 1976.</a:t>
            </a:r>
          </a:p>
          <a:p>
            <a:pPr eaLnBrk="1" hangingPunct="1"/>
            <a:r>
              <a:rPr lang="cs-CZ" altLang="cs-CZ" sz="1500" dirty="0">
                <a:hlinkClick r:id="rId4"/>
              </a:rPr>
              <a:t>http://www.medienkunstnetz.de/works/technology-transformation/</a:t>
            </a:r>
            <a:endParaRPr lang="cs-CZ" altLang="cs-CZ" sz="1500" dirty="0"/>
          </a:p>
          <a:p>
            <a:pPr eaLnBrk="1" hangingPunct="1"/>
            <a:r>
              <a:rPr lang="cs-CZ" altLang="cs-CZ" sz="1500" dirty="0">
                <a:hlinkClick r:id="rId5"/>
              </a:rPr>
              <a:t>http://www.youtube.com/watch?v=HhMG-QCJVsE&amp;feature=related</a:t>
            </a:r>
            <a:endParaRPr lang="cs-CZ" altLang="cs-CZ" sz="1500" dirty="0"/>
          </a:p>
          <a:p>
            <a:pPr eaLnBrk="1" hangingPunct="1"/>
            <a:r>
              <a:rPr lang="cs-CZ" altLang="cs-CZ" sz="1500" b="1" dirty="0">
                <a:highlight>
                  <a:srgbClr val="00FFFF"/>
                </a:highlight>
              </a:rPr>
              <a:t>K. </a:t>
            </a:r>
            <a:r>
              <a:rPr lang="cs-CZ" altLang="cs-CZ" sz="1500" b="1" dirty="0" err="1">
                <a:highlight>
                  <a:srgbClr val="00FFFF"/>
                </a:highlight>
              </a:rPr>
              <a:t>vom</a:t>
            </a:r>
            <a:r>
              <a:rPr lang="cs-CZ" altLang="cs-CZ" sz="1500" b="1" dirty="0">
                <a:highlight>
                  <a:srgbClr val="00FFFF"/>
                </a:highlight>
              </a:rPr>
              <a:t> </a:t>
            </a:r>
            <a:r>
              <a:rPr lang="cs-CZ" altLang="cs-CZ" sz="1500" b="1" dirty="0" err="1">
                <a:highlight>
                  <a:srgbClr val="00FFFF"/>
                </a:highlight>
              </a:rPr>
              <a:t>Bruch</a:t>
            </a:r>
            <a:r>
              <a:rPr lang="cs-CZ" altLang="cs-CZ" sz="1500" dirty="0"/>
              <a:t>: </a:t>
            </a:r>
          </a:p>
          <a:p>
            <a:pPr eaLnBrk="1" hangingPunct="1"/>
            <a:r>
              <a:rPr lang="cs-CZ" altLang="cs-CZ" sz="1500" i="1" dirty="0" err="1"/>
              <a:t>The</a:t>
            </a:r>
            <a:r>
              <a:rPr lang="cs-CZ" altLang="cs-CZ" sz="1500" i="1" dirty="0"/>
              <a:t> </a:t>
            </a:r>
            <a:r>
              <a:rPr lang="cs-CZ" altLang="cs-CZ" sz="1500" i="1" dirty="0" err="1"/>
              <a:t>Schleyer</a:t>
            </a:r>
            <a:r>
              <a:rPr lang="cs-CZ" altLang="cs-CZ" sz="1500" i="1" dirty="0"/>
              <a:t> </a:t>
            </a:r>
            <a:r>
              <a:rPr lang="cs-CZ" altLang="cs-CZ" sz="1500" i="1" dirty="0" err="1"/>
              <a:t>Tape</a:t>
            </a:r>
            <a:r>
              <a:rPr lang="cs-CZ" altLang="cs-CZ" sz="1500" i="1" dirty="0"/>
              <a:t>, 1977 – 1978.</a:t>
            </a:r>
          </a:p>
          <a:p>
            <a:pPr eaLnBrk="1" hangingPunct="1"/>
            <a:r>
              <a:rPr lang="cs-CZ" altLang="cs-CZ" sz="1500" dirty="0">
                <a:hlinkClick r:id="rId6"/>
              </a:rPr>
              <a:t>http://www.ubu.com/film/bruch_schleyer.html</a:t>
            </a:r>
            <a:endParaRPr lang="cs-CZ" altLang="cs-CZ" sz="1500" dirty="0"/>
          </a:p>
          <a:p>
            <a:pPr eaLnBrk="1" hangingPunct="1"/>
            <a:r>
              <a:rPr lang="cs-CZ" altLang="cs-CZ" sz="1500" i="1" dirty="0"/>
              <a:t>A </a:t>
            </a:r>
            <a:r>
              <a:rPr lang="cs-CZ" altLang="cs-CZ" sz="1500" i="1" dirty="0" err="1"/>
              <a:t>Thousand</a:t>
            </a:r>
            <a:r>
              <a:rPr lang="cs-CZ" altLang="cs-CZ" sz="1500" i="1" dirty="0"/>
              <a:t> </a:t>
            </a:r>
            <a:r>
              <a:rPr lang="cs-CZ" altLang="cs-CZ" sz="1500" i="1" dirty="0" err="1"/>
              <a:t>Kisses</a:t>
            </a:r>
            <a:r>
              <a:rPr lang="cs-CZ" altLang="cs-CZ" sz="1500" dirty="0"/>
              <a:t>, 1983.</a:t>
            </a:r>
          </a:p>
          <a:p>
            <a:pPr eaLnBrk="1" hangingPunct="1"/>
            <a:r>
              <a:rPr lang="cs-CZ" altLang="cs-CZ" sz="1500" dirty="0">
                <a:hlinkClick r:id="rId7"/>
              </a:rPr>
              <a:t>http://www.medienkunstnetz.de/works/tausend-kusse/</a:t>
            </a:r>
            <a:endParaRPr lang="cs-CZ" altLang="cs-CZ" sz="1500" dirty="0"/>
          </a:p>
          <a:p>
            <a:pPr eaLnBrk="1" hangingPunct="1"/>
            <a:r>
              <a:rPr lang="cs-CZ" altLang="cs-CZ" sz="1500" b="1" dirty="0">
                <a:highlight>
                  <a:srgbClr val="00FFFF"/>
                </a:highlight>
              </a:rPr>
              <a:t>M. </a:t>
            </a:r>
            <a:r>
              <a:rPr lang="cs-CZ" altLang="cs-CZ" sz="1500" b="1" dirty="0" err="1">
                <a:highlight>
                  <a:srgbClr val="00FFFF"/>
                </a:highlight>
              </a:rPr>
              <a:t>Odenbach</a:t>
            </a:r>
            <a:r>
              <a:rPr lang="cs-CZ" altLang="cs-CZ" sz="1500" b="1" dirty="0"/>
              <a:t>:</a:t>
            </a:r>
          </a:p>
          <a:p>
            <a:pPr eaLnBrk="1" hangingPunct="1"/>
            <a:r>
              <a:rPr lang="cs-CZ" altLang="cs-CZ" sz="1500" i="1" dirty="0" err="1"/>
              <a:t>The</a:t>
            </a:r>
            <a:r>
              <a:rPr lang="cs-CZ" altLang="cs-CZ" sz="1500" i="1" dirty="0"/>
              <a:t> Great </a:t>
            </a:r>
            <a:r>
              <a:rPr lang="cs-CZ" altLang="cs-CZ" sz="1500" i="1" dirty="0" err="1"/>
              <a:t>Misunderstanding</a:t>
            </a:r>
            <a:r>
              <a:rPr lang="cs-CZ" altLang="cs-CZ" sz="1500" i="1" dirty="0"/>
              <a:t>, </a:t>
            </a:r>
            <a:r>
              <a:rPr lang="cs-CZ" altLang="cs-CZ" sz="1500" dirty="0"/>
              <a:t>1978.</a:t>
            </a:r>
          </a:p>
          <a:p>
            <a:pPr eaLnBrk="1" hangingPunct="1"/>
            <a:r>
              <a:rPr lang="cs-CZ" altLang="cs-CZ" sz="1500" dirty="0">
                <a:hlinkClick r:id="rId8"/>
              </a:rPr>
              <a:t>http://www.medienkunstnetz.de/works/das-grosse-missverstaendnis/</a:t>
            </a:r>
            <a:endParaRPr lang="cs-CZ" altLang="cs-CZ" sz="1500" dirty="0"/>
          </a:p>
          <a:p>
            <a:pPr eaLnBrk="1" hangingPunct="1"/>
            <a:r>
              <a:rPr lang="cs-CZ" altLang="cs-CZ" sz="1500" i="1" dirty="0" err="1"/>
              <a:t>Keep</a:t>
            </a:r>
            <a:r>
              <a:rPr lang="cs-CZ" altLang="cs-CZ" sz="1500" i="1" dirty="0"/>
              <a:t> </a:t>
            </a:r>
            <a:r>
              <a:rPr lang="cs-CZ" altLang="cs-CZ" sz="1500" i="1" dirty="0" err="1"/>
              <a:t>Your</a:t>
            </a:r>
            <a:r>
              <a:rPr lang="cs-CZ" altLang="cs-CZ" sz="1500" i="1" dirty="0"/>
              <a:t> </a:t>
            </a:r>
            <a:r>
              <a:rPr lang="cs-CZ" altLang="cs-CZ" sz="1500" i="1" dirty="0" err="1"/>
              <a:t>Chin</a:t>
            </a:r>
            <a:r>
              <a:rPr lang="cs-CZ" altLang="cs-CZ" sz="1500" i="1" dirty="0"/>
              <a:t> Up!, </a:t>
            </a:r>
            <a:r>
              <a:rPr lang="cs-CZ" altLang="cs-CZ" sz="1500" dirty="0"/>
              <a:t>1978.</a:t>
            </a:r>
          </a:p>
          <a:p>
            <a:pPr eaLnBrk="1" hangingPunct="1"/>
            <a:r>
              <a:rPr lang="cs-CZ" altLang="cs-CZ" sz="1500" dirty="0">
                <a:hlinkClick r:id="rId9"/>
              </a:rPr>
              <a:t>http://www.medienkunstnetz.de/works/bei-laune-halten/images/2/</a:t>
            </a:r>
            <a:endParaRPr lang="cs-CZ" altLang="cs-CZ" sz="1500" dirty="0"/>
          </a:p>
          <a:p>
            <a:pPr eaLnBrk="1" hangingPunct="1">
              <a:buFontTx/>
              <a:buNone/>
            </a:pPr>
            <a:endParaRPr lang="cs-CZ" altLang="cs-CZ" sz="1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F8D413E-8FED-2B8E-33CE-0CABA49637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4068" y="1772996"/>
            <a:ext cx="6287932" cy="47198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B24960F6-4BAB-42B7-823D-36677E11F7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b="1" dirty="0">
                <a:highlight>
                  <a:srgbClr val="FFFF00"/>
                </a:highlight>
                <a:latin typeface="+mn-lt"/>
              </a:rPr>
              <a:t>Umění </a:t>
            </a:r>
            <a:r>
              <a:rPr lang="en-GB" altLang="cs-CZ" sz="4000" b="1" dirty="0">
                <a:highlight>
                  <a:srgbClr val="FFFF00"/>
                </a:highlight>
                <a:latin typeface="+mn-lt"/>
              </a:rPr>
              <a:t>&amp;</a:t>
            </a:r>
            <a:r>
              <a:rPr lang="cs-CZ" altLang="cs-CZ" sz="4000" b="1" dirty="0">
                <a:highlight>
                  <a:srgbClr val="FFFF00"/>
                </a:highlight>
                <a:latin typeface="+mn-lt"/>
              </a:rPr>
              <a:t> TV / 4 dekády vývoje / 4. dekáda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D9849CE-19E1-92E8-FBDD-62A1916507E2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465722"/>
            <a:ext cx="5454316" cy="5118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cs-CZ" altLang="cs-CZ" sz="2400" b="1" dirty="0">
                <a:highlight>
                  <a:srgbClr val="00FF00"/>
                </a:highlight>
              </a:rPr>
              <a:t>Ad B) Přístup k televizi, který opouští exkluzivitu uměleckého purismu:</a:t>
            </a:r>
            <a:r>
              <a:rPr lang="cs-CZ" altLang="cs-CZ" sz="2400" dirty="0">
                <a:highlight>
                  <a:srgbClr val="00FF00"/>
                </a:highlight>
              </a:rPr>
              <a:t> 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cs-CZ" altLang="cs-CZ" sz="1400" b="1" dirty="0">
                <a:highlight>
                  <a:srgbClr val="00FFFF"/>
                </a:highlight>
              </a:rPr>
              <a:t>L. Anderson</a:t>
            </a:r>
            <a:r>
              <a:rPr lang="cs-CZ" altLang="cs-CZ" sz="1400" b="1" dirty="0"/>
              <a:t>: </a:t>
            </a:r>
            <a:r>
              <a:rPr lang="cs-CZ" altLang="cs-CZ" sz="1400" b="1" i="1" dirty="0" err="1"/>
              <a:t>Home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/>
              <a:t>of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/>
              <a:t>the</a:t>
            </a:r>
            <a:r>
              <a:rPr lang="cs-CZ" altLang="cs-CZ" sz="1400" b="1" i="1" dirty="0"/>
              <a:t> Brave</a:t>
            </a:r>
            <a:r>
              <a:rPr lang="cs-CZ" altLang="cs-CZ" sz="1400" b="1" dirty="0"/>
              <a:t>, 1983.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cs-CZ" altLang="cs-CZ" sz="1400" b="1" dirty="0" err="1"/>
              <a:t>Langugae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is</a:t>
            </a:r>
            <a:r>
              <a:rPr lang="cs-CZ" altLang="cs-CZ" sz="1400" b="1" dirty="0"/>
              <a:t> a Virus 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cs-CZ" altLang="cs-CZ" sz="1400" dirty="0">
                <a:hlinkClick r:id="rId2"/>
              </a:rPr>
              <a:t>https://www.youtube.com/watch?v=KvOoR8m0oms&amp;index=1&amp;list=RDKvOoR8m0oms</a:t>
            </a:r>
            <a:endParaRPr lang="cs-CZ" altLang="cs-CZ" sz="1400" dirty="0"/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cs-CZ" altLang="cs-CZ" sz="1400" b="1" dirty="0">
                <a:highlight>
                  <a:srgbClr val="00FFFF"/>
                </a:highlight>
              </a:rPr>
              <a:t>R. Wilson: </a:t>
            </a:r>
            <a:r>
              <a:rPr lang="cs-CZ" altLang="cs-CZ" sz="1400" b="1" i="1" dirty="0"/>
              <a:t>Video 50</a:t>
            </a:r>
            <a:r>
              <a:rPr lang="cs-CZ" altLang="cs-CZ" sz="1400" b="1" dirty="0"/>
              <a:t>, 1978.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cs-CZ" altLang="cs-CZ" sz="1400" dirty="0">
                <a:hlinkClick r:id="rId3"/>
              </a:rPr>
              <a:t>http://www.medienkunstnetz.de/works/video-50/</a:t>
            </a:r>
            <a:endParaRPr lang="cs-CZ" altLang="cs-CZ" sz="1400" dirty="0"/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cs-CZ" altLang="cs-CZ" sz="1400" dirty="0"/>
              <a:t>Video 50 (excerpt): </a:t>
            </a:r>
            <a:r>
              <a:rPr lang="cs-CZ" altLang="cs-CZ" sz="1400" dirty="0">
                <a:hlinkClick r:id="rId4"/>
              </a:rPr>
              <a:t>https://www.youtube.com/watch?v=tGMURCdySMM</a:t>
            </a:r>
            <a:endParaRPr lang="cs-CZ" altLang="cs-CZ" sz="1400" dirty="0"/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cs-CZ" altLang="cs-CZ" sz="1400" dirty="0"/>
              <a:t>…………………… : </a:t>
            </a:r>
            <a:r>
              <a:rPr lang="cs-CZ" altLang="cs-CZ" sz="1400" dirty="0">
                <a:hlinkClick r:id="rId5"/>
              </a:rPr>
              <a:t>https://www.youtube.com/watch?v=B451MC-t-Xc</a:t>
            </a:r>
            <a:endParaRPr lang="cs-CZ" altLang="cs-CZ" sz="1400" dirty="0"/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cs-CZ" altLang="cs-CZ" sz="1400" b="1" dirty="0">
                <a:highlight>
                  <a:srgbClr val="00FFFF"/>
                </a:highlight>
              </a:rPr>
              <a:t>Z. </a:t>
            </a:r>
            <a:r>
              <a:rPr lang="cs-CZ" altLang="cs-CZ" sz="1400" b="1" dirty="0" err="1">
                <a:highlight>
                  <a:srgbClr val="00FFFF"/>
                </a:highlight>
              </a:rPr>
              <a:t>Rybczynski</a:t>
            </a:r>
            <a:r>
              <a:rPr lang="cs-CZ" altLang="cs-CZ" sz="1400" b="1" dirty="0"/>
              <a:t>: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cs-CZ" altLang="cs-CZ" sz="1400" i="1" dirty="0"/>
              <a:t>New </a:t>
            </a:r>
            <a:r>
              <a:rPr lang="cs-CZ" altLang="cs-CZ" sz="1400" i="1" dirty="0" err="1"/>
              <a:t>Book</a:t>
            </a:r>
            <a:r>
              <a:rPr lang="cs-CZ" altLang="cs-CZ" sz="1400" dirty="0"/>
              <a:t>, 1975.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cs-CZ" altLang="cs-CZ" sz="1400" dirty="0">
                <a:hlinkClick r:id="rId6"/>
              </a:rPr>
              <a:t>http://www.medienkunstnetz.de/works/nowa-ksiazka/</a:t>
            </a:r>
            <a:endParaRPr lang="cs-CZ" altLang="cs-CZ" sz="1400" dirty="0"/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cs-CZ" altLang="cs-CZ" sz="1400" dirty="0"/>
              <a:t>/ukázka Nová kniha, 1:47/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cs-CZ" altLang="cs-CZ" sz="1400" dirty="0">
                <a:hlinkClick r:id="rId7"/>
              </a:rPr>
              <a:t>https://www.youtube.com/watch?v=ZDem_3xr_3M</a:t>
            </a:r>
            <a:endParaRPr lang="cs-CZ" altLang="cs-CZ" sz="1400" dirty="0"/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cs-CZ" altLang="cs-CZ" sz="1400" i="1" dirty="0" err="1"/>
              <a:t>Imagine</a:t>
            </a:r>
            <a:r>
              <a:rPr lang="cs-CZ" altLang="cs-CZ" sz="1400" dirty="0"/>
              <a:t>, 1986.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cs-CZ" altLang="cs-CZ" sz="1400" dirty="0">
                <a:hlinkClick r:id="rId8"/>
              </a:rPr>
              <a:t>https://www.youtube.com/watch?v=RG-gORVWOt8&amp;list=PL5sKx7Xua5tuKGyyHkmhmRuDRKCun45vz</a:t>
            </a:r>
            <a:endParaRPr lang="cs-CZ" altLang="cs-CZ" sz="1400" dirty="0"/>
          </a:p>
          <a:p>
            <a:pPr>
              <a:buFontTx/>
              <a:buNone/>
            </a:pPr>
            <a:endParaRPr lang="cs-CZ" altLang="cs-CZ" sz="1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9F4E19-B2BC-9503-423E-0B357759A4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8953" y="2141621"/>
            <a:ext cx="5923047" cy="44422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FE66B512-A807-4DC0-8442-8F0263107A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b="1" dirty="0">
                <a:highlight>
                  <a:srgbClr val="FFFF00"/>
                </a:highlight>
                <a:latin typeface="+mn-lt"/>
              </a:rPr>
              <a:t>Umění </a:t>
            </a:r>
            <a:r>
              <a:rPr lang="en-GB" altLang="cs-CZ" sz="4000" b="1" dirty="0">
                <a:highlight>
                  <a:srgbClr val="FFFF00"/>
                </a:highlight>
                <a:latin typeface="+mn-lt"/>
              </a:rPr>
              <a:t>&amp;</a:t>
            </a:r>
            <a:r>
              <a:rPr lang="cs-CZ" altLang="cs-CZ" sz="4000" b="1" dirty="0">
                <a:highlight>
                  <a:srgbClr val="FFFF00"/>
                </a:highlight>
                <a:latin typeface="+mn-lt"/>
              </a:rPr>
              <a:t> TV / 4 dekády vývoje / 4. dekáda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E7D953E9-ACA9-48BA-BFE0-7A4B63DE37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1" y="1825625"/>
            <a:ext cx="5493152" cy="4351338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</a:pPr>
            <a:r>
              <a:rPr lang="cs-CZ" altLang="cs-CZ" sz="2400" b="1" dirty="0">
                <a:highlight>
                  <a:srgbClr val="00FF00"/>
                </a:highlight>
              </a:rPr>
              <a:t>Ad C) Subverzní strategie uměleckého obývání určitého místa v expandujícím mediálním světě:</a:t>
            </a:r>
            <a:r>
              <a:rPr lang="cs-CZ" altLang="cs-CZ" sz="2400" dirty="0">
                <a:highlight>
                  <a:srgbClr val="00FF00"/>
                </a:highlight>
              </a:rPr>
              <a:t> 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1600" b="1" i="1" dirty="0" err="1">
                <a:highlight>
                  <a:srgbClr val="00FFFF"/>
                </a:highlight>
              </a:rPr>
              <a:t>Rabotnik</a:t>
            </a:r>
            <a:r>
              <a:rPr lang="cs-CZ" altLang="cs-CZ" sz="1600" b="1" i="1" dirty="0">
                <a:highlight>
                  <a:srgbClr val="00FFFF"/>
                </a:highlight>
              </a:rPr>
              <a:t> TV</a:t>
            </a:r>
            <a:r>
              <a:rPr lang="cs-CZ" altLang="cs-CZ" sz="1600" dirty="0"/>
              <a:t>, od 1982.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1600" b="1" dirty="0">
                <a:highlight>
                  <a:srgbClr val="00FFFF"/>
                </a:highlight>
              </a:rPr>
              <a:t>P. </a:t>
            </a:r>
            <a:r>
              <a:rPr lang="cs-CZ" altLang="cs-CZ" sz="1600" b="1" dirty="0" err="1">
                <a:highlight>
                  <a:srgbClr val="00FFFF"/>
                </a:highlight>
              </a:rPr>
              <a:t>Garrin</a:t>
            </a:r>
            <a:r>
              <a:rPr lang="cs-CZ" altLang="cs-CZ" sz="1600" dirty="0"/>
              <a:t>: </a:t>
            </a:r>
            <a:r>
              <a:rPr lang="cs-CZ" altLang="cs-CZ" sz="1600" b="1" i="1" dirty="0"/>
              <a:t>Man </a:t>
            </a:r>
            <a:r>
              <a:rPr lang="cs-CZ" altLang="cs-CZ" sz="1600" b="1" i="1" dirty="0" err="1"/>
              <a:t>with</a:t>
            </a:r>
            <a:r>
              <a:rPr lang="cs-CZ" altLang="cs-CZ" sz="1600" b="1" i="1" dirty="0"/>
              <a:t> a Video </a:t>
            </a:r>
            <a:r>
              <a:rPr lang="cs-CZ" altLang="cs-CZ" sz="1600" b="1" i="1" dirty="0" err="1"/>
              <a:t>Camera</a:t>
            </a:r>
            <a:r>
              <a:rPr lang="cs-CZ" altLang="cs-CZ" sz="1600" b="1" i="1" dirty="0"/>
              <a:t> (</a:t>
            </a:r>
            <a:r>
              <a:rPr lang="cs-CZ" altLang="cs-CZ" sz="1600" b="1" i="1" dirty="0" err="1"/>
              <a:t>Fuck</a:t>
            </a:r>
            <a:r>
              <a:rPr lang="cs-CZ" altLang="cs-CZ" sz="1600" b="1" i="1" dirty="0"/>
              <a:t> </a:t>
            </a:r>
            <a:r>
              <a:rPr lang="cs-CZ" altLang="cs-CZ" sz="1600" b="1" i="1" dirty="0" err="1"/>
              <a:t>Vertov</a:t>
            </a:r>
            <a:r>
              <a:rPr lang="cs-CZ" altLang="cs-CZ" sz="1600" b="1" i="1" dirty="0"/>
              <a:t>)</a:t>
            </a:r>
            <a:r>
              <a:rPr lang="cs-CZ" altLang="cs-CZ" sz="1600" dirty="0"/>
              <a:t>, 1989.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1600" dirty="0">
                <a:hlinkClick r:id="rId2"/>
              </a:rPr>
              <a:t>http://www.medienkunstnetz.de/works/man-with-a-video-camera/</a:t>
            </a:r>
            <a:endParaRPr lang="cs-CZ" altLang="cs-CZ" sz="1600" dirty="0"/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cs-CZ" altLang="cs-CZ" sz="1600" dirty="0">
                <a:hlinkClick r:id="rId3"/>
              </a:rPr>
              <a:t>https://www.youtube.com/watch?v=bunhcwSvil8&amp;list=PL34A7380938AB79D4&amp;index=14</a:t>
            </a:r>
            <a:endParaRPr lang="cs-CZ" altLang="cs-CZ" sz="1600" dirty="0"/>
          </a:p>
          <a:p>
            <a:pPr eaLnBrk="1" hangingPunct="1">
              <a:lnSpc>
                <a:spcPct val="110000"/>
              </a:lnSpc>
            </a:pPr>
            <a:r>
              <a:rPr lang="cs-CZ" altLang="cs-CZ" sz="1600" b="1" i="1" dirty="0">
                <a:highlight>
                  <a:srgbClr val="00FFFF"/>
                </a:highlight>
              </a:rPr>
              <a:t>Kanál X</a:t>
            </a:r>
            <a:r>
              <a:rPr lang="cs-CZ" altLang="cs-CZ" sz="1600" dirty="0"/>
              <a:t>: 1990: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1600" dirty="0">
                <a:hlinkClick r:id="rId4"/>
              </a:rPr>
              <a:t>http://www.medienkunstnetz.de/works/kanal-x/</a:t>
            </a:r>
            <a:endParaRPr lang="cs-CZ" altLang="cs-CZ" sz="1600" dirty="0"/>
          </a:p>
          <a:p>
            <a:pPr eaLnBrk="1" hangingPunct="1">
              <a:lnSpc>
                <a:spcPct val="110000"/>
              </a:lnSpc>
            </a:pPr>
            <a:r>
              <a:rPr lang="cs-CZ" altLang="cs-CZ" sz="1600" b="1" dirty="0">
                <a:highlight>
                  <a:srgbClr val="00FFFF"/>
                </a:highlight>
              </a:rPr>
              <a:t>B. </a:t>
            </a:r>
            <a:r>
              <a:rPr lang="cs-CZ" altLang="cs-CZ" sz="1600" b="1" dirty="0" err="1">
                <a:highlight>
                  <a:srgbClr val="00FFFF"/>
                </a:highlight>
              </a:rPr>
              <a:t>Springer</a:t>
            </a:r>
            <a:r>
              <a:rPr lang="cs-CZ" altLang="cs-CZ" sz="1600" b="1" dirty="0"/>
              <a:t>: </a:t>
            </a:r>
            <a:r>
              <a:rPr lang="cs-CZ" altLang="cs-CZ" sz="1600" b="1" i="1" dirty="0"/>
              <a:t>Spin</a:t>
            </a:r>
            <a:r>
              <a:rPr lang="cs-CZ" altLang="cs-CZ" sz="1600" i="1" dirty="0"/>
              <a:t>, </a:t>
            </a:r>
            <a:r>
              <a:rPr lang="cs-CZ" altLang="cs-CZ" sz="1600" dirty="0"/>
              <a:t>1992.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1600" dirty="0"/>
              <a:t>Spin 2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1600" dirty="0">
                <a:hlinkClick r:id="rId5"/>
              </a:rPr>
              <a:t>http://www.youtube.com/watch?v=WwMYAAoZW-M</a:t>
            </a:r>
            <a:endParaRPr lang="cs-CZ" altLang="cs-CZ" sz="1600" dirty="0"/>
          </a:p>
          <a:p>
            <a:pPr eaLnBrk="1" hangingPunct="1">
              <a:buFontTx/>
              <a:buNone/>
            </a:pPr>
            <a:endParaRPr lang="cs-CZ" altLang="cs-CZ" sz="1200" dirty="0"/>
          </a:p>
          <a:p>
            <a:pPr eaLnBrk="1" hangingPunct="1"/>
            <a:endParaRPr lang="cs-CZ" altLang="cs-CZ" sz="1200" dirty="0"/>
          </a:p>
          <a:p>
            <a:pPr eaLnBrk="1" hangingPunct="1">
              <a:buFontTx/>
              <a:buNone/>
            </a:pPr>
            <a:endParaRPr lang="cs-CZ" altLang="cs-CZ" sz="1200" dirty="0"/>
          </a:p>
          <a:p>
            <a:pPr lvl="1" eaLnBrk="1" hangingPunct="1">
              <a:buFontTx/>
              <a:buNone/>
            </a:pPr>
            <a:endParaRPr lang="cs-CZ" altLang="cs-CZ" sz="1600" b="1" dirty="0"/>
          </a:p>
          <a:p>
            <a:pPr lvl="1" eaLnBrk="1" hangingPunct="1">
              <a:buFontTx/>
              <a:buNone/>
            </a:pPr>
            <a:endParaRPr lang="cs-CZ" altLang="cs-CZ" sz="1800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29A2622-EC33-27B3-B199-3C4DD1081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353" y="1780405"/>
            <a:ext cx="5860647" cy="43965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748F03CA-952D-42AF-93EB-A98E88E2A6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b="1" dirty="0">
                <a:highlight>
                  <a:srgbClr val="FFFF00"/>
                </a:highlight>
                <a:latin typeface="+mn-lt"/>
              </a:rPr>
              <a:t>Umění </a:t>
            </a:r>
            <a:r>
              <a:rPr lang="en-GB" altLang="cs-CZ" sz="4000" b="1" dirty="0">
                <a:highlight>
                  <a:srgbClr val="FFFF00"/>
                </a:highlight>
                <a:latin typeface="+mn-lt"/>
              </a:rPr>
              <a:t>&amp;</a:t>
            </a:r>
            <a:r>
              <a:rPr lang="cs-CZ" altLang="cs-CZ" sz="4000" b="1" dirty="0">
                <a:highlight>
                  <a:srgbClr val="FFFF00"/>
                </a:highlight>
                <a:latin typeface="+mn-lt"/>
              </a:rPr>
              <a:t> TV / 4 dekády vývoje / 4. dekáda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44276590-6F30-43FD-9EB7-E86995D9A6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1" y="1385787"/>
            <a:ext cx="5493152" cy="4351338"/>
          </a:xfrm>
        </p:spPr>
        <p:txBody>
          <a:bodyPr>
            <a:normAutofit fontScale="92500" lnSpcReduction="20000"/>
          </a:bodyPr>
          <a:lstStyle/>
          <a:p>
            <a:pPr lvl="1" eaLnBrk="1" hangingPunct="1">
              <a:buFontTx/>
              <a:buNone/>
            </a:pPr>
            <a:endParaRPr lang="cs-CZ" altLang="cs-CZ" sz="1800" b="1" dirty="0"/>
          </a:p>
          <a:p>
            <a:pPr marL="0" indent="0" eaLnBrk="1" hangingPunct="1">
              <a:buNone/>
            </a:pPr>
            <a:r>
              <a:rPr lang="cs-CZ" altLang="cs-CZ" sz="2400" b="1" dirty="0">
                <a:highlight>
                  <a:srgbClr val="00FF00"/>
                </a:highlight>
              </a:rPr>
              <a:t>Ad D) Přímá spolupráce s TV na vývoji inovativních mediálních technik:</a:t>
            </a:r>
            <a:r>
              <a:rPr lang="cs-CZ" altLang="cs-CZ" sz="2400" dirty="0">
                <a:highlight>
                  <a:srgbClr val="00FF00"/>
                </a:highlight>
              </a:rPr>
              <a:t> </a:t>
            </a:r>
          </a:p>
          <a:p>
            <a:pPr eaLnBrk="1" hangingPunct="1">
              <a:buFontTx/>
              <a:buNone/>
            </a:pPr>
            <a:r>
              <a:rPr lang="cs-CZ" altLang="cs-CZ" sz="1600" b="1" i="1" dirty="0" err="1">
                <a:highlight>
                  <a:srgbClr val="00FFFF"/>
                </a:highlight>
              </a:rPr>
              <a:t>Documenta</a:t>
            </a:r>
            <a:r>
              <a:rPr lang="cs-CZ" altLang="cs-CZ" sz="1600" b="1" i="1" dirty="0">
                <a:highlight>
                  <a:srgbClr val="00FFFF"/>
                </a:highlight>
              </a:rPr>
              <a:t> 6</a:t>
            </a:r>
            <a:r>
              <a:rPr lang="cs-CZ" altLang="cs-CZ" sz="1600" dirty="0">
                <a:highlight>
                  <a:srgbClr val="00FFFF"/>
                </a:highlight>
              </a:rPr>
              <a:t>, 24. června 1977</a:t>
            </a:r>
            <a:r>
              <a:rPr lang="cs-CZ" altLang="cs-CZ" sz="1600" dirty="0"/>
              <a:t>: tzv. „mediální </a:t>
            </a:r>
            <a:r>
              <a:rPr lang="cs-CZ" altLang="cs-CZ" sz="1600" dirty="0" err="1"/>
              <a:t>dokumenta</a:t>
            </a:r>
            <a:r>
              <a:rPr lang="cs-CZ" altLang="cs-CZ" sz="1600" dirty="0"/>
              <a:t>“ otevřelo satelitní vysílání:</a:t>
            </a:r>
          </a:p>
          <a:p>
            <a:pPr eaLnBrk="1" hangingPunct="1"/>
            <a:r>
              <a:rPr lang="cs-CZ" altLang="cs-CZ" sz="1600" b="1" dirty="0"/>
              <a:t>D. Davis: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Last </a:t>
            </a:r>
            <a:r>
              <a:rPr lang="cs-CZ" altLang="cs-CZ" sz="1600" i="1" dirty="0" err="1"/>
              <a:t>Nine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Minutes</a:t>
            </a:r>
            <a:r>
              <a:rPr lang="cs-CZ" altLang="cs-CZ" sz="1600" dirty="0"/>
              <a:t>: Live performance </a:t>
            </a:r>
            <a:r>
              <a:rPr lang="cs-CZ" altLang="cs-CZ" sz="1600" dirty="0" err="1"/>
              <a:t>for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international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satellite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telecast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documenta</a:t>
            </a:r>
            <a:r>
              <a:rPr lang="cs-CZ" altLang="cs-CZ" sz="1600" dirty="0"/>
              <a:t> VI, 1977.</a:t>
            </a:r>
          </a:p>
          <a:p>
            <a:pPr eaLnBrk="1" hangingPunct="1">
              <a:buFontTx/>
              <a:buNone/>
            </a:pPr>
            <a:r>
              <a:rPr lang="cs-CZ" altLang="cs-CZ" sz="1200" dirty="0"/>
              <a:t>	</a:t>
            </a:r>
            <a:r>
              <a:rPr lang="cs-CZ" altLang="cs-CZ" sz="1200" dirty="0">
                <a:hlinkClick r:id="rId2"/>
              </a:rPr>
              <a:t>http://www.medienkunstnetz.de/works/last-9-minutes/</a:t>
            </a:r>
            <a:endParaRPr lang="cs-CZ" altLang="cs-CZ" sz="1200" dirty="0"/>
          </a:p>
          <a:p>
            <a:pPr eaLnBrk="1" hangingPunct="1">
              <a:buFontTx/>
              <a:buNone/>
            </a:pPr>
            <a:r>
              <a:rPr lang="cs-CZ" altLang="cs-CZ" sz="1200" dirty="0">
                <a:hlinkClick r:id="rId3"/>
              </a:rPr>
              <a:t>https://www.youtube.com/watch?v=n-fhUb9wWmE</a:t>
            </a:r>
            <a:endParaRPr lang="cs-CZ" altLang="cs-CZ" sz="1200" dirty="0"/>
          </a:p>
          <a:p>
            <a:pPr eaLnBrk="1" hangingPunct="1"/>
            <a:r>
              <a:rPr lang="cs-CZ" altLang="cs-CZ" sz="1600" b="1" dirty="0"/>
              <a:t>Nam June </a:t>
            </a:r>
            <a:r>
              <a:rPr lang="cs-CZ" altLang="cs-CZ" sz="1600" b="1" dirty="0" err="1"/>
              <a:t>Paik</a:t>
            </a:r>
            <a:r>
              <a:rPr lang="cs-CZ" altLang="cs-CZ" sz="1600" b="1" dirty="0"/>
              <a:t>: </a:t>
            </a:r>
            <a:r>
              <a:rPr lang="cs-CZ" altLang="cs-CZ" sz="1600" i="1" dirty="0" err="1"/>
              <a:t>Documenta</a:t>
            </a:r>
            <a:r>
              <a:rPr lang="cs-CZ" altLang="cs-CZ" sz="1600" i="1" dirty="0"/>
              <a:t>-performance </a:t>
            </a:r>
            <a:r>
              <a:rPr lang="cs-CZ" altLang="cs-CZ" sz="1600" dirty="0"/>
              <a:t>(spolu s Charlotte </a:t>
            </a:r>
            <a:r>
              <a:rPr lang="cs-CZ" altLang="cs-CZ" sz="1600" dirty="0" err="1"/>
              <a:t>Moorman</a:t>
            </a:r>
            <a:r>
              <a:rPr lang="cs-CZ" altLang="cs-CZ" sz="1600" dirty="0"/>
              <a:t>: retrospektiva jeho tvorby)</a:t>
            </a:r>
            <a:endParaRPr lang="cs-CZ" altLang="cs-CZ" sz="1600" dirty="0">
              <a:hlinkClick r:id="rId4"/>
            </a:endParaRPr>
          </a:p>
          <a:p>
            <a:pPr eaLnBrk="1" hangingPunct="1"/>
            <a:r>
              <a:rPr lang="cs-CZ" altLang="cs-CZ" sz="1200" dirty="0">
                <a:hlinkClick r:id="rId4"/>
              </a:rPr>
              <a:t>http://www.medienkunstnetz.de/works/documenta-performance/</a:t>
            </a:r>
            <a:endParaRPr lang="cs-CZ" altLang="cs-CZ" sz="1200" dirty="0"/>
          </a:p>
          <a:p>
            <a:pPr eaLnBrk="1" hangingPunct="1"/>
            <a:r>
              <a:rPr lang="cs-CZ" altLang="cs-CZ" sz="1200" dirty="0">
                <a:hlinkClick r:id="rId5"/>
              </a:rPr>
              <a:t>https://www.youtube.com/watch?v=g7svN0xJCCQ</a:t>
            </a:r>
            <a:endParaRPr lang="cs-CZ" altLang="cs-CZ" sz="1200" dirty="0"/>
          </a:p>
          <a:p>
            <a:pPr eaLnBrk="1" hangingPunct="1"/>
            <a:r>
              <a:rPr lang="cs-CZ" altLang="cs-CZ" sz="1600" b="1" dirty="0"/>
              <a:t>Joseph </a:t>
            </a:r>
            <a:r>
              <a:rPr lang="cs-CZ" altLang="cs-CZ" sz="1600" b="1" dirty="0" err="1"/>
              <a:t>Beuys</a:t>
            </a:r>
            <a:r>
              <a:rPr lang="cs-CZ" altLang="cs-CZ" sz="1600" dirty="0"/>
              <a:t>: </a:t>
            </a:r>
            <a:r>
              <a:rPr lang="cs-CZ" altLang="cs-CZ" sz="1600" i="1" dirty="0" err="1"/>
              <a:t>Speech</a:t>
            </a:r>
            <a:r>
              <a:rPr lang="cs-CZ" altLang="cs-CZ" sz="1600" i="1" dirty="0"/>
              <a:t> made </a:t>
            </a:r>
            <a:r>
              <a:rPr lang="cs-CZ" altLang="cs-CZ" sz="1600" i="1" dirty="0" err="1"/>
              <a:t>during</a:t>
            </a:r>
            <a:r>
              <a:rPr lang="cs-CZ" altLang="cs-CZ" sz="1600" i="1" dirty="0"/>
              <a:t> live </a:t>
            </a:r>
            <a:r>
              <a:rPr lang="cs-CZ" altLang="cs-CZ" sz="1600" i="1" dirty="0" err="1"/>
              <a:t>satellite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telecast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opening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documenta</a:t>
            </a:r>
            <a:r>
              <a:rPr lang="cs-CZ" altLang="cs-CZ" sz="1600" i="1" dirty="0"/>
              <a:t> 6</a:t>
            </a:r>
          </a:p>
          <a:p>
            <a:pPr eaLnBrk="1" hangingPunct="1"/>
            <a:r>
              <a:rPr lang="cs-CZ" altLang="cs-CZ" sz="1200" dirty="0"/>
              <a:t> </a:t>
            </a:r>
            <a:r>
              <a:rPr lang="cs-CZ" altLang="cs-CZ" sz="1200" dirty="0">
                <a:hlinkClick r:id="rId6"/>
              </a:rPr>
              <a:t>http://www.medienkunstnetz.de/works/rede-in-der/</a:t>
            </a:r>
            <a:endParaRPr lang="cs-CZ" altLang="cs-CZ" sz="1200" dirty="0"/>
          </a:p>
          <a:p>
            <a:pPr eaLnBrk="1" hangingPunct="1"/>
            <a:r>
              <a:rPr lang="cs-CZ" altLang="cs-CZ" sz="1200" dirty="0">
                <a:hlinkClick r:id="rId7"/>
              </a:rPr>
              <a:t>https://www.youtube.com/watch?v=Td3BCNRElPA</a:t>
            </a:r>
            <a:endParaRPr lang="cs-CZ" altLang="cs-CZ" sz="1200" dirty="0"/>
          </a:p>
          <a:p>
            <a:pPr eaLnBrk="1" hangingPunct="1"/>
            <a:endParaRPr lang="cs-CZ" altLang="cs-CZ" sz="1200" dirty="0"/>
          </a:p>
          <a:p>
            <a:pPr eaLnBrk="1" hangingPunct="1">
              <a:buFontTx/>
              <a:buNone/>
            </a:pPr>
            <a:endParaRPr lang="cs-CZ" altLang="cs-CZ" sz="1200" dirty="0"/>
          </a:p>
          <a:p>
            <a:pPr eaLnBrk="1" hangingPunct="1">
              <a:buFontTx/>
              <a:buNone/>
            </a:pPr>
            <a:endParaRPr lang="cs-CZ" altLang="cs-CZ" sz="1200" dirty="0"/>
          </a:p>
          <a:p>
            <a:pPr eaLnBrk="1" hangingPunct="1">
              <a:buFontTx/>
              <a:buNone/>
            </a:pPr>
            <a:endParaRPr lang="cs-CZ" altLang="cs-CZ" sz="12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7866A6E-E5B3-5F0C-1821-C9EDF8F3FB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1619" y="1690688"/>
            <a:ext cx="5584538" cy="420515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C06BF77-1444-45F8-A210-44F82E99B3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b="1" dirty="0">
                <a:highlight>
                  <a:srgbClr val="FFFF00"/>
                </a:highlight>
                <a:latin typeface="+mn-lt"/>
              </a:rPr>
              <a:t>Umění </a:t>
            </a:r>
            <a:r>
              <a:rPr lang="en-GB" altLang="cs-CZ" sz="4000" b="1" dirty="0">
                <a:highlight>
                  <a:srgbClr val="FFFF00"/>
                </a:highlight>
                <a:latin typeface="+mn-lt"/>
              </a:rPr>
              <a:t>&amp;</a:t>
            </a:r>
            <a:r>
              <a:rPr lang="cs-CZ" altLang="cs-CZ" sz="4000" b="1" dirty="0">
                <a:highlight>
                  <a:srgbClr val="FFFF00"/>
                </a:highlight>
                <a:latin typeface="+mn-lt"/>
              </a:rPr>
              <a:t> TV / 4 dekády vývoje / 4. dekáda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4B93D770-D543-4C49-A462-F00020710B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6430701" cy="4351338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cs-CZ" altLang="cs-CZ" sz="2000" b="1" dirty="0">
                <a:highlight>
                  <a:srgbClr val="00FF00"/>
                </a:highlight>
              </a:rPr>
              <a:t>Ad D) Přímá spolupráce s TV na vývoji inovativních mediálních technik:</a:t>
            </a:r>
            <a:r>
              <a:rPr lang="cs-CZ" altLang="cs-CZ" sz="2000" dirty="0">
                <a:highlight>
                  <a:srgbClr val="00FF00"/>
                </a:highlight>
              </a:rPr>
              <a:t> </a:t>
            </a:r>
          </a:p>
          <a:p>
            <a:pPr eaLnBrk="1" hangingPunct="1"/>
            <a:r>
              <a:rPr lang="cs-CZ" altLang="cs-CZ" sz="1600" i="1" dirty="0"/>
              <a:t>Ponton/Van </a:t>
            </a:r>
            <a:r>
              <a:rPr lang="cs-CZ" altLang="cs-CZ" sz="1600" i="1" dirty="0" err="1"/>
              <a:t>Gogh</a:t>
            </a:r>
            <a:r>
              <a:rPr lang="cs-CZ" altLang="cs-CZ" sz="1600" i="1" dirty="0"/>
              <a:t> TV</a:t>
            </a:r>
            <a:r>
              <a:rPr lang="cs-CZ" altLang="cs-CZ" sz="1600" dirty="0"/>
              <a:t>, 1986 </a:t>
            </a:r>
          </a:p>
          <a:p>
            <a:pPr eaLnBrk="1" hangingPunct="1"/>
            <a:r>
              <a:rPr lang="cs-CZ" altLang="cs-CZ" sz="1200" dirty="0">
                <a:hlinkClick r:id="rId2"/>
              </a:rPr>
              <a:t>http://www.medienkunstnetz.de/works/piazza-virtuale/</a:t>
            </a:r>
            <a:endParaRPr lang="cs-CZ" altLang="cs-CZ" sz="1200" dirty="0"/>
          </a:p>
          <a:p>
            <a:pPr eaLnBrk="1" hangingPunct="1"/>
            <a:r>
              <a:rPr lang="cs-CZ" altLang="cs-CZ" sz="1200" dirty="0">
                <a:hlinkClick r:id="rId3"/>
              </a:rPr>
              <a:t>http://www.youtube.com/watch?v=arOCct0dmXM&amp;feature=relmfu</a:t>
            </a:r>
            <a:endParaRPr lang="cs-CZ" altLang="cs-CZ" sz="1200" dirty="0"/>
          </a:p>
          <a:p>
            <a:pPr eaLnBrk="1" hangingPunct="1"/>
            <a:r>
              <a:rPr lang="cs-CZ" altLang="cs-CZ" sz="1200" dirty="0">
                <a:hlinkClick r:id="rId4"/>
              </a:rPr>
              <a:t>http://www.youtube.com/watch?v=n-51Vn3s5OY&amp;list=UU4778qnRB2MO6qC_OFYddCg&amp;index=10&amp;feature=plcp</a:t>
            </a:r>
            <a:endParaRPr lang="cs-CZ" altLang="cs-CZ" sz="1200" dirty="0"/>
          </a:p>
          <a:p>
            <a:pPr eaLnBrk="1" hangingPunct="1"/>
            <a:r>
              <a:rPr lang="cs-CZ" altLang="cs-CZ" sz="1000" b="1" dirty="0" err="1"/>
              <a:t>The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first</a:t>
            </a:r>
            <a:r>
              <a:rPr lang="cs-CZ" altLang="cs-CZ" sz="1000" b="1" dirty="0"/>
              <a:t> live TV </a:t>
            </a:r>
            <a:r>
              <a:rPr lang="cs-CZ" altLang="cs-CZ" sz="1000" b="1" dirty="0" err="1"/>
              <a:t>broadcasts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of</a:t>
            </a:r>
            <a:r>
              <a:rPr lang="cs-CZ" altLang="cs-CZ" sz="1000" b="1" dirty="0"/>
              <a:t> VGTV </a:t>
            </a:r>
            <a:r>
              <a:rPr lang="cs-CZ" altLang="cs-CZ" sz="1000" b="1" dirty="0" err="1"/>
              <a:t>were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supported</a:t>
            </a:r>
            <a:r>
              <a:rPr lang="cs-CZ" altLang="cs-CZ" sz="1000" b="1" dirty="0"/>
              <a:t> by </a:t>
            </a:r>
            <a:r>
              <a:rPr lang="cs-CZ" altLang="cs-CZ" sz="1000" b="1" dirty="0" err="1"/>
              <a:t>the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Ars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Electronica</a:t>
            </a:r>
            <a:r>
              <a:rPr lang="cs-CZ" altLang="cs-CZ" sz="1000" b="1" dirty="0"/>
              <a:t> Festival in </a:t>
            </a:r>
            <a:r>
              <a:rPr lang="cs-CZ" altLang="cs-CZ" sz="1000" b="1" dirty="0" err="1"/>
              <a:t>Linz</a:t>
            </a:r>
            <a:r>
              <a:rPr lang="cs-CZ" altLang="cs-CZ" sz="1000" b="1" dirty="0"/>
              <a:t>, and </a:t>
            </a:r>
            <a:r>
              <a:rPr lang="cs-CZ" altLang="cs-CZ" sz="1000" b="1" dirty="0" err="1"/>
              <a:t>broadcast</a:t>
            </a:r>
            <a:r>
              <a:rPr lang="cs-CZ" altLang="cs-CZ" sz="1000" b="1" dirty="0"/>
              <a:t> on ORF2 and 3SAT.</a:t>
            </a:r>
            <a:br>
              <a:rPr lang="cs-CZ" altLang="cs-CZ" sz="1000" b="1" dirty="0"/>
            </a:br>
            <a:br>
              <a:rPr lang="cs-CZ" altLang="cs-CZ" sz="1000" b="1" dirty="0"/>
            </a:br>
            <a:r>
              <a:rPr lang="cs-CZ" altLang="cs-CZ" sz="1000" b="1" dirty="0"/>
              <a:t>1986: </a:t>
            </a:r>
            <a:r>
              <a:rPr lang="cs-CZ" altLang="cs-CZ" sz="1000" b="1" dirty="0" err="1"/>
              <a:t>Ars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Electronica</a:t>
            </a:r>
            <a:r>
              <a:rPr lang="cs-CZ" altLang="cs-CZ" sz="1000" b="1" dirty="0"/>
              <a:t>, </a:t>
            </a:r>
            <a:r>
              <a:rPr lang="cs-CZ" altLang="cs-CZ" sz="1000" b="1" dirty="0" err="1"/>
              <a:t>the</a:t>
            </a:r>
            <a:r>
              <a:rPr lang="cs-CZ" altLang="cs-CZ" sz="1000" b="1" dirty="0"/>
              <a:t> media </a:t>
            </a:r>
            <a:r>
              <a:rPr lang="cs-CZ" altLang="cs-CZ" sz="1000" b="1" dirty="0" err="1"/>
              <a:t>simulation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ContainerCity</a:t>
            </a:r>
            <a:r>
              <a:rPr lang="cs-CZ" altLang="cs-CZ" sz="1000" b="1" dirty="0"/>
              <a:t>.</a:t>
            </a:r>
            <a:br>
              <a:rPr lang="cs-CZ" altLang="cs-CZ" sz="1000" b="1" dirty="0"/>
            </a:br>
            <a:r>
              <a:rPr lang="cs-CZ" altLang="cs-CZ" sz="1000" b="1" dirty="0"/>
              <a:t>1987: </a:t>
            </a:r>
            <a:r>
              <a:rPr lang="cs-CZ" altLang="cs-CZ" sz="1000" b="1" dirty="0" err="1"/>
              <a:t>Documenta</a:t>
            </a:r>
            <a:r>
              <a:rPr lang="cs-CZ" altLang="cs-CZ" sz="1000" b="1" dirty="0"/>
              <a:t> 8, </a:t>
            </a:r>
            <a:r>
              <a:rPr lang="cs-CZ" altLang="cs-CZ" sz="1000" b="1" dirty="0" err="1"/>
              <a:t>Kassel</a:t>
            </a:r>
            <a:r>
              <a:rPr lang="cs-CZ" altLang="cs-CZ" sz="1000" b="1" dirty="0"/>
              <a:t>: International </a:t>
            </a:r>
            <a:r>
              <a:rPr lang="cs-CZ" altLang="cs-CZ" sz="1000" b="1" dirty="0" err="1"/>
              <a:t>Radio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Syndicate</a:t>
            </a:r>
            <a:r>
              <a:rPr lang="cs-CZ" altLang="cs-CZ" sz="1000" b="1" dirty="0"/>
              <a:t> (</a:t>
            </a:r>
            <a:r>
              <a:rPr lang="cs-CZ" altLang="cs-CZ" sz="1000" b="1" dirty="0" err="1"/>
              <a:t>pirate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radio</a:t>
            </a:r>
            <a:r>
              <a:rPr lang="cs-CZ" altLang="cs-CZ" sz="1000" b="1" dirty="0"/>
              <a:t>).</a:t>
            </a:r>
            <a:br>
              <a:rPr lang="cs-CZ" altLang="cs-CZ" sz="1000" b="1" dirty="0"/>
            </a:br>
            <a:r>
              <a:rPr lang="cs-CZ" altLang="cs-CZ" sz="1000" b="1" dirty="0"/>
              <a:t>1987: </a:t>
            </a:r>
            <a:r>
              <a:rPr lang="cs-CZ" altLang="cs-CZ" sz="1000" b="1" dirty="0" err="1"/>
              <a:t>Book</a:t>
            </a:r>
            <a:r>
              <a:rPr lang="cs-CZ" altLang="cs-CZ" sz="1000" b="1" dirty="0"/>
              <a:t> Fair, Frankfurt: Mobile </a:t>
            </a:r>
            <a:r>
              <a:rPr lang="cs-CZ" altLang="cs-CZ" sz="1000" b="1" dirty="0" err="1"/>
              <a:t>Radio</a:t>
            </a:r>
            <a:r>
              <a:rPr lang="cs-CZ" altLang="cs-CZ" sz="1000" b="1" dirty="0"/>
              <a:t>.</a:t>
            </a:r>
            <a:br>
              <a:rPr lang="cs-CZ" altLang="cs-CZ" sz="1000" b="1" dirty="0"/>
            </a:br>
            <a:r>
              <a:rPr lang="cs-CZ" altLang="cs-CZ" sz="1000" b="1" dirty="0"/>
              <a:t>1988: </a:t>
            </a:r>
            <a:r>
              <a:rPr lang="cs-CZ" altLang="cs-CZ" sz="1000" b="1" dirty="0" err="1"/>
              <a:t>Osnabrück</a:t>
            </a:r>
            <a:r>
              <a:rPr lang="cs-CZ" altLang="cs-CZ" sz="1000" b="1" dirty="0"/>
              <a:t>: </a:t>
            </a:r>
            <a:r>
              <a:rPr lang="cs-CZ" altLang="cs-CZ" sz="1000" b="1" dirty="0" err="1"/>
              <a:t>first</a:t>
            </a:r>
            <a:r>
              <a:rPr lang="cs-CZ" altLang="cs-CZ" sz="1000" b="1" dirty="0"/>
              <a:t> Van </a:t>
            </a:r>
            <a:r>
              <a:rPr lang="cs-CZ" altLang="cs-CZ" sz="1000" b="1" dirty="0" err="1"/>
              <a:t>Gogh</a:t>
            </a:r>
            <a:r>
              <a:rPr lang="cs-CZ" altLang="cs-CZ" sz="1000" b="1" dirty="0"/>
              <a:t> TV (</a:t>
            </a:r>
            <a:r>
              <a:rPr lang="cs-CZ" altLang="cs-CZ" sz="1000" b="1" dirty="0" err="1"/>
              <a:t>pirate</a:t>
            </a:r>
            <a:r>
              <a:rPr lang="cs-CZ" altLang="cs-CZ" sz="1000" b="1" dirty="0"/>
              <a:t> TV).</a:t>
            </a:r>
            <a:br>
              <a:rPr lang="cs-CZ" altLang="cs-CZ" sz="1000" b="1" dirty="0"/>
            </a:br>
            <a:r>
              <a:rPr lang="cs-CZ" altLang="cs-CZ" sz="1000" b="1" dirty="0"/>
              <a:t>1989: In 1989, VGTV </a:t>
            </a:r>
            <a:r>
              <a:rPr lang="cs-CZ" altLang="cs-CZ" sz="1000" b="1" dirty="0" err="1"/>
              <a:t>established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its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first</a:t>
            </a:r>
            <a:r>
              <a:rPr lang="cs-CZ" altLang="cs-CZ" sz="1000" b="1" dirty="0"/>
              <a:t> permanent </a:t>
            </a:r>
            <a:r>
              <a:rPr lang="cs-CZ" altLang="cs-CZ" sz="1000" b="1" dirty="0" err="1"/>
              <a:t>laboratory</a:t>
            </a:r>
            <a:r>
              <a:rPr lang="cs-CZ" altLang="cs-CZ" sz="1000" b="1" dirty="0"/>
              <a:t>, </a:t>
            </a:r>
            <a:r>
              <a:rPr lang="cs-CZ" altLang="cs-CZ" sz="1000" b="1" dirty="0" err="1"/>
              <a:t>the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European</a:t>
            </a:r>
            <a:r>
              <a:rPr lang="cs-CZ" altLang="cs-CZ" sz="1000" b="1" dirty="0"/>
              <a:t> Media Art </a:t>
            </a:r>
            <a:r>
              <a:rPr lang="cs-CZ" altLang="cs-CZ" sz="1000" b="1" dirty="0" err="1"/>
              <a:t>Lab</a:t>
            </a:r>
            <a:r>
              <a:rPr lang="cs-CZ" altLang="cs-CZ" sz="1000" b="1" dirty="0"/>
              <a:t> on </a:t>
            </a:r>
            <a:r>
              <a:rPr lang="cs-CZ" altLang="cs-CZ" sz="1000" b="1" dirty="0" err="1"/>
              <a:t>Koppelstraße</a:t>
            </a:r>
            <a:r>
              <a:rPr lang="cs-CZ" altLang="cs-CZ" sz="1000" b="1" dirty="0"/>
              <a:t>, in </a:t>
            </a:r>
            <a:r>
              <a:rPr lang="cs-CZ" altLang="cs-CZ" sz="1000" b="1" dirty="0" err="1"/>
              <a:t>Hamburg's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Kunstatelier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Werkstatt</a:t>
            </a:r>
            <a:r>
              <a:rPr lang="cs-CZ" altLang="cs-CZ" sz="1000" b="1" dirty="0"/>
              <a:t>. </a:t>
            </a:r>
            <a:r>
              <a:rPr lang="cs-CZ" altLang="cs-CZ" sz="1000" b="1" dirty="0" err="1"/>
              <a:t>With</a:t>
            </a:r>
            <a:r>
              <a:rPr lang="cs-CZ" altLang="cs-CZ" sz="1000" b="1" dirty="0"/>
              <a:t> a permanent base, VGTV </a:t>
            </a:r>
            <a:r>
              <a:rPr lang="cs-CZ" altLang="cs-CZ" sz="1000" b="1" dirty="0" err="1"/>
              <a:t>began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high</a:t>
            </a:r>
            <a:r>
              <a:rPr lang="cs-CZ" altLang="cs-CZ" sz="1000" b="1" dirty="0"/>
              <a:t> level </a:t>
            </a:r>
            <a:r>
              <a:rPr lang="cs-CZ" altLang="cs-CZ" sz="1000" b="1" dirty="0" err="1"/>
              <a:t>experimental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research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into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the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creative</a:t>
            </a:r>
            <a:r>
              <a:rPr lang="cs-CZ" altLang="cs-CZ" sz="1000" b="1" dirty="0"/>
              <a:t> use </a:t>
            </a:r>
            <a:r>
              <a:rPr lang="cs-CZ" altLang="cs-CZ" sz="1000" b="1" dirty="0" err="1"/>
              <a:t>of</a:t>
            </a:r>
            <a:r>
              <a:rPr lang="cs-CZ" altLang="cs-CZ" sz="1000" b="1" dirty="0"/>
              <a:t> public </a:t>
            </a:r>
            <a:r>
              <a:rPr lang="cs-CZ" altLang="cs-CZ" sz="1000" b="1" dirty="0" err="1"/>
              <a:t>communication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systems</a:t>
            </a:r>
            <a:r>
              <a:rPr lang="cs-CZ" altLang="cs-CZ" sz="1000" b="1" dirty="0"/>
              <a:t>.</a:t>
            </a:r>
            <a:br>
              <a:rPr lang="cs-CZ" altLang="cs-CZ" sz="1000" b="1" dirty="0"/>
            </a:br>
            <a:r>
              <a:rPr lang="cs-CZ" altLang="cs-CZ" sz="1000" b="1" dirty="0"/>
              <a:t>1989: </a:t>
            </a:r>
            <a:r>
              <a:rPr lang="cs-CZ" altLang="cs-CZ" sz="1000" b="1" dirty="0" err="1"/>
              <a:t>Ars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Electronica</a:t>
            </a:r>
            <a:r>
              <a:rPr lang="cs-CZ" altLang="cs-CZ" sz="1000" b="1" dirty="0"/>
              <a:t>: </a:t>
            </a:r>
            <a:r>
              <a:rPr lang="cs-CZ" altLang="cs-CZ" sz="1000" b="1" dirty="0" err="1"/>
              <a:t>European</a:t>
            </a:r>
            <a:r>
              <a:rPr lang="cs-CZ" altLang="cs-CZ" sz="1000" b="1" dirty="0"/>
              <a:t> Mobile Media Art Project.</a:t>
            </a:r>
            <a:br>
              <a:rPr lang="cs-CZ" altLang="cs-CZ" sz="1000" b="1" dirty="0"/>
            </a:br>
            <a:r>
              <a:rPr lang="cs-CZ" altLang="cs-CZ" sz="1000" b="1" dirty="0"/>
              <a:t>1990: </a:t>
            </a:r>
            <a:r>
              <a:rPr lang="cs-CZ" altLang="cs-CZ" sz="1000" b="1" dirty="0" err="1"/>
              <a:t>Ars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Electronica</a:t>
            </a:r>
            <a:r>
              <a:rPr lang="cs-CZ" altLang="cs-CZ" sz="1000" b="1" dirty="0"/>
              <a:t>: Hotel </a:t>
            </a:r>
            <a:r>
              <a:rPr lang="cs-CZ" altLang="cs-CZ" sz="1000" b="1" dirty="0" err="1"/>
              <a:t>Pompino</a:t>
            </a:r>
            <a:r>
              <a:rPr lang="cs-CZ" altLang="cs-CZ" sz="1000" b="1" dirty="0"/>
              <a:t> (live </a:t>
            </a:r>
            <a:r>
              <a:rPr lang="cs-CZ" altLang="cs-CZ" sz="1000" b="1" dirty="0" err="1"/>
              <a:t>television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project</a:t>
            </a:r>
            <a:r>
              <a:rPr lang="cs-CZ" altLang="cs-CZ" sz="1000" b="1" dirty="0"/>
              <a:t>).</a:t>
            </a:r>
            <a:br>
              <a:rPr lang="cs-CZ" altLang="cs-CZ" sz="1000" b="1" dirty="0"/>
            </a:br>
            <a:r>
              <a:rPr lang="cs-CZ" altLang="cs-CZ" sz="1000" b="1" dirty="0"/>
              <a:t>1992: </a:t>
            </a:r>
            <a:r>
              <a:rPr lang="cs-CZ" altLang="cs-CZ" sz="1000" b="1" dirty="0" err="1"/>
              <a:t>documenta</a:t>
            </a:r>
            <a:r>
              <a:rPr lang="cs-CZ" altLang="cs-CZ" sz="1000" b="1" dirty="0"/>
              <a:t> IX: </a:t>
            </a:r>
            <a:r>
              <a:rPr lang="cs-CZ" altLang="cs-CZ" sz="1000" b="1" dirty="0" err="1"/>
              <a:t>Piazza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Virtuale</a:t>
            </a:r>
            <a:br>
              <a:rPr lang="cs-CZ" altLang="cs-CZ" sz="1000" b="1" dirty="0"/>
            </a:br>
            <a:r>
              <a:rPr lang="cs-CZ" altLang="cs-CZ" sz="1000" b="1" dirty="0"/>
              <a:t>1993: Van </a:t>
            </a:r>
            <a:r>
              <a:rPr lang="cs-CZ" altLang="cs-CZ" sz="1000" b="1" dirty="0" err="1"/>
              <a:t>Gogh</a:t>
            </a:r>
            <a:r>
              <a:rPr lang="cs-CZ" altLang="cs-CZ" sz="1000" b="1" dirty="0"/>
              <a:t> TV </a:t>
            </a:r>
            <a:r>
              <a:rPr lang="cs-CZ" altLang="cs-CZ" sz="1000" b="1" dirty="0" err="1"/>
              <a:t>begins</a:t>
            </a:r>
            <a:r>
              <a:rPr lang="cs-CZ" altLang="cs-CZ" sz="1000" b="1" dirty="0"/>
              <a:t> to </a:t>
            </a:r>
            <a:r>
              <a:rPr lang="cs-CZ" altLang="cs-CZ" sz="1000" b="1" dirty="0" err="1"/>
              <a:t>develop</a:t>
            </a:r>
            <a:r>
              <a:rPr lang="cs-CZ" altLang="cs-CZ" sz="1000" b="1" dirty="0"/>
              <a:t> online </a:t>
            </a:r>
            <a:r>
              <a:rPr lang="cs-CZ" altLang="cs-CZ" sz="1000" b="1" dirty="0" err="1"/>
              <a:t>systems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for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the</a:t>
            </a:r>
            <a:r>
              <a:rPr lang="cs-CZ" altLang="cs-CZ" sz="1000" b="1" dirty="0"/>
              <a:t> Internet.</a:t>
            </a:r>
            <a:br>
              <a:rPr lang="cs-CZ" altLang="cs-CZ" sz="1000" b="1" dirty="0"/>
            </a:br>
            <a:r>
              <a:rPr lang="cs-CZ" altLang="cs-CZ" sz="1000" b="1" dirty="0"/>
              <a:t>1994: </a:t>
            </a:r>
            <a:r>
              <a:rPr lang="cs-CZ" altLang="cs-CZ" sz="1000" b="1" dirty="0" err="1"/>
              <a:t>Ars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Electronica</a:t>
            </a:r>
            <a:r>
              <a:rPr lang="cs-CZ" altLang="cs-CZ" sz="1000" b="1" dirty="0"/>
              <a:t>: </a:t>
            </a:r>
            <a:r>
              <a:rPr lang="cs-CZ" altLang="cs-CZ" sz="1000" b="1" dirty="0" err="1"/>
              <a:t>Service</a:t>
            </a:r>
            <a:r>
              <a:rPr lang="cs-CZ" altLang="cs-CZ" sz="1000" b="1" dirty="0"/>
              <a:t> Area </a:t>
            </a:r>
            <a:r>
              <a:rPr lang="cs-CZ" altLang="cs-CZ" sz="1000" b="1" dirty="0" err="1"/>
              <a:t>a.i</a:t>
            </a:r>
            <a:r>
              <a:rPr lang="cs-CZ" altLang="cs-CZ" sz="1000" b="1" dirty="0"/>
              <a:t>.</a:t>
            </a:r>
            <a:br>
              <a:rPr lang="cs-CZ" altLang="cs-CZ" sz="1000" b="1" dirty="0"/>
            </a:br>
            <a:r>
              <a:rPr lang="cs-CZ" altLang="cs-CZ" sz="1000" b="1" dirty="0"/>
              <a:t>1996: </a:t>
            </a:r>
            <a:r>
              <a:rPr lang="cs-CZ" altLang="cs-CZ" sz="1000" b="1" dirty="0" err="1"/>
              <a:t>Worlds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Within</a:t>
            </a:r>
            <a:r>
              <a:rPr lang="cs-CZ" altLang="cs-CZ" sz="1000" b="1" dirty="0"/>
              <a:t>? </a:t>
            </a:r>
            <a:r>
              <a:rPr lang="cs-CZ" altLang="cs-CZ" sz="1000" b="1" dirty="0" err="1"/>
              <a:t>an</a:t>
            </a:r>
            <a:r>
              <a:rPr lang="cs-CZ" altLang="cs-CZ" sz="1000" b="1" dirty="0"/>
              <a:t> on-line 3D </a:t>
            </a:r>
            <a:r>
              <a:rPr lang="cs-CZ" altLang="cs-CZ" sz="1000" b="1" dirty="0" err="1"/>
              <a:t>multi</a:t>
            </a:r>
            <a:r>
              <a:rPr lang="cs-CZ" altLang="cs-CZ" sz="1000" b="1" dirty="0"/>
              <a:t>-user </a:t>
            </a:r>
            <a:r>
              <a:rPr lang="cs-CZ" altLang="cs-CZ" sz="1000" b="1" dirty="0" err="1"/>
              <a:t>communication</a:t>
            </a:r>
            <a:r>
              <a:rPr lang="cs-CZ" altLang="cs-CZ" sz="1000" b="1" dirty="0"/>
              <a:t> environment </a:t>
            </a:r>
            <a:r>
              <a:rPr lang="cs-CZ" altLang="cs-CZ" sz="1000" b="1" dirty="0" err="1"/>
              <a:t>for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the</a:t>
            </a:r>
            <a:r>
              <a:rPr lang="cs-CZ" altLang="cs-CZ" sz="1000" b="1" dirty="0"/>
              <a:t> Internet.</a:t>
            </a:r>
            <a:br>
              <a:rPr lang="cs-CZ" altLang="cs-CZ" sz="1000" b="1" dirty="0"/>
            </a:br>
            <a:endParaRPr lang="cs-CZ" altLang="cs-CZ" sz="1000" b="1" dirty="0"/>
          </a:p>
          <a:p>
            <a:pPr lvl="1" eaLnBrk="1" hangingPunct="1">
              <a:buFontTx/>
              <a:buNone/>
            </a:pPr>
            <a:endParaRPr lang="cs-CZ" altLang="cs-CZ" sz="1800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2364663-A208-7BCC-A429-101A44392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953" y="1446209"/>
            <a:ext cx="3307467" cy="248060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3DC1123-0BF4-2FB8-A36B-7B2E493F0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8952" y="4171490"/>
            <a:ext cx="3307468" cy="24806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1232</Words>
  <Application>Microsoft Office PowerPoint</Application>
  <PresentationFormat>Širokoúhlá obrazovka</PresentationFormat>
  <Paragraphs>95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Prezentace aplikace PowerPoint</vt:lpstr>
      <vt:lpstr>Umění &amp; TV / 4 dekády vývoje</vt:lpstr>
      <vt:lpstr>Prezentace aplikace PowerPoint</vt:lpstr>
      <vt:lpstr>Umění &amp; TV / 4 dekády vývoje / 4. dekáda</vt:lpstr>
      <vt:lpstr>Umění &amp; TV / 4 dekády vývoje / 4. dekáda</vt:lpstr>
      <vt:lpstr>Umění &amp; TV / 4 dekády vývoje / 4. dekáda</vt:lpstr>
      <vt:lpstr>Umění &amp; TV / 4 dekády vývoje / 4. dekáda</vt:lpstr>
      <vt:lpstr>Umění &amp; TV / 4 dekády vývoje / 4. dekáda</vt:lpstr>
      <vt:lpstr>Umění &amp; TV / 4 dekády vývoje / 4. dekáda</vt:lpstr>
      <vt:lpstr>Q&amp;A „post-utopické strategie“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Umění – TV: Post-utopické strategie / 4. dekáda </dc:title>
  <dc:creator>Jana Horáková</dc:creator>
  <cp:lastModifiedBy>Jana Horáková</cp:lastModifiedBy>
  <cp:revision>6</cp:revision>
  <dcterms:created xsi:type="dcterms:W3CDTF">2020-04-19T11:11:52Z</dcterms:created>
  <dcterms:modified xsi:type="dcterms:W3CDTF">2024-04-22T20:57:55Z</dcterms:modified>
</cp:coreProperties>
</file>